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8" r:id="rId4"/>
    <p:sldId id="258" r:id="rId5"/>
    <p:sldId id="259" r:id="rId6"/>
    <p:sldId id="264" r:id="rId7"/>
    <p:sldId id="260" r:id="rId8"/>
    <p:sldId id="267" r:id="rId9"/>
    <p:sldId id="261" r:id="rId10"/>
    <p:sldId id="265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8A44D-C731-4558-A8DB-64BFC15273E7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38C27B-3814-4E87-95EA-C7A62003BF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Description</a:t>
          </a:r>
          <a:endParaRPr lang="en-US"/>
        </a:p>
      </dgm:t>
    </dgm:pt>
    <dgm:pt modelId="{25814DA7-258D-4314-B73E-7AE300699E87}" type="parTrans" cxnId="{29C2A1D6-E998-4001-8F4B-405840AA0269}">
      <dgm:prSet/>
      <dgm:spPr/>
      <dgm:t>
        <a:bodyPr/>
        <a:lstStyle/>
        <a:p>
          <a:endParaRPr lang="en-US"/>
        </a:p>
      </dgm:t>
    </dgm:pt>
    <dgm:pt modelId="{A0FF46F7-B1FE-4703-BF52-28F67FBE1AF8}" type="sibTrans" cxnId="{29C2A1D6-E998-4001-8F4B-405840AA0269}">
      <dgm:prSet/>
      <dgm:spPr/>
      <dgm:t>
        <a:bodyPr/>
        <a:lstStyle/>
        <a:p>
          <a:endParaRPr lang="en-US"/>
        </a:p>
      </dgm:t>
    </dgm:pt>
    <dgm:pt modelId="{4942DDB6-FD3B-4A30-BBD4-B4A868B334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"Vehicle Sales and Market Trends Dataset" contains comprehensive information on vehicle sales transactions.</a:t>
          </a:r>
          <a:endParaRPr lang="en-US" dirty="0"/>
        </a:p>
      </dgm:t>
    </dgm:pt>
    <dgm:pt modelId="{15919E1D-25B2-460D-8F70-9DA532BF76BC}" type="parTrans" cxnId="{D4E33509-4394-4432-A1B4-43A8EA9426F6}">
      <dgm:prSet/>
      <dgm:spPr/>
      <dgm:t>
        <a:bodyPr/>
        <a:lstStyle/>
        <a:p>
          <a:endParaRPr lang="en-US"/>
        </a:p>
      </dgm:t>
    </dgm:pt>
    <dgm:pt modelId="{800B4BCC-FDBF-499F-B170-05A333302C78}" type="sibTrans" cxnId="{D4E33509-4394-4432-A1B4-43A8EA9426F6}">
      <dgm:prSet/>
      <dgm:spPr/>
      <dgm:t>
        <a:bodyPr/>
        <a:lstStyle/>
        <a:p>
          <a:endParaRPr lang="en-US"/>
        </a:p>
      </dgm:t>
    </dgm:pt>
    <dgm:pt modelId="{2428DE19-C6CD-4E26-92CC-D736B5D7B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Features</a:t>
          </a:r>
          <a:endParaRPr lang="en-US"/>
        </a:p>
      </dgm:t>
    </dgm:pt>
    <dgm:pt modelId="{41CD0311-EF0C-452D-9510-BD2018C395EB}" type="parTrans" cxnId="{82516641-477C-4985-B3A9-EEBA214D22B4}">
      <dgm:prSet/>
      <dgm:spPr/>
      <dgm:t>
        <a:bodyPr/>
        <a:lstStyle/>
        <a:p>
          <a:endParaRPr lang="en-US"/>
        </a:p>
      </dgm:t>
    </dgm:pt>
    <dgm:pt modelId="{9934E740-DAF6-43C6-904F-36680E6ADD48}" type="sibTrans" cxnId="{82516641-477C-4985-B3A9-EEBA214D22B4}">
      <dgm:prSet/>
      <dgm:spPr/>
      <dgm:t>
        <a:bodyPr/>
        <a:lstStyle/>
        <a:p>
          <a:endParaRPr lang="en-US"/>
        </a:p>
      </dgm:t>
    </dgm:pt>
    <dgm:pt modelId="{C2562234-30A4-4908-BBDF-154706DB3D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Includes vehicle details, transaction info, Manheim Market Report (MMR) values, condition, and mileage.</a:t>
          </a:r>
          <a:endParaRPr lang="en-US" dirty="0"/>
        </a:p>
      </dgm:t>
    </dgm:pt>
    <dgm:pt modelId="{1244D095-C9BC-47A9-AD54-EA9E2F14B271}" type="parTrans" cxnId="{90993793-BF0D-4C51-A0BF-9A767D35B4A6}">
      <dgm:prSet/>
      <dgm:spPr/>
      <dgm:t>
        <a:bodyPr/>
        <a:lstStyle/>
        <a:p>
          <a:endParaRPr lang="en-US"/>
        </a:p>
      </dgm:t>
    </dgm:pt>
    <dgm:pt modelId="{68829CFB-0B00-442D-9433-1DA8BFC6097A}" type="sibTrans" cxnId="{90993793-BF0D-4C51-A0BF-9A767D35B4A6}">
      <dgm:prSet/>
      <dgm:spPr/>
      <dgm:t>
        <a:bodyPr/>
        <a:lstStyle/>
        <a:p>
          <a:endParaRPr lang="en-US"/>
        </a:p>
      </dgm:t>
    </dgm:pt>
    <dgm:pt modelId="{C19D1B35-ED28-4306-9800-67A2964155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Use Cases</a:t>
          </a:r>
          <a:endParaRPr lang="en-US"/>
        </a:p>
      </dgm:t>
    </dgm:pt>
    <dgm:pt modelId="{AEA40BD2-F2A3-499E-8FE9-5EFE0AA5D850}" type="parTrans" cxnId="{CF7B11FD-0187-4A04-9880-F63E1206D11B}">
      <dgm:prSet/>
      <dgm:spPr/>
      <dgm:t>
        <a:bodyPr/>
        <a:lstStyle/>
        <a:p>
          <a:endParaRPr lang="en-US"/>
        </a:p>
      </dgm:t>
    </dgm:pt>
    <dgm:pt modelId="{FB202821-C3A1-41C0-B96D-F77BFA1E8228}" type="sibTrans" cxnId="{CF7B11FD-0187-4A04-9880-F63E1206D11B}">
      <dgm:prSet/>
      <dgm:spPr/>
      <dgm:t>
        <a:bodyPr/>
        <a:lstStyle/>
        <a:p>
          <a:endParaRPr lang="en-US"/>
        </a:p>
      </dgm:t>
    </dgm:pt>
    <dgm:pt modelId="{F6329EEB-5A3C-4625-978F-D17317431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Market analysis, predictive modeling, business insights.</a:t>
          </a:r>
          <a:endParaRPr lang="en-US" dirty="0"/>
        </a:p>
      </dgm:t>
    </dgm:pt>
    <dgm:pt modelId="{80E1BFBD-C71E-44AB-9EA6-93A03E2A21B6}" type="parTrans" cxnId="{E21E2233-1F2E-4FE6-B039-C1CD64341FD7}">
      <dgm:prSet/>
      <dgm:spPr/>
      <dgm:t>
        <a:bodyPr/>
        <a:lstStyle/>
        <a:p>
          <a:endParaRPr lang="en-US"/>
        </a:p>
      </dgm:t>
    </dgm:pt>
    <dgm:pt modelId="{6F7BDDCE-45FB-4610-A8FC-F30F675380EC}" type="sibTrans" cxnId="{E21E2233-1F2E-4FE6-B039-C1CD64341FD7}">
      <dgm:prSet/>
      <dgm:spPr/>
      <dgm:t>
        <a:bodyPr/>
        <a:lstStyle/>
        <a:p>
          <a:endParaRPr lang="en-US"/>
        </a:p>
      </dgm:t>
    </dgm:pt>
    <dgm:pt modelId="{4802A6EA-1C0A-44A8-8B1D-7769D8D7E4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Format</a:t>
          </a:r>
          <a:r>
            <a:rPr lang="en-US" b="0" i="0" dirty="0"/>
            <a:t>                                                                                              Tabular (e.g., CSV), over 600,000 recorded sales</a:t>
          </a:r>
          <a:endParaRPr lang="en-US" dirty="0"/>
        </a:p>
      </dgm:t>
    </dgm:pt>
    <dgm:pt modelId="{0DAA9B4F-2A4A-49E2-84B1-D7C5C30A8836}" type="parTrans" cxnId="{CDEA2D9F-348C-4697-9978-DA0E18B3B12E}">
      <dgm:prSet/>
      <dgm:spPr/>
      <dgm:t>
        <a:bodyPr/>
        <a:lstStyle/>
        <a:p>
          <a:endParaRPr lang="en-US"/>
        </a:p>
      </dgm:t>
    </dgm:pt>
    <dgm:pt modelId="{CD7821F2-B0AD-4F1A-AC89-F6D7B50FF2FD}" type="sibTrans" cxnId="{CDEA2D9F-348C-4697-9978-DA0E18B3B12E}">
      <dgm:prSet/>
      <dgm:spPr/>
      <dgm:t>
        <a:bodyPr/>
        <a:lstStyle/>
        <a:p>
          <a:endParaRPr lang="en-US"/>
        </a:p>
      </dgm:t>
    </dgm:pt>
    <dgm:pt modelId="{0705C235-49C9-43E1-8088-3B1388A651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Update Frequency</a:t>
          </a:r>
          <a:r>
            <a:rPr lang="en-US" b="0" i="0"/>
            <a:t>                                                                                  Updated to 2015</a:t>
          </a:r>
          <a:endParaRPr lang="en-US"/>
        </a:p>
      </dgm:t>
    </dgm:pt>
    <dgm:pt modelId="{3B9B0F86-9A0B-42F6-B11A-6CD13FB0448B}" type="parTrans" cxnId="{2F0F76AC-DEBA-4A29-8DCB-576FCE861E8E}">
      <dgm:prSet/>
      <dgm:spPr/>
      <dgm:t>
        <a:bodyPr/>
        <a:lstStyle/>
        <a:p>
          <a:endParaRPr lang="en-US"/>
        </a:p>
      </dgm:t>
    </dgm:pt>
    <dgm:pt modelId="{BDECB8B7-E861-4BAC-9FC4-8E11EA004869}" type="sibTrans" cxnId="{2F0F76AC-DEBA-4A29-8DCB-576FCE861E8E}">
      <dgm:prSet/>
      <dgm:spPr/>
      <dgm:t>
        <a:bodyPr/>
        <a:lstStyle/>
        <a:p>
          <a:endParaRPr lang="en-US"/>
        </a:p>
      </dgm:t>
    </dgm:pt>
    <dgm:pt modelId="{84463904-52A3-49FA-AF1A-12C51BBF7A47}" type="pres">
      <dgm:prSet presAssocID="{63F8A44D-C731-4558-A8DB-64BFC15273E7}" presName="diagram" presStyleCnt="0">
        <dgm:presLayoutVars>
          <dgm:dir/>
          <dgm:resizeHandles val="exact"/>
        </dgm:presLayoutVars>
      </dgm:prSet>
      <dgm:spPr/>
    </dgm:pt>
    <dgm:pt modelId="{8E1A874B-C7FD-4B0F-B3E4-7E320DF7FF87}" type="pres">
      <dgm:prSet presAssocID="{0038C27B-3814-4E87-95EA-C7A62003BFC4}" presName="node" presStyleLbl="node1" presStyleIdx="0" presStyleCnt="5">
        <dgm:presLayoutVars>
          <dgm:bulletEnabled val="1"/>
        </dgm:presLayoutVars>
      </dgm:prSet>
      <dgm:spPr/>
    </dgm:pt>
    <dgm:pt modelId="{203F3B45-E45E-41FD-885C-F841CF57422D}" type="pres">
      <dgm:prSet presAssocID="{A0FF46F7-B1FE-4703-BF52-28F67FBE1AF8}" presName="sibTrans" presStyleCnt="0"/>
      <dgm:spPr/>
    </dgm:pt>
    <dgm:pt modelId="{BCE76FE4-AE21-447F-8B20-C6C55046BA1A}" type="pres">
      <dgm:prSet presAssocID="{2428DE19-C6CD-4E26-92CC-D736B5D7BB9C}" presName="node" presStyleLbl="node1" presStyleIdx="1" presStyleCnt="5">
        <dgm:presLayoutVars>
          <dgm:bulletEnabled val="1"/>
        </dgm:presLayoutVars>
      </dgm:prSet>
      <dgm:spPr/>
    </dgm:pt>
    <dgm:pt modelId="{869B7E83-DD4B-4737-86A2-617E5B4E97EA}" type="pres">
      <dgm:prSet presAssocID="{9934E740-DAF6-43C6-904F-36680E6ADD48}" presName="sibTrans" presStyleCnt="0"/>
      <dgm:spPr/>
    </dgm:pt>
    <dgm:pt modelId="{631B8883-4044-4791-944B-FBD82655FAA8}" type="pres">
      <dgm:prSet presAssocID="{C19D1B35-ED28-4306-9800-67A296415571}" presName="node" presStyleLbl="node1" presStyleIdx="2" presStyleCnt="5">
        <dgm:presLayoutVars>
          <dgm:bulletEnabled val="1"/>
        </dgm:presLayoutVars>
      </dgm:prSet>
      <dgm:spPr/>
    </dgm:pt>
    <dgm:pt modelId="{9E4C46FF-5DF2-4387-A287-FAC5B72C48D4}" type="pres">
      <dgm:prSet presAssocID="{FB202821-C3A1-41C0-B96D-F77BFA1E8228}" presName="sibTrans" presStyleCnt="0"/>
      <dgm:spPr/>
    </dgm:pt>
    <dgm:pt modelId="{99DBF479-63BA-4B04-8AE2-5B1800D5D362}" type="pres">
      <dgm:prSet presAssocID="{4802A6EA-1C0A-44A8-8B1D-7769D8D7E4E1}" presName="node" presStyleLbl="node1" presStyleIdx="3" presStyleCnt="5">
        <dgm:presLayoutVars>
          <dgm:bulletEnabled val="1"/>
        </dgm:presLayoutVars>
      </dgm:prSet>
      <dgm:spPr/>
    </dgm:pt>
    <dgm:pt modelId="{46C1FC05-1937-46D7-8325-AA94B7E6D01E}" type="pres">
      <dgm:prSet presAssocID="{CD7821F2-B0AD-4F1A-AC89-F6D7B50FF2FD}" presName="sibTrans" presStyleCnt="0"/>
      <dgm:spPr/>
    </dgm:pt>
    <dgm:pt modelId="{F3F6B7AB-0E18-4E60-BE4C-CA8CAE3F6AE8}" type="pres">
      <dgm:prSet presAssocID="{0705C235-49C9-43E1-8088-3B1388A651CC}" presName="node" presStyleLbl="node1" presStyleIdx="4" presStyleCnt="5">
        <dgm:presLayoutVars>
          <dgm:bulletEnabled val="1"/>
        </dgm:presLayoutVars>
      </dgm:prSet>
      <dgm:spPr/>
    </dgm:pt>
  </dgm:ptLst>
  <dgm:cxnLst>
    <dgm:cxn modelId="{D4E33509-4394-4432-A1B4-43A8EA9426F6}" srcId="{0038C27B-3814-4E87-95EA-C7A62003BFC4}" destId="{4942DDB6-FD3B-4A30-BBD4-B4A868B3345A}" srcOrd="0" destOrd="0" parTransId="{15919E1D-25B2-460D-8F70-9DA532BF76BC}" sibTransId="{800B4BCC-FDBF-499F-B170-05A333302C78}"/>
    <dgm:cxn modelId="{D3FE5E1C-2E6A-45AD-8AE9-798A1485720B}" type="presOf" srcId="{F6329EEB-5A3C-4625-978F-D17317431A34}" destId="{631B8883-4044-4791-944B-FBD82655FAA8}" srcOrd="0" destOrd="1" presId="urn:microsoft.com/office/officeart/2005/8/layout/default"/>
    <dgm:cxn modelId="{E61D5A20-3FC3-46C4-8DB5-DFE0D26182E3}" type="presOf" srcId="{2428DE19-C6CD-4E26-92CC-D736B5D7BB9C}" destId="{BCE76FE4-AE21-447F-8B20-C6C55046BA1A}" srcOrd="0" destOrd="0" presId="urn:microsoft.com/office/officeart/2005/8/layout/default"/>
    <dgm:cxn modelId="{50A05131-1622-4157-99DF-1B4189B9645E}" type="presOf" srcId="{C2562234-30A4-4908-BBDF-154706DB3D08}" destId="{BCE76FE4-AE21-447F-8B20-C6C55046BA1A}" srcOrd="0" destOrd="1" presId="urn:microsoft.com/office/officeart/2005/8/layout/default"/>
    <dgm:cxn modelId="{E21E2233-1F2E-4FE6-B039-C1CD64341FD7}" srcId="{C19D1B35-ED28-4306-9800-67A296415571}" destId="{F6329EEB-5A3C-4625-978F-D17317431A34}" srcOrd="0" destOrd="0" parTransId="{80E1BFBD-C71E-44AB-9EA6-93A03E2A21B6}" sibTransId="{6F7BDDCE-45FB-4610-A8FC-F30F675380EC}"/>
    <dgm:cxn modelId="{82516641-477C-4985-B3A9-EEBA214D22B4}" srcId="{63F8A44D-C731-4558-A8DB-64BFC15273E7}" destId="{2428DE19-C6CD-4E26-92CC-D736B5D7BB9C}" srcOrd="1" destOrd="0" parTransId="{41CD0311-EF0C-452D-9510-BD2018C395EB}" sibTransId="{9934E740-DAF6-43C6-904F-36680E6ADD48}"/>
    <dgm:cxn modelId="{90993793-BF0D-4C51-A0BF-9A767D35B4A6}" srcId="{2428DE19-C6CD-4E26-92CC-D736B5D7BB9C}" destId="{C2562234-30A4-4908-BBDF-154706DB3D08}" srcOrd="0" destOrd="0" parTransId="{1244D095-C9BC-47A9-AD54-EA9E2F14B271}" sibTransId="{68829CFB-0B00-442D-9433-1DA8BFC6097A}"/>
    <dgm:cxn modelId="{CDEA2D9F-348C-4697-9978-DA0E18B3B12E}" srcId="{63F8A44D-C731-4558-A8DB-64BFC15273E7}" destId="{4802A6EA-1C0A-44A8-8B1D-7769D8D7E4E1}" srcOrd="3" destOrd="0" parTransId="{0DAA9B4F-2A4A-49E2-84B1-D7C5C30A8836}" sibTransId="{CD7821F2-B0AD-4F1A-AC89-F6D7B50FF2FD}"/>
    <dgm:cxn modelId="{2F0F76AC-DEBA-4A29-8DCB-576FCE861E8E}" srcId="{63F8A44D-C731-4558-A8DB-64BFC15273E7}" destId="{0705C235-49C9-43E1-8088-3B1388A651CC}" srcOrd="4" destOrd="0" parTransId="{3B9B0F86-9A0B-42F6-B11A-6CD13FB0448B}" sibTransId="{BDECB8B7-E861-4BAC-9FC4-8E11EA004869}"/>
    <dgm:cxn modelId="{D7F150B0-6E7F-4E68-93EE-42B60AA1F309}" type="presOf" srcId="{4942DDB6-FD3B-4A30-BBD4-B4A868B3345A}" destId="{8E1A874B-C7FD-4B0F-B3E4-7E320DF7FF87}" srcOrd="0" destOrd="1" presId="urn:microsoft.com/office/officeart/2005/8/layout/default"/>
    <dgm:cxn modelId="{989036BB-F8DE-4B9A-9CC8-3B825C799757}" type="presOf" srcId="{0705C235-49C9-43E1-8088-3B1388A651CC}" destId="{F3F6B7AB-0E18-4E60-BE4C-CA8CAE3F6AE8}" srcOrd="0" destOrd="0" presId="urn:microsoft.com/office/officeart/2005/8/layout/default"/>
    <dgm:cxn modelId="{0C83BFD5-D651-4A03-8CB1-16BF2CC3F4FD}" type="presOf" srcId="{4802A6EA-1C0A-44A8-8B1D-7769D8D7E4E1}" destId="{99DBF479-63BA-4B04-8AE2-5B1800D5D362}" srcOrd="0" destOrd="0" presId="urn:microsoft.com/office/officeart/2005/8/layout/default"/>
    <dgm:cxn modelId="{29C2A1D6-E998-4001-8F4B-405840AA0269}" srcId="{63F8A44D-C731-4558-A8DB-64BFC15273E7}" destId="{0038C27B-3814-4E87-95EA-C7A62003BFC4}" srcOrd="0" destOrd="0" parTransId="{25814DA7-258D-4314-B73E-7AE300699E87}" sibTransId="{A0FF46F7-B1FE-4703-BF52-28F67FBE1AF8}"/>
    <dgm:cxn modelId="{1522C8E8-670B-4734-B2E2-07F641EA1F10}" type="presOf" srcId="{0038C27B-3814-4E87-95EA-C7A62003BFC4}" destId="{8E1A874B-C7FD-4B0F-B3E4-7E320DF7FF87}" srcOrd="0" destOrd="0" presId="urn:microsoft.com/office/officeart/2005/8/layout/default"/>
    <dgm:cxn modelId="{D389B3F6-4801-4B34-90F7-28358B2097A5}" type="presOf" srcId="{63F8A44D-C731-4558-A8DB-64BFC15273E7}" destId="{84463904-52A3-49FA-AF1A-12C51BBF7A47}" srcOrd="0" destOrd="0" presId="urn:microsoft.com/office/officeart/2005/8/layout/default"/>
    <dgm:cxn modelId="{473440FC-684C-4D1C-9408-85B4788D2394}" type="presOf" srcId="{C19D1B35-ED28-4306-9800-67A296415571}" destId="{631B8883-4044-4791-944B-FBD82655FAA8}" srcOrd="0" destOrd="0" presId="urn:microsoft.com/office/officeart/2005/8/layout/default"/>
    <dgm:cxn modelId="{CF7B11FD-0187-4A04-9880-F63E1206D11B}" srcId="{63F8A44D-C731-4558-A8DB-64BFC15273E7}" destId="{C19D1B35-ED28-4306-9800-67A296415571}" srcOrd="2" destOrd="0" parTransId="{AEA40BD2-F2A3-499E-8FE9-5EFE0AA5D850}" sibTransId="{FB202821-C3A1-41C0-B96D-F77BFA1E8228}"/>
    <dgm:cxn modelId="{57939C09-FA1F-4046-82E9-10614DF219E6}" type="presParOf" srcId="{84463904-52A3-49FA-AF1A-12C51BBF7A47}" destId="{8E1A874B-C7FD-4B0F-B3E4-7E320DF7FF87}" srcOrd="0" destOrd="0" presId="urn:microsoft.com/office/officeart/2005/8/layout/default"/>
    <dgm:cxn modelId="{4B1AA31E-D554-4D80-B186-D7541715A57B}" type="presParOf" srcId="{84463904-52A3-49FA-AF1A-12C51BBF7A47}" destId="{203F3B45-E45E-41FD-885C-F841CF57422D}" srcOrd="1" destOrd="0" presId="urn:microsoft.com/office/officeart/2005/8/layout/default"/>
    <dgm:cxn modelId="{E2DE762B-88C6-4F6D-AC5E-59FF60DC1EA6}" type="presParOf" srcId="{84463904-52A3-49FA-AF1A-12C51BBF7A47}" destId="{BCE76FE4-AE21-447F-8B20-C6C55046BA1A}" srcOrd="2" destOrd="0" presId="urn:microsoft.com/office/officeart/2005/8/layout/default"/>
    <dgm:cxn modelId="{4338D5E4-72A6-4A8E-964E-A44277557DEE}" type="presParOf" srcId="{84463904-52A3-49FA-AF1A-12C51BBF7A47}" destId="{869B7E83-DD4B-4737-86A2-617E5B4E97EA}" srcOrd="3" destOrd="0" presId="urn:microsoft.com/office/officeart/2005/8/layout/default"/>
    <dgm:cxn modelId="{4857F179-F097-4133-A944-1E5ADF2BDDA5}" type="presParOf" srcId="{84463904-52A3-49FA-AF1A-12C51BBF7A47}" destId="{631B8883-4044-4791-944B-FBD82655FAA8}" srcOrd="4" destOrd="0" presId="urn:microsoft.com/office/officeart/2005/8/layout/default"/>
    <dgm:cxn modelId="{2137A43F-499A-4B35-9C92-A71E715AF66A}" type="presParOf" srcId="{84463904-52A3-49FA-AF1A-12C51BBF7A47}" destId="{9E4C46FF-5DF2-4387-A287-FAC5B72C48D4}" srcOrd="5" destOrd="0" presId="urn:microsoft.com/office/officeart/2005/8/layout/default"/>
    <dgm:cxn modelId="{9F2DE595-5191-42A4-85D3-DC56A2165203}" type="presParOf" srcId="{84463904-52A3-49FA-AF1A-12C51BBF7A47}" destId="{99DBF479-63BA-4B04-8AE2-5B1800D5D362}" srcOrd="6" destOrd="0" presId="urn:microsoft.com/office/officeart/2005/8/layout/default"/>
    <dgm:cxn modelId="{00BEBB63-B47A-4549-B09B-A741F2F80849}" type="presParOf" srcId="{84463904-52A3-49FA-AF1A-12C51BBF7A47}" destId="{46C1FC05-1937-46D7-8325-AA94B7E6D01E}" srcOrd="7" destOrd="0" presId="urn:microsoft.com/office/officeart/2005/8/layout/default"/>
    <dgm:cxn modelId="{0FE2CE2C-C647-4CFD-AAFE-20B1B945C081}" type="presParOf" srcId="{84463904-52A3-49FA-AF1A-12C51BBF7A47}" destId="{F3F6B7AB-0E18-4E60-BE4C-CA8CAE3F6A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F7C78-BAED-42FE-8964-B792C3EF9EB9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7DF950-B92A-46B2-A88A-47450C75F244}">
      <dgm:prSet/>
      <dgm:spPr/>
      <dgm:t>
        <a:bodyPr/>
        <a:lstStyle/>
        <a:p>
          <a:pPr>
            <a:defRPr b="1"/>
          </a:pPr>
          <a:r>
            <a:rPr lang="en-US" b="1" i="0" dirty="0"/>
            <a:t>Project Overview</a:t>
          </a:r>
          <a:endParaRPr lang="en-US" dirty="0"/>
        </a:p>
      </dgm:t>
    </dgm:pt>
    <dgm:pt modelId="{D34557E2-9043-483E-A21F-1BB85916ECC1}" type="parTrans" cxnId="{71ABB4A9-D265-4957-98E3-480F107E1CFE}">
      <dgm:prSet/>
      <dgm:spPr/>
      <dgm:t>
        <a:bodyPr/>
        <a:lstStyle/>
        <a:p>
          <a:endParaRPr lang="en-US"/>
        </a:p>
      </dgm:t>
    </dgm:pt>
    <dgm:pt modelId="{B6E923E0-CEF4-4C90-AF7A-4D9F401B907F}" type="sibTrans" cxnId="{71ABB4A9-D265-4957-98E3-480F107E1CFE}">
      <dgm:prSet/>
      <dgm:spPr/>
      <dgm:t>
        <a:bodyPr/>
        <a:lstStyle/>
        <a:p>
          <a:endParaRPr lang="en-US"/>
        </a:p>
      </dgm:t>
    </dgm:pt>
    <dgm:pt modelId="{008692EF-4C36-4148-9611-A7E85D38BBFE}">
      <dgm:prSet/>
      <dgm:spPr/>
      <dgm:t>
        <a:bodyPr/>
        <a:lstStyle/>
        <a:p>
          <a:r>
            <a:rPr lang="en-US" b="0" i="0"/>
            <a:t>Objective: To analyze vehicle sales data and provide actionable insights for car buyers.</a:t>
          </a:r>
          <a:endParaRPr lang="en-US"/>
        </a:p>
      </dgm:t>
    </dgm:pt>
    <dgm:pt modelId="{222DE9B6-D8B9-4300-A026-5B4725B0E46A}" type="parTrans" cxnId="{6DC1C94B-0DC7-4EC0-8C39-457AB88503A0}">
      <dgm:prSet/>
      <dgm:spPr/>
      <dgm:t>
        <a:bodyPr/>
        <a:lstStyle/>
        <a:p>
          <a:endParaRPr lang="en-US"/>
        </a:p>
      </dgm:t>
    </dgm:pt>
    <dgm:pt modelId="{78029E23-5690-4189-BBBB-9B37E6A815EB}" type="sibTrans" cxnId="{6DC1C94B-0DC7-4EC0-8C39-457AB88503A0}">
      <dgm:prSet/>
      <dgm:spPr/>
      <dgm:t>
        <a:bodyPr/>
        <a:lstStyle/>
        <a:p>
          <a:endParaRPr lang="en-US"/>
        </a:p>
      </dgm:t>
    </dgm:pt>
    <dgm:pt modelId="{5E1229E4-0847-4879-A075-C82906ABDC39}">
      <dgm:prSet/>
      <dgm:spPr/>
      <dgm:t>
        <a:bodyPr/>
        <a:lstStyle/>
        <a:p>
          <a:r>
            <a:rPr lang="en-US" b="0" i="0"/>
            <a:t>Methodology: Utilized exploratory data analysis, correlation analysis, predictive modeling, and visualization techniques.</a:t>
          </a:r>
          <a:endParaRPr lang="en-US"/>
        </a:p>
      </dgm:t>
    </dgm:pt>
    <dgm:pt modelId="{0D5DFB28-D2F5-42A9-B500-79B67D65F486}" type="parTrans" cxnId="{A31C4ADC-4C65-4E7B-A991-09CD4AE32755}">
      <dgm:prSet/>
      <dgm:spPr/>
      <dgm:t>
        <a:bodyPr/>
        <a:lstStyle/>
        <a:p>
          <a:endParaRPr lang="en-US"/>
        </a:p>
      </dgm:t>
    </dgm:pt>
    <dgm:pt modelId="{4CFE77E9-AD40-48E4-A5B2-3E809008F873}" type="sibTrans" cxnId="{A31C4ADC-4C65-4E7B-A991-09CD4AE32755}">
      <dgm:prSet/>
      <dgm:spPr/>
      <dgm:t>
        <a:bodyPr/>
        <a:lstStyle/>
        <a:p>
          <a:endParaRPr lang="en-US"/>
        </a:p>
      </dgm:t>
    </dgm:pt>
    <dgm:pt modelId="{99F44C78-10DC-4298-84AE-79949771ADFE}">
      <dgm:prSet/>
      <dgm:spPr/>
      <dgm:t>
        <a:bodyPr/>
        <a:lstStyle/>
        <a:p>
          <a:pPr>
            <a:defRPr b="1"/>
          </a:pPr>
          <a:r>
            <a:rPr lang="en-US" b="1" i="0" dirty="0"/>
            <a:t>Practical Insights and Recommendations</a:t>
          </a:r>
          <a:endParaRPr lang="en-US" dirty="0"/>
        </a:p>
      </dgm:t>
    </dgm:pt>
    <dgm:pt modelId="{71AEC919-C0AF-4F4A-9DC4-621CC4F107FF}" type="parTrans" cxnId="{BA4EBA8A-A973-4714-86C8-CBF747630C2A}">
      <dgm:prSet/>
      <dgm:spPr/>
      <dgm:t>
        <a:bodyPr/>
        <a:lstStyle/>
        <a:p>
          <a:endParaRPr lang="en-US"/>
        </a:p>
      </dgm:t>
    </dgm:pt>
    <dgm:pt modelId="{692CF9D5-8E14-4DD0-B543-8B30974ACEF8}" type="sibTrans" cxnId="{BA4EBA8A-A973-4714-86C8-CBF747630C2A}">
      <dgm:prSet/>
      <dgm:spPr/>
      <dgm:t>
        <a:bodyPr/>
        <a:lstStyle/>
        <a:p>
          <a:endParaRPr lang="en-US"/>
        </a:p>
      </dgm:t>
    </dgm:pt>
    <dgm:pt modelId="{C0E0C71D-DE0D-4310-BF04-AD18E5F8DA38}">
      <dgm:prSet/>
      <dgm:spPr/>
      <dgm:t>
        <a:bodyPr/>
        <a:lstStyle/>
        <a:p>
          <a:r>
            <a:rPr lang="en-US" b="0" i="0"/>
            <a:t>Key findings: Factors such as manufacturing year, mileage, and market values significantly influence car prices.</a:t>
          </a:r>
          <a:endParaRPr lang="en-US"/>
        </a:p>
      </dgm:t>
    </dgm:pt>
    <dgm:pt modelId="{78E00810-324F-4544-A21F-82FAC4D73D24}" type="parTrans" cxnId="{2EC80AF6-0726-440F-B108-FCE781C747E1}">
      <dgm:prSet/>
      <dgm:spPr/>
      <dgm:t>
        <a:bodyPr/>
        <a:lstStyle/>
        <a:p>
          <a:endParaRPr lang="en-US"/>
        </a:p>
      </dgm:t>
    </dgm:pt>
    <dgm:pt modelId="{0F8E565E-9A88-4A48-9271-274904723D8F}" type="sibTrans" cxnId="{2EC80AF6-0726-440F-B108-FCE781C747E1}">
      <dgm:prSet/>
      <dgm:spPr/>
      <dgm:t>
        <a:bodyPr/>
        <a:lstStyle/>
        <a:p>
          <a:endParaRPr lang="en-US"/>
        </a:p>
      </dgm:t>
    </dgm:pt>
    <dgm:pt modelId="{62ED1132-C4F6-40EA-A081-A3B11EE73391}">
      <dgm:prSet/>
      <dgm:spPr/>
      <dgm:t>
        <a:bodyPr/>
        <a:lstStyle/>
        <a:p>
          <a:r>
            <a:rPr lang="en-US" b="0" i="0"/>
            <a:t>Recommendations: Prioritize newer vehicles with lower mileage, leverage market trends, and use predictive models for accurate price estimates.</a:t>
          </a:r>
          <a:endParaRPr lang="en-US"/>
        </a:p>
      </dgm:t>
    </dgm:pt>
    <dgm:pt modelId="{2B7BE617-4DB3-4AE9-85D9-32A65B76183B}" type="parTrans" cxnId="{494A8BB1-E0C4-4D92-8844-20753ED39A81}">
      <dgm:prSet/>
      <dgm:spPr/>
      <dgm:t>
        <a:bodyPr/>
        <a:lstStyle/>
        <a:p>
          <a:endParaRPr lang="en-US"/>
        </a:p>
      </dgm:t>
    </dgm:pt>
    <dgm:pt modelId="{3038F6BE-204F-43A4-B4F2-21211A8F322F}" type="sibTrans" cxnId="{494A8BB1-E0C4-4D92-8844-20753ED39A81}">
      <dgm:prSet/>
      <dgm:spPr/>
      <dgm:t>
        <a:bodyPr/>
        <a:lstStyle/>
        <a:p>
          <a:endParaRPr lang="en-US"/>
        </a:p>
      </dgm:t>
    </dgm:pt>
    <dgm:pt modelId="{9BCFEC7C-E64D-491B-AB03-FE492BB0EB68}">
      <dgm:prSet/>
      <dgm:spPr/>
      <dgm:t>
        <a:bodyPr/>
        <a:lstStyle/>
        <a:p>
          <a:pPr>
            <a:defRPr b="1"/>
          </a:pPr>
          <a:r>
            <a:rPr lang="en-US" b="1" i="0" dirty="0"/>
            <a:t>Empowering Car Buyers</a:t>
          </a:r>
          <a:endParaRPr lang="en-US" dirty="0"/>
        </a:p>
      </dgm:t>
    </dgm:pt>
    <dgm:pt modelId="{65736D57-9398-4BD8-A7B2-33C75C833AC4}" type="parTrans" cxnId="{48B4329F-12B2-4C90-87A4-AA36842FE3E7}">
      <dgm:prSet/>
      <dgm:spPr/>
      <dgm:t>
        <a:bodyPr/>
        <a:lstStyle/>
        <a:p>
          <a:endParaRPr lang="en-US"/>
        </a:p>
      </dgm:t>
    </dgm:pt>
    <dgm:pt modelId="{15310A80-9F26-4A15-9F86-7B29D92D52F8}" type="sibTrans" cxnId="{48B4329F-12B2-4C90-87A4-AA36842FE3E7}">
      <dgm:prSet/>
      <dgm:spPr/>
      <dgm:t>
        <a:bodyPr/>
        <a:lstStyle/>
        <a:p>
          <a:endParaRPr lang="en-US"/>
        </a:p>
      </dgm:t>
    </dgm:pt>
    <dgm:pt modelId="{B3540D24-C6C9-4DD7-BFBC-8329BE3F91F3}">
      <dgm:prSet/>
      <dgm:spPr/>
      <dgm:t>
        <a:bodyPr/>
        <a:lstStyle/>
        <a:p>
          <a:r>
            <a:rPr lang="en-US" b="0" i="0"/>
            <a:t>The data-driven guide equips car buyers with valuable insights and negotiation strategies for informed decision-making.</a:t>
          </a:r>
          <a:endParaRPr lang="en-US"/>
        </a:p>
      </dgm:t>
    </dgm:pt>
    <dgm:pt modelId="{AF062B4F-06C8-41C7-9211-157923BB9627}" type="parTrans" cxnId="{2080F642-5BAC-433E-AD95-276412216B8F}">
      <dgm:prSet/>
      <dgm:spPr/>
      <dgm:t>
        <a:bodyPr/>
        <a:lstStyle/>
        <a:p>
          <a:endParaRPr lang="en-US"/>
        </a:p>
      </dgm:t>
    </dgm:pt>
    <dgm:pt modelId="{5D7C2C23-818E-48F9-977D-B8EFD1867B63}" type="sibTrans" cxnId="{2080F642-5BAC-433E-AD95-276412216B8F}">
      <dgm:prSet/>
      <dgm:spPr/>
      <dgm:t>
        <a:bodyPr/>
        <a:lstStyle/>
        <a:p>
          <a:endParaRPr lang="en-US"/>
        </a:p>
      </dgm:t>
    </dgm:pt>
    <dgm:pt modelId="{A75263A7-7A5C-474B-A439-35DD7AB38393}">
      <dgm:prSet/>
      <dgm:spPr/>
      <dgm:t>
        <a:bodyPr/>
        <a:lstStyle/>
        <a:p>
          <a:r>
            <a:rPr lang="en-US" b="0" i="0"/>
            <a:t>Encouragement to utilize the provided recommendations and guidelines to navigate the car buying process confidently.</a:t>
          </a:r>
          <a:endParaRPr lang="en-US"/>
        </a:p>
      </dgm:t>
    </dgm:pt>
    <dgm:pt modelId="{709EE71E-E760-4052-B723-FADF1EBABA79}" type="parTrans" cxnId="{00044F42-7493-4626-BEFA-BCEA4DF8FF23}">
      <dgm:prSet/>
      <dgm:spPr/>
      <dgm:t>
        <a:bodyPr/>
        <a:lstStyle/>
        <a:p>
          <a:endParaRPr lang="en-US"/>
        </a:p>
      </dgm:t>
    </dgm:pt>
    <dgm:pt modelId="{0C9F7E2E-4611-446C-B75E-3D13F80C6468}" type="sibTrans" cxnId="{00044F42-7493-4626-BEFA-BCEA4DF8FF23}">
      <dgm:prSet/>
      <dgm:spPr/>
      <dgm:t>
        <a:bodyPr/>
        <a:lstStyle/>
        <a:p>
          <a:endParaRPr lang="en-US"/>
        </a:p>
      </dgm:t>
    </dgm:pt>
    <dgm:pt modelId="{0EDF440E-5023-4EF4-B4C5-1F6D1C198A85}">
      <dgm:prSet/>
      <dgm:spPr/>
      <dgm:t>
        <a:bodyPr/>
        <a:lstStyle/>
        <a:p>
          <a:pPr>
            <a:defRPr b="1"/>
          </a:pPr>
          <a:r>
            <a:rPr lang="en-US" b="1" i="0" dirty="0"/>
            <a:t>Takeaway Message</a:t>
          </a:r>
          <a:endParaRPr lang="en-US" dirty="0"/>
        </a:p>
      </dgm:t>
    </dgm:pt>
    <dgm:pt modelId="{D1441653-AA4D-4D6E-B1A8-93A5C332AE60}" type="parTrans" cxnId="{9B94F8CF-8414-47F4-90D9-3128B59F2520}">
      <dgm:prSet/>
      <dgm:spPr/>
      <dgm:t>
        <a:bodyPr/>
        <a:lstStyle/>
        <a:p>
          <a:endParaRPr lang="en-US"/>
        </a:p>
      </dgm:t>
    </dgm:pt>
    <dgm:pt modelId="{D2F4776E-E4A3-46E8-8F7B-6E5320246661}" type="sibTrans" cxnId="{9B94F8CF-8414-47F4-90D9-3128B59F2520}">
      <dgm:prSet/>
      <dgm:spPr/>
      <dgm:t>
        <a:bodyPr/>
        <a:lstStyle/>
        <a:p>
          <a:endParaRPr lang="en-US"/>
        </a:p>
      </dgm:t>
    </dgm:pt>
    <dgm:pt modelId="{163BB118-5D18-4049-AB69-DB0A5317B3FE}">
      <dgm:prSet/>
      <dgm:spPr/>
      <dgm:t>
        <a:bodyPr/>
        <a:lstStyle/>
        <a:p>
          <a:r>
            <a:rPr lang="en-US" b="0" i="0"/>
            <a:t>Make use of the data-driven approach to find the right vehicle at the right price, ensuring a satisfying and rewarding car buying experience.</a:t>
          </a:r>
          <a:endParaRPr lang="en-US"/>
        </a:p>
      </dgm:t>
    </dgm:pt>
    <dgm:pt modelId="{3A1A6EE7-BA16-4F67-ADFF-6C933E7D3048}" type="parTrans" cxnId="{1225085D-F015-45A2-B41C-26B209CBDA71}">
      <dgm:prSet/>
      <dgm:spPr/>
      <dgm:t>
        <a:bodyPr/>
        <a:lstStyle/>
        <a:p>
          <a:endParaRPr lang="en-US"/>
        </a:p>
      </dgm:t>
    </dgm:pt>
    <dgm:pt modelId="{7F3E8322-6527-48C0-8F4E-1593B24B8016}" type="sibTrans" cxnId="{1225085D-F015-45A2-B41C-26B209CBDA71}">
      <dgm:prSet/>
      <dgm:spPr/>
      <dgm:t>
        <a:bodyPr/>
        <a:lstStyle/>
        <a:p>
          <a:endParaRPr lang="en-US"/>
        </a:p>
      </dgm:t>
    </dgm:pt>
    <dgm:pt modelId="{E3465DFF-0882-4470-82A8-67B9CC9878B8}" type="pres">
      <dgm:prSet presAssocID="{918F7C78-BAED-42FE-8964-B792C3EF9EB9}" presName="linear" presStyleCnt="0">
        <dgm:presLayoutVars>
          <dgm:animLvl val="lvl"/>
          <dgm:resizeHandles val="exact"/>
        </dgm:presLayoutVars>
      </dgm:prSet>
      <dgm:spPr/>
    </dgm:pt>
    <dgm:pt modelId="{C5966424-1B22-4110-96BB-69DB746771E5}" type="pres">
      <dgm:prSet presAssocID="{FA7DF950-B92A-46B2-A88A-47450C75F2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AA68EE-B72A-424D-A9C1-3D29196F3C3E}" type="pres">
      <dgm:prSet presAssocID="{FA7DF950-B92A-46B2-A88A-47450C75F244}" presName="childText" presStyleLbl="revTx" presStyleIdx="0" presStyleCnt="4">
        <dgm:presLayoutVars>
          <dgm:bulletEnabled val="1"/>
        </dgm:presLayoutVars>
      </dgm:prSet>
      <dgm:spPr/>
    </dgm:pt>
    <dgm:pt modelId="{DA4DFCA6-AC94-48BB-B465-A3A31AEF13C2}" type="pres">
      <dgm:prSet presAssocID="{99F44C78-10DC-4298-84AE-79949771AD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852764-38AE-4E16-8B52-68566365C7F9}" type="pres">
      <dgm:prSet presAssocID="{99F44C78-10DC-4298-84AE-79949771ADFE}" presName="childText" presStyleLbl="revTx" presStyleIdx="1" presStyleCnt="4">
        <dgm:presLayoutVars>
          <dgm:bulletEnabled val="1"/>
        </dgm:presLayoutVars>
      </dgm:prSet>
      <dgm:spPr/>
    </dgm:pt>
    <dgm:pt modelId="{443A553C-22DC-4F6F-B08A-4DBFD783F896}" type="pres">
      <dgm:prSet presAssocID="{9BCFEC7C-E64D-491B-AB03-FE492BB0EB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D05A5C-221C-4D29-8174-FA94C56A1B3C}" type="pres">
      <dgm:prSet presAssocID="{9BCFEC7C-E64D-491B-AB03-FE492BB0EB68}" presName="childText" presStyleLbl="revTx" presStyleIdx="2" presStyleCnt="4">
        <dgm:presLayoutVars>
          <dgm:bulletEnabled val="1"/>
        </dgm:presLayoutVars>
      </dgm:prSet>
      <dgm:spPr/>
    </dgm:pt>
    <dgm:pt modelId="{74827F21-F954-4D9D-8D53-407B5E2425CE}" type="pres">
      <dgm:prSet presAssocID="{0EDF440E-5023-4EF4-B4C5-1F6D1C198A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EEDA75-C82E-442E-9012-315AD25907E4}" type="pres">
      <dgm:prSet presAssocID="{0EDF440E-5023-4EF4-B4C5-1F6D1C198A8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FC36917-9168-4B8A-BFC3-1FDFB6FF03F3}" type="presOf" srcId="{A75263A7-7A5C-474B-A439-35DD7AB38393}" destId="{4ED05A5C-221C-4D29-8174-FA94C56A1B3C}" srcOrd="0" destOrd="1" presId="urn:microsoft.com/office/officeart/2005/8/layout/vList2"/>
    <dgm:cxn modelId="{F65BF325-5572-4F98-A61E-881E27DA9F9D}" type="presOf" srcId="{008692EF-4C36-4148-9611-A7E85D38BBFE}" destId="{DDAA68EE-B72A-424D-A9C1-3D29196F3C3E}" srcOrd="0" destOrd="0" presId="urn:microsoft.com/office/officeart/2005/8/layout/vList2"/>
    <dgm:cxn modelId="{2D93CC27-C883-47C6-B552-B0482FAAD320}" type="presOf" srcId="{163BB118-5D18-4049-AB69-DB0A5317B3FE}" destId="{1DEEDA75-C82E-442E-9012-315AD25907E4}" srcOrd="0" destOrd="0" presId="urn:microsoft.com/office/officeart/2005/8/layout/vList2"/>
    <dgm:cxn modelId="{1225085D-F015-45A2-B41C-26B209CBDA71}" srcId="{0EDF440E-5023-4EF4-B4C5-1F6D1C198A85}" destId="{163BB118-5D18-4049-AB69-DB0A5317B3FE}" srcOrd="0" destOrd="0" parTransId="{3A1A6EE7-BA16-4F67-ADFF-6C933E7D3048}" sibTransId="{7F3E8322-6527-48C0-8F4E-1593B24B8016}"/>
    <dgm:cxn modelId="{E009F661-DFCA-4113-A3C0-EBE8B666FF98}" type="presOf" srcId="{B3540D24-C6C9-4DD7-BFBC-8329BE3F91F3}" destId="{4ED05A5C-221C-4D29-8174-FA94C56A1B3C}" srcOrd="0" destOrd="0" presId="urn:microsoft.com/office/officeart/2005/8/layout/vList2"/>
    <dgm:cxn modelId="{00044F42-7493-4626-BEFA-BCEA4DF8FF23}" srcId="{9BCFEC7C-E64D-491B-AB03-FE492BB0EB68}" destId="{A75263A7-7A5C-474B-A439-35DD7AB38393}" srcOrd="1" destOrd="0" parTransId="{709EE71E-E760-4052-B723-FADF1EBABA79}" sibTransId="{0C9F7E2E-4611-446C-B75E-3D13F80C6468}"/>
    <dgm:cxn modelId="{2080F642-5BAC-433E-AD95-276412216B8F}" srcId="{9BCFEC7C-E64D-491B-AB03-FE492BB0EB68}" destId="{B3540D24-C6C9-4DD7-BFBC-8329BE3F91F3}" srcOrd="0" destOrd="0" parTransId="{AF062B4F-06C8-41C7-9211-157923BB9627}" sibTransId="{5D7C2C23-818E-48F9-977D-B8EFD1867B63}"/>
    <dgm:cxn modelId="{9430096A-2C92-4102-AE82-0CD1001565C7}" type="presOf" srcId="{0EDF440E-5023-4EF4-B4C5-1F6D1C198A85}" destId="{74827F21-F954-4D9D-8D53-407B5E2425CE}" srcOrd="0" destOrd="0" presId="urn:microsoft.com/office/officeart/2005/8/layout/vList2"/>
    <dgm:cxn modelId="{6DC1C94B-0DC7-4EC0-8C39-457AB88503A0}" srcId="{FA7DF950-B92A-46B2-A88A-47450C75F244}" destId="{008692EF-4C36-4148-9611-A7E85D38BBFE}" srcOrd="0" destOrd="0" parTransId="{222DE9B6-D8B9-4300-A026-5B4725B0E46A}" sibTransId="{78029E23-5690-4189-BBBB-9B37E6A815EB}"/>
    <dgm:cxn modelId="{071F7770-D715-48C4-B627-AD451B8B91E8}" type="presOf" srcId="{FA7DF950-B92A-46B2-A88A-47450C75F244}" destId="{C5966424-1B22-4110-96BB-69DB746771E5}" srcOrd="0" destOrd="0" presId="urn:microsoft.com/office/officeart/2005/8/layout/vList2"/>
    <dgm:cxn modelId="{FD586B51-0726-43D8-88A0-0AD9A9E44E67}" type="presOf" srcId="{9BCFEC7C-E64D-491B-AB03-FE492BB0EB68}" destId="{443A553C-22DC-4F6F-B08A-4DBFD783F896}" srcOrd="0" destOrd="0" presId="urn:microsoft.com/office/officeart/2005/8/layout/vList2"/>
    <dgm:cxn modelId="{065FA074-032A-43FB-AFE7-F473821CEBEA}" type="presOf" srcId="{C0E0C71D-DE0D-4310-BF04-AD18E5F8DA38}" destId="{C5852764-38AE-4E16-8B52-68566365C7F9}" srcOrd="0" destOrd="0" presId="urn:microsoft.com/office/officeart/2005/8/layout/vList2"/>
    <dgm:cxn modelId="{7C4E9775-B3BB-4CE8-AC38-2A974D822259}" type="presOf" srcId="{62ED1132-C4F6-40EA-A081-A3B11EE73391}" destId="{C5852764-38AE-4E16-8B52-68566365C7F9}" srcOrd="0" destOrd="1" presId="urn:microsoft.com/office/officeart/2005/8/layout/vList2"/>
    <dgm:cxn modelId="{980D4879-3AAD-4F2F-98AA-8A12B2A28194}" type="presOf" srcId="{99F44C78-10DC-4298-84AE-79949771ADFE}" destId="{DA4DFCA6-AC94-48BB-B465-A3A31AEF13C2}" srcOrd="0" destOrd="0" presId="urn:microsoft.com/office/officeart/2005/8/layout/vList2"/>
    <dgm:cxn modelId="{BA4EBA8A-A973-4714-86C8-CBF747630C2A}" srcId="{918F7C78-BAED-42FE-8964-B792C3EF9EB9}" destId="{99F44C78-10DC-4298-84AE-79949771ADFE}" srcOrd="1" destOrd="0" parTransId="{71AEC919-C0AF-4F4A-9DC4-621CC4F107FF}" sibTransId="{692CF9D5-8E14-4DD0-B543-8B30974ACEF8}"/>
    <dgm:cxn modelId="{AF3BB79A-11DB-46D9-AE9C-E874EA105A39}" type="presOf" srcId="{5E1229E4-0847-4879-A075-C82906ABDC39}" destId="{DDAA68EE-B72A-424D-A9C1-3D29196F3C3E}" srcOrd="0" destOrd="1" presId="urn:microsoft.com/office/officeart/2005/8/layout/vList2"/>
    <dgm:cxn modelId="{48B4329F-12B2-4C90-87A4-AA36842FE3E7}" srcId="{918F7C78-BAED-42FE-8964-B792C3EF9EB9}" destId="{9BCFEC7C-E64D-491B-AB03-FE492BB0EB68}" srcOrd="2" destOrd="0" parTransId="{65736D57-9398-4BD8-A7B2-33C75C833AC4}" sibTransId="{15310A80-9F26-4A15-9F86-7B29D92D52F8}"/>
    <dgm:cxn modelId="{71ABB4A9-D265-4957-98E3-480F107E1CFE}" srcId="{918F7C78-BAED-42FE-8964-B792C3EF9EB9}" destId="{FA7DF950-B92A-46B2-A88A-47450C75F244}" srcOrd="0" destOrd="0" parTransId="{D34557E2-9043-483E-A21F-1BB85916ECC1}" sibTransId="{B6E923E0-CEF4-4C90-AF7A-4D9F401B907F}"/>
    <dgm:cxn modelId="{494A8BB1-E0C4-4D92-8844-20753ED39A81}" srcId="{99F44C78-10DC-4298-84AE-79949771ADFE}" destId="{62ED1132-C4F6-40EA-A081-A3B11EE73391}" srcOrd="1" destOrd="0" parTransId="{2B7BE617-4DB3-4AE9-85D9-32A65B76183B}" sibTransId="{3038F6BE-204F-43A4-B4F2-21211A8F322F}"/>
    <dgm:cxn modelId="{9B94F8CF-8414-47F4-90D9-3128B59F2520}" srcId="{918F7C78-BAED-42FE-8964-B792C3EF9EB9}" destId="{0EDF440E-5023-4EF4-B4C5-1F6D1C198A85}" srcOrd="3" destOrd="0" parTransId="{D1441653-AA4D-4D6E-B1A8-93A5C332AE60}" sibTransId="{D2F4776E-E4A3-46E8-8F7B-6E5320246661}"/>
    <dgm:cxn modelId="{DB5C93DB-B17F-4115-866B-B4D0889026BA}" type="presOf" srcId="{918F7C78-BAED-42FE-8964-B792C3EF9EB9}" destId="{E3465DFF-0882-4470-82A8-67B9CC9878B8}" srcOrd="0" destOrd="0" presId="urn:microsoft.com/office/officeart/2005/8/layout/vList2"/>
    <dgm:cxn modelId="{A31C4ADC-4C65-4E7B-A991-09CD4AE32755}" srcId="{FA7DF950-B92A-46B2-A88A-47450C75F244}" destId="{5E1229E4-0847-4879-A075-C82906ABDC39}" srcOrd="1" destOrd="0" parTransId="{0D5DFB28-D2F5-42A9-B500-79B67D65F486}" sibTransId="{4CFE77E9-AD40-48E4-A5B2-3E809008F873}"/>
    <dgm:cxn modelId="{2EC80AF6-0726-440F-B108-FCE781C747E1}" srcId="{99F44C78-10DC-4298-84AE-79949771ADFE}" destId="{C0E0C71D-DE0D-4310-BF04-AD18E5F8DA38}" srcOrd="0" destOrd="0" parTransId="{78E00810-324F-4544-A21F-82FAC4D73D24}" sibTransId="{0F8E565E-9A88-4A48-9271-274904723D8F}"/>
    <dgm:cxn modelId="{30BAD494-84EF-478C-9029-6225337B4FC1}" type="presParOf" srcId="{E3465DFF-0882-4470-82A8-67B9CC9878B8}" destId="{C5966424-1B22-4110-96BB-69DB746771E5}" srcOrd="0" destOrd="0" presId="urn:microsoft.com/office/officeart/2005/8/layout/vList2"/>
    <dgm:cxn modelId="{1287FB0E-5D47-41C1-889E-C6BFD295D959}" type="presParOf" srcId="{E3465DFF-0882-4470-82A8-67B9CC9878B8}" destId="{DDAA68EE-B72A-424D-A9C1-3D29196F3C3E}" srcOrd="1" destOrd="0" presId="urn:microsoft.com/office/officeart/2005/8/layout/vList2"/>
    <dgm:cxn modelId="{75335CCA-0368-4C22-BABF-0B852AA29B3C}" type="presParOf" srcId="{E3465DFF-0882-4470-82A8-67B9CC9878B8}" destId="{DA4DFCA6-AC94-48BB-B465-A3A31AEF13C2}" srcOrd="2" destOrd="0" presId="urn:microsoft.com/office/officeart/2005/8/layout/vList2"/>
    <dgm:cxn modelId="{FE98C1CB-CDA5-4131-99FA-0C9F13F0DE61}" type="presParOf" srcId="{E3465DFF-0882-4470-82A8-67B9CC9878B8}" destId="{C5852764-38AE-4E16-8B52-68566365C7F9}" srcOrd="3" destOrd="0" presId="urn:microsoft.com/office/officeart/2005/8/layout/vList2"/>
    <dgm:cxn modelId="{598A7508-D517-46B8-8D95-8B310A9C8CCF}" type="presParOf" srcId="{E3465DFF-0882-4470-82A8-67B9CC9878B8}" destId="{443A553C-22DC-4F6F-B08A-4DBFD783F896}" srcOrd="4" destOrd="0" presId="urn:microsoft.com/office/officeart/2005/8/layout/vList2"/>
    <dgm:cxn modelId="{015DD93A-63FB-4A6C-A80E-3945682EC255}" type="presParOf" srcId="{E3465DFF-0882-4470-82A8-67B9CC9878B8}" destId="{4ED05A5C-221C-4D29-8174-FA94C56A1B3C}" srcOrd="5" destOrd="0" presId="urn:microsoft.com/office/officeart/2005/8/layout/vList2"/>
    <dgm:cxn modelId="{406B4AAA-59B9-4667-9AC5-A8870C1266E6}" type="presParOf" srcId="{E3465DFF-0882-4470-82A8-67B9CC9878B8}" destId="{74827F21-F954-4D9D-8D53-407B5E2425CE}" srcOrd="6" destOrd="0" presId="urn:microsoft.com/office/officeart/2005/8/layout/vList2"/>
    <dgm:cxn modelId="{A3195EEA-0648-45A5-A1B0-DACE5B1D0426}" type="presParOf" srcId="{E3465DFF-0882-4470-82A8-67B9CC9878B8}" destId="{1DEEDA75-C82E-442E-9012-315AD25907E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A874B-C7FD-4B0F-B3E4-7E320DF7FF8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Description</a:t>
          </a:r>
          <a:endParaRPr lang="en-US" sz="23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"Vehicle Sales and Market Trends Dataset" contains comprehensive information on vehicle sales transactions.</a:t>
          </a:r>
          <a:endParaRPr lang="en-US" sz="1800" kern="1200" dirty="0"/>
        </a:p>
      </dsp:txBody>
      <dsp:txXfrm>
        <a:off x="0" y="39687"/>
        <a:ext cx="3286125" cy="1971675"/>
      </dsp:txXfrm>
    </dsp:sp>
    <dsp:sp modelId="{BCE76FE4-AE21-447F-8B20-C6C55046BA1A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Key Features</a:t>
          </a:r>
          <a:endParaRPr lang="en-US" sz="23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Includes vehicle details, transaction info, Manheim Market Report (MMR) values, condition, and mileage.</a:t>
          </a:r>
          <a:endParaRPr lang="en-US" sz="1800" kern="1200" dirty="0"/>
        </a:p>
      </dsp:txBody>
      <dsp:txXfrm>
        <a:off x="3614737" y="39687"/>
        <a:ext cx="3286125" cy="1971675"/>
      </dsp:txXfrm>
    </dsp:sp>
    <dsp:sp modelId="{631B8883-4044-4791-944B-FBD82655FAA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Use Cases</a:t>
          </a:r>
          <a:endParaRPr lang="en-US" sz="2300" kern="120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/>
            <a:t>Market analysis, predictive modeling, business insights.</a:t>
          </a:r>
          <a:endParaRPr lang="en-US" sz="1800" kern="1200" dirty="0"/>
        </a:p>
      </dsp:txBody>
      <dsp:txXfrm>
        <a:off x="7229475" y="39687"/>
        <a:ext cx="3286125" cy="1971675"/>
      </dsp:txXfrm>
    </dsp:sp>
    <dsp:sp modelId="{99DBF479-63BA-4B04-8AE2-5B1800D5D36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/>
            <a:t>Format</a:t>
          </a:r>
          <a:r>
            <a:rPr lang="en-US" sz="2300" b="0" i="0" kern="1200" dirty="0"/>
            <a:t>                                                                                              Tabular (e.g., CSV), over 600,000 recorded sales</a:t>
          </a:r>
          <a:endParaRPr lang="en-US" sz="2300" kern="1200" dirty="0"/>
        </a:p>
      </dsp:txBody>
      <dsp:txXfrm>
        <a:off x="1807368" y="2339975"/>
        <a:ext cx="3286125" cy="1971675"/>
      </dsp:txXfrm>
    </dsp:sp>
    <dsp:sp modelId="{F3F6B7AB-0E18-4E60-BE4C-CA8CAE3F6AE8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Update Frequency</a:t>
          </a:r>
          <a:r>
            <a:rPr lang="en-US" sz="2300" b="0" i="0" kern="1200"/>
            <a:t>                                                                                  Updated to 2015</a:t>
          </a:r>
          <a:endParaRPr lang="en-US" sz="2300" kern="1200"/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66424-1B22-4110-96BB-69DB746771E5}">
      <dsp:nvSpPr>
        <dsp:cNvPr id="0" name=""/>
        <dsp:cNvSpPr/>
      </dsp:nvSpPr>
      <dsp:spPr>
        <a:xfrm>
          <a:off x="0" y="121104"/>
          <a:ext cx="10515600" cy="4668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dirty="0"/>
            <a:t>Project Overview</a:t>
          </a:r>
          <a:endParaRPr lang="en-US" sz="1900" kern="1200" dirty="0"/>
        </a:p>
      </dsp:txBody>
      <dsp:txXfrm>
        <a:off x="22789" y="143893"/>
        <a:ext cx="10470022" cy="421252"/>
      </dsp:txXfrm>
    </dsp:sp>
    <dsp:sp modelId="{DDAA68EE-B72A-424D-A9C1-3D29196F3C3E}">
      <dsp:nvSpPr>
        <dsp:cNvPr id="0" name=""/>
        <dsp:cNvSpPr/>
      </dsp:nvSpPr>
      <dsp:spPr>
        <a:xfrm>
          <a:off x="0" y="587934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Objective: To analyze vehicle sales data and provide actionable insights for car buyers.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Methodology: Utilized exploratory data analysis, correlation analysis, predictive modeling, and visualization techniques.</a:t>
          </a:r>
          <a:endParaRPr lang="en-US" sz="1500" kern="1200"/>
        </a:p>
      </dsp:txBody>
      <dsp:txXfrm>
        <a:off x="0" y="587934"/>
        <a:ext cx="10515600" cy="521122"/>
      </dsp:txXfrm>
    </dsp:sp>
    <dsp:sp modelId="{DA4DFCA6-AC94-48BB-B465-A3A31AEF13C2}">
      <dsp:nvSpPr>
        <dsp:cNvPr id="0" name=""/>
        <dsp:cNvSpPr/>
      </dsp:nvSpPr>
      <dsp:spPr>
        <a:xfrm>
          <a:off x="0" y="1109056"/>
          <a:ext cx="10515600" cy="4668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dirty="0"/>
            <a:t>Practical Insights and Recommendations</a:t>
          </a:r>
          <a:endParaRPr lang="en-US" sz="1900" kern="1200" dirty="0"/>
        </a:p>
      </dsp:txBody>
      <dsp:txXfrm>
        <a:off x="22789" y="1131845"/>
        <a:ext cx="10470022" cy="421252"/>
      </dsp:txXfrm>
    </dsp:sp>
    <dsp:sp modelId="{C5852764-38AE-4E16-8B52-68566365C7F9}">
      <dsp:nvSpPr>
        <dsp:cNvPr id="0" name=""/>
        <dsp:cNvSpPr/>
      </dsp:nvSpPr>
      <dsp:spPr>
        <a:xfrm>
          <a:off x="0" y="1575886"/>
          <a:ext cx="1051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Key findings: Factors such as manufacturing year, mileage, and market values significantly influence car prices.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Recommendations: Prioritize newer vehicles with lower mileage, leverage market trends, and use predictive models for accurate price estimates.</a:t>
          </a:r>
          <a:endParaRPr lang="en-US" sz="1500" kern="1200"/>
        </a:p>
      </dsp:txBody>
      <dsp:txXfrm>
        <a:off x="0" y="1575886"/>
        <a:ext cx="10515600" cy="727605"/>
      </dsp:txXfrm>
    </dsp:sp>
    <dsp:sp modelId="{443A553C-22DC-4F6F-B08A-4DBFD783F896}">
      <dsp:nvSpPr>
        <dsp:cNvPr id="0" name=""/>
        <dsp:cNvSpPr/>
      </dsp:nvSpPr>
      <dsp:spPr>
        <a:xfrm>
          <a:off x="0" y="2303491"/>
          <a:ext cx="10515600" cy="4668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dirty="0"/>
            <a:t>Empowering Car Buyers</a:t>
          </a:r>
          <a:endParaRPr lang="en-US" sz="1900" kern="1200" dirty="0"/>
        </a:p>
      </dsp:txBody>
      <dsp:txXfrm>
        <a:off x="22789" y="2326280"/>
        <a:ext cx="10470022" cy="421252"/>
      </dsp:txXfrm>
    </dsp:sp>
    <dsp:sp modelId="{4ED05A5C-221C-4D29-8174-FA94C56A1B3C}">
      <dsp:nvSpPr>
        <dsp:cNvPr id="0" name=""/>
        <dsp:cNvSpPr/>
      </dsp:nvSpPr>
      <dsp:spPr>
        <a:xfrm>
          <a:off x="0" y="2770321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The data-driven guide equips car buyers with valuable insights and negotiation strategies for informed decision-making.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Encouragement to utilize the provided recommendations and guidelines to navigate the car buying process confidently.</a:t>
          </a:r>
          <a:endParaRPr lang="en-US" sz="1500" kern="1200"/>
        </a:p>
      </dsp:txBody>
      <dsp:txXfrm>
        <a:off x="0" y="2770321"/>
        <a:ext cx="10515600" cy="521122"/>
      </dsp:txXfrm>
    </dsp:sp>
    <dsp:sp modelId="{74827F21-F954-4D9D-8D53-407B5E2425CE}">
      <dsp:nvSpPr>
        <dsp:cNvPr id="0" name=""/>
        <dsp:cNvSpPr/>
      </dsp:nvSpPr>
      <dsp:spPr>
        <a:xfrm>
          <a:off x="0" y="3291444"/>
          <a:ext cx="10515600" cy="4668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dirty="0"/>
            <a:t>Takeaway Message</a:t>
          </a:r>
          <a:endParaRPr lang="en-US" sz="1900" kern="1200" dirty="0"/>
        </a:p>
      </dsp:txBody>
      <dsp:txXfrm>
        <a:off x="22789" y="3314233"/>
        <a:ext cx="10470022" cy="421252"/>
      </dsp:txXfrm>
    </dsp:sp>
    <dsp:sp modelId="{1DEEDA75-C82E-442E-9012-315AD25907E4}">
      <dsp:nvSpPr>
        <dsp:cNvPr id="0" name=""/>
        <dsp:cNvSpPr/>
      </dsp:nvSpPr>
      <dsp:spPr>
        <a:xfrm>
          <a:off x="0" y="3758274"/>
          <a:ext cx="105156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Make use of the data-driven approach to find the right vehicle at the right price, ensuring a satisfying and rewarding car buying experience.</a:t>
          </a:r>
          <a:endParaRPr lang="en-US" sz="1500" kern="1200"/>
        </a:p>
      </dsp:txBody>
      <dsp:txXfrm>
        <a:off x="0" y="3758274"/>
        <a:ext cx="10515600" cy="47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0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2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7F4CB1D-971E-48F0-8747-BF04345275C3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4A5E690-39FD-4EAC-B327-1ECA45E3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5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dashboard of a car">
            <a:extLst>
              <a:ext uri="{FF2B5EF4-FFF2-40B4-BE49-F238E27FC236}">
                <a16:creationId xmlns:a16="http://schemas.microsoft.com/office/drawing/2014/main" id="{C4553B55-E6C3-8AFA-23DE-287F11552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" t="23391" r="706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238809-DDDF-10E2-D69A-6C98282E2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100" b="0" i="0" dirty="0">
                <a:solidFill>
                  <a:schemeClr val="bg1"/>
                </a:solidFill>
                <a:effectLst/>
                <a:latin typeface="Söhne"/>
              </a:rPr>
              <a:t>Driving Decisions: A Data-Driven Guide to Car Buying</a:t>
            </a:r>
            <a:endParaRPr lang="en-US" sz="6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C077C-2BAF-B8D1-CC76-1D5D4BF18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1300">
                <a:solidFill>
                  <a:schemeClr val="bg1"/>
                </a:solidFill>
              </a:rPr>
              <a:t>Leveraging Insights for Informed Purchases</a:t>
            </a:r>
          </a:p>
          <a:p>
            <a:pPr algn="l"/>
            <a:r>
              <a:rPr lang="en-US" sz="1300">
                <a:solidFill>
                  <a:schemeClr val="bg1"/>
                </a:solidFill>
              </a:rPr>
              <a:t>By: Brett Coulter</a:t>
            </a:r>
          </a:p>
        </p:txBody>
      </p:sp>
    </p:spTree>
    <p:extLst>
      <p:ext uri="{BB962C8B-B14F-4D97-AF65-F5344CB8AC3E}">
        <p14:creationId xmlns:p14="http://schemas.microsoft.com/office/powerpoint/2010/main" val="75276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9A4A8-C26F-3C0F-A201-1C032F3A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0" i="0" dirty="0">
                <a:solidFill>
                  <a:schemeClr val="tx2"/>
                </a:solidFill>
                <a:effectLst/>
                <a:latin typeface="Söhne"/>
              </a:rPr>
              <a:t>Role of the Random Forest Regressor (RFR) Model in Decision Making</a:t>
            </a: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0C19-4F21-9ADE-7306-5B3CB0B8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chemeClr val="tx2"/>
                </a:solidFill>
                <a:effectLst/>
                <a:latin typeface="Söhne"/>
              </a:rPr>
              <a:t>Purpose:</a:t>
            </a:r>
            <a:r>
              <a:rPr lang="en-US" sz="1400" b="0" i="0">
                <a:solidFill>
                  <a:schemeClr val="tx2"/>
                </a:solidFill>
                <a:effectLst/>
                <a:latin typeface="Söhne"/>
              </a:rPr>
              <a:t> The Random Forest Regressor (RFR) model was employed to predict vehicle prices based on various attributes, aiding in decision-making during the car purchasing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chemeClr val="tx2"/>
                </a:solidFill>
                <a:effectLst/>
                <a:latin typeface="Söhne"/>
              </a:rPr>
              <a:t>Predictive Power:</a:t>
            </a:r>
            <a:r>
              <a:rPr lang="en-US" sz="1400" b="0" i="0">
                <a:solidFill>
                  <a:schemeClr val="tx2"/>
                </a:solidFill>
                <a:effectLst/>
                <a:latin typeface="Söhne"/>
              </a:rPr>
              <a:t> Leveraging machine learning techniques, the RFR model accurately estimates vehicle prices by considering factors such as year, condition, odometer readings, and Manheim Market Report (MMR)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chemeClr val="tx2"/>
                </a:solidFill>
                <a:effectLst/>
                <a:latin typeface="Söhne"/>
              </a:rPr>
              <a:t>Guiding Decisions:</a:t>
            </a:r>
            <a:r>
              <a:rPr lang="en-US" sz="1400" b="0" i="0">
                <a:solidFill>
                  <a:schemeClr val="tx2"/>
                </a:solidFill>
                <a:effectLst/>
                <a:latin typeface="Söhne"/>
              </a:rPr>
              <a:t> By utilizing the RFR model predictions, prospective car buyers can make informed decisions regarding the fair market value of vehicles they are interested in purchasing.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solidFill>
                  <a:schemeClr val="tx2"/>
                </a:solidFill>
                <a:effectLst/>
                <a:latin typeface="Söhne"/>
              </a:rPr>
              <a:t>Risk Mitigation:</a:t>
            </a:r>
            <a:r>
              <a:rPr lang="en-US" sz="1400" b="0" i="0">
                <a:solidFill>
                  <a:schemeClr val="tx2"/>
                </a:solidFill>
                <a:effectLst/>
                <a:latin typeface="Söhne"/>
              </a:rPr>
              <a:t> The RFR model helps mitigate the risk of overpaying for a vehicle by providing a reliable estimate of its value, enabling buyers to negotiate prices more effectively and avoid potential financial pitfalls.</a:t>
            </a:r>
          </a:p>
          <a:p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693FE059-BAD3-5712-8160-EE7841459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C82F-7A6A-7B84-9CAE-7BD643AD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 i="0" dirty="0">
                <a:effectLst/>
                <a:latin typeface="Söhne"/>
              </a:rPr>
              <a:t>Guidelines for Car Buyers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AAA9-1B46-9EF7-B000-1355CC948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Key Insights: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Factors influencing car prices include manufacturing year, vehicle condition, odometer reading, and market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Newer vehicles with lower mileage and better condition generally command higher prices.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Market trends indicate a strong correlation between Manheim Market Report (MMR) values and selling prices.</a:t>
            </a:r>
          </a:p>
          <a:p>
            <a:pPr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Recommendations:</a:t>
            </a:r>
            <a:endParaRPr 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Prioritize vehicles with newer manufacturing years and lower mileage for better value.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Use MMR values as a reference point to assess fair prices relative to vehicle condition.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0" i="0" dirty="0">
                <a:effectLst/>
                <a:latin typeface="Söhne"/>
              </a:rPr>
              <a:t>Leverage predictive models for accurate price estimates and effective negotiation strategies.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40EFEED8-1188-21C1-13A6-D2C101D7F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5" r="1823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398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7011-ED32-CB55-8DAC-7D3F9426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3460B-4F5F-33FD-598E-7141CE408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25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86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BF942-6DBA-632F-3F99-1137C032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060AF86-A010-DAE1-A68B-65068CD8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46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CCD1-7C62-AFAC-2485-063040F3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b="0" i="0" dirty="0">
                <a:effectLst/>
                <a:latin typeface="Söhne"/>
              </a:rPr>
              <a:t>Welcome to the Data-Driven Car Buying Guide Presentation!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2475-3D9F-638C-76CE-E535373F2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0" i="0">
                <a:effectLst/>
                <a:latin typeface="Söhne"/>
              </a:rPr>
              <a:t>Objective:</a:t>
            </a:r>
          </a:p>
          <a:p>
            <a:pPr lvl="1"/>
            <a:r>
              <a:rPr lang="en-US" sz="1400" b="0" i="0">
                <a:effectLst/>
                <a:latin typeface="Söhne"/>
              </a:rPr>
              <a:t>Provide insights and recommendations for making informed car purchase decisions using data analytics.</a:t>
            </a:r>
          </a:p>
          <a:p>
            <a:pPr marL="0" indent="0">
              <a:buNone/>
            </a:pPr>
            <a:r>
              <a:rPr lang="en-US" sz="1400">
                <a:latin typeface="Söhne"/>
              </a:rPr>
              <a:t>Dataset: </a:t>
            </a:r>
          </a:p>
          <a:p>
            <a:pPr lvl="1"/>
            <a:r>
              <a:rPr lang="en-US" sz="1400" b="0" i="0">
                <a:effectLst/>
                <a:latin typeface="Söhne"/>
              </a:rPr>
              <a:t>Utilizing the "Vehicle Sales and Market Trends Dataset“ from Kaggle.com containing comprehensive information on car sales transactions.</a:t>
            </a:r>
          </a:p>
          <a:p>
            <a:pPr marL="0" indent="0">
              <a:buNone/>
            </a:pPr>
            <a:r>
              <a:rPr lang="en-US" sz="1400">
                <a:latin typeface="Söhne"/>
              </a:rPr>
              <a:t>Importance:</a:t>
            </a:r>
          </a:p>
          <a:p>
            <a:pPr lvl="1"/>
            <a:r>
              <a:rPr lang="en-US" sz="1400" b="0" i="0">
                <a:effectLst/>
                <a:latin typeface="Söhne"/>
              </a:rPr>
              <a:t>Understanding market trends, pricing dynamics, and key factors influencing car prices.</a:t>
            </a:r>
          </a:p>
          <a:p>
            <a:pPr marL="0" indent="0">
              <a:buNone/>
            </a:pPr>
            <a:r>
              <a:rPr lang="en-US" sz="1400" b="0" i="0">
                <a:effectLst/>
                <a:latin typeface="Söhne"/>
              </a:rPr>
              <a:t>Stay tuned to learn how data analysis can empower you in your next car buying journey!</a:t>
            </a:r>
          </a:p>
        </p:txBody>
      </p:sp>
      <p:pic>
        <p:nvPicPr>
          <p:cNvPr id="23" name="Picture 22" descr="Large car car park from above">
            <a:extLst>
              <a:ext uri="{FF2B5EF4-FFF2-40B4-BE49-F238E27FC236}">
                <a16:creationId xmlns:a16="http://schemas.microsoft.com/office/drawing/2014/main" id="{157F1684-F864-2777-4C84-21D1C1005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9" r="3648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C46B7-C51C-EB42-15FB-7CFA50E3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Business Objective</a:t>
            </a:r>
          </a:p>
        </p:txBody>
      </p:sp>
      <p:pic>
        <p:nvPicPr>
          <p:cNvPr id="49" name="Picture 48" descr="Graph on document with pen">
            <a:extLst>
              <a:ext uri="{FF2B5EF4-FFF2-40B4-BE49-F238E27FC236}">
                <a16:creationId xmlns:a16="http://schemas.microsoft.com/office/drawing/2014/main" id="{2E6F774F-0108-6952-3EAB-BECFCEB99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4FB42C-C2D3-6B9E-8875-267BAF29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Söhne"/>
              </a:rPr>
              <a:t>Objective</a:t>
            </a:r>
          </a:p>
          <a:p>
            <a:r>
              <a:rPr lang="en-US" sz="1200" dirty="0">
                <a:latin typeface="Söhne"/>
              </a:rPr>
              <a:t>To provide prospective car buyers with data-driven insights and recommendations to facilitate informed purchasing decisions.</a:t>
            </a:r>
          </a:p>
          <a:p>
            <a:pPr marL="0" indent="0">
              <a:buNone/>
            </a:pPr>
            <a:r>
              <a:rPr lang="en-US" sz="1200" b="1" i="0" dirty="0">
                <a:effectLst/>
                <a:latin typeface="Söhne"/>
              </a:rPr>
              <a:t>Key Points</a:t>
            </a:r>
            <a:endParaRPr lang="en-US" sz="1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Enable car buyers to understand market trends and factors influencing car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Empower buyers with strategies for negotiating prices, identifying good deals, and avoiding common pitfalls in car buying.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Utilize data analysis to offer practical recommendations tailored to the needs of car buyers.</a:t>
            </a:r>
          </a:p>
          <a:p>
            <a:pPr marL="0" indent="0">
              <a:buNone/>
            </a:pPr>
            <a:r>
              <a:rPr lang="en-US" sz="1200" b="1" i="0" dirty="0">
                <a:effectLst/>
                <a:latin typeface="Söhne"/>
              </a:rPr>
              <a:t>Importance</a:t>
            </a:r>
            <a:endParaRPr lang="en-US" sz="1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Enhances transparency and trust by offering evidence-based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Supports buyers in making informed decisions that align with their preferences and budget.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Söhne"/>
              </a:rPr>
              <a:t>Promotes a positive car buying experience and reduces the risk of dissatisfaction or financial loss.</a:t>
            </a:r>
          </a:p>
        </p:txBody>
      </p:sp>
    </p:spTree>
    <p:extLst>
      <p:ext uri="{BB962C8B-B14F-4D97-AF65-F5344CB8AC3E}">
        <p14:creationId xmlns:p14="http://schemas.microsoft.com/office/powerpoint/2010/main" val="4574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E089-1653-1113-BF02-B9E136F9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the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DD9788-7AB0-67CA-306C-0F8C7C2AA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5261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48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A477917-0B0C-43CE-36C2-67721280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88" y="1680642"/>
            <a:ext cx="3764123" cy="146868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F52357-2C37-97F9-ADC4-BA219581070F}"/>
              </a:ext>
            </a:extLst>
          </p:cNvPr>
          <p:cNvCxnSpPr>
            <a:cxnSpLocks/>
          </p:cNvCxnSpPr>
          <p:nvPr/>
        </p:nvCxnSpPr>
        <p:spPr>
          <a:xfrm flipH="1">
            <a:off x="2665562" y="1893347"/>
            <a:ext cx="1305249" cy="401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86B0AC-E5C3-C0E6-8B40-8BBE0E23FF1C}"/>
              </a:ext>
            </a:extLst>
          </p:cNvPr>
          <p:cNvSpPr txBox="1"/>
          <p:nvPr/>
        </p:nvSpPr>
        <p:spPr>
          <a:xfrm>
            <a:off x="3970811" y="1247016"/>
            <a:ext cx="25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Variability due to Luxury Car Sales!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0EE7C2-FE31-A4F1-AF55-92E3423C42E2}"/>
              </a:ext>
            </a:extLst>
          </p:cNvPr>
          <p:cNvSpPr txBox="1"/>
          <p:nvPr/>
        </p:nvSpPr>
        <p:spPr>
          <a:xfrm>
            <a:off x="1964306" y="140601"/>
            <a:ext cx="826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Exploratory Data Analysis (Before Cleaning)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91C69A4-511F-F5B1-B40A-CAE34717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06" y="2294801"/>
            <a:ext cx="6618466" cy="3536656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5EF190-4310-42E0-DAE3-9F90F385A051}"/>
              </a:ext>
            </a:extLst>
          </p:cNvPr>
          <p:cNvCxnSpPr>
            <a:cxnSpLocks/>
          </p:cNvCxnSpPr>
          <p:nvPr/>
        </p:nvCxnSpPr>
        <p:spPr>
          <a:xfrm>
            <a:off x="6271404" y="1680642"/>
            <a:ext cx="4080294" cy="3581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0DAF0C7-660D-146D-4FC7-1CB9E2F77399}"/>
              </a:ext>
            </a:extLst>
          </p:cNvPr>
          <p:cNvSpPr/>
          <p:nvPr/>
        </p:nvSpPr>
        <p:spPr>
          <a:xfrm>
            <a:off x="434428" y="1802921"/>
            <a:ext cx="764645" cy="978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873792C4-A434-8730-E69A-B13896EEE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28" y="3471377"/>
            <a:ext cx="3552282" cy="199050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F0AE0C2E-A5F0-3913-5E55-42AFD88A6B96}"/>
              </a:ext>
            </a:extLst>
          </p:cNvPr>
          <p:cNvSpPr txBox="1"/>
          <p:nvPr/>
        </p:nvSpPr>
        <p:spPr>
          <a:xfrm>
            <a:off x="500332" y="5624423"/>
            <a:ext cx="348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Rolls-Royce Ghost sold for $171,500</a:t>
            </a:r>
          </a:p>
        </p:txBody>
      </p:sp>
    </p:spTree>
    <p:extLst>
      <p:ext uri="{BB962C8B-B14F-4D97-AF65-F5344CB8AC3E}">
        <p14:creationId xmlns:p14="http://schemas.microsoft.com/office/powerpoint/2010/main" val="65776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520735-EC6B-E83B-C328-EC13B411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23" y="1902342"/>
            <a:ext cx="6181880" cy="37737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6D5901-1AD6-7E22-BBDD-259AF3401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7"/>
          <a:stretch/>
        </p:blipFill>
        <p:spPr>
          <a:xfrm>
            <a:off x="575897" y="2789293"/>
            <a:ext cx="3563560" cy="1279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A35B0-E78F-23B4-7CD1-293AFA0E2732}"/>
              </a:ext>
            </a:extLst>
          </p:cNvPr>
          <p:cNvSpPr txBox="1"/>
          <p:nvPr/>
        </p:nvSpPr>
        <p:spPr>
          <a:xfrm>
            <a:off x="2093343" y="370936"/>
            <a:ext cx="800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Exploratory Data Analysis (Post Cleaning)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CADE8-07B8-DD5C-E190-963EA85FF261}"/>
              </a:ext>
            </a:extLst>
          </p:cNvPr>
          <p:cNvSpPr txBox="1"/>
          <p:nvPr/>
        </p:nvSpPr>
        <p:spPr>
          <a:xfrm>
            <a:off x="2432649" y="4459857"/>
            <a:ext cx="259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Eliminated outliers by trimming all selling price values by 2 Z-scores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AEB14-188C-6073-C2DA-E610F6AFC781}"/>
              </a:ext>
            </a:extLst>
          </p:cNvPr>
          <p:cNvCxnSpPr>
            <a:cxnSpLocks/>
          </p:cNvCxnSpPr>
          <p:nvPr/>
        </p:nvCxnSpPr>
        <p:spPr>
          <a:xfrm flipH="1" flipV="1">
            <a:off x="2674189" y="3157268"/>
            <a:ext cx="862641" cy="1302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21B95CA-0026-197A-0C8D-BA5F93F41356}"/>
              </a:ext>
            </a:extLst>
          </p:cNvPr>
          <p:cNvSpPr/>
          <p:nvPr/>
        </p:nvSpPr>
        <p:spPr>
          <a:xfrm>
            <a:off x="1000664" y="3157268"/>
            <a:ext cx="517585" cy="422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5BBC3-56F7-BC33-E654-DACBD6FB33B0}"/>
              </a:ext>
            </a:extLst>
          </p:cNvPr>
          <p:cNvSpPr txBox="1"/>
          <p:nvPr/>
        </p:nvSpPr>
        <p:spPr>
          <a:xfrm>
            <a:off x="9230264" y="2553419"/>
            <a:ext cx="1768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Selling Price of $12,861.39</a:t>
            </a:r>
          </a:p>
        </p:txBody>
      </p:sp>
    </p:spTree>
    <p:extLst>
      <p:ext uri="{BB962C8B-B14F-4D97-AF65-F5344CB8AC3E}">
        <p14:creationId xmlns:p14="http://schemas.microsoft.com/office/powerpoint/2010/main" val="291517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852AC-4AC6-C078-7DBA-74FFED43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i="0">
                <a:effectLst/>
                <a:latin typeface="Söhne"/>
              </a:rPr>
              <a:t>Factors Influencing Car Prices</a:t>
            </a:r>
            <a:endParaRPr lang="en-US" sz="46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7A9C-8B87-1BFF-5376-93195CF3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Correlation Matrix:</a:t>
            </a:r>
            <a:endParaRPr lang="en-US" sz="1000" b="0" i="0" dirty="0">
              <a:effectLst/>
              <a:latin typeface="Söhne"/>
            </a:endParaRPr>
          </a:p>
          <a:p>
            <a:pPr lvl="1"/>
            <a:r>
              <a:rPr lang="en-US" sz="1000" b="0" i="0" dirty="0">
                <a:effectLst/>
                <a:latin typeface="Söhne"/>
              </a:rPr>
              <a:t>The correlation matrix highlights the relationships between different variables and their influence on car prices.</a:t>
            </a:r>
          </a:p>
          <a:p>
            <a:pPr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Key Insights:</a:t>
            </a:r>
            <a:endParaRPr lang="en-US" sz="1000" b="0" i="0" dirty="0">
              <a:effectLst/>
              <a:latin typeface="Söhne"/>
            </a:endParaRPr>
          </a:p>
          <a:p>
            <a:pPr lvl="1"/>
            <a:r>
              <a:rPr lang="en-US" sz="1000" b="1" i="0" dirty="0">
                <a:effectLst/>
                <a:latin typeface="Söhne"/>
              </a:rPr>
              <a:t>Year:</a:t>
            </a:r>
            <a:r>
              <a:rPr lang="en-US" sz="1000" b="0" i="0" dirty="0">
                <a:effectLst/>
                <a:latin typeface="Söhne"/>
              </a:rPr>
              <a:t> Shows a positive correlation with selling prices, suggesting that newer vehicles tend to have higher prices.</a:t>
            </a:r>
          </a:p>
          <a:p>
            <a:pPr lvl="1"/>
            <a:r>
              <a:rPr lang="en-US" sz="1000" b="1" i="0" dirty="0">
                <a:effectLst/>
                <a:latin typeface="Söhne"/>
              </a:rPr>
              <a:t>Condition:</a:t>
            </a:r>
            <a:r>
              <a:rPr lang="en-US" sz="1000" b="0" i="0" dirty="0">
                <a:effectLst/>
                <a:latin typeface="Söhne"/>
              </a:rPr>
              <a:t> Exhibits a moderate positive correlation with selling prices, indicating that well-maintained vehicles command higher prices.</a:t>
            </a:r>
          </a:p>
          <a:p>
            <a:pPr lvl="1"/>
            <a:r>
              <a:rPr lang="en-US" sz="1000" b="1" i="0" dirty="0">
                <a:effectLst/>
                <a:latin typeface="Söhne"/>
              </a:rPr>
              <a:t>Odometer:</a:t>
            </a:r>
            <a:r>
              <a:rPr lang="en-US" sz="1000" b="0" i="0" dirty="0">
                <a:effectLst/>
                <a:latin typeface="Söhne"/>
              </a:rPr>
              <a:t> Displays a strong negative correlation with selling prices, implying that lower mileage vehicles generally sell for higher prices.</a:t>
            </a:r>
          </a:p>
          <a:p>
            <a:pPr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Interpretation:</a:t>
            </a:r>
            <a:endParaRPr lang="en-US" sz="1000" b="0" i="0" dirty="0">
              <a:effectLst/>
              <a:latin typeface="Söhne"/>
            </a:endParaRPr>
          </a:p>
          <a:p>
            <a:pPr lvl="1"/>
            <a:r>
              <a:rPr lang="en-US" sz="1000" b="0" i="0" dirty="0">
                <a:effectLst/>
                <a:latin typeface="Söhne"/>
              </a:rPr>
              <a:t>The year of manufacture, condition, odometer reading, and MMR values are significant factors influencing car prices.</a:t>
            </a:r>
          </a:p>
          <a:p>
            <a:pPr lvl="1"/>
            <a:r>
              <a:rPr lang="en-US" sz="1000" b="0" i="0" dirty="0">
                <a:effectLst/>
                <a:latin typeface="Söhne"/>
              </a:rPr>
              <a:t>Newer vehicles in better condition with lower mileage and higher MMR values generally command higher selling prices in the market.</a:t>
            </a:r>
          </a:p>
          <a:p>
            <a:pPr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Recommendations:</a:t>
            </a:r>
            <a:endParaRPr lang="en-US" sz="1000" b="0" i="0" dirty="0">
              <a:effectLst/>
              <a:latin typeface="Söhne"/>
            </a:endParaRPr>
          </a:p>
          <a:p>
            <a:pPr lvl="1"/>
            <a:r>
              <a:rPr lang="en-US" sz="1000" b="0" i="0" dirty="0">
                <a:effectLst/>
                <a:latin typeface="Söhne"/>
              </a:rPr>
              <a:t>Buyers should consider these factors when evaluating the value of a vehicle and negotiating prices.</a:t>
            </a:r>
          </a:p>
          <a:p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45CC7-B0E3-06C0-3613-4C01330B7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640080"/>
            <a:ext cx="47411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51BF9B-BF76-498A-B3B8-7BAC9D73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MMR vs. Selling Price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780DD6-35A4-849C-E298-87A53D98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i="0" dirty="0">
                <a:effectLst/>
              </a:rPr>
              <a:t>Visualization:</a:t>
            </a:r>
            <a:r>
              <a:rPr lang="en-US" sz="1400" b="0" i="0" dirty="0">
                <a:effectLst/>
              </a:rPr>
              <a:t> Scatter plot comparing Manheim Market Report (MMR) values against selling prices of vehicles.</a:t>
            </a:r>
          </a:p>
          <a:p>
            <a:r>
              <a:rPr lang="en-US" sz="1400" b="1" i="0" dirty="0">
                <a:effectLst/>
              </a:rPr>
              <a:t>Strong Correlation:</a:t>
            </a:r>
            <a:r>
              <a:rPr lang="en-US" sz="1400" b="0" i="0" dirty="0">
                <a:effectLst/>
              </a:rPr>
              <a:t> Notice the strong positive correlation between MMR values and selling prices, indicating that as MMR values increase, selling prices tend to increase as well.</a:t>
            </a:r>
          </a:p>
          <a:p>
            <a:r>
              <a:rPr lang="en-US" sz="1400" b="1" i="0" dirty="0">
                <a:effectLst/>
              </a:rPr>
              <a:t>Insightful Trend:</a:t>
            </a:r>
            <a:r>
              <a:rPr lang="en-US" sz="1400" b="0" i="0" dirty="0">
                <a:effectLst/>
              </a:rPr>
              <a:t> The upward trend in the scatter plot suggests that MMR values are a reliable indicator of the market value of vehicles, influencing their selling prices accordingly.</a:t>
            </a:r>
          </a:p>
          <a:p>
            <a:r>
              <a:rPr lang="en-US" sz="1400" b="1" i="0" dirty="0">
                <a:effectLst/>
              </a:rPr>
              <a:t>Implications:</a:t>
            </a:r>
            <a:r>
              <a:rPr lang="en-US" sz="1400" b="0" i="0" dirty="0">
                <a:effectLst/>
              </a:rPr>
              <a:t> This correlation underscores the importance of considering MMR values when evaluating the fair market value of a vehicle, providing valuable insights for both buyers and sellers in the automotive market.</a:t>
            </a:r>
          </a:p>
          <a:p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E8411-3F4D-9C40-D489-0A9995AFF0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11781"/>
            <a:ext cx="5458968" cy="32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6202-3A38-3EA8-E7A1-78C7C19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42" y="486184"/>
            <a:ext cx="7363990" cy="1325563"/>
          </a:xfrm>
        </p:spPr>
        <p:txBody>
          <a:bodyPr>
            <a:normAutofit/>
          </a:bodyPr>
          <a:lstStyle/>
          <a:p>
            <a:r>
              <a:rPr lang="en-US" dirty="0"/>
              <a:t>Predictive Modeling for Price Estimation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89C378-1DF0-9B45-9084-4E60D40F3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4542" y="1946684"/>
            <a:ext cx="7363990" cy="4351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Model Selection: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Utilized Random Forest Regression, a robust ensemble learning technique, for predictive modeling due to its ability to handle non-linearity and interactions among features effectively.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Model Performance: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Validation Mean Squared Error (MSE): 2488.97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Mean Squared Error (MSE) on Test Data: 2405.95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R-squared (R2) on Test Data: 0.966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Mean Absolute Error (MAE) on Test Data: 32.97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Insights: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Random Forest Regression model demonstrates strong predictive performance, as evidenced by high R-squared and low MSE and MAE values.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model effectively captures the underlying patterns in the data and provides accurate predictions of car prices.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5847C3-A2EA-8460-D780-91372DB71F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1" r="-5" b="-6"/>
          <a:stretch/>
        </p:blipFill>
        <p:spPr>
          <a:xfrm>
            <a:off x="471055" y="258142"/>
            <a:ext cx="3229189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8EFBB1-B1A8-7317-235B-BBE6330F3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" t="-1" r="5" b="6"/>
          <a:stretch/>
        </p:blipFill>
        <p:spPr>
          <a:xfrm>
            <a:off x="471055" y="3486449"/>
            <a:ext cx="3229189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7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1101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Söhne</vt:lpstr>
      <vt:lpstr>Office Theme</vt:lpstr>
      <vt:lpstr>Driving Decisions: A Data-Driven Guide to Car Buying</vt:lpstr>
      <vt:lpstr>Welcome to the Data-Driven Car Buying Guide Presentation!</vt:lpstr>
      <vt:lpstr>Business Objective</vt:lpstr>
      <vt:lpstr>Understanding the Dataset</vt:lpstr>
      <vt:lpstr>PowerPoint Presentation</vt:lpstr>
      <vt:lpstr>PowerPoint Presentation</vt:lpstr>
      <vt:lpstr>Factors Influencing Car Prices</vt:lpstr>
      <vt:lpstr>MMR vs. Selling Price</vt:lpstr>
      <vt:lpstr>Predictive Modeling for Price Estimation</vt:lpstr>
      <vt:lpstr>Role of the Random Forest Regressor (RFR) Model in Decision Making</vt:lpstr>
      <vt:lpstr>Guidelines for Car Buyers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Brett Coulter</dc:creator>
  <cp:lastModifiedBy>Brett Coulter</cp:lastModifiedBy>
  <cp:revision>5</cp:revision>
  <dcterms:created xsi:type="dcterms:W3CDTF">2024-03-11T21:09:37Z</dcterms:created>
  <dcterms:modified xsi:type="dcterms:W3CDTF">2024-03-14T01:53:26Z</dcterms:modified>
</cp:coreProperties>
</file>