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5" r:id="rId16"/>
    <p:sldId id="270" r:id="rId17"/>
    <p:sldId id="271" r:id="rId18"/>
    <p:sldId id="272" r:id="rId19"/>
    <p:sldId id="273" r:id="rId20"/>
    <p:sldId id="274" r:id="rId21"/>
    <p:sldId id="275" r:id="rId22"/>
    <p:sldId id="276" r:id="rId23"/>
    <p:sldId id="277" r:id="rId24"/>
    <p:sldId id="279" r:id="rId25"/>
    <p:sldId id="289" r:id="rId26"/>
    <p:sldId id="291" r:id="rId27"/>
    <p:sldId id="278" r:id="rId28"/>
    <p:sldId id="290" r:id="rId29"/>
    <p:sldId id="292" r:id="rId30"/>
    <p:sldId id="280" r:id="rId31"/>
    <p:sldId id="287" r:id="rId32"/>
    <p:sldId id="288" r:id="rId33"/>
    <p:sldId id="286" r:id="rId34"/>
    <p:sldId id="282" r:id="rId35"/>
    <p:sldId id="283" r:id="rId36"/>
    <p:sldId id="284" r:id="rId3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1pPr>
    <a:lvl2pPr marL="0" marR="0" indent="4572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2pPr>
    <a:lvl3pPr marL="0" marR="0" indent="9144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3pPr>
    <a:lvl4pPr marL="0" marR="0" indent="13716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4pPr>
    <a:lvl5pPr marL="0" marR="0" indent="18288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5pPr>
    <a:lvl6pPr marL="0" marR="0" indent="22860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6pPr>
    <a:lvl7pPr marL="0" marR="0" indent="27432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7pPr>
    <a:lvl8pPr marL="0" marR="0" indent="32004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8pPr>
    <a:lvl9pPr marL="0" marR="0" indent="36576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elvetica"/>
          <a:ea typeface="Helvetica"/>
          <a:cs typeface="Helvetic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Helvetica"/>
          <a:ea typeface="Helvetica"/>
          <a:cs typeface="Helvetic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Helvetica"/>
          <a:ea typeface="Helvetica"/>
          <a:cs typeface="Helvetic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snapToGrid="0" snapToObjects="1">
      <p:cViewPr>
        <p:scale>
          <a:sx n="110" d="100"/>
          <a:sy n="110" d="100"/>
        </p:scale>
        <p:origin x="1144" y="-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35" name="Shape 3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17906646"/>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913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a:spLocks noGrp="1" noRot="1" noChangeAspect="1"/>
          </p:cNvSpPr>
          <p:nvPr>
            <p:ph type="sldImg"/>
          </p:nvPr>
        </p:nvSpPr>
        <p:spPr>
          <a:prstGeom prst="rect">
            <a:avLst/>
          </a:prstGeom>
        </p:spPr>
        <p:txBody>
          <a:bodyPr/>
          <a:lstStyle/>
          <a:p>
            <a:endParaRPr/>
          </a:p>
        </p:txBody>
      </p:sp>
      <p:sp>
        <p:nvSpPr>
          <p:cNvPr id="472" name="Shape 472"/>
          <p:cNvSpPr>
            <a:spLocks noGrp="1"/>
          </p:cNvSpPr>
          <p:nvPr>
            <p:ph type="body" sz="quarter" idx="1"/>
          </p:nvPr>
        </p:nvSpPr>
        <p:spPr>
          <a:prstGeom prst="rect">
            <a:avLst/>
          </a:prstGeom>
        </p:spPr>
        <p:txBody>
          <a:bodyPr/>
          <a:lstStyle>
            <a:lvl1pPr>
              <a:defRPr>
                <a:latin typeface="+mn-lt"/>
                <a:ea typeface="+mn-ea"/>
                <a:cs typeface="+mn-cs"/>
                <a:sym typeface="Source Sans Pro Regular"/>
              </a:defRPr>
            </a:lvl1pPr>
          </a:lstStyle>
          <a:p>
            <a:r>
              <a:t>Note to Paris: I’m going to ask Samara to help me make the click-through look nicer ahead of the readout.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463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less formal and legit</a:t>
            </a:r>
          </a:p>
        </p:txBody>
      </p:sp>
    </p:spTree>
    <p:extLst>
      <p:ext uri="{BB962C8B-B14F-4D97-AF65-F5344CB8AC3E}">
        <p14:creationId xmlns:p14="http://schemas.microsoft.com/office/powerpoint/2010/main" val="362257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hape 610"/>
          <p:cNvSpPr>
            <a:spLocks noGrp="1" noRot="1" noChangeAspect="1"/>
          </p:cNvSpPr>
          <p:nvPr>
            <p:ph type="sldImg"/>
          </p:nvPr>
        </p:nvSpPr>
        <p:spPr>
          <a:prstGeom prst="rect">
            <a:avLst/>
          </a:prstGeom>
        </p:spPr>
        <p:txBody>
          <a:bodyPr/>
          <a:lstStyle/>
          <a:p>
            <a:endParaRPr/>
          </a:p>
        </p:txBody>
      </p:sp>
      <p:sp>
        <p:nvSpPr>
          <p:cNvPr id="611" name="Shape 611"/>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44"/>
            <a:ext cx="7772400" cy="1470026"/>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9"/>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9"/>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311699" y="593366"/>
            <a:ext cx="8520602" cy="763601"/>
          </a:xfrm>
          <a:prstGeom prst="rect">
            <a:avLst/>
          </a:prstGeom>
        </p:spPr>
        <p:txBody>
          <a:bodyPr lIns="91424" tIns="91424" rIns="91424" bIns="91424" anchor="t"/>
          <a:lstStyle/>
          <a:p>
            <a:r>
              <a:t>Title Text</a:t>
            </a:r>
          </a:p>
        </p:txBody>
      </p:sp>
      <p:sp>
        <p:nvSpPr>
          <p:cNvPr id="111" name="Body Level One…"/>
          <p:cNvSpPr txBox="1">
            <a:spLocks noGrp="1"/>
          </p:cNvSpPr>
          <p:nvPr>
            <p:ph type="body" idx="1"/>
          </p:nvPr>
        </p:nvSpPr>
        <p:spPr>
          <a:xfrm>
            <a:off x="311699" y="1536633"/>
            <a:ext cx="8520602" cy="4555200"/>
          </a:xfrm>
          <a:prstGeom prst="rect">
            <a:avLst/>
          </a:prstGeom>
        </p:spPr>
        <p:txBody>
          <a:bodyPr lIns="91424" tIns="91424" rIns="91424" bIns="91424"/>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xfrm>
            <a:off x="8656091" y="6299695"/>
            <a:ext cx="365067" cy="360651"/>
          </a:xfrm>
          <a:prstGeom prst="rect">
            <a:avLst/>
          </a:prstGeom>
        </p:spPr>
        <p:txBody>
          <a:bodyPr lIns="91424" tIns="91424" rIns="91424" bIns="91424"/>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Main point">
    <p:bg>
      <p:bgPr>
        <a:solidFill>
          <a:srgbClr val="0A59B1"/>
        </a:solidFill>
        <a:effectLst/>
      </p:bgPr>
    </p:bg>
    <p:spTree>
      <p:nvGrpSpPr>
        <p:cNvPr id="1" name=""/>
        <p:cNvGrpSpPr/>
        <p:nvPr/>
      </p:nvGrpSpPr>
      <p:grpSpPr>
        <a:xfrm>
          <a:off x="0" y="0"/>
          <a:ext cx="0" cy="0"/>
          <a:chOff x="0" y="0"/>
          <a:chExt cx="0" cy="0"/>
        </a:xfrm>
      </p:grpSpPr>
      <p:sp>
        <p:nvSpPr>
          <p:cNvPr id="119" name="Title Text"/>
          <p:cNvSpPr txBox="1">
            <a:spLocks noGrp="1"/>
          </p:cNvSpPr>
          <p:nvPr>
            <p:ph type="title"/>
          </p:nvPr>
        </p:nvSpPr>
        <p:spPr>
          <a:xfrm>
            <a:off x="490250" y="701799"/>
            <a:ext cx="5618701" cy="5454402"/>
          </a:xfrm>
          <a:prstGeom prst="rect">
            <a:avLst/>
          </a:prstGeom>
        </p:spPr>
        <p:txBody>
          <a:bodyPr lIns="91424" tIns="91424" rIns="91424" bIns="91424"/>
          <a:lstStyle>
            <a:lvl1pPr>
              <a:defRPr sz="5400">
                <a:solidFill>
                  <a:srgbClr val="FFFFFF"/>
                </a:solidFill>
                <a:latin typeface="Helvetica"/>
                <a:ea typeface="Helvetica"/>
                <a:cs typeface="Helvetica"/>
                <a:sym typeface="Helvetica"/>
              </a:defRPr>
            </a:lvl1pPr>
          </a:lstStyle>
          <a:p>
            <a:r>
              <a:t>Title Text</a:t>
            </a:r>
          </a:p>
        </p:txBody>
      </p:sp>
      <p:sp>
        <p:nvSpPr>
          <p:cNvPr id="120"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60CCF4"/>
        </a:solidFill>
        <a:effectLst/>
      </p:bgPr>
    </p:bg>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892980" y="2268154"/>
            <a:ext cx="7358065" cy="2321720"/>
          </a:xfrm>
          <a:prstGeom prst="rect">
            <a:avLst/>
          </a:prstGeom>
        </p:spPr>
        <p:txBody>
          <a:bodyPr/>
          <a:lstStyle>
            <a:lvl1pPr>
              <a:defRPr sz="5600">
                <a:solidFill>
                  <a:srgbClr val="FFFFFF"/>
                </a:solidFill>
              </a:defRPr>
            </a:lvl1pPr>
          </a:lstStyle>
          <a:p>
            <a:r>
              <a:t>Title Text</a:t>
            </a:r>
          </a:p>
        </p:txBody>
      </p:sp>
      <p:sp>
        <p:nvSpPr>
          <p:cNvPr id="128"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Image"/>
          <p:cNvSpPr>
            <a:spLocks noGrp="1"/>
          </p:cNvSpPr>
          <p:nvPr>
            <p:ph type="pic" idx="13"/>
          </p:nvPr>
        </p:nvSpPr>
        <p:spPr>
          <a:xfrm>
            <a:off x="0" y="0"/>
            <a:ext cx="9140216" cy="6858000"/>
          </a:xfrm>
          <a:prstGeom prst="rect">
            <a:avLst/>
          </a:prstGeom>
        </p:spPr>
        <p:txBody>
          <a:bodyPr lIns="91439" rIns="91439">
            <a:noAutofit/>
          </a:bodyPr>
          <a:lstStyle/>
          <a:p>
            <a:endParaRP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bg>
      <p:bgPr>
        <a:solidFill>
          <a:srgbClr val="032D61"/>
        </a:solidFill>
        <a:effectLst/>
      </p:bgPr>
    </p:bg>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311699" y="593366"/>
            <a:ext cx="8520602" cy="763601"/>
          </a:xfrm>
          <a:prstGeom prst="rect">
            <a:avLst/>
          </a:prstGeom>
        </p:spPr>
        <p:txBody>
          <a:bodyPr lIns="91424" tIns="91424" rIns="91424" bIns="91424" anchor="t"/>
          <a:lstStyle>
            <a:lvl1pPr algn="l" defTabSz="914400">
              <a:defRPr sz="2800" b="1">
                <a:solidFill>
                  <a:srgbClr val="0D71BC"/>
                </a:solidFill>
                <a:latin typeface="Helvetica"/>
                <a:ea typeface="Helvetica"/>
                <a:cs typeface="Helvetica"/>
                <a:sym typeface="Helvetica"/>
              </a:defRPr>
            </a:lvl1pPr>
          </a:lstStyle>
          <a:p>
            <a:r>
              <a:t>Title Text</a:t>
            </a:r>
          </a:p>
        </p:txBody>
      </p:sp>
      <p:sp>
        <p:nvSpPr>
          <p:cNvPr id="144" name="Body Level One…"/>
          <p:cNvSpPr txBox="1">
            <a:spLocks noGrp="1"/>
          </p:cNvSpPr>
          <p:nvPr>
            <p:ph type="body" idx="1"/>
          </p:nvPr>
        </p:nvSpPr>
        <p:spPr>
          <a:xfrm>
            <a:off x="311699" y="1536633"/>
            <a:ext cx="8520602" cy="4555200"/>
          </a:xfrm>
          <a:prstGeom prst="rect">
            <a:avLst/>
          </a:prstGeom>
        </p:spPr>
        <p:txBody>
          <a:bodyPr lIns="91424" tIns="91424" rIns="91424" bIns="91424"/>
          <a:lstStyle>
            <a:lvl1pPr marL="0" indent="0" defTabSz="914400">
              <a:lnSpc>
                <a:spcPct val="115000"/>
              </a:lnSpc>
              <a:spcBef>
                <a:spcPts val="1600"/>
              </a:spcBef>
              <a:buSzTx/>
              <a:buFontTx/>
              <a:buNone/>
              <a:defRPr sz="1800">
                <a:solidFill>
                  <a:srgbClr val="333333"/>
                </a:solidFill>
                <a:latin typeface="Arial"/>
                <a:ea typeface="Arial"/>
                <a:cs typeface="Arial"/>
                <a:sym typeface="Arial"/>
              </a:defRPr>
            </a:lvl1pPr>
            <a:lvl2pPr marL="0" indent="0" defTabSz="914400">
              <a:lnSpc>
                <a:spcPct val="115000"/>
              </a:lnSpc>
              <a:spcBef>
                <a:spcPts val="1600"/>
              </a:spcBef>
              <a:buSzTx/>
              <a:buFontTx/>
              <a:buNone/>
              <a:defRPr sz="1800">
                <a:solidFill>
                  <a:srgbClr val="333333"/>
                </a:solidFill>
                <a:latin typeface="Arial"/>
                <a:ea typeface="Arial"/>
                <a:cs typeface="Arial"/>
                <a:sym typeface="Arial"/>
              </a:defRPr>
            </a:lvl2pPr>
            <a:lvl3pPr marL="0" indent="0" defTabSz="914400">
              <a:lnSpc>
                <a:spcPct val="115000"/>
              </a:lnSpc>
              <a:spcBef>
                <a:spcPts val="1600"/>
              </a:spcBef>
              <a:buSzTx/>
              <a:buFontTx/>
              <a:buNone/>
              <a:defRPr sz="1800">
                <a:solidFill>
                  <a:srgbClr val="333333"/>
                </a:solidFill>
                <a:latin typeface="Arial"/>
                <a:ea typeface="Arial"/>
                <a:cs typeface="Arial"/>
                <a:sym typeface="Arial"/>
              </a:defRPr>
            </a:lvl3pPr>
            <a:lvl4pPr marL="0" indent="0" defTabSz="914400">
              <a:lnSpc>
                <a:spcPct val="115000"/>
              </a:lnSpc>
              <a:spcBef>
                <a:spcPts val="1600"/>
              </a:spcBef>
              <a:buSzTx/>
              <a:buFontTx/>
              <a:buNone/>
              <a:defRPr sz="1800">
                <a:solidFill>
                  <a:srgbClr val="333333"/>
                </a:solidFill>
                <a:latin typeface="Arial"/>
                <a:ea typeface="Arial"/>
                <a:cs typeface="Arial"/>
                <a:sym typeface="Arial"/>
              </a:defRPr>
            </a:lvl4pPr>
            <a:lvl5pPr marL="0" indent="0" defTabSz="914400">
              <a:lnSpc>
                <a:spcPct val="115000"/>
              </a:lnSpc>
              <a:spcBef>
                <a:spcPts val="1600"/>
              </a:spcBef>
              <a:buSzTx/>
              <a:buFontTx/>
              <a:buNone/>
              <a:defRPr sz="1800">
                <a:solidFill>
                  <a:srgbClr val="333333"/>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wo columns">
    <p:bg>
      <p:bgPr>
        <a:solidFill>
          <a:srgbClr val="032D61"/>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311699" y="593366"/>
            <a:ext cx="8520602" cy="763601"/>
          </a:xfrm>
          <a:prstGeom prst="rect">
            <a:avLst/>
          </a:prstGeom>
        </p:spPr>
        <p:txBody>
          <a:bodyPr lIns="91424" tIns="91424" rIns="91424" bIns="91424" anchor="t"/>
          <a:lstStyle>
            <a:lvl1pPr algn="l" defTabSz="914400">
              <a:defRPr sz="2800" b="1">
                <a:solidFill>
                  <a:srgbClr val="0D71BC"/>
                </a:solidFill>
                <a:latin typeface="Helvetica"/>
                <a:ea typeface="Helvetica"/>
                <a:cs typeface="Helvetica"/>
                <a:sym typeface="Helvetica"/>
              </a:defRPr>
            </a:lvl1pPr>
          </a:lstStyle>
          <a:p>
            <a:r>
              <a:t>Title Text</a:t>
            </a:r>
          </a:p>
        </p:txBody>
      </p:sp>
      <p:sp>
        <p:nvSpPr>
          <p:cNvPr id="153" name="Body Level One…"/>
          <p:cNvSpPr txBox="1">
            <a:spLocks noGrp="1"/>
          </p:cNvSpPr>
          <p:nvPr>
            <p:ph type="body" sz="half" idx="1"/>
          </p:nvPr>
        </p:nvSpPr>
        <p:spPr>
          <a:xfrm>
            <a:off x="311699" y="1536633"/>
            <a:ext cx="3999902" cy="4555200"/>
          </a:xfrm>
          <a:prstGeom prst="rect">
            <a:avLst/>
          </a:prstGeom>
        </p:spPr>
        <p:txBody>
          <a:bodyPr lIns="91424" tIns="91424" rIns="91424" bIns="91424"/>
          <a:lstStyle>
            <a:lvl1pPr marL="0" indent="0" defTabSz="914400">
              <a:lnSpc>
                <a:spcPct val="115000"/>
              </a:lnSpc>
              <a:spcBef>
                <a:spcPts val="1600"/>
              </a:spcBef>
              <a:buSzTx/>
              <a:buFontTx/>
              <a:buNone/>
              <a:defRPr sz="1400">
                <a:solidFill>
                  <a:srgbClr val="333333"/>
                </a:solidFill>
                <a:latin typeface="Arial"/>
                <a:ea typeface="Arial"/>
                <a:cs typeface="Arial"/>
                <a:sym typeface="Arial"/>
              </a:defRPr>
            </a:lvl1pPr>
            <a:lvl2pPr marL="0" indent="0" defTabSz="914400">
              <a:lnSpc>
                <a:spcPct val="115000"/>
              </a:lnSpc>
              <a:spcBef>
                <a:spcPts val="1600"/>
              </a:spcBef>
              <a:buSzTx/>
              <a:buFontTx/>
              <a:buNone/>
              <a:defRPr sz="1400">
                <a:solidFill>
                  <a:srgbClr val="333333"/>
                </a:solidFill>
                <a:latin typeface="Arial"/>
                <a:ea typeface="Arial"/>
                <a:cs typeface="Arial"/>
                <a:sym typeface="Arial"/>
              </a:defRPr>
            </a:lvl2pPr>
            <a:lvl3pPr marL="0" indent="0" defTabSz="914400">
              <a:lnSpc>
                <a:spcPct val="115000"/>
              </a:lnSpc>
              <a:spcBef>
                <a:spcPts val="1600"/>
              </a:spcBef>
              <a:buSzTx/>
              <a:buFontTx/>
              <a:buNone/>
              <a:defRPr sz="1400">
                <a:solidFill>
                  <a:srgbClr val="333333"/>
                </a:solidFill>
                <a:latin typeface="Arial"/>
                <a:ea typeface="Arial"/>
                <a:cs typeface="Arial"/>
                <a:sym typeface="Arial"/>
              </a:defRPr>
            </a:lvl3pPr>
            <a:lvl4pPr marL="0" indent="0" defTabSz="914400">
              <a:lnSpc>
                <a:spcPct val="115000"/>
              </a:lnSpc>
              <a:spcBef>
                <a:spcPts val="1600"/>
              </a:spcBef>
              <a:buSzTx/>
              <a:buFontTx/>
              <a:buNone/>
              <a:defRPr sz="1400">
                <a:solidFill>
                  <a:srgbClr val="333333"/>
                </a:solidFill>
                <a:latin typeface="Arial"/>
                <a:ea typeface="Arial"/>
                <a:cs typeface="Arial"/>
                <a:sym typeface="Arial"/>
              </a:defRPr>
            </a:lvl4pPr>
            <a:lvl5pPr marL="0" indent="0" defTabSz="914400">
              <a:lnSpc>
                <a:spcPct val="115000"/>
              </a:lnSpc>
              <a:spcBef>
                <a:spcPts val="1600"/>
              </a:spcBef>
              <a:buSzTx/>
              <a:buFontTx/>
              <a:buNone/>
              <a:defRPr sz="1400">
                <a:solidFill>
                  <a:srgbClr val="333333"/>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54" name="Rectangle"/>
          <p:cNvSpPr txBox="1">
            <a:spLocks noGrp="1"/>
          </p:cNvSpPr>
          <p:nvPr>
            <p:ph type="body" sz="half" idx="13"/>
          </p:nvPr>
        </p:nvSpPr>
        <p:spPr>
          <a:xfrm>
            <a:off x="4832399" y="1536632"/>
            <a:ext cx="3999902" cy="4555202"/>
          </a:xfrm>
          <a:prstGeom prst="rect">
            <a:avLst/>
          </a:prstGeom>
        </p:spPr>
        <p:txBody>
          <a:bodyPr lIns="91424" tIns="91424" rIns="91424" bIns="91424"/>
          <a:lstStyle/>
          <a:p>
            <a:pPr marL="0" indent="0" defTabSz="914400">
              <a:lnSpc>
                <a:spcPct val="115000"/>
              </a:lnSpc>
              <a:spcBef>
                <a:spcPts val="1600"/>
              </a:spcBef>
              <a:buSzTx/>
              <a:buFontTx/>
              <a:buNone/>
              <a:defRPr sz="1400">
                <a:solidFill>
                  <a:srgbClr val="333333"/>
                </a:solidFill>
                <a:latin typeface="+mn-lt"/>
                <a:ea typeface="+mn-ea"/>
                <a:cs typeface="+mn-cs"/>
                <a:sym typeface="Source Sans Pro Regular"/>
              </a:defRPr>
            </a:pPr>
            <a:endParaRPr/>
          </a:p>
        </p:txBody>
      </p:sp>
      <p:sp>
        <p:nvSpPr>
          <p:cNvPr id="155"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bg>
      <p:bgPr>
        <a:solidFill>
          <a:srgbClr val="032D61"/>
        </a:solidFill>
        <a:effectLst/>
      </p:bgPr>
    </p:bg>
    <p:spTree>
      <p:nvGrpSpPr>
        <p:cNvPr id="1" name=""/>
        <p:cNvGrpSpPr/>
        <p:nvPr/>
      </p:nvGrpSpPr>
      <p:grpSpPr>
        <a:xfrm>
          <a:off x="0" y="0"/>
          <a:ext cx="0" cy="0"/>
          <a:chOff x="0" y="0"/>
          <a:chExt cx="0" cy="0"/>
        </a:xfrm>
      </p:grpSpPr>
      <p:sp>
        <p:nvSpPr>
          <p:cNvPr id="162" name="Title Text"/>
          <p:cNvSpPr txBox="1">
            <a:spLocks noGrp="1"/>
          </p:cNvSpPr>
          <p:nvPr>
            <p:ph type="title"/>
          </p:nvPr>
        </p:nvSpPr>
        <p:spPr>
          <a:xfrm>
            <a:off x="311699" y="593366"/>
            <a:ext cx="8520602" cy="763601"/>
          </a:xfrm>
          <a:prstGeom prst="rect">
            <a:avLst/>
          </a:prstGeom>
        </p:spPr>
        <p:txBody>
          <a:bodyPr lIns="91424" tIns="91424" rIns="91424" bIns="91424" anchor="t"/>
          <a:lstStyle>
            <a:lvl1pPr algn="l" defTabSz="914400">
              <a:defRPr sz="2800" b="1">
                <a:solidFill>
                  <a:srgbClr val="0D71BC"/>
                </a:solidFill>
                <a:latin typeface="Helvetica"/>
                <a:ea typeface="Helvetica"/>
                <a:cs typeface="Helvetica"/>
                <a:sym typeface="Helvetica"/>
              </a:defRPr>
            </a:lvl1pPr>
          </a:lstStyle>
          <a:p>
            <a:r>
              <a:t>Title Text</a:t>
            </a:r>
          </a:p>
        </p:txBody>
      </p:sp>
      <p:sp>
        <p:nvSpPr>
          <p:cNvPr id="163"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only">
    <p:bg>
      <p:bgPr>
        <a:solidFill>
          <a:srgbClr val="032D61"/>
        </a:solidFill>
        <a:effectLst/>
      </p:bgPr>
    </p:bg>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311699" y="1162078"/>
            <a:ext cx="8520602" cy="763601"/>
          </a:xfrm>
          <a:prstGeom prst="rect">
            <a:avLst/>
          </a:prstGeom>
        </p:spPr>
        <p:txBody>
          <a:bodyPr lIns="91424" tIns="91424" rIns="91424" bIns="91424" anchor="t"/>
          <a:lstStyle>
            <a:lvl1pPr algn="l" defTabSz="914400">
              <a:defRPr sz="2800" b="1">
                <a:solidFill>
                  <a:srgbClr val="0D71BC"/>
                </a:solidFill>
                <a:latin typeface="Helvetica"/>
                <a:ea typeface="Helvetica"/>
                <a:cs typeface="Helvetica"/>
                <a:sym typeface="Helvetica"/>
              </a:defRPr>
            </a:lvl1pPr>
          </a:lstStyle>
          <a:p>
            <a:r>
              <a:t>Title Text</a:t>
            </a:r>
          </a:p>
        </p:txBody>
      </p:sp>
      <p:sp>
        <p:nvSpPr>
          <p:cNvPr id="171"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
        <p:nvSpPr>
          <p:cNvPr id="172" name="Body Level One…"/>
          <p:cNvSpPr txBox="1">
            <a:spLocks noGrp="1"/>
          </p:cNvSpPr>
          <p:nvPr>
            <p:ph type="body" sz="half" idx="1"/>
          </p:nvPr>
        </p:nvSpPr>
        <p:spPr>
          <a:xfrm>
            <a:off x="635622" y="2107581"/>
            <a:ext cx="6601522" cy="2858148"/>
          </a:xfrm>
          <a:prstGeom prst="rect">
            <a:avLst/>
          </a:prstGeom>
        </p:spPr>
        <p:txBody>
          <a:bodyPr lIns="91424" tIns="91424" rIns="91424" bIns="91424"/>
          <a:lstStyle>
            <a:lvl1pPr marL="171450" indent="-171450" defTabSz="914400">
              <a:lnSpc>
                <a:spcPct val="115000"/>
              </a:lnSpc>
              <a:spcBef>
                <a:spcPts val="1600"/>
              </a:spcBef>
              <a:buClr>
                <a:srgbClr val="0D71BC"/>
              </a:buClr>
              <a:defRPr sz="2000">
                <a:solidFill>
                  <a:srgbClr val="333333"/>
                </a:solidFill>
                <a:latin typeface="Arial"/>
                <a:ea typeface="Arial"/>
                <a:cs typeface="Arial"/>
                <a:sym typeface="Arial"/>
              </a:defRPr>
            </a:lvl1pPr>
            <a:lvl2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2pPr>
            <a:lvl3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3pPr>
            <a:lvl4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4pPr>
            <a:lvl5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One column text">
    <p:bg>
      <p:bgPr>
        <a:solidFill>
          <a:srgbClr val="032D61"/>
        </a:solidFill>
        <a:effectLst/>
      </p:bgPr>
    </p:bg>
    <p:spTree>
      <p:nvGrpSpPr>
        <p:cNvPr id="1" name=""/>
        <p:cNvGrpSpPr/>
        <p:nvPr/>
      </p:nvGrpSpPr>
      <p:grpSpPr>
        <a:xfrm>
          <a:off x="0" y="0"/>
          <a:ext cx="0" cy="0"/>
          <a:chOff x="0" y="0"/>
          <a:chExt cx="0" cy="0"/>
        </a:xfrm>
      </p:grpSpPr>
      <p:sp>
        <p:nvSpPr>
          <p:cNvPr id="179" name="Title Text"/>
          <p:cNvSpPr txBox="1">
            <a:spLocks noGrp="1"/>
          </p:cNvSpPr>
          <p:nvPr>
            <p:ph type="title"/>
          </p:nvPr>
        </p:nvSpPr>
        <p:spPr>
          <a:xfrm>
            <a:off x="311699" y="740799"/>
            <a:ext cx="2808001" cy="1007602"/>
          </a:xfrm>
          <a:prstGeom prst="rect">
            <a:avLst/>
          </a:prstGeom>
        </p:spPr>
        <p:txBody>
          <a:bodyPr lIns="91424" tIns="91424" rIns="91424" bIns="91424" anchor="b"/>
          <a:lstStyle>
            <a:lvl1pPr algn="l" defTabSz="914400">
              <a:defRPr sz="2400" b="1">
                <a:solidFill>
                  <a:srgbClr val="0D71BC"/>
                </a:solidFill>
                <a:latin typeface="Helvetica"/>
                <a:ea typeface="Helvetica"/>
                <a:cs typeface="Helvetica"/>
                <a:sym typeface="Helvetica"/>
              </a:defRPr>
            </a:lvl1pPr>
          </a:lstStyle>
          <a:p>
            <a:r>
              <a:t>Title Text</a:t>
            </a:r>
          </a:p>
        </p:txBody>
      </p:sp>
      <p:sp>
        <p:nvSpPr>
          <p:cNvPr id="180" name="Body Level One…"/>
          <p:cNvSpPr txBox="1">
            <a:spLocks noGrp="1"/>
          </p:cNvSpPr>
          <p:nvPr>
            <p:ph type="body" sz="quarter" idx="1"/>
          </p:nvPr>
        </p:nvSpPr>
        <p:spPr>
          <a:xfrm>
            <a:off x="311699" y="1852800"/>
            <a:ext cx="2808001" cy="4239201"/>
          </a:xfrm>
          <a:prstGeom prst="rect">
            <a:avLst/>
          </a:prstGeom>
        </p:spPr>
        <p:txBody>
          <a:bodyPr lIns="91424" tIns="91424" rIns="91424" bIns="91424"/>
          <a:lstStyle>
            <a:lvl1pPr marL="0" indent="0" defTabSz="914400">
              <a:lnSpc>
                <a:spcPct val="115000"/>
              </a:lnSpc>
              <a:spcBef>
                <a:spcPts val="1600"/>
              </a:spcBef>
              <a:buSzTx/>
              <a:buFontTx/>
              <a:buNone/>
              <a:defRPr sz="1200">
                <a:solidFill>
                  <a:srgbClr val="333333"/>
                </a:solidFill>
                <a:latin typeface="Arial"/>
                <a:ea typeface="Arial"/>
                <a:cs typeface="Arial"/>
                <a:sym typeface="Arial"/>
              </a:defRPr>
            </a:lvl1pPr>
            <a:lvl2pPr marL="0" indent="0" defTabSz="914400">
              <a:lnSpc>
                <a:spcPct val="115000"/>
              </a:lnSpc>
              <a:spcBef>
                <a:spcPts val="1600"/>
              </a:spcBef>
              <a:buSzTx/>
              <a:buFontTx/>
              <a:buNone/>
              <a:defRPr sz="1200">
                <a:solidFill>
                  <a:srgbClr val="333333"/>
                </a:solidFill>
                <a:latin typeface="Arial"/>
                <a:ea typeface="Arial"/>
                <a:cs typeface="Arial"/>
                <a:sym typeface="Arial"/>
              </a:defRPr>
            </a:lvl2pPr>
            <a:lvl3pPr marL="0" indent="0" defTabSz="914400">
              <a:lnSpc>
                <a:spcPct val="115000"/>
              </a:lnSpc>
              <a:spcBef>
                <a:spcPts val="1600"/>
              </a:spcBef>
              <a:buSzTx/>
              <a:buFontTx/>
              <a:buNone/>
              <a:defRPr sz="1200">
                <a:solidFill>
                  <a:srgbClr val="333333"/>
                </a:solidFill>
                <a:latin typeface="Arial"/>
                <a:ea typeface="Arial"/>
                <a:cs typeface="Arial"/>
                <a:sym typeface="Arial"/>
              </a:defRPr>
            </a:lvl3pPr>
            <a:lvl4pPr marL="0" indent="0" defTabSz="914400">
              <a:lnSpc>
                <a:spcPct val="115000"/>
              </a:lnSpc>
              <a:spcBef>
                <a:spcPts val="1600"/>
              </a:spcBef>
              <a:buSzTx/>
              <a:buFontTx/>
              <a:buNone/>
              <a:defRPr sz="1200">
                <a:solidFill>
                  <a:srgbClr val="333333"/>
                </a:solidFill>
                <a:latin typeface="Arial"/>
                <a:ea typeface="Arial"/>
                <a:cs typeface="Arial"/>
                <a:sym typeface="Arial"/>
              </a:defRPr>
            </a:lvl4pPr>
            <a:lvl5pPr marL="0" indent="0" defTabSz="914400">
              <a:lnSpc>
                <a:spcPct val="115000"/>
              </a:lnSpc>
              <a:spcBef>
                <a:spcPts val="1600"/>
              </a:spcBef>
              <a:buSzTx/>
              <a:buFontTx/>
              <a:buNone/>
              <a:defRPr sz="1200">
                <a:solidFill>
                  <a:srgbClr val="333333"/>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1"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ustom Layout">
    <p:bg>
      <p:bgPr>
        <a:solidFill>
          <a:srgbClr val="032D61"/>
        </a:solidFill>
        <a:effectLst/>
      </p:bgPr>
    </p:bg>
    <p:spTree>
      <p:nvGrpSpPr>
        <p:cNvPr id="1" name=""/>
        <p:cNvGrpSpPr/>
        <p:nvPr/>
      </p:nvGrpSpPr>
      <p:grpSpPr>
        <a:xfrm>
          <a:off x="0" y="0"/>
          <a:ext cx="0" cy="0"/>
          <a:chOff x="0" y="0"/>
          <a:chExt cx="0" cy="0"/>
        </a:xfrm>
      </p:grpSpPr>
      <p:sp>
        <p:nvSpPr>
          <p:cNvPr id="188" name="Rectangle"/>
          <p:cNvSpPr/>
          <p:nvPr/>
        </p:nvSpPr>
        <p:spPr>
          <a:xfrm>
            <a:off x="-1" y="5253637"/>
            <a:ext cx="9144001" cy="1604364"/>
          </a:xfrm>
          <a:prstGeom prst="rect">
            <a:avLst/>
          </a:prstGeom>
          <a:solidFill>
            <a:srgbClr val="FFFFFF"/>
          </a:solidFill>
          <a:ln w="12700">
            <a:miter lim="400000"/>
          </a:ln>
        </p:spPr>
        <p:txBody>
          <a:bodyPr lIns="45719" rIns="45719" anchor="ctr"/>
          <a:lstStyle/>
          <a:p>
            <a:pPr algn="ctr" defTabSz="914400">
              <a:defRPr sz="1400">
                <a:solidFill>
                  <a:srgbClr val="FFFFFF"/>
                </a:solidFill>
                <a:latin typeface="Cambria"/>
                <a:ea typeface="Cambria"/>
                <a:cs typeface="Cambria"/>
                <a:sym typeface="Cambria"/>
              </a:defRPr>
            </a:pPr>
            <a:endParaRPr/>
          </a:p>
        </p:txBody>
      </p:sp>
      <p:pic>
        <p:nvPicPr>
          <p:cNvPr id="189" name="image1.png" descr="image1.png"/>
          <p:cNvPicPr>
            <a:picLocks noChangeAspect="1"/>
          </p:cNvPicPr>
          <p:nvPr/>
        </p:nvPicPr>
        <p:blipFill>
          <a:blip r:embed="rId2">
            <a:extLst/>
          </a:blip>
          <a:stretch>
            <a:fillRect/>
          </a:stretch>
        </p:blipFill>
        <p:spPr>
          <a:xfrm>
            <a:off x="2273262" y="1544752"/>
            <a:ext cx="2273263" cy="1852488"/>
          </a:xfrm>
          <a:prstGeom prst="rect">
            <a:avLst/>
          </a:prstGeom>
          <a:ln w="12700">
            <a:miter lim="400000"/>
          </a:ln>
        </p:spPr>
      </p:pic>
      <p:pic>
        <p:nvPicPr>
          <p:cNvPr id="190" name="image2.png" descr="image2.png"/>
          <p:cNvPicPr>
            <a:picLocks noChangeAspect="1"/>
          </p:cNvPicPr>
          <p:nvPr/>
        </p:nvPicPr>
        <p:blipFill>
          <a:blip r:embed="rId3">
            <a:extLst/>
          </a:blip>
          <a:srcRect/>
          <a:stretch>
            <a:fillRect/>
          </a:stretch>
        </p:blipFill>
        <p:spPr>
          <a:xfrm>
            <a:off x="4536391" y="1544750"/>
            <a:ext cx="2283397" cy="1893888"/>
          </a:xfrm>
          <a:prstGeom prst="rect">
            <a:avLst/>
          </a:prstGeom>
          <a:ln w="12700">
            <a:miter lim="400000"/>
          </a:ln>
        </p:spPr>
      </p:pic>
      <p:pic>
        <p:nvPicPr>
          <p:cNvPr id="191" name="image3.png" descr="image3.png"/>
          <p:cNvPicPr>
            <a:picLocks noChangeAspect="1"/>
          </p:cNvPicPr>
          <p:nvPr/>
        </p:nvPicPr>
        <p:blipFill>
          <a:blip r:embed="rId4">
            <a:extLst/>
          </a:blip>
          <a:stretch>
            <a:fillRect/>
          </a:stretch>
        </p:blipFill>
        <p:spPr>
          <a:xfrm>
            <a:off x="0" y="1544752"/>
            <a:ext cx="2273263" cy="1852488"/>
          </a:xfrm>
          <a:prstGeom prst="rect">
            <a:avLst/>
          </a:prstGeom>
          <a:ln w="12700">
            <a:miter lim="400000"/>
          </a:ln>
        </p:spPr>
      </p:pic>
      <p:pic>
        <p:nvPicPr>
          <p:cNvPr id="192" name="image4.png" descr="image4.png"/>
          <p:cNvPicPr>
            <a:picLocks noChangeAspect="1"/>
          </p:cNvPicPr>
          <p:nvPr/>
        </p:nvPicPr>
        <p:blipFill>
          <a:blip r:embed="rId5">
            <a:extLst/>
          </a:blip>
          <a:stretch>
            <a:fillRect/>
          </a:stretch>
        </p:blipFill>
        <p:spPr>
          <a:xfrm>
            <a:off x="6807086" y="1544731"/>
            <a:ext cx="2336914" cy="1904358"/>
          </a:xfrm>
          <a:prstGeom prst="rect">
            <a:avLst/>
          </a:prstGeom>
          <a:ln w="12700">
            <a:miter lim="400000"/>
          </a:ln>
        </p:spPr>
      </p:pic>
      <p:pic>
        <p:nvPicPr>
          <p:cNvPr id="193" name="image5.png" descr="image5.png"/>
          <p:cNvPicPr>
            <a:picLocks noChangeAspect="1"/>
          </p:cNvPicPr>
          <p:nvPr/>
        </p:nvPicPr>
        <p:blipFill>
          <a:blip r:embed="rId6">
            <a:extLst/>
          </a:blip>
          <a:stretch>
            <a:fillRect/>
          </a:stretch>
        </p:blipFill>
        <p:spPr>
          <a:xfrm>
            <a:off x="4546524" y="3401174"/>
            <a:ext cx="2273263" cy="1852488"/>
          </a:xfrm>
          <a:prstGeom prst="rect">
            <a:avLst/>
          </a:prstGeom>
          <a:ln w="12700">
            <a:miter lim="400000"/>
          </a:ln>
        </p:spPr>
      </p:pic>
      <p:pic>
        <p:nvPicPr>
          <p:cNvPr id="194" name="image6.png" descr="image6.png"/>
          <p:cNvPicPr>
            <a:picLocks noChangeAspect="1"/>
          </p:cNvPicPr>
          <p:nvPr/>
        </p:nvPicPr>
        <p:blipFill>
          <a:blip r:embed="rId7">
            <a:extLst/>
          </a:blip>
          <a:stretch>
            <a:fillRect/>
          </a:stretch>
        </p:blipFill>
        <p:spPr>
          <a:xfrm>
            <a:off x="6807086" y="3401174"/>
            <a:ext cx="2324191" cy="1852488"/>
          </a:xfrm>
          <a:prstGeom prst="rect">
            <a:avLst/>
          </a:prstGeom>
          <a:ln w="12700">
            <a:miter lim="400000"/>
          </a:ln>
        </p:spPr>
      </p:pic>
      <p:pic>
        <p:nvPicPr>
          <p:cNvPr id="195" name="image7.png" descr="image7.png"/>
          <p:cNvPicPr>
            <a:picLocks noChangeAspect="1"/>
          </p:cNvPicPr>
          <p:nvPr/>
        </p:nvPicPr>
        <p:blipFill>
          <a:blip r:embed="rId8">
            <a:extLst/>
          </a:blip>
          <a:stretch>
            <a:fillRect/>
          </a:stretch>
        </p:blipFill>
        <p:spPr>
          <a:xfrm>
            <a:off x="-2" y="3401173"/>
            <a:ext cx="2273264" cy="1865354"/>
          </a:xfrm>
          <a:prstGeom prst="rect">
            <a:avLst/>
          </a:prstGeom>
          <a:ln w="12700">
            <a:miter lim="400000"/>
          </a:ln>
        </p:spPr>
      </p:pic>
      <p:pic>
        <p:nvPicPr>
          <p:cNvPr id="196" name="image8.png" descr="image8.png"/>
          <p:cNvPicPr>
            <a:picLocks noChangeAspect="1"/>
          </p:cNvPicPr>
          <p:nvPr/>
        </p:nvPicPr>
        <p:blipFill>
          <a:blip r:embed="rId9">
            <a:extLst/>
          </a:blip>
          <a:stretch>
            <a:fillRect/>
          </a:stretch>
        </p:blipFill>
        <p:spPr>
          <a:xfrm>
            <a:off x="2273262" y="3401174"/>
            <a:ext cx="2273264" cy="1852488"/>
          </a:xfrm>
          <a:prstGeom prst="rect">
            <a:avLst/>
          </a:prstGeom>
          <a:ln w="12700">
            <a:miter lim="400000"/>
          </a:ln>
        </p:spPr>
      </p:pic>
      <p:pic>
        <p:nvPicPr>
          <p:cNvPr id="197" name="image9.png" descr="image9.png"/>
          <p:cNvPicPr>
            <a:picLocks noChangeAspect="1"/>
          </p:cNvPicPr>
          <p:nvPr/>
        </p:nvPicPr>
        <p:blipFill>
          <a:blip r:embed="rId10">
            <a:extLst/>
          </a:blip>
          <a:stretch>
            <a:fillRect/>
          </a:stretch>
        </p:blipFill>
        <p:spPr>
          <a:xfrm>
            <a:off x="227489" y="5719281"/>
            <a:ext cx="2814573" cy="827816"/>
          </a:xfrm>
          <a:prstGeom prst="rect">
            <a:avLst/>
          </a:prstGeom>
          <a:ln w="12700">
            <a:miter lim="400000"/>
          </a:ln>
        </p:spPr>
      </p:pic>
      <p:sp>
        <p:nvSpPr>
          <p:cNvPr id="198" name="Service Modernization for Veterans"/>
          <p:cNvSpPr txBox="1"/>
          <p:nvPr/>
        </p:nvSpPr>
        <p:spPr>
          <a:xfrm>
            <a:off x="227473" y="555500"/>
            <a:ext cx="8865576" cy="6098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defTabSz="914259">
              <a:lnSpc>
                <a:spcPct val="115000"/>
              </a:lnSpc>
              <a:defRPr sz="3600" b="1">
                <a:solidFill>
                  <a:srgbClr val="FFFFFF"/>
                </a:solidFill>
              </a:defRPr>
            </a:lvl1pPr>
          </a:lstStyle>
          <a:p>
            <a:r>
              <a:t>Service Modernization for Veterans</a:t>
            </a:r>
          </a:p>
        </p:txBody>
      </p:sp>
      <p:pic>
        <p:nvPicPr>
          <p:cNvPr id="199" name="dsva_logo.png" descr="dsva_logo.png"/>
          <p:cNvPicPr>
            <a:picLocks noChangeAspect="1"/>
          </p:cNvPicPr>
          <p:nvPr/>
        </p:nvPicPr>
        <p:blipFill>
          <a:blip r:embed="rId11">
            <a:extLst/>
          </a:blip>
          <a:stretch>
            <a:fillRect/>
          </a:stretch>
        </p:blipFill>
        <p:spPr>
          <a:xfrm>
            <a:off x="6952480" y="5656860"/>
            <a:ext cx="1565209" cy="984144"/>
          </a:xfrm>
          <a:prstGeom prst="rect">
            <a:avLst/>
          </a:prstGeom>
          <a:ln w="12700">
            <a:miter lim="400000"/>
          </a:ln>
        </p:spPr>
      </p:pic>
      <p:sp>
        <p:nvSpPr>
          <p:cNvPr id="200"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aption">
    <p:bg>
      <p:bgPr>
        <a:solidFill>
          <a:srgbClr val="032D61"/>
        </a:solidFill>
        <a:effectLst/>
      </p:bgPr>
    </p:bg>
    <p:spTree>
      <p:nvGrpSpPr>
        <p:cNvPr id="1" name=""/>
        <p:cNvGrpSpPr/>
        <p:nvPr/>
      </p:nvGrpSpPr>
      <p:grpSpPr>
        <a:xfrm>
          <a:off x="0" y="0"/>
          <a:ext cx="0" cy="0"/>
          <a:chOff x="0" y="0"/>
          <a:chExt cx="0" cy="0"/>
        </a:xfrm>
      </p:grpSpPr>
      <p:sp>
        <p:nvSpPr>
          <p:cNvPr id="207" name="Body Level One…"/>
          <p:cNvSpPr txBox="1">
            <a:spLocks noGrp="1"/>
          </p:cNvSpPr>
          <p:nvPr>
            <p:ph type="body" sz="quarter" idx="1"/>
          </p:nvPr>
        </p:nvSpPr>
        <p:spPr>
          <a:xfrm>
            <a:off x="311699" y="5640766"/>
            <a:ext cx="5998802" cy="806801"/>
          </a:xfrm>
          <a:prstGeom prst="rect">
            <a:avLst/>
          </a:prstGeom>
        </p:spPr>
        <p:txBody>
          <a:bodyPr lIns="91424" tIns="91424" rIns="91424" bIns="91424" anchor="ctr"/>
          <a:lstStyle>
            <a:lvl1pPr marL="0" indent="0" defTabSz="914400">
              <a:spcBef>
                <a:spcPts val="0"/>
              </a:spcBef>
              <a:buSzTx/>
              <a:buFontTx/>
              <a:buNone/>
              <a:defRPr sz="1800">
                <a:solidFill>
                  <a:srgbClr val="0D71BC"/>
                </a:solidFill>
                <a:latin typeface="Arial"/>
                <a:ea typeface="Arial"/>
                <a:cs typeface="Arial"/>
                <a:sym typeface="Arial"/>
              </a:defRPr>
            </a:lvl1pPr>
            <a:lvl2pPr marL="0" indent="0" defTabSz="914400">
              <a:spcBef>
                <a:spcPts val="0"/>
              </a:spcBef>
              <a:buSzTx/>
              <a:buFontTx/>
              <a:buNone/>
              <a:defRPr sz="1800">
                <a:solidFill>
                  <a:srgbClr val="0D71BC"/>
                </a:solidFill>
                <a:latin typeface="Arial"/>
                <a:ea typeface="Arial"/>
                <a:cs typeface="Arial"/>
                <a:sym typeface="Arial"/>
              </a:defRPr>
            </a:lvl2pPr>
            <a:lvl3pPr marL="0" indent="0" defTabSz="914400">
              <a:spcBef>
                <a:spcPts val="0"/>
              </a:spcBef>
              <a:buSzTx/>
              <a:buFontTx/>
              <a:buNone/>
              <a:defRPr sz="1800">
                <a:solidFill>
                  <a:srgbClr val="0D71BC"/>
                </a:solidFill>
                <a:latin typeface="Arial"/>
                <a:ea typeface="Arial"/>
                <a:cs typeface="Arial"/>
                <a:sym typeface="Arial"/>
              </a:defRPr>
            </a:lvl3pPr>
            <a:lvl4pPr marL="0" indent="0" defTabSz="914400">
              <a:spcBef>
                <a:spcPts val="0"/>
              </a:spcBef>
              <a:buSzTx/>
              <a:buFontTx/>
              <a:buNone/>
              <a:defRPr sz="1800">
                <a:solidFill>
                  <a:srgbClr val="0D71BC"/>
                </a:solidFill>
                <a:latin typeface="Arial"/>
                <a:ea typeface="Arial"/>
                <a:cs typeface="Arial"/>
                <a:sym typeface="Arial"/>
              </a:defRPr>
            </a:lvl4pPr>
            <a:lvl5pPr marL="0" indent="0" defTabSz="914400">
              <a:spcBef>
                <a:spcPts val="0"/>
              </a:spcBef>
              <a:buSzTx/>
              <a:buFontTx/>
              <a:buNone/>
              <a:defRPr sz="18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Main point">
    <p:bg>
      <p:bgPr>
        <a:solidFill>
          <a:srgbClr val="032D61"/>
        </a:solidFill>
        <a:effectLst/>
      </p:bgPr>
    </p:bg>
    <p:spTree>
      <p:nvGrpSpPr>
        <p:cNvPr id="1" name=""/>
        <p:cNvGrpSpPr/>
        <p:nvPr/>
      </p:nvGrpSpPr>
      <p:grpSpPr>
        <a:xfrm>
          <a:off x="0" y="0"/>
          <a:ext cx="0" cy="0"/>
          <a:chOff x="0" y="0"/>
          <a:chExt cx="0" cy="0"/>
        </a:xfrm>
      </p:grpSpPr>
      <p:sp>
        <p:nvSpPr>
          <p:cNvPr id="215" name="Title Text"/>
          <p:cNvSpPr txBox="1">
            <a:spLocks noGrp="1"/>
          </p:cNvSpPr>
          <p:nvPr>
            <p:ph type="title"/>
          </p:nvPr>
        </p:nvSpPr>
        <p:spPr>
          <a:xfrm>
            <a:off x="490250" y="701799"/>
            <a:ext cx="5618701" cy="5454402"/>
          </a:xfrm>
          <a:prstGeom prst="rect">
            <a:avLst/>
          </a:prstGeom>
        </p:spPr>
        <p:txBody>
          <a:bodyPr lIns="91424" tIns="91424" rIns="91424" bIns="91424"/>
          <a:lstStyle>
            <a:lvl1pPr algn="l" defTabSz="914400">
              <a:defRPr sz="5400" b="1">
                <a:solidFill>
                  <a:srgbClr val="FFFFFF"/>
                </a:solidFill>
                <a:latin typeface="Helvetica"/>
                <a:ea typeface="Helvetica"/>
                <a:cs typeface="Helvetica"/>
                <a:sym typeface="Helvetica"/>
              </a:defRPr>
            </a:lvl1pPr>
          </a:lstStyle>
          <a:p>
            <a:r>
              <a:t>Title Text</a:t>
            </a:r>
          </a:p>
        </p:txBody>
      </p:sp>
      <p:sp>
        <p:nvSpPr>
          <p:cNvPr id="216"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bg>
      <p:bgPr>
        <a:solidFill>
          <a:srgbClr val="032D61"/>
        </a:solidFill>
        <a:effectLst/>
      </p:bgPr>
    </p:bg>
    <p:spTree>
      <p:nvGrpSpPr>
        <p:cNvPr id="1" name=""/>
        <p:cNvGrpSpPr/>
        <p:nvPr/>
      </p:nvGrpSpPr>
      <p:grpSpPr>
        <a:xfrm>
          <a:off x="0" y="0"/>
          <a:ext cx="0" cy="0"/>
          <a:chOff x="0" y="0"/>
          <a:chExt cx="0" cy="0"/>
        </a:xfrm>
      </p:grpSpPr>
      <p:sp>
        <p:nvSpPr>
          <p:cNvPr id="223"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bg>
      <p:bgPr>
        <a:solidFill>
          <a:srgbClr val="032D61"/>
        </a:solidFill>
        <a:effectLst/>
      </p:bgPr>
    </p:bg>
    <p:spTree>
      <p:nvGrpSpPr>
        <p:cNvPr id="1" name=""/>
        <p:cNvGrpSpPr/>
        <p:nvPr/>
      </p:nvGrpSpPr>
      <p:grpSpPr>
        <a:xfrm>
          <a:off x="0" y="0"/>
          <a:ext cx="0" cy="0"/>
          <a:chOff x="0" y="0"/>
          <a:chExt cx="0" cy="0"/>
        </a:xfrm>
      </p:grpSpPr>
      <p:sp>
        <p:nvSpPr>
          <p:cNvPr id="230" name="Title Text"/>
          <p:cNvSpPr txBox="1">
            <a:spLocks noGrp="1"/>
          </p:cNvSpPr>
          <p:nvPr>
            <p:ph type="title"/>
          </p:nvPr>
        </p:nvSpPr>
        <p:spPr>
          <a:xfrm>
            <a:off x="311708" y="992767"/>
            <a:ext cx="8520601" cy="2736801"/>
          </a:xfrm>
          <a:prstGeom prst="rect">
            <a:avLst/>
          </a:prstGeom>
        </p:spPr>
        <p:txBody>
          <a:bodyPr lIns="91424" tIns="91424" rIns="91424" bIns="91424" anchor="b"/>
          <a:lstStyle>
            <a:lvl1pPr defTabSz="914400">
              <a:defRPr sz="5200" b="1">
                <a:solidFill>
                  <a:srgbClr val="333333"/>
                </a:solidFill>
                <a:latin typeface="Helvetica"/>
                <a:ea typeface="Helvetica"/>
                <a:cs typeface="Helvetica"/>
                <a:sym typeface="Helvetica"/>
              </a:defRPr>
            </a:lvl1pPr>
          </a:lstStyle>
          <a:p>
            <a:r>
              <a:t>Title Text</a:t>
            </a:r>
          </a:p>
        </p:txBody>
      </p:sp>
      <p:sp>
        <p:nvSpPr>
          <p:cNvPr id="231" name="Body Level One…"/>
          <p:cNvSpPr txBox="1">
            <a:spLocks noGrp="1"/>
          </p:cNvSpPr>
          <p:nvPr>
            <p:ph type="body" sz="quarter" idx="1"/>
          </p:nvPr>
        </p:nvSpPr>
        <p:spPr>
          <a:xfrm>
            <a:off x="311699" y="3778832"/>
            <a:ext cx="8520602" cy="1056801"/>
          </a:xfrm>
          <a:prstGeom prst="rect">
            <a:avLst/>
          </a:prstGeom>
        </p:spPr>
        <p:txBody>
          <a:bodyPr lIns="91424" tIns="91424" rIns="91424" bIns="91424"/>
          <a:lstStyle>
            <a:lvl1pPr marL="0" indent="0" algn="ctr" defTabSz="914400">
              <a:spcBef>
                <a:spcPts val="0"/>
              </a:spcBef>
              <a:buSzTx/>
              <a:buFontTx/>
              <a:buNone/>
              <a:defRPr sz="2800">
                <a:solidFill>
                  <a:srgbClr val="0D71BC"/>
                </a:solidFill>
                <a:latin typeface="Arial"/>
                <a:ea typeface="Arial"/>
                <a:cs typeface="Arial"/>
                <a:sym typeface="Arial"/>
              </a:defRPr>
            </a:lvl1pPr>
            <a:lvl2pPr marL="0" indent="0" algn="ctr" defTabSz="914400">
              <a:spcBef>
                <a:spcPts val="0"/>
              </a:spcBef>
              <a:buSzTx/>
              <a:buFontTx/>
              <a:buNone/>
              <a:defRPr sz="2800">
                <a:solidFill>
                  <a:srgbClr val="0D71BC"/>
                </a:solidFill>
                <a:latin typeface="Arial"/>
                <a:ea typeface="Arial"/>
                <a:cs typeface="Arial"/>
                <a:sym typeface="Arial"/>
              </a:defRPr>
            </a:lvl2pPr>
            <a:lvl3pPr marL="0" indent="0" algn="ctr" defTabSz="914400">
              <a:spcBef>
                <a:spcPts val="0"/>
              </a:spcBef>
              <a:buSzTx/>
              <a:buFontTx/>
              <a:buNone/>
              <a:defRPr sz="2800">
                <a:solidFill>
                  <a:srgbClr val="0D71BC"/>
                </a:solidFill>
                <a:latin typeface="Arial"/>
                <a:ea typeface="Arial"/>
                <a:cs typeface="Arial"/>
                <a:sym typeface="Arial"/>
              </a:defRPr>
            </a:lvl3pPr>
            <a:lvl4pPr marL="0" indent="0" algn="ctr" defTabSz="914400">
              <a:spcBef>
                <a:spcPts val="0"/>
              </a:spcBef>
              <a:buSzTx/>
              <a:buFontTx/>
              <a:buNone/>
              <a:defRPr sz="2800">
                <a:solidFill>
                  <a:srgbClr val="0D71BC"/>
                </a:solidFill>
                <a:latin typeface="Arial"/>
                <a:ea typeface="Arial"/>
                <a:cs typeface="Arial"/>
                <a:sym typeface="Arial"/>
              </a:defRPr>
            </a:lvl4pPr>
            <a:lvl5pPr marL="0" indent="0" algn="ctr" defTabSz="914400">
              <a:spcBef>
                <a:spcPts val="0"/>
              </a:spcBef>
              <a:buSzTx/>
              <a:buFontTx/>
              <a:buNone/>
              <a:defRPr sz="28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32" name="Slide Number"/>
          <p:cNvSpPr txBox="1">
            <a:spLocks noGrp="1"/>
          </p:cNvSpPr>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slide">
    <p:bg>
      <p:bgPr>
        <a:solidFill>
          <a:srgbClr val="323A45"/>
        </a:solidFill>
        <a:effectLst/>
      </p:bgPr>
    </p:bg>
    <p:spTree>
      <p:nvGrpSpPr>
        <p:cNvPr id="1" name=""/>
        <p:cNvGrpSpPr/>
        <p:nvPr/>
      </p:nvGrpSpPr>
      <p:grpSpPr>
        <a:xfrm>
          <a:off x="0" y="0"/>
          <a:ext cx="0" cy="0"/>
          <a:chOff x="0" y="0"/>
          <a:chExt cx="0" cy="0"/>
        </a:xfrm>
      </p:grpSpPr>
      <p:sp>
        <p:nvSpPr>
          <p:cNvPr id="239" name="Title Text"/>
          <p:cNvSpPr txBox="1">
            <a:spLocks noGrp="1"/>
          </p:cNvSpPr>
          <p:nvPr>
            <p:ph type="title"/>
          </p:nvPr>
        </p:nvSpPr>
        <p:spPr>
          <a:xfrm>
            <a:off x="311708" y="992767"/>
            <a:ext cx="8520601" cy="2736801"/>
          </a:xfrm>
          <a:prstGeom prst="rect">
            <a:avLst/>
          </a:prstGeom>
        </p:spPr>
        <p:txBody>
          <a:bodyPr lIns="91424" tIns="91424" rIns="91424" bIns="91424" anchor="b"/>
          <a:lstStyle>
            <a:lvl1pPr defTabSz="914400">
              <a:defRPr sz="5200">
                <a:solidFill>
                  <a:srgbClr val="333333"/>
                </a:solidFill>
                <a:latin typeface="Arial"/>
                <a:ea typeface="Arial"/>
                <a:cs typeface="Arial"/>
                <a:sym typeface="Arial"/>
              </a:defRPr>
            </a:lvl1pPr>
          </a:lstStyle>
          <a:p>
            <a:r>
              <a:t>Title Text</a:t>
            </a:r>
          </a:p>
        </p:txBody>
      </p:sp>
      <p:sp>
        <p:nvSpPr>
          <p:cNvPr id="240" name="Body Level One…"/>
          <p:cNvSpPr txBox="1">
            <a:spLocks noGrp="1"/>
          </p:cNvSpPr>
          <p:nvPr>
            <p:ph type="body" sz="quarter" idx="1"/>
          </p:nvPr>
        </p:nvSpPr>
        <p:spPr>
          <a:xfrm>
            <a:off x="311699" y="3778832"/>
            <a:ext cx="8520602" cy="1056801"/>
          </a:xfrm>
          <a:prstGeom prst="rect">
            <a:avLst/>
          </a:prstGeom>
        </p:spPr>
        <p:txBody>
          <a:bodyPr lIns="91424" tIns="91424" rIns="91424" bIns="91424"/>
          <a:lstStyle>
            <a:lvl1pPr marL="0" indent="0" algn="ctr" defTabSz="914400">
              <a:spcBef>
                <a:spcPts val="0"/>
              </a:spcBef>
              <a:buSzTx/>
              <a:buFontTx/>
              <a:buNone/>
              <a:defRPr sz="2800">
                <a:solidFill>
                  <a:srgbClr val="0D71BC"/>
                </a:solidFill>
                <a:latin typeface="Arial"/>
                <a:ea typeface="Arial"/>
                <a:cs typeface="Arial"/>
                <a:sym typeface="Arial"/>
              </a:defRPr>
            </a:lvl1pPr>
            <a:lvl2pPr marL="0" indent="0" algn="ctr" defTabSz="914400">
              <a:spcBef>
                <a:spcPts val="0"/>
              </a:spcBef>
              <a:buSzTx/>
              <a:buFontTx/>
              <a:buNone/>
              <a:defRPr sz="2800">
                <a:solidFill>
                  <a:srgbClr val="0D71BC"/>
                </a:solidFill>
                <a:latin typeface="Arial"/>
                <a:ea typeface="Arial"/>
                <a:cs typeface="Arial"/>
                <a:sym typeface="Arial"/>
              </a:defRPr>
            </a:lvl2pPr>
            <a:lvl3pPr marL="0" indent="0" algn="ctr" defTabSz="914400">
              <a:spcBef>
                <a:spcPts val="0"/>
              </a:spcBef>
              <a:buSzTx/>
              <a:buFontTx/>
              <a:buNone/>
              <a:defRPr sz="2800">
                <a:solidFill>
                  <a:srgbClr val="0D71BC"/>
                </a:solidFill>
                <a:latin typeface="Arial"/>
                <a:ea typeface="Arial"/>
                <a:cs typeface="Arial"/>
                <a:sym typeface="Arial"/>
              </a:defRPr>
            </a:lvl3pPr>
            <a:lvl4pPr marL="0" indent="0" algn="ctr" defTabSz="914400">
              <a:spcBef>
                <a:spcPts val="0"/>
              </a:spcBef>
              <a:buSzTx/>
              <a:buFontTx/>
              <a:buNone/>
              <a:defRPr sz="2800">
                <a:solidFill>
                  <a:srgbClr val="0D71BC"/>
                </a:solidFill>
                <a:latin typeface="Arial"/>
                <a:ea typeface="Arial"/>
                <a:cs typeface="Arial"/>
                <a:sym typeface="Arial"/>
              </a:defRPr>
            </a:lvl4pPr>
            <a:lvl5pPr marL="0" indent="0" algn="ctr" defTabSz="914400">
              <a:spcBef>
                <a:spcPts val="0"/>
              </a:spcBef>
              <a:buSzTx/>
              <a:buFontTx/>
              <a:buNone/>
              <a:defRPr sz="28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41"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wo columns">
    <p:bg>
      <p:bgPr>
        <a:solidFill>
          <a:srgbClr val="323A45"/>
        </a:solidFill>
        <a:effectLst/>
      </p:bgPr>
    </p:bg>
    <p:spTree>
      <p:nvGrpSpPr>
        <p:cNvPr id="1" name=""/>
        <p:cNvGrpSpPr/>
        <p:nvPr/>
      </p:nvGrpSpPr>
      <p:grpSpPr>
        <a:xfrm>
          <a:off x="0" y="0"/>
          <a:ext cx="0" cy="0"/>
          <a:chOff x="0" y="0"/>
          <a:chExt cx="0" cy="0"/>
        </a:xfrm>
      </p:grpSpPr>
      <p:sp>
        <p:nvSpPr>
          <p:cNvPr id="248" name="Title Text"/>
          <p:cNvSpPr txBox="1">
            <a:spLocks noGrp="1"/>
          </p:cNvSpPr>
          <p:nvPr>
            <p:ph type="title"/>
          </p:nvPr>
        </p:nvSpPr>
        <p:spPr>
          <a:xfrm>
            <a:off x="311699" y="593366"/>
            <a:ext cx="8520602" cy="763601"/>
          </a:xfrm>
          <a:prstGeom prst="rect">
            <a:avLst/>
          </a:prstGeom>
        </p:spPr>
        <p:txBody>
          <a:bodyPr lIns="91424" tIns="91424" rIns="91424" bIns="91424" anchor="t"/>
          <a:lstStyle>
            <a:lvl1pPr algn="l" defTabSz="914400">
              <a:defRPr sz="2800">
                <a:solidFill>
                  <a:srgbClr val="333333"/>
                </a:solidFill>
                <a:latin typeface="Arial"/>
                <a:ea typeface="Arial"/>
                <a:cs typeface="Arial"/>
                <a:sym typeface="Arial"/>
              </a:defRPr>
            </a:lvl1pPr>
          </a:lstStyle>
          <a:p>
            <a:r>
              <a:t>Title Text</a:t>
            </a:r>
          </a:p>
        </p:txBody>
      </p:sp>
      <p:sp>
        <p:nvSpPr>
          <p:cNvPr id="249" name="Body Level One…"/>
          <p:cNvSpPr txBox="1">
            <a:spLocks noGrp="1"/>
          </p:cNvSpPr>
          <p:nvPr>
            <p:ph type="body" sz="half" idx="1"/>
          </p:nvPr>
        </p:nvSpPr>
        <p:spPr>
          <a:xfrm>
            <a:off x="311699" y="1536633"/>
            <a:ext cx="3999902" cy="4555200"/>
          </a:xfrm>
          <a:prstGeom prst="rect">
            <a:avLst/>
          </a:prstGeom>
        </p:spPr>
        <p:txBody>
          <a:bodyPr lIns="91424" tIns="91424" rIns="91424" bIns="91424"/>
          <a:lstStyle>
            <a:lvl1pPr marL="0" indent="0" defTabSz="914400">
              <a:lnSpc>
                <a:spcPct val="115000"/>
              </a:lnSpc>
              <a:spcBef>
                <a:spcPts val="1600"/>
              </a:spcBef>
              <a:buSzTx/>
              <a:buFontTx/>
              <a:buNone/>
              <a:defRPr sz="1400">
                <a:solidFill>
                  <a:srgbClr val="0D71BC"/>
                </a:solidFill>
                <a:latin typeface="Arial"/>
                <a:ea typeface="Arial"/>
                <a:cs typeface="Arial"/>
                <a:sym typeface="Arial"/>
              </a:defRPr>
            </a:lvl1pPr>
            <a:lvl2pPr marL="0" indent="0" defTabSz="914400">
              <a:lnSpc>
                <a:spcPct val="115000"/>
              </a:lnSpc>
              <a:spcBef>
                <a:spcPts val="1600"/>
              </a:spcBef>
              <a:buSzTx/>
              <a:buFontTx/>
              <a:buNone/>
              <a:defRPr sz="1400">
                <a:solidFill>
                  <a:srgbClr val="0D71BC"/>
                </a:solidFill>
                <a:latin typeface="Arial"/>
                <a:ea typeface="Arial"/>
                <a:cs typeface="Arial"/>
                <a:sym typeface="Arial"/>
              </a:defRPr>
            </a:lvl2pPr>
            <a:lvl3pPr marL="0" indent="0" defTabSz="914400">
              <a:lnSpc>
                <a:spcPct val="115000"/>
              </a:lnSpc>
              <a:spcBef>
                <a:spcPts val="1600"/>
              </a:spcBef>
              <a:buSzTx/>
              <a:buFontTx/>
              <a:buNone/>
              <a:defRPr sz="1400">
                <a:solidFill>
                  <a:srgbClr val="0D71BC"/>
                </a:solidFill>
                <a:latin typeface="Arial"/>
                <a:ea typeface="Arial"/>
                <a:cs typeface="Arial"/>
                <a:sym typeface="Arial"/>
              </a:defRPr>
            </a:lvl3pPr>
            <a:lvl4pPr marL="0" indent="0" defTabSz="914400">
              <a:lnSpc>
                <a:spcPct val="115000"/>
              </a:lnSpc>
              <a:spcBef>
                <a:spcPts val="1600"/>
              </a:spcBef>
              <a:buSzTx/>
              <a:buFontTx/>
              <a:buNone/>
              <a:defRPr sz="1400">
                <a:solidFill>
                  <a:srgbClr val="0D71BC"/>
                </a:solidFill>
                <a:latin typeface="Arial"/>
                <a:ea typeface="Arial"/>
                <a:cs typeface="Arial"/>
                <a:sym typeface="Arial"/>
              </a:defRPr>
            </a:lvl4pPr>
            <a:lvl5pPr marL="0" indent="0" defTabSz="914400">
              <a:lnSpc>
                <a:spcPct val="115000"/>
              </a:lnSpc>
              <a:spcBef>
                <a:spcPts val="1600"/>
              </a:spcBef>
              <a:buSzTx/>
              <a:buFontTx/>
              <a:buNone/>
              <a:defRPr sz="14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50" name="Rectangle"/>
          <p:cNvSpPr txBox="1">
            <a:spLocks noGrp="1"/>
          </p:cNvSpPr>
          <p:nvPr>
            <p:ph type="body" sz="half" idx="13"/>
          </p:nvPr>
        </p:nvSpPr>
        <p:spPr>
          <a:xfrm>
            <a:off x="4832399" y="1536632"/>
            <a:ext cx="3999902" cy="4555202"/>
          </a:xfrm>
          <a:prstGeom prst="rect">
            <a:avLst/>
          </a:prstGeom>
        </p:spPr>
        <p:txBody>
          <a:bodyPr lIns="91424" tIns="91424" rIns="91424" bIns="91424"/>
          <a:lstStyle/>
          <a:p>
            <a:pPr marL="0" indent="0" defTabSz="914400">
              <a:lnSpc>
                <a:spcPct val="115000"/>
              </a:lnSpc>
              <a:spcBef>
                <a:spcPts val="1600"/>
              </a:spcBef>
              <a:buSzTx/>
              <a:buFontTx/>
              <a:buNone/>
              <a:defRPr sz="1400">
                <a:solidFill>
                  <a:srgbClr val="0D71BC"/>
                </a:solidFill>
                <a:latin typeface="+mn-lt"/>
                <a:ea typeface="+mn-ea"/>
                <a:cs typeface="+mn-cs"/>
                <a:sym typeface="Source Sans Pro Regular"/>
              </a:defRPr>
            </a:pPr>
            <a:endParaRPr/>
          </a:p>
        </p:txBody>
      </p:sp>
      <p:sp>
        <p:nvSpPr>
          <p:cNvPr id="251"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only">
    <p:bg>
      <p:bgPr>
        <a:solidFill>
          <a:srgbClr val="323A45"/>
        </a:solidFill>
        <a:effectLst/>
      </p:bgPr>
    </p:bg>
    <p:spTree>
      <p:nvGrpSpPr>
        <p:cNvPr id="1" name=""/>
        <p:cNvGrpSpPr/>
        <p:nvPr/>
      </p:nvGrpSpPr>
      <p:grpSpPr>
        <a:xfrm>
          <a:off x="0" y="0"/>
          <a:ext cx="0" cy="0"/>
          <a:chOff x="0" y="0"/>
          <a:chExt cx="0" cy="0"/>
        </a:xfrm>
      </p:grpSpPr>
      <p:sp>
        <p:nvSpPr>
          <p:cNvPr id="258" name="Title Text"/>
          <p:cNvSpPr txBox="1">
            <a:spLocks noGrp="1"/>
          </p:cNvSpPr>
          <p:nvPr>
            <p:ph type="title"/>
          </p:nvPr>
        </p:nvSpPr>
        <p:spPr>
          <a:xfrm>
            <a:off x="311699" y="593366"/>
            <a:ext cx="8520602" cy="763601"/>
          </a:xfrm>
          <a:prstGeom prst="rect">
            <a:avLst/>
          </a:prstGeom>
        </p:spPr>
        <p:txBody>
          <a:bodyPr lIns="91424" tIns="91424" rIns="91424" bIns="91424" anchor="t"/>
          <a:lstStyle>
            <a:lvl1pPr algn="l" defTabSz="914400">
              <a:defRPr sz="2800">
                <a:solidFill>
                  <a:srgbClr val="333333"/>
                </a:solidFill>
                <a:latin typeface="Arial"/>
                <a:ea typeface="Arial"/>
                <a:cs typeface="Arial"/>
                <a:sym typeface="Arial"/>
              </a:defRPr>
            </a:lvl1pPr>
          </a:lstStyle>
          <a:p>
            <a:r>
              <a:t>Title Text</a:t>
            </a:r>
          </a:p>
        </p:txBody>
      </p:sp>
      <p:sp>
        <p:nvSpPr>
          <p:cNvPr id="259"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One column text">
    <p:bg>
      <p:bgPr>
        <a:solidFill>
          <a:srgbClr val="323A45"/>
        </a:solidFill>
        <a:effectLst/>
      </p:bgPr>
    </p:bg>
    <p:spTree>
      <p:nvGrpSpPr>
        <p:cNvPr id="1" name=""/>
        <p:cNvGrpSpPr/>
        <p:nvPr/>
      </p:nvGrpSpPr>
      <p:grpSpPr>
        <a:xfrm>
          <a:off x="0" y="0"/>
          <a:ext cx="0" cy="0"/>
          <a:chOff x="0" y="0"/>
          <a:chExt cx="0" cy="0"/>
        </a:xfrm>
      </p:grpSpPr>
      <p:sp>
        <p:nvSpPr>
          <p:cNvPr id="266" name="Title Text"/>
          <p:cNvSpPr txBox="1">
            <a:spLocks noGrp="1"/>
          </p:cNvSpPr>
          <p:nvPr>
            <p:ph type="title"/>
          </p:nvPr>
        </p:nvSpPr>
        <p:spPr>
          <a:xfrm>
            <a:off x="311699" y="740799"/>
            <a:ext cx="2808001" cy="1007602"/>
          </a:xfrm>
          <a:prstGeom prst="rect">
            <a:avLst/>
          </a:prstGeom>
        </p:spPr>
        <p:txBody>
          <a:bodyPr lIns="91424" tIns="91424" rIns="91424" bIns="91424" anchor="b"/>
          <a:lstStyle>
            <a:lvl1pPr algn="l" defTabSz="914400">
              <a:defRPr sz="2400">
                <a:solidFill>
                  <a:srgbClr val="333333"/>
                </a:solidFill>
                <a:latin typeface="Arial"/>
                <a:ea typeface="Arial"/>
                <a:cs typeface="Arial"/>
                <a:sym typeface="Arial"/>
              </a:defRPr>
            </a:lvl1pPr>
          </a:lstStyle>
          <a:p>
            <a:r>
              <a:t>Title Text</a:t>
            </a:r>
          </a:p>
        </p:txBody>
      </p:sp>
      <p:sp>
        <p:nvSpPr>
          <p:cNvPr id="267" name="Body Level One…"/>
          <p:cNvSpPr txBox="1">
            <a:spLocks noGrp="1"/>
          </p:cNvSpPr>
          <p:nvPr>
            <p:ph type="body" sz="quarter" idx="1"/>
          </p:nvPr>
        </p:nvSpPr>
        <p:spPr>
          <a:xfrm>
            <a:off x="311699" y="1852800"/>
            <a:ext cx="2808001" cy="4239201"/>
          </a:xfrm>
          <a:prstGeom prst="rect">
            <a:avLst/>
          </a:prstGeom>
        </p:spPr>
        <p:txBody>
          <a:bodyPr lIns="91424" tIns="91424" rIns="91424" bIns="91424"/>
          <a:lstStyle>
            <a:lvl1pPr marL="0" indent="0" defTabSz="914400">
              <a:lnSpc>
                <a:spcPct val="115000"/>
              </a:lnSpc>
              <a:spcBef>
                <a:spcPts val="1600"/>
              </a:spcBef>
              <a:buSzTx/>
              <a:buFontTx/>
              <a:buNone/>
              <a:defRPr sz="1200">
                <a:solidFill>
                  <a:srgbClr val="0D71BC"/>
                </a:solidFill>
                <a:latin typeface="Arial"/>
                <a:ea typeface="Arial"/>
                <a:cs typeface="Arial"/>
                <a:sym typeface="Arial"/>
              </a:defRPr>
            </a:lvl1pPr>
            <a:lvl2pPr marL="0" indent="0" defTabSz="914400">
              <a:lnSpc>
                <a:spcPct val="115000"/>
              </a:lnSpc>
              <a:spcBef>
                <a:spcPts val="1600"/>
              </a:spcBef>
              <a:buSzTx/>
              <a:buFontTx/>
              <a:buNone/>
              <a:defRPr sz="1200">
                <a:solidFill>
                  <a:srgbClr val="0D71BC"/>
                </a:solidFill>
                <a:latin typeface="Arial"/>
                <a:ea typeface="Arial"/>
                <a:cs typeface="Arial"/>
                <a:sym typeface="Arial"/>
              </a:defRPr>
            </a:lvl2pPr>
            <a:lvl3pPr marL="0" indent="0" defTabSz="914400">
              <a:lnSpc>
                <a:spcPct val="115000"/>
              </a:lnSpc>
              <a:spcBef>
                <a:spcPts val="1600"/>
              </a:spcBef>
              <a:buSzTx/>
              <a:buFontTx/>
              <a:buNone/>
              <a:defRPr sz="1200">
                <a:solidFill>
                  <a:srgbClr val="0D71BC"/>
                </a:solidFill>
                <a:latin typeface="Arial"/>
                <a:ea typeface="Arial"/>
                <a:cs typeface="Arial"/>
                <a:sym typeface="Arial"/>
              </a:defRPr>
            </a:lvl3pPr>
            <a:lvl4pPr marL="0" indent="0" defTabSz="914400">
              <a:lnSpc>
                <a:spcPct val="115000"/>
              </a:lnSpc>
              <a:spcBef>
                <a:spcPts val="1600"/>
              </a:spcBef>
              <a:buSzTx/>
              <a:buFontTx/>
              <a:buNone/>
              <a:defRPr sz="1200">
                <a:solidFill>
                  <a:srgbClr val="0D71BC"/>
                </a:solidFill>
                <a:latin typeface="Arial"/>
                <a:ea typeface="Arial"/>
                <a:cs typeface="Arial"/>
                <a:sym typeface="Arial"/>
              </a:defRPr>
            </a:lvl4pPr>
            <a:lvl5pPr marL="0" indent="0" defTabSz="914400">
              <a:lnSpc>
                <a:spcPct val="115000"/>
              </a:lnSpc>
              <a:spcBef>
                <a:spcPts val="1600"/>
              </a:spcBef>
              <a:buSzTx/>
              <a:buFontTx/>
              <a:buNone/>
              <a:defRPr sz="12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68"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1"/>
            <a:ext cx="7772401" cy="1362076"/>
          </a:xfrm>
          <a:prstGeom prst="rect">
            <a:avLst/>
          </a:prstGeom>
        </p:spPr>
        <p:txBody>
          <a:bodyPr anchor="t"/>
          <a:lstStyle>
            <a:lvl1pPr algn="l">
              <a:defRPr sz="4000" b="1" cap="all">
                <a:latin typeface="Helvetica"/>
                <a:ea typeface="Helvetica"/>
                <a:cs typeface="Helvetica"/>
                <a:sym typeface="Helvetica"/>
              </a:defRPr>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Main point">
    <p:bg>
      <p:bgPr>
        <a:solidFill>
          <a:srgbClr val="323A45"/>
        </a:solidFill>
        <a:effectLst/>
      </p:bgPr>
    </p:bg>
    <p:spTree>
      <p:nvGrpSpPr>
        <p:cNvPr id="1" name=""/>
        <p:cNvGrpSpPr/>
        <p:nvPr/>
      </p:nvGrpSpPr>
      <p:grpSpPr>
        <a:xfrm>
          <a:off x="0" y="0"/>
          <a:ext cx="0" cy="0"/>
          <a:chOff x="0" y="0"/>
          <a:chExt cx="0" cy="0"/>
        </a:xfrm>
      </p:grpSpPr>
      <p:sp>
        <p:nvSpPr>
          <p:cNvPr id="275" name="Title Text"/>
          <p:cNvSpPr txBox="1">
            <a:spLocks noGrp="1"/>
          </p:cNvSpPr>
          <p:nvPr>
            <p:ph type="title"/>
          </p:nvPr>
        </p:nvSpPr>
        <p:spPr>
          <a:xfrm>
            <a:off x="490250" y="600199"/>
            <a:ext cx="6367801" cy="5454402"/>
          </a:xfrm>
          <a:prstGeom prst="rect">
            <a:avLst/>
          </a:prstGeom>
        </p:spPr>
        <p:txBody>
          <a:bodyPr lIns="91424" tIns="91424" rIns="91424" bIns="91424"/>
          <a:lstStyle>
            <a:lvl1pPr algn="l" defTabSz="914400">
              <a:defRPr sz="4800">
                <a:solidFill>
                  <a:srgbClr val="333333"/>
                </a:solidFill>
                <a:latin typeface="Arial"/>
                <a:ea typeface="Arial"/>
                <a:cs typeface="Arial"/>
                <a:sym typeface="Arial"/>
              </a:defRPr>
            </a:lvl1pPr>
          </a:lstStyle>
          <a:p>
            <a:r>
              <a:t>Title Text</a:t>
            </a:r>
          </a:p>
        </p:txBody>
      </p:sp>
      <p:sp>
        <p:nvSpPr>
          <p:cNvPr id="276"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Section title and description">
    <p:bg>
      <p:bgPr>
        <a:solidFill>
          <a:srgbClr val="323A45"/>
        </a:solidFill>
        <a:effectLst/>
      </p:bgPr>
    </p:bg>
    <p:spTree>
      <p:nvGrpSpPr>
        <p:cNvPr id="1" name=""/>
        <p:cNvGrpSpPr/>
        <p:nvPr/>
      </p:nvGrpSpPr>
      <p:grpSpPr>
        <a:xfrm>
          <a:off x="0" y="0"/>
          <a:ext cx="0" cy="0"/>
          <a:chOff x="0" y="0"/>
          <a:chExt cx="0" cy="0"/>
        </a:xfrm>
      </p:grpSpPr>
      <p:sp>
        <p:nvSpPr>
          <p:cNvPr id="283" name="Rectangle"/>
          <p:cNvSpPr/>
          <p:nvPr/>
        </p:nvSpPr>
        <p:spPr>
          <a:xfrm>
            <a:off x="4572000" y="-167"/>
            <a:ext cx="4572000" cy="6858001"/>
          </a:xfrm>
          <a:prstGeom prst="rect">
            <a:avLst/>
          </a:prstGeom>
          <a:solidFill>
            <a:srgbClr val="7F8EA4"/>
          </a:solidFill>
          <a:ln w="12700">
            <a:miter lim="400000"/>
          </a:ln>
        </p:spPr>
        <p:txBody>
          <a:bodyPr lIns="45719" rIns="45719" anchor="ctr"/>
          <a:lstStyle/>
          <a:p>
            <a:pPr defTabSz="914400">
              <a:defRPr sz="1400">
                <a:latin typeface="Arial"/>
                <a:ea typeface="Arial"/>
                <a:cs typeface="Arial"/>
                <a:sym typeface="Arial"/>
              </a:defRPr>
            </a:pPr>
            <a:endParaRPr/>
          </a:p>
        </p:txBody>
      </p:sp>
      <p:sp>
        <p:nvSpPr>
          <p:cNvPr id="284" name="Title Text"/>
          <p:cNvSpPr txBox="1">
            <a:spLocks noGrp="1"/>
          </p:cNvSpPr>
          <p:nvPr>
            <p:ph type="title"/>
          </p:nvPr>
        </p:nvSpPr>
        <p:spPr>
          <a:xfrm>
            <a:off x="265500" y="1644232"/>
            <a:ext cx="4045200" cy="1976401"/>
          </a:xfrm>
          <a:prstGeom prst="rect">
            <a:avLst/>
          </a:prstGeom>
        </p:spPr>
        <p:txBody>
          <a:bodyPr lIns="91424" tIns="91424" rIns="91424" bIns="91424" anchor="b"/>
          <a:lstStyle>
            <a:lvl1pPr defTabSz="914400">
              <a:defRPr sz="4200">
                <a:solidFill>
                  <a:srgbClr val="333333"/>
                </a:solidFill>
                <a:latin typeface="Arial"/>
                <a:ea typeface="Arial"/>
                <a:cs typeface="Arial"/>
                <a:sym typeface="Arial"/>
              </a:defRPr>
            </a:lvl1pPr>
          </a:lstStyle>
          <a:p>
            <a:r>
              <a:t>Title Text</a:t>
            </a:r>
          </a:p>
        </p:txBody>
      </p:sp>
      <p:sp>
        <p:nvSpPr>
          <p:cNvPr id="285" name="Body Level One…"/>
          <p:cNvSpPr txBox="1">
            <a:spLocks noGrp="1"/>
          </p:cNvSpPr>
          <p:nvPr>
            <p:ph type="body" sz="quarter" idx="1"/>
          </p:nvPr>
        </p:nvSpPr>
        <p:spPr>
          <a:xfrm>
            <a:off x="265500" y="3737433"/>
            <a:ext cx="4045200" cy="1646801"/>
          </a:xfrm>
          <a:prstGeom prst="rect">
            <a:avLst/>
          </a:prstGeom>
        </p:spPr>
        <p:txBody>
          <a:bodyPr lIns="91424" tIns="91424" rIns="91424" bIns="91424"/>
          <a:lstStyle>
            <a:lvl1pPr marL="0" indent="0" algn="ctr" defTabSz="914400">
              <a:spcBef>
                <a:spcPts val="0"/>
              </a:spcBef>
              <a:buSzTx/>
              <a:buFontTx/>
              <a:buNone/>
              <a:defRPr sz="2100">
                <a:solidFill>
                  <a:srgbClr val="0D71BC"/>
                </a:solidFill>
                <a:latin typeface="Arial"/>
                <a:ea typeface="Arial"/>
                <a:cs typeface="Arial"/>
                <a:sym typeface="Arial"/>
              </a:defRPr>
            </a:lvl1pPr>
            <a:lvl2pPr marL="0" indent="0" algn="ctr" defTabSz="914400">
              <a:spcBef>
                <a:spcPts val="0"/>
              </a:spcBef>
              <a:buSzTx/>
              <a:buFontTx/>
              <a:buNone/>
              <a:defRPr sz="2100">
                <a:solidFill>
                  <a:srgbClr val="0D71BC"/>
                </a:solidFill>
                <a:latin typeface="Arial"/>
                <a:ea typeface="Arial"/>
                <a:cs typeface="Arial"/>
                <a:sym typeface="Arial"/>
              </a:defRPr>
            </a:lvl2pPr>
            <a:lvl3pPr marL="0" indent="0" algn="ctr" defTabSz="914400">
              <a:spcBef>
                <a:spcPts val="0"/>
              </a:spcBef>
              <a:buSzTx/>
              <a:buFontTx/>
              <a:buNone/>
              <a:defRPr sz="2100">
                <a:solidFill>
                  <a:srgbClr val="0D71BC"/>
                </a:solidFill>
                <a:latin typeface="Arial"/>
                <a:ea typeface="Arial"/>
                <a:cs typeface="Arial"/>
                <a:sym typeface="Arial"/>
              </a:defRPr>
            </a:lvl3pPr>
            <a:lvl4pPr marL="0" indent="0" algn="ctr" defTabSz="914400">
              <a:spcBef>
                <a:spcPts val="0"/>
              </a:spcBef>
              <a:buSzTx/>
              <a:buFontTx/>
              <a:buNone/>
              <a:defRPr sz="2100">
                <a:solidFill>
                  <a:srgbClr val="0D71BC"/>
                </a:solidFill>
                <a:latin typeface="Arial"/>
                <a:ea typeface="Arial"/>
                <a:cs typeface="Arial"/>
                <a:sym typeface="Arial"/>
              </a:defRPr>
            </a:lvl4pPr>
            <a:lvl5pPr marL="0" indent="0" algn="ctr" defTabSz="914400">
              <a:spcBef>
                <a:spcPts val="0"/>
              </a:spcBef>
              <a:buSzTx/>
              <a:buFontTx/>
              <a:buNone/>
              <a:defRPr sz="21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86" name="Rectangle"/>
          <p:cNvSpPr txBox="1">
            <a:spLocks noGrp="1"/>
          </p:cNvSpPr>
          <p:nvPr>
            <p:ph type="body" sz="half" idx="13"/>
          </p:nvPr>
        </p:nvSpPr>
        <p:spPr>
          <a:xfrm>
            <a:off x="4939500" y="965433"/>
            <a:ext cx="3837000" cy="4926801"/>
          </a:xfrm>
          <a:prstGeom prst="rect">
            <a:avLst/>
          </a:prstGeom>
        </p:spPr>
        <p:txBody>
          <a:bodyPr lIns="91424" tIns="91424" rIns="91424" bIns="91424" anchor="ctr"/>
          <a:lstStyle/>
          <a:p>
            <a:pPr marL="0" indent="0" defTabSz="914400">
              <a:lnSpc>
                <a:spcPct val="115000"/>
              </a:lnSpc>
              <a:spcBef>
                <a:spcPts val="1600"/>
              </a:spcBef>
              <a:buSzTx/>
              <a:buFontTx/>
              <a:buNone/>
              <a:defRPr sz="2000">
                <a:solidFill>
                  <a:srgbClr val="0D71BC"/>
                </a:solidFill>
                <a:latin typeface="+mn-lt"/>
                <a:ea typeface="+mn-ea"/>
                <a:cs typeface="+mn-cs"/>
                <a:sym typeface="Source Sans Pro Regular"/>
              </a:defRPr>
            </a:pPr>
            <a:endParaRPr/>
          </a:p>
        </p:txBody>
      </p:sp>
      <p:sp>
        <p:nvSpPr>
          <p:cNvPr id="287"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aption">
    <p:bg>
      <p:bgPr>
        <a:solidFill>
          <a:srgbClr val="323A45"/>
        </a:solidFill>
        <a:effectLst/>
      </p:bgPr>
    </p:bg>
    <p:spTree>
      <p:nvGrpSpPr>
        <p:cNvPr id="1" name=""/>
        <p:cNvGrpSpPr/>
        <p:nvPr/>
      </p:nvGrpSpPr>
      <p:grpSpPr>
        <a:xfrm>
          <a:off x="0" y="0"/>
          <a:ext cx="0" cy="0"/>
          <a:chOff x="0" y="0"/>
          <a:chExt cx="0" cy="0"/>
        </a:xfrm>
      </p:grpSpPr>
      <p:sp>
        <p:nvSpPr>
          <p:cNvPr id="294" name="Body Level One…"/>
          <p:cNvSpPr txBox="1">
            <a:spLocks noGrp="1"/>
          </p:cNvSpPr>
          <p:nvPr>
            <p:ph type="body" sz="quarter" idx="1"/>
          </p:nvPr>
        </p:nvSpPr>
        <p:spPr>
          <a:xfrm>
            <a:off x="311699" y="5640766"/>
            <a:ext cx="5998802" cy="806801"/>
          </a:xfrm>
          <a:prstGeom prst="rect">
            <a:avLst/>
          </a:prstGeom>
        </p:spPr>
        <p:txBody>
          <a:bodyPr lIns="91424" tIns="91424" rIns="91424" bIns="91424" anchor="ctr"/>
          <a:lstStyle>
            <a:lvl1pPr marL="0" indent="0" defTabSz="914400">
              <a:spcBef>
                <a:spcPts val="0"/>
              </a:spcBef>
              <a:buSzTx/>
              <a:buFontTx/>
              <a:buNone/>
              <a:defRPr sz="1800">
                <a:solidFill>
                  <a:srgbClr val="0D71BC"/>
                </a:solidFill>
                <a:latin typeface="Arial"/>
                <a:ea typeface="Arial"/>
                <a:cs typeface="Arial"/>
                <a:sym typeface="Arial"/>
              </a:defRPr>
            </a:lvl1pPr>
            <a:lvl2pPr marL="0" indent="0" defTabSz="914400">
              <a:spcBef>
                <a:spcPts val="0"/>
              </a:spcBef>
              <a:buSzTx/>
              <a:buFontTx/>
              <a:buNone/>
              <a:defRPr sz="1800">
                <a:solidFill>
                  <a:srgbClr val="0D71BC"/>
                </a:solidFill>
                <a:latin typeface="Arial"/>
                <a:ea typeface="Arial"/>
                <a:cs typeface="Arial"/>
                <a:sym typeface="Arial"/>
              </a:defRPr>
            </a:lvl2pPr>
            <a:lvl3pPr marL="0" indent="0" defTabSz="914400">
              <a:spcBef>
                <a:spcPts val="0"/>
              </a:spcBef>
              <a:buSzTx/>
              <a:buFontTx/>
              <a:buNone/>
              <a:defRPr sz="1800">
                <a:solidFill>
                  <a:srgbClr val="0D71BC"/>
                </a:solidFill>
                <a:latin typeface="Arial"/>
                <a:ea typeface="Arial"/>
                <a:cs typeface="Arial"/>
                <a:sym typeface="Arial"/>
              </a:defRPr>
            </a:lvl3pPr>
            <a:lvl4pPr marL="0" indent="0" defTabSz="914400">
              <a:spcBef>
                <a:spcPts val="0"/>
              </a:spcBef>
              <a:buSzTx/>
              <a:buFontTx/>
              <a:buNone/>
              <a:defRPr sz="1800">
                <a:solidFill>
                  <a:srgbClr val="0D71BC"/>
                </a:solidFill>
                <a:latin typeface="Arial"/>
                <a:ea typeface="Arial"/>
                <a:cs typeface="Arial"/>
                <a:sym typeface="Arial"/>
              </a:defRPr>
            </a:lvl4pPr>
            <a:lvl5pPr marL="0" indent="0" defTabSz="914400">
              <a:spcBef>
                <a:spcPts val="0"/>
              </a:spcBef>
              <a:buSzTx/>
              <a:buFontTx/>
              <a:buNone/>
              <a:defRPr sz="18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ig number">
    <p:bg>
      <p:bgPr>
        <a:solidFill>
          <a:srgbClr val="323A45"/>
        </a:solidFill>
        <a:effectLst/>
      </p:bgPr>
    </p:bg>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311699" y="1474833"/>
            <a:ext cx="8520602" cy="2618001"/>
          </a:xfrm>
          <a:prstGeom prst="rect">
            <a:avLst/>
          </a:prstGeom>
        </p:spPr>
        <p:txBody>
          <a:bodyPr lIns="91424" tIns="91424" rIns="91424" bIns="91424" anchor="b"/>
          <a:lstStyle>
            <a:lvl1pPr defTabSz="914400">
              <a:defRPr sz="12000">
                <a:solidFill>
                  <a:srgbClr val="333333"/>
                </a:solidFill>
                <a:latin typeface="Arial"/>
                <a:ea typeface="Arial"/>
                <a:cs typeface="Arial"/>
                <a:sym typeface="Arial"/>
              </a:defRPr>
            </a:lvl1pPr>
          </a:lstStyle>
          <a:p>
            <a:r>
              <a:t>Title Text</a:t>
            </a:r>
          </a:p>
        </p:txBody>
      </p:sp>
      <p:sp>
        <p:nvSpPr>
          <p:cNvPr id="303" name="Body Level One…"/>
          <p:cNvSpPr txBox="1">
            <a:spLocks noGrp="1"/>
          </p:cNvSpPr>
          <p:nvPr>
            <p:ph type="body" sz="half" idx="1"/>
          </p:nvPr>
        </p:nvSpPr>
        <p:spPr>
          <a:xfrm>
            <a:off x="311699" y="4202967"/>
            <a:ext cx="8520602" cy="1734401"/>
          </a:xfrm>
          <a:prstGeom prst="rect">
            <a:avLst/>
          </a:prstGeom>
        </p:spPr>
        <p:txBody>
          <a:bodyPr lIns="91424" tIns="91424" rIns="91424" bIns="91424"/>
          <a:lstStyle>
            <a:lvl1pPr marL="0" indent="0" algn="ctr" defTabSz="914400">
              <a:lnSpc>
                <a:spcPct val="115000"/>
              </a:lnSpc>
              <a:spcBef>
                <a:spcPts val="1600"/>
              </a:spcBef>
              <a:buSzTx/>
              <a:buFontTx/>
              <a:buNone/>
              <a:defRPr sz="1800">
                <a:solidFill>
                  <a:srgbClr val="0D71BC"/>
                </a:solidFill>
                <a:latin typeface="Arial"/>
                <a:ea typeface="Arial"/>
                <a:cs typeface="Arial"/>
                <a:sym typeface="Arial"/>
              </a:defRPr>
            </a:lvl1pPr>
            <a:lvl2pPr marL="0" indent="0" algn="ctr" defTabSz="914400">
              <a:lnSpc>
                <a:spcPct val="115000"/>
              </a:lnSpc>
              <a:spcBef>
                <a:spcPts val="1600"/>
              </a:spcBef>
              <a:buSzTx/>
              <a:buFontTx/>
              <a:buNone/>
              <a:defRPr sz="1800">
                <a:solidFill>
                  <a:srgbClr val="0D71BC"/>
                </a:solidFill>
                <a:latin typeface="Arial"/>
                <a:ea typeface="Arial"/>
                <a:cs typeface="Arial"/>
                <a:sym typeface="Arial"/>
              </a:defRPr>
            </a:lvl2pPr>
            <a:lvl3pPr marL="0" indent="0" algn="ctr" defTabSz="914400">
              <a:lnSpc>
                <a:spcPct val="115000"/>
              </a:lnSpc>
              <a:spcBef>
                <a:spcPts val="1600"/>
              </a:spcBef>
              <a:buSzTx/>
              <a:buFontTx/>
              <a:buNone/>
              <a:defRPr sz="1800">
                <a:solidFill>
                  <a:srgbClr val="0D71BC"/>
                </a:solidFill>
                <a:latin typeface="Arial"/>
                <a:ea typeface="Arial"/>
                <a:cs typeface="Arial"/>
                <a:sym typeface="Arial"/>
              </a:defRPr>
            </a:lvl3pPr>
            <a:lvl4pPr marL="0" indent="0" algn="ctr" defTabSz="914400">
              <a:lnSpc>
                <a:spcPct val="115000"/>
              </a:lnSpc>
              <a:spcBef>
                <a:spcPts val="1600"/>
              </a:spcBef>
              <a:buSzTx/>
              <a:buFontTx/>
              <a:buNone/>
              <a:defRPr sz="1800">
                <a:solidFill>
                  <a:srgbClr val="0D71BC"/>
                </a:solidFill>
                <a:latin typeface="Arial"/>
                <a:ea typeface="Arial"/>
                <a:cs typeface="Arial"/>
                <a:sym typeface="Arial"/>
              </a:defRPr>
            </a:lvl4pPr>
            <a:lvl5pPr marL="0" indent="0" algn="ctr" defTabSz="914400">
              <a:lnSpc>
                <a:spcPct val="115000"/>
              </a:lnSpc>
              <a:spcBef>
                <a:spcPts val="1600"/>
              </a:spcBef>
              <a:buSzTx/>
              <a:buFontTx/>
              <a:buNone/>
              <a:defRPr sz="1800">
                <a:solidFill>
                  <a:srgbClr val="0D71BC"/>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bg>
      <p:bgPr>
        <a:solidFill>
          <a:srgbClr val="323A45"/>
        </a:solidFill>
        <a:effectLst/>
      </p:bgPr>
    </p:bg>
    <p:spTree>
      <p:nvGrpSpPr>
        <p:cNvPr id="1" name=""/>
        <p:cNvGrpSpPr/>
        <p:nvPr/>
      </p:nvGrpSpPr>
      <p:grpSpPr>
        <a:xfrm>
          <a:off x="0" y="0"/>
          <a:ext cx="0" cy="0"/>
          <a:chOff x="0" y="0"/>
          <a:chExt cx="0" cy="0"/>
        </a:xfrm>
      </p:grpSpPr>
      <p:sp>
        <p:nvSpPr>
          <p:cNvPr id="311" name="Slide Number"/>
          <p:cNvSpPr txBox="1">
            <a:spLocks noGrp="1"/>
          </p:cNvSpPr>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311699" y="593366"/>
            <a:ext cx="8520602" cy="763601"/>
          </a:xfrm>
          <a:prstGeom prst="rect">
            <a:avLst/>
          </a:prstGeom>
        </p:spPr>
        <p:txBody>
          <a:bodyPr lIns="91424" tIns="91424" rIns="91424" bIns="91424" anchor="t"/>
          <a:lstStyle>
            <a:lvl1pPr>
              <a:defRPr>
                <a:latin typeface="+mn-lt"/>
                <a:ea typeface="+mn-ea"/>
                <a:cs typeface="+mn-cs"/>
                <a:sym typeface="Source Sans Pro Regular"/>
              </a:defRPr>
            </a:lvl1pPr>
          </a:lstStyle>
          <a:p>
            <a:r>
              <a:t>Title Text</a:t>
            </a:r>
          </a:p>
        </p:txBody>
      </p:sp>
      <p:sp>
        <p:nvSpPr>
          <p:cNvPr id="319" name="Body Level One…"/>
          <p:cNvSpPr txBox="1">
            <a:spLocks noGrp="1"/>
          </p:cNvSpPr>
          <p:nvPr>
            <p:ph type="body" idx="1"/>
          </p:nvPr>
        </p:nvSpPr>
        <p:spPr>
          <a:xfrm>
            <a:off x="311699" y="1536633"/>
            <a:ext cx="8520602" cy="4555200"/>
          </a:xfrm>
          <a:prstGeom prst="rect">
            <a:avLst/>
          </a:prstGeom>
        </p:spPr>
        <p:txBody>
          <a:bodyPr lIns="91424" tIns="91424" rIns="91424" bIns="91424"/>
          <a:lstStyle>
            <a:lvl1pPr>
              <a:spcBef>
                <a:spcPts val="0"/>
              </a:spcBef>
              <a:buFont typeface="Source Sans Pro Regular"/>
              <a:defRPr>
                <a:latin typeface="+mn-lt"/>
                <a:ea typeface="+mn-ea"/>
                <a:cs typeface="+mn-cs"/>
                <a:sym typeface="Source Sans Pro Regular"/>
              </a:defRPr>
            </a:lvl1pPr>
            <a:lvl2pPr>
              <a:spcBef>
                <a:spcPts val="0"/>
              </a:spcBef>
              <a:buFont typeface="Source Sans Pro Regular"/>
              <a:defRPr>
                <a:latin typeface="+mn-lt"/>
                <a:ea typeface="+mn-ea"/>
                <a:cs typeface="+mn-cs"/>
                <a:sym typeface="Source Sans Pro Regular"/>
              </a:defRPr>
            </a:lvl2pPr>
            <a:lvl3pPr>
              <a:spcBef>
                <a:spcPts val="0"/>
              </a:spcBef>
              <a:buFont typeface="Source Sans Pro Regular"/>
              <a:defRPr>
                <a:latin typeface="+mn-lt"/>
                <a:ea typeface="+mn-ea"/>
                <a:cs typeface="+mn-cs"/>
                <a:sym typeface="Source Sans Pro Regular"/>
              </a:defRPr>
            </a:lvl3pPr>
            <a:lvl4pPr>
              <a:spcBef>
                <a:spcPts val="0"/>
              </a:spcBef>
              <a:buFont typeface="Source Sans Pro Regular"/>
              <a:defRPr>
                <a:latin typeface="+mn-lt"/>
                <a:ea typeface="+mn-ea"/>
                <a:cs typeface="+mn-cs"/>
                <a:sym typeface="Source Sans Pro Regular"/>
              </a:defRPr>
            </a:lvl4pPr>
            <a:lvl5pPr>
              <a:spcBef>
                <a:spcPts val="0"/>
              </a:spcBef>
              <a:buFont typeface="Source Sans Pro Regular"/>
              <a:defRPr>
                <a:latin typeface="+mn-lt"/>
                <a:ea typeface="+mn-ea"/>
                <a:cs typeface="+mn-cs"/>
                <a:sym typeface="Source Sans Pro Regular"/>
              </a:defRPr>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8674121" y="6293345"/>
            <a:ext cx="347037" cy="373351"/>
          </a:xfrm>
          <a:prstGeom prst="rect">
            <a:avLst/>
          </a:prstGeom>
        </p:spPr>
        <p:txBody>
          <a:bodyPr lIns="91424" tIns="91424" rIns="91424" bIns="91424"/>
          <a:lstStyle>
            <a:lvl1pPr>
              <a:defRPr>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Main point">
    <p:bg>
      <p:bgPr>
        <a:solidFill>
          <a:srgbClr val="0A59B1"/>
        </a:solidFill>
        <a:effectLst/>
      </p:bgPr>
    </p:bg>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490250" y="701799"/>
            <a:ext cx="5618701" cy="5454402"/>
          </a:xfrm>
          <a:prstGeom prst="rect">
            <a:avLst/>
          </a:prstGeom>
        </p:spPr>
        <p:txBody>
          <a:bodyPr lIns="91424" tIns="91424" rIns="91424" bIns="91424"/>
          <a:lstStyle>
            <a:lvl1pPr>
              <a:defRPr sz="5400">
                <a:solidFill>
                  <a:srgbClr val="FFFFFF"/>
                </a:solidFill>
                <a:latin typeface="+mn-lt"/>
                <a:ea typeface="+mn-ea"/>
                <a:cs typeface="+mn-cs"/>
                <a:sym typeface="Source Sans Pro Regular"/>
              </a:defRPr>
            </a:lvl1pPr>
          </a:lstStyle>
          <a:p>
            <a:r>
              <a:t>Title Text</a:t>
            </a:r>
          </a:p>
        </p:txBody>
      </p:sp>
      <p:sp>
        <p:nvSpPr>
          <p:cNvPr id="328" name="Slide Number"/>
          <p:cNvSpPr txBox="1">
            <a:spLocks noGrp="1"/>
          </p:cNvSpPr>
          <p:nvPr>
            <p:ph type="sldNum" sz="quarter" idx="2"/>
          </p:nvPr>
        </p:nvSpPr>
        <p:spPr>
          <a:xfrm>
            <a:off x="4419600" y="6172200"/>
            <a:ext cx="2133600" cy="368301"/>
          </a:xfrm>
          <a:prstGeom prst="rect">
            <a:avLst/>
          </a:prstGeom>
        </p:spPr>
        <p:txBody>
          <a:bodyPr/>
          <a:lstStyle>
            <a:lvl1pPr>
              <a:defRPr>
                <a:latin typeface="+mn-lt"/>
                <a:ea typeface="+mn-ea"/>
                <a:cs typeface="+mn-cs"/>
                <a:sym typeface="Source Sans Pro Regular"/>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4"/>
          </a:xfrm>
          <a:prstGeom prst="rect">
            <a:avLst/>
          </a:prstGeom>
        </p:spPr>
        <p:txBody>
          <a:bodyPr anchor="b"/>
          <a:lstStyle>
            <a:lvl1pPr marL="0" indent="0">
              <a:spcBef>
                <a:spcPts val="500"/>
              </a:spcBef>
              <a:buSzTx/>
              <a:buFontTx/>
              <a:buNone/>
              <a:defRPr sz="2400" b="1">
                <a:latin typeface="Helvetica"/>
                <a:ea typeface="Helvetica"/>
                <a:cs typeface="Helvetica"/>
                <a:sym typeface="Helvetica"/>
              </a:defRPr>
            </a:lvl1pPr>
            <a:lvl2pPr marL="0" indent="457200">
              <a:spcBef>
                <a:spcPts val="500"/>
              </a:spcBef>
              <a:buSzTx/>
              <a:buFontTx/>
              <a:buNone/>
              <a:defRPr sz="2400" b="1">
                <a:latin typeface="Helvetica"/>
                <a:ea typeface="Helvetica"/>
                <a:cs typeface="Helvetica"/>
                <a:sym typeface="Helvetica"/>
              </a:defRPr>
            </a:lvl2pPr>
            <a:lvl3pPr marL="0" indent="914400">
              <a:spcBef>
                <a:spcPts val="500"/>
              </a:spcBef>
              <a:buSzTx/>
              <a:buFontTx/>
              <a:buNone/>
              <a:defRPr sz="2400" b="1">
                <a:latin typeface="Helvetica"/>
                <a:ea typeface="Helvetica"/>
                <a:cs typeface="Helvetica"/>
                <a:sym typeface="Helvetica"/>
              </a:defRPr>
            </a:lvl3pPr>
            <a:lvl4pPr marL="0" indent="1371600">
              <a:spcBef>
                <a:spcPts val="500"/>
              </a:spcBef>
              <a:buSzTx/>
              <a:buFontTx/>
              <a:buNone/>
              <a:defRPr sz="2400" b="1">
                <a:latin typeface="Helvetica"/>
                <a:ea typeface="Helvetica"/>
                <a:cs typeface="Helvetica"/>
                <a:sym typeface="Helvetica"/>
              </a:defRPr>
            </a:lvl4pPr>
            <a:lvl5pPr marL="0" indent="1828800">
              <a:spcBef>
                <a:spcPts val="500"/>
              </a:spcBef>
              <a:buSzTx/>
              <a:buFontTx/>
              <a:buNone/>
              <a:defRPr sz="2400" b="1">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9" name="Rectangle"/>
          <p:cNvSpPr>
            <a:spLocks noGrp="1"/>
          </p:cNvSpPr>
          <p:nvPr>
            <p:ph type="body" sz="quarter" idx="13"/>
          </p:nvPr>
        </p:nvSpPr>
        <p:spPr>
          <a:xfrm>
            <a:off x="4645033" y="1535112"/>
            <a:ext cx="4041776" cy="639765"/>
          </a:xfrm>
          <a:prstGeom prst="rect">
            <a:avLst/>
          </a:prstGeom>
        </p:spPr>
        <p:txBody>
          <a:bodyPr anchor="b"/>
          <a:lstStyle/>
          <a:p>
            <a:pPr marL="0" indent="0">
              <a:spcBef>
                <a:spcPts val="500"/>
              </a:spcBef>
              <a:buSzTx/>
              <a:buFontTx/>
              <a:buNone/>
              <a:defRPr sz="2400" b="1">
                <a:latin typeface="Helvetica"/>
                <a:ea typeface="Helvetica"/>
                <a:cs typeface="Helvetica"/>
                <a:sym typeface="Helvetica"/>
              </a:defRPr>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18" y="273049"/>
            <a:ext cx="3008315" cy="1162051"/>
          </a:xfrm>
          <a:prstGeom prst="rect">
            <a:avLst/>
          </a:prstGeom>
        </p:spPr>
        <p:txBody>
          <a:bodyPr anchor="b"/>
          <a:lstStyle>
            <a:lvl1pPr algn="l">
              <a:defRPr sz="2000" b="1">
                <a:latin typeface="Helvetica"/>
                <a:ea typeface="Helvetica"/>
                <a:cs typeface="Helvetica"/>
                <a:sym typeface="Helvetica"/>
              </a:defRPr>
            </a:lvl1pPr>
          </a:lstStyle>
          <a:p>
            <a:r>
              <a:t>Title Text</a:t>
            </a:r>
          </a:p>
        </p:txBody>
      </p:sp>
      <p:sp>
        <p:nvSpPr>
          <p:cNvPr id="73" name="Body Level One…"/>
          <p:cNvSpPr txBox="1">
            <a:spLocks noGrp="1"/>
          </p:cNvSpPr>
          <p:nvPr>
            <p:ph type="body" idx="1"/>
          </p:nvPr>
        </p:nvSpPr>
        <p:spPr>
          <a:xfrm>
            <a:off x="3575050" y="27307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Rectangle"/>
          <p:cNvSpPr>
            <a:spLocks noGrp="1"/>
          </p:cNvSpPr>
          <p:nvPr>
            <p:ph type="body" sz="half" idx="13"/>
          </p:nvPr>
        </p:nvSpPr>
        <p:spPr>
          <a:xfrm>
            <a:off x="457218" y="1435104"/>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1"/>
            <a:ext cx="5486401" cy="566740"/>
          </a:xfrm>
          <a:prstGeom prst="rect">
            <a:avLst/>
          </a:prstGeom>
        </p:spPr>
        <p:txBody>
          <a:bodyPr anchor="b"/>
          <a:lstStyle>
            <a:lvl1pPr algn="l">
              <a:defRPr sz="2000" b="1">
                <a:latin typeface="Helvetica"/>
                <a:ea typeface="Helvetica"/>
                <a:cs typeface="Helvetica"/>
                <a:sym typeface="Helvetica"/>
              </a:defRPr>
            </a:lvl1pPr>
          </a:lstStyle>
          <a:p>
            <a:r>
              <a:t>Title Text</a:t>
            </a:r>
          </a:p>
        </p:txBody>
      </p:sp>
      <p:sp>
        <p:nvSpPr>
          <p:cNvPr id="83" name="Image"/>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56"/>
            <a:ext cx="5486401" cy="804864"/>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9"/>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4294"/>
            <a:ext cx="273657" cy="269241"/>
          </a:xfrm>
          <a:prstGeom prst="rect">
            <a:avLst/>
          </a:prstGeom>
          <a:ln w="12700">
            <a:miter lim="400000"/>
          </a:ln>
        </p:spPr>
        <p:txBody>
          <a:bodyPr wrap="none" lIns="45719" rIns="45719"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adhoc.invisionapp.com/share/RGFEXO4A2N3#/"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7.png"/><Relationship Id="rId5" Type="http://schemas.openxmlformats.org/officeDocument/2006/relationships/image" Target="../media/image16.gif"/><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hyperlink" Target="https://adhoc.invisionapp.com/share/RGFEXO4A2N3#/" TargetMode="External"/><Relationship Id="rId1" Type="http://schemas.openxmlformats.org/officeDocument/2006/relationships/slideLayout" Target="../slideLayouts/slideLayout35.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3.23.18"/>
          <p:cNvSpPr txBox="1"/>
          <p:nvPr/>
        </p:nvSpPr>
        <p:spPr>
          <a:xfrm>
            <a:off x="992131" y="6350032"/>
            <a:ext cx="931343" cy="3077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914400">
              <a:defRPr sz="1400">
                <a:solidFill>
                  <a:srgbClr val="FFFFFF"/>
                </a:solidFill>
              </a:defRPr>
            </a:lvl1pPr>
          </a:lstStyle>
          <a:p>
            <a:r>
              <a:rPr dirty="0"/>
              <a:t>3.2</a:t>
            </a:r>
            <a:r>
              <a:rPr lang="en-US" dirty="0"/>
              <a:t>7</a:t>
            </a:r>
            <a:r>
              <a:rPr dirty="0"/>
              <a:t>.18</a:t>
            </a:r>
          </a:p>
        </p:txBody>
      </p:sp>
      <p:sp>
        <p:nvSpPr>
          <p:cNvPr id="338" name="Rectangle"/>
          <p:cNvSpPr/>
          <p:nvPr/>
        </p:nvSpPr>
        <p:spPr>
          <a:xfrm>
            <a:off x="-338535" y="1554971"/>
            <a:ext cx="9927928" cy="3621058"/>
          </a:xfrm>
          <a:prstGeom prst="rect">
            <a:avLst/>
          </a:prstGeom>
          <a:solidFill>
            <a:srgbClr val="FFFFFF"/>
          </a:solidFill>
          <a:ln w="12700">
            <a:miter lim="400000"/>
          </a:ln>
        </p:spPr>
        <p:txBody>
          <a:bodyPr lIns="45719" rIns="45719" anchor="ctr"/>
          <a:lstStyle/>
          <a:p>
            <a:pPr defTabSz="914400">
              <a:defRPr sz="1600">
                <a:solidFill>
                  <a:srgbClr val="333333"/>
                </a:solidFill>
                <a:latin typeface="Cambria"/>
                <a:ea typeface="Cambria"/>
                <a:cs typeface="Cambria"/>
                <a:sym typeface="Cambria"/>
              </a:defRPr>
            </a:pPr>
            <a:endParaRPr/>
          </a:p>
        </p:txBody>
      </p:sp>
      <p:sp>
        <p:nvSpPr>
          <p:cNvPr id="339" name="Line"/>
          <p:cNvSpPr/>
          <p:nvPr/>
        </p:nvSpPr>
        <p:spPr>
          <a:xfrm>
            <a:off x="1" y="5269317"/>
            <a:ext cx="9144001" cy="1"/>
          </a:xfrm>
          <a:prstGeom prst="line">
            <a:avLst/>
          </a:prstGeom>
          <a:ln w="28575">
            <a:solidFill>
              <a:srgbClr val="7F8EA4"/>
            </a:solidFill>
          </a:ln>
        </p:spPr>
        <p:txBody>
          <a:bodyPr lIns="45719" rIns="45719"/>
          <a:lstStyle/>
          <a:p>
            <a:pPr>
              <a:defRPr sz="1800">
                <a:latin typeface="+mj-lt"/>
                <a:ea typeface="+mj-ea"/>
                <a:cs typeface="+mj-cs"/>
                <a:sym typeface="Calibri"/>
              </a:defRPr>
            </a:pPr>
            <a:endParaRPr/>
          </a:p>
        </p:txBody>
      </p:sp>
      <p:pic>
        <p:nvPicPr>
          <p:cNvPr id="340" name="image1.png" descr="image1.png"/>
          <p:cNvPicPr>
            <a:picLocks noChangeAspect="1"/>
          </p:cNvPicPr>
          <p:nvPr/>
        </p:nvPicPr>
        <p:blipFill>
          <a:blip r:embed="rId2">
            <a:extLst/>
          </a:blip>
          <a:stretch>
            <a:fillRect/>
          </a:stretch>
        </p:blipFill>
        <p:spPr>
          <a:xfrm>
            <a:off x="2273262" y="1559175"/>
            <a:ext cx="2273263" cy="1852488"/>
          </a:xfrm>
          <a:prstGeom prst="rect">
            <a:avLst/>
          </a:prstGeom>
          <a:ln w="12700">
            <a:miter lim="400000"/>
          </a:ln>
        </p:spPr>
      </p:pic>
      <p:pic>
        <p:nvPicPr>
          <p:cNvPr id="341" name="image11.png" descr="image11.png"/>
          <p:cNvPicPr>
            <a:picLocks noChangeAspect="1"/>
          </p:cNvPicPr>
          <p:nvPr/>
        </p:nvPicPr>
        <p:blipFill>
          <a:blip r:embed="rId3">
            <a:extLst/>
          </a:blip>
          <a:stretch>
            <a:fillRect/>
          </a:stretch>
        </p:blipFill>
        <p:spPr>
          <a:xfrm>
            <a:off x="4586302" y="1558856"/>
            <a:ext cx="2233484" cy="1852487"/>
          </a:xfrm>
          <a:prstGeom prst="rect">
            <a:avLst/>
          </a:prstGeom>
          <a:ln w="12700">
            <a:miter lim="400000"/>
          </a:ln>
        </p:spPr>
      </p:pic>
      <p:pic>
        <p:nvPicPr>
          <p:cNvPr id="342" name="image3.png" descr="image3.png"/>
          <p:cNvPicPr>
            <a:picLocks noChangeAspect="1"/>
          </p:cNvPicPr>
          <p:nvPr/>
        </p:nvPicPr>
        <p:blipFill>
          <a:blip r:embed="rId4">
            <a:extLst/>
          </a:blip>
          <a:stretch>
            <a:fillRect/>
          </a:stretch>
        </p:blipFill>
        <p:spPr>
          <a:xfrm>
            <a:off x="0" y="1558856"/>
            <a:ext cx="2273263" cy="1852487"/>
          </a:xfrm>
          <a:prstGeom prst="rect">
            <a:avLst/>
          </a:prstGeom>
          <a:ln w="12700">
            <a:miter lim="400000"/>
          </a:ln>
        </p:spPr>
      </p:pic>
      <p:pic>
        <p:nvPicPr>
          <p:cNvPr id="343" name="image4.png" descr="image4.png"/>
          <p:cNvPicPr>
            <a:picLocks noChangeAspect="1"/>
          </p:cNvPicPr>
          <p:nvPr/>
        </p:nvPicPr>
        <p:blipFill>
          <a:blip r:embed="rId5">
            <a:extLst/>
          </a:blip>
          <a:stretch>
            <a:fillRect/>
          </a:stretch>
        </p:blipFill>
        <p:spPr>
          <a:xfrm>
            <a:off x="6819786" y="1558856"/>
            <a:ext cx="2273263" cy="1852487"/>
          </a:xfrm>
          <a:prstGeom prst="rect">
            <a:avLst/>
          </a:prstGeom>
          <a:ln w="12700">
            <a:miter lim="400000"/>
          </a:ln>
        </p:spPr>
      </p:pic>
      <p:pic>
        <p:nvPicPr>
          <p:cNvPr id="344" name="image5.png" descr="image5.png"/>
          <p:cNvPicPr>
            <a:picLocks noChangeAspect="1"/>
          </p:cNvPicPr>
          <p:nvPr/>
        </p:nvPicPr>
        <p:blipFill>
          <a:blip r:embed="rId6">
            <a:extLst/>
          </a:blip>
          <a:stretch>
            <a:fillRect/>
          </a:stretch>
        </p:blipFill>
        <p:spPr>
          <a:xfrm>
            <a:off x="4546524" y="3401164"/>
            <a:ext cx="2273263" cy="1852488"/>
          </a:xfrm>
          <a:prstGeom prst="rect">
            <a:avLst/>
          </a:prstGeom>
          <a:ln w="12700">
            <a:miter lim="400000"/>
          </a:ln>
        </p:spPr>
      </p:pic>
      <p:pic>
        <p:nvPicPr>
          <p:cNvPr id="345" name="image6.png" descr="image6.png"/>
          <p:cNvPicPr>
            <a:picLocks noChangeAspect="1"/>
          </p:cNvPicPr>
          <p:nvPr/>
        </p:nvPicPr>
        <p:blipFill>
          <a:blip r:embed="rId7">
            <a:extLst/>
          </a:blip>
          <a:stretch>
            <a:fillRect/>
          </a:stretch>
        </p:blipFill>
        <p:spPr>
          <a:xfrm>
            <a:off x="6819786" y="3401164"/>
            <a:ext cx="2324192" cy="1852488"/>
          </a:xfrm>
          <a:prstGeom prst="rect">
            <a:avLst/>
          </a:prstGeom>
          <a:ln w="12700">
            <a:miter lim="400000"/>
          </a:ln>
        </p:spPr>
      </p:pic>
      <p:pic>
        <p:nvPicPr>
          <p:cNvPr id="346" name="image7.png" descr="image7.png"/>
          <p:cNvPicPr>
            <a:picLocks noChangeAspect="1"/>
          </p:cNvPicPr>
          <p:nvPr/>
        </p:nvPicPr>
        <p:blipFill>
          <a:blip r:embed="rId8">
            <a:extLst/>
          </a:blip>
          <a:stretch>
            <a:fillRect/>
          </a:stretch>
        </p:blipFill>
        <p:spPr>
          <a:xfrm>
            <a:off x="0" y="3401164"/>
            <a:ext cx="2257584" cy="1852488"/>
          </a:xfrm>
          <a:prstGeom prst="rect">
            <a:avLst/>
          </a:prstGeom>
          <a:ln w="12700">
            <a:miter lim="400000"/>
          </a:ln>
        </p:spPr>
      </p:pic>
      <p:pic>
        <p:nvPicPr>
          <p:cNvPr id="347" name="image8.png" descr="image8.png"/>
          <p:cNvPicPr>
            <a:picLocks noChangeAspect="1"/>
          </p:cNvPicPr>
          <p:nvPr/>
        </p:nvPicPr>
        <p:blipFill>
          <a:blip r:embed="rId9">
            <a:extLst/>
          </a:blip>
          <a:stretch>
            <a:fillRect/>
          </a:stretch>
        </p:blipFill>
        <p:spPr>
          <a:xfrm>
            <a:off x="2273262" y="3401164"/>
            <a:ext cx="2273264" cy="1852488"/>
          </a:xfrm>
          <a:prstGeom prst="rect">
            <a:avLst/>
          </a:prstGeom>
          <a:ln w="12700">
            <a:miter lim="400000"/>
          </a:ln>
        </p:spPr>
      </p:pic>
      <p:sp>
        <p:nvSpPr>
          <p:cNvPr id="348" name="Notifications MVP"/>
          <p:cNvSpPr txBox="1"/>
          <p:nvPr/>
        </p:nvSpPr>
        <p:spPr>
          <a:xfrm>
            <a:off x="12" y="555498"/>
            <a:ext cx="9144001" cy="75693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defTabSz="914400">
              <a:lnSpc>
                <a:spcPct val="115000"/>
              </a:lnSpc>
              <a:defRPr sz="4000">
                <a:solidFill>
                  <a:srgbClr val="FFFFFF"/>
                </a:solidFill>
              </a:defRPr>
            </a:lvl1pPr>
          </a:lstStyle>
          <a:p>
            <a:r>
              <a:rPr dirty="0">
                <a:latin typeface="Merriweather" pitchFamily="2" charset="77"/>
              </a:rPr>
              <a:t>Notifications MVP</a:t>
            </a:r>
          </a:p>
        </p:txBody>
      </p:sp>
      <p:pic>
        <p:nvPicPr>
          <p:cNvPr id="349" name="image12.png" descr="image12.png"/>
          <p:cNvPicPr>
            <a:picLocks noChangeAspect="1"/>
          </p:cNvPicPr>
          <p:nvPr/>
        </p:nvPicPr>
        <p:blipFill>
          <a:blip r:embed="rId10">
            <a:extLst/>
          </a:blip>
          <a:stretch>
            <a:fillRect/>
          </a:stretch>
        </p:blipFill>
        <p:spPr>
          <a:xfrm>
            <a:off x="393318" y="5912632"/>
            <a:ext cx="2128969" cy="437400"/>
          </a:xfrm>
          <a:prstGeom prst="rect">
            <a:avLst/>
          </a:prstGeom>
          <a:ln w="12700">
            <a:miter lim="400000"/>
          </a:ln>
        </p:spPr>
      </p:pic>
      <p:pic>
        <p:nvPicPr>
          <p:cNvPr id="350" name="image13.tif" descr="image13.tif"/>
          <p:cNvPicPr>
            <a:picLocks noChangeAspect="1"/>
          </p:cNvPicPr>
          <p:nvPr/>
        </p:nvPicPr>
        <p:blipFill>
          <a:blip r:embed="rId11">
            <a:extLst/>
          </a:blip>
          <a:stretch>
            <a:fillRect/>
          </a:stretch>
        </p:blipFill>
        <p:spPr>
          <a:xfrm>
            <a:off x="7539711" y="5449627"/>
            <a:ext cx="1130301" cy="1130301"/>
          </a:xfrm>
          <a:prstGeom prst="rect">
            <a:avLst/>
          </a:prstGeom>
          <a:ln w="12700">
            <a:miter lim="400000"/>
          </a:ln>
        </p:spPr>
      </p:pic>
      <p:sp>
        <p:nvSpPr>
          <p:cNvPr id="351" name="Usability and Discovery Research Readout"/>
          <p:cNvSpPr txBox="1"/>
          <p:nvPr/>
        </p:nvSpPr>
        <p:spPr>
          <a:xfrm>
            <a:off x="0" y="161798"/>
            <a:ext cx="9144000" cy="408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defTabSz="914400">
              <a:lnSpc>
                <a:spcPct val="115000"/>
              </a:lnSpc>
              <a:defRPr>
                <a:solidFill>
                  <a:srgbClr val="FFFFFF"/>
                </a:solidFill>
                <a:latin typeface="Merriweather"/>
                <a:ea typeface="Merriweather"/>
                <a:cs typeface="Merriweather"/>
                <a:sym typeface="Merriweather"/>
              </a:defRPr>
            </a:lvl1pPr>
          </a:lstStyle>
          <a:p>
            <a:r>
              <a:rPr dirty="0"/>
              <a:t> Usability and Discovery Research Readout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Rectangle"/>
          <p:cNvSpPr/>
          <p:nvPr/>
        </p:nvSpPr>
        <p:spPr>
          <a:xfrm rot="5400000">
            <a:off x="560378" y="3764694"/>
            <a:ext cx="615327" cy="774857"/>
          </a:xfrm>
          <a:prstGeom prst="rect">
            <a:avLst/>
          </a:prstGeom>
          <a:solidFill>
            <a:srgbClr val="FFFFFF"/>
          </a:solidFill>
          <a:ln w="25400">
            <a:solidFill>
              <a:srgbClr val="C0C0C0"/>
            </a:solidFill>
            <a:miter lim="400000"/>
          </a:ln>
        </p:spPr>
        <p:txBody>
          <a:bodyPr lIns="53578" tIns="53578" rIns="53578" bIns="53578"/>
          <a:lstStyle/>
          <a:p>
            <a:pPr defTabSz="1821656">
              <a:buClr>
                <a:srgbClr val="000000"/>
              </a:buClr>
              <a:defRPr sz="3200">
                <a:solidFill>
                  <a:srgbClr val="7A7A7A"/>
                </a:solidFill>
                <a:uFill>
                  <a:solidFill>
                    <a:srgbClr val="7A7A7A"/>
                  </a:solidFill>
                </a:uFill>
              </a:defRPr>
            </a:pPr>
            <a:endParaRPr/>
          </a:p>
        </p:txBody>
      </p:sp>
      <p:sp>
        <p:nvSpPr>
          <p:cNvPr id="399" name="Rectangle"/>
          <p:cNvSpPr/>
          <p:nvPr/>
        </p:nvSpPr>
        <p:spPr>
          <a:xfrm rot="5400000">
            <a:off x="624944" y="3830401"/>
            <a:ext cx="615328" cy="774856"/>
          </a:xfrm>
          <a:prstGeom prst="rect">
            <a:avLst/>
          </a:prstGeom>
          <a:solidFill>
            <a:srgbClr val="FFFFFF"/>
          </a:solidFill>
          <a:ln w="25400">
            <a:solidFill>
              <a:srgbClr val="C0C0C0"/>
            </a:solidFill>
            <a:miter lim="400000"/>
          </a:ln>
        </p:spPr>
        <p:txBody>
          <a:bodyPr lIns="53578" tIns="53578" rIns="53578" bIns="53578"/>
          <a:lstStyle/>
          <a:p>
            <a:pPr defTabSz="1821656">
              <a:buClr>
                <a:srgbClr val="000000"/>
              </a:buClr>
              <a:defRPr sz="3200">
                <a:solidFill>
                  <a:srgbClr val="7A7A7A"/>
                </a:solidFill>
                <a:uFill>
                  <a:solidFill>
                    <a:srgbClr val="7A7A7A"/>
                  </a:solidFill>
                </a:uFill>
              </a:defRPr>
            </a:pPr>
            <a:endParaRPr/>
          </a:p>
        </p:txBody>
      </p:sp>
      <p:sp>
        <p:nvSpPr>
          <p:cNvPr id="400" name="Rectangle"/>
          <p:cNvSpPr/>
          <p:nvPr/>
        </p:nvSpPr>
        <p:spPr>
          <a:xfrm rot="5400000">
            <a:off x="699011" y="3893073"/>
            <a:ext cx="615328" cy="774857"/>
          </a:xfrm>
          <a:prstGeom prst="rect">
            <a:avLst/>
          </a:prstGeom>
          <a:solidFill>
            <a:srgbClr val="FFFFFF"/>
          </a:solidFill>
          <a:ln w="25400">
            <a:solidFill>
              <a:srgbClr val="C0C0C0"/>
            </a:solidFill>
            <a:miter lim="400000"/>
          </a:ln>
        </p:spPr>
        <p:txBody>
          <a:bodyPr lIns="53578" tIns="53578" rIns="53578" bIns="53578"/>
          <a:lstStyle/>
          <a:p>
            <a:pPr defTabSz="1821656">
              <a:buClr>
                <a:srgbClr val="000000"/>
              </a:buClr>
              <a:defRPr sz="3200">
                <a:solidFill>
                  <a:srgbClr val="7A7A7A"/>
                </a:solidFill>
                <a:uFill>
                  <a:solidFill>
                    <a:srgbClr val="7A7A7A"/>
                  </a:solidFill>
                </a:uFill>
              </a:defRPr>
            </a:pPr>
            <a:endParaRPr/>
          </a:p>
        </p:txBody>
      </p:sp>
      <p:sp>
        <p:nvSpPr>
          <p:cNvPr id="401" name="Moderated Usability Tests and Interviews"/>
          <p:cNvSpPr txBox="1"/>
          <p:nvPr/>
        </p:nvSpPr>
        <p:spPr>
          <a:xfrm>
            <a:off x="468510" y="1290491"/>
            <a:ext cx="1719261" cy="931481"/>
          </a:xfrm>
          <a:prstGeom prst="rect">
            <a:avLst/>
          </a:prstGeom>
          <a:ln w="12700"/>
          <a:extLst>
            <a:ext uri="{C572A759-6A51-4108-AA02-DFA0A04FC94B}">
              <ma14:wrappingTextBoxFlag xmlns="" xmlns:ma14="http://schemas.microsoft.com/office/mac/drawingml/2011/main" val="1"/>
            </a:ext>
          </a:extLst>
        </p:spPr>
        <p:txBody>
          <a:bodyPr lIns="0" tIns="0" rIns="0" bIns="0" anchor="b"/>
          <a:lstStyle>
            <a:lvl1pPr>
              <a:buClr>
                <a:srgbClr val="000000"/>
              </a:buClr>
            </a:lvl1pPr>
          </a:lstStyle>
          <a:p>
            <a:r>
              <a:rPr dirty="0"/>
              <a:t>Moderated Usability Tests and Interviews</a:t>
            </a:r>
          </a:p>
        </p:txBody>
      </p:sp>
      <p:grpSp>
        <p:nvGrpSpPr>
          <p:cNvPr id="419" name="Group"/>
          <p:cNvGrpSpPr/>
          <p:nvPr/>
        </p:nvGrpSpPr>
        <p:grpSpPr>
          <a:xfrm>
            <a:off x="2451695" y="2480135"/>
            <a:ext cx="1662154" cy="3288383"/>
            <a:chOff x="0" y="0"/>
            <a:chExt cx="1662153" cy="3288382"/>
          </a:xfrm>
        </p:grpSpPr>
        <p:sp>
          <p:nvSpPr>
            <p:cNvPr id="402" name="Square"/>
            <p:cNvSpPr/>
            <p:nvPr/>
          </p:nvSpPr>
          <p:spPr>
            <a:xfrm>
              <a:off x="250031" y="2357437"/>
              <a:ext cx="341792" cy="341586"/>
            </a:xfrm>
            <a:prstGeom prst="rect">
              <a:avLst/>
            </a:prstGeom>
            <a:solidFill>
              <a:srgbClr val="FDB81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3" name="Square"/>
            <p:cNvSpPr/>
            <p:nvPr/>
          </p:nvSpPr>
          <p:spPr>
            <a:xfrm>
              <a:off x="857250" y="2361886"/>
              <a:ext cx="341792" cy="341586"/>
            </a:xfrm>
            <a:prstGeom prst="rect">
              <a:avLst/>
            </a:prstGeom>
            <a:solidFill>
              <a:srgbClr val="2F8540"/>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4" name="Square"/>
            <p:cNvSpPr/>
            <p:nvPr/>
          </p:nvSpPr>
          <p:spPr>
            <a:xfrm>
              <a:off x="71437" y="1783680"/>
              <a:ext cx="341792" cy="341586"/>
            </a:xfrm>
            <a:prstGeom prst="rect">
              <a:avLst/>
            </a:prstGeom>
            <a:solidFill>
              <a:srgbClr val="215393"/>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5" name="Square"/>
            <p:cNvSpPr/>
            <p:nvPr/>
          </p:nvSpPr>
          <p:spPr>
            <a:xfrm>
              <a:off x="642321" y="267890"/>
              <a:ext cx="341793" cy="341587"/>
            </a:xfrm>
            <a:prstGeom prst="rect">
              <a:avLst/>
            </a:prstGeom>
            <a:solidFill>
              <a:srgbClr val="059AD7"/>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6" name="Square"/>
            <p:cNvSpPr/>
            <p:nvPr/>
          </p:nvSpPr>
          <p:spPr>
            <a:xfrm>
              <a:off x="249415" y="1254604"/>
              <a:ext cx="341792" cy="341587"/>
            </a:xfrm>
            <a:prstGeom prst="rect">
              <a:avLst/>
            </a:prstGeom>
            <a:solidFill>
              <a:srgbClr val="4C2C92"/>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7" name="Square"/>
            <p:cNvSpPr/>
            <p:nvPr/>
          </p:nvSpPr>
          <p:spPr>
            <a:xfrm>
              <a:off x="535165" y="1903118"/>
              <a:ext cx="341792" cy="341587"/>
            </a:xfrm>
            <a:prstGeom prst="rect">
              <a:avLst/>
            </a:prstGeom>
            <a:solidFill>
              <a:srgbClr val="DCE4E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8" name="Square"/>
            <p:cNvSpPr/>
            <p:nvPr/>
          </p:nvSpPr>
          <p:spPr>
            <a:xfrm>
              <a:off x="678040" y="844967"/>
              <a:ext cx="341792" cy="341586"/>
            </a:xfrm>
            <a:prstGeom prst="rect">
              <a:avLst/>
            </a:prstGeom>
            <a:solidFill>
              <a:srgbClr val="4C2C92"/>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09" name="Square"/>
            <p:cNvSpPr/>
            <p:nvPr/>
          </p:nvSpPr>
          <p:spPr>
            <a:xfrm>
              <a:off x="1320362" y="142875"/>
              <a:ext cx="341792" cy="341586"/>
            </a:xfrm>
            <a:prstGeom prst="rect">
              <a:avLst/>
            </a:prstGeom>
            <a:solidFill>
              <a:srgbClr val="2F8540"/>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0" name="Square"/>
            <p:cNvSpPr/>
            <p:nvPr/>
          </p:nvSpPr>
          <p:spPr>
            <a:xfrm>
              <a:off x="1320362" y="599384"/>
              <a:ext cx="341792" cy="341586"/>
            </a:xfrm>
            <a:prstGeom prst="rect">
              <a:avLst/>
            </a:prstGeom>
            <a:solidFill>
              <a:srgbClr val="215393"/>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1" name="Square"/>
            <p:cNvSpPr/>
            <p:nvPr/>
          </p:nvSpPr>
          <p:spPr>
            <a:xfrm>
              <a:off x="1320362" y="1783680"/>
              <a:ext cx="341792" cy="341586"/>
            </a:xfrm>
            <a:prstGeom prst="rect">
              <a:avLst/>
            </a:prstGeom>
            <a:solidFill>
              <a:srgbClr val="DCE4E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2" name="Square"/>
            <p:cNvSpPr/>
            <p:nvPr/>
          </p:nvSpPr>
          <p:spPr>
            <a:xfrm>
              <a:off x="1320362" y="1094998"/>
              <a:ext cx="341792" cy="341586"/>
            </a:xfrm>
            <a:prstGeom prst="rect">
              <a:avLst/>
            </a:prstGeom>
            <a:solidFill>
              <a:srgbClr val="059AD7"/>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3" name="Square"/>
            <p:cNvSpPr/>
            <p:nvPr/>
          </p:nvSpPr>
          <p:spPr>
            <a:xfrm>
              <a:off x="856018" y="1475622"/>
              <a:ext cx="341792" cy="341587"/>
            </a:xfrm>
            <a:prstGeom prst="rect">
              <a:avLst/>
            </a:prstGeom>
            <a:solidFill>
              <a:srgbClr val="FDB81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4" name="Square"/>
            <p:cNvSpPr/>
            <p:nvPr/>
          </p:nvSpPr>
          <p:spPr>
            <a:xfrm>
              <a:off x="1320362" y="2481323"/>
              <a:ext cx="341792" cy="341587"/>
            </a:xfrm>
            <a:prstGeom prst="rect">
              <a:avLst/>
            </a:prstGeom>
            <a:solidFill>
              <a:srgbClr val="4C2C92"/>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5" name="Square"/>
            <p:cNvSpPr/>
            <p:nvPr/>
          </p:nvSpPr>
          <p:spPr>
            <a:xfrm>
              <a:off x="553640" y="2821781"/>
              <a:ext cx="341793" cy="341586"/>
            </a:xfrm>
            <a:prstGeom prst="rect">
              <a:avLst/>
            </a:prstGeom>
            <a:solidFill>
              <a:srgbClr val="215393"/>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6" name="Square"/>
            <p:cNvSpPr/>
            <p:nvPr/>
          </p:nvSpPr>
          <p:spPr>
            <a:xfrm>
              <a:off x="0" y="2946796"/>
              <a:ext cx="341792" cy="341587"/>
            </a:xfrm>
            <a:prstGeom prst="rect">
              <a:avLst/>
            </a:prstGeom>
            <a:solidFill>
              <a:srgbClr val="DCE4E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7" name="Square"/>
            <p:cNvSpPr/>
            <p:nvPr/>
          </p:nvSpPr>
          <p:spPr>
            <a:xfrm>
              <a:off x="89296" y="607218"/>
              <a:ext cx="341793" cy="341587"/>
            </a:xfrm>
            <a:prstGeom prst="rect">
              <a:avLst/>
            </a:prstGeom>
            <a:solidFill>
              <a:srgbClr val="2F8540"/>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18" name="Square"/>
            <p:cNvSpPr/>
            <p:nvPr/>
          </p:nvSpPr>
          <p:spPr>
            <a:xfrm>
              <a:off x="71437" y="0"/>
              <a:ext cx="341792" cy="341586"/>
            </a:xfrm>
            <a:prstGeom prst="rect">
              <a:avLst/>
            </a:prstGeom>
            <a:solidFill>
              <a:srgbClr val="FDB81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grpSp>
      <p:grpSp>
        <p:nvGrpSpPr>
          <p:cNvPr id="424" name="Group"/>
          <p:cNvGrpSpPr/>
          <p:nvPr/>
        </p:nvGrpSpPr>
        <p:grpSpPr>
          <a:xfrm>
            <a:off x="5211426" y="2662237"/>
            <a:ext cx="758523" cy="728795"/>
            <a:chOff x="31932" y="321468"/>
            <a:chExt cx="758521" cy="728793"/>
          </a:xfrm>
        </p:grpSpPr>
        <p:sp>
          <p:nvSpPr>
            <p:cNvPr id="420" name="Square"/>
            <p:cNvSpPr/>
            <p:nvPr/>
          </p:nvSpPr>
          <p:spPr>
            <a:xfrm>
              <a:off x="38513" y="708677"/>
              <a:ext cx="341793" cy="341586"/>
            </a:xfrm>
            <a:prstGeom prst="rect">
              <a:avLst/>
            </a:prstGeom>
            <a:solidFill>
              <a:srgbClr val="DCE4E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21" name="Square"/>
            <p:cNvSpPr/>
            <p:nvPr/>
          </p:nvSpPr>
          <p:spPr>
            <a:xfrm rot="21464846">
              <a:off x="38513" y="328053"/>
              <a:ext cx="341793" cy="341587"/>
            </a:xfrm>
            <a:prstGeom prst="rect">
              <a:avLst/>
            </a:prstGeom>
            <a:solidFill>
              <a:srgbClr val="2F8540"/>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22" name="Square"/>
            <p:cNvSpPr/>
            <p:nvPr/>
          </p:nvSpPr>
          <p:spPr>
            <a:xfrm>
              <a:off x="448663" y="328053"/>
              <a:ext cx="341792" cy="341587"/>
            </a:xfrm>
            <a:prstGeom prst="rect">
              <a:avLst/>
            </a:prstGeom>
            <a:solidFill>
              <a:srgbClr val="2F8540"/>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23" name="Square"/>
            <p:cNvSpPr/>
            <p:nvPr/>
          </p:nvSpPr>
          <p:spPr>
            <a:xfrm>
              <a:off x="448663" y="708677"/>
              <a:ext cx="341792" cy="341586"/>
            </a:xfrm>
            <a:prstGeom prst="rect">
              <a:avLst/>
            </a:prstGeom>
            <a:solidFill>
              <a:srgbClr val="059AD7"/>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grpSp>
      <p:sp>
        <p:nvSpPr>
          <p:cNvPr id="425" name="Line"/>
          <p:cNvSpPr/>
          <p:nvPr/>
        </p:nvSpPr>
        <p:spPr>
          <a:xfrm flipH="1">
            <a:off x="4352266" y="4124326"/>
            <a:ext cx="602983" cy="1"/>
          </a:xfrm>
          <a:prstGeom prst="line">
            <a:avLst/>
          </a:prstGeom>
          <a:ln w="12700">
            <a:solidFill>
              <a:srgbClr val="000000"/>
            </a:solidFill>
            <a:custDash>
              <a:ds d="200000" sp="200000"/>
            </a:custDash>
            <a:miter lim="400000"/>
            <a:headEnd type="arrow"/>
          </a:ln>
        </p:spPr>
        <p:txBody>
          <a:bodyPr lIns="0" tIns="0" rIns="0" bIns="0"/>
          <a:lstStyle/>
          <a:p>
            <a:pPr defTabSz="642937">
              <a:lnSpc>
                <a:spcPts val="3300"/>
              </a:lnSpc>
              <a:defRPr sz="1600">
                <a:solidFill>
                  <a:srgbClr val="FFFFFF"/>
                </a:solidFill>
              </a:defRPr>
            </a:pPr>
            <a:endParaRPr/>
          </a:p>
        </p:txBody>
      </p:sp>
      <p:grpSp>
        <p:nvGrpSpPr>
          <p:cNvPr id="432" name="Group"/>
          <p:cNvGrpSpPr/>
          <p:nvPr/>
        </p:nvGrpSpPr>
        <p:grpSpPr>
          <a:xfrm>
            <a:off x="694325" y="4070779"/>
            <a:ext cx="848924" cy="677999"/>
            <a:chOff x="0" y="0"/>
            <a:chExt cx="848923" cy="677998"/>
          </a:xfrm>
        </p:grpSpPr>
        <p:sp>
          <p:nvSpPr>
            <p:cNvPr id="426" name="Rectangle"/>
            <p:cNvSpPr/>
            <p:nvPr/>
          </p:nvSpPr>
          <p:spPr>
            <a:xfrm rot="5400000">
              <a:off x="79764" y="-79765"/>
              <a:ext cx="615328" cy="774857"/>
            </a:xfrm>
            <a:prstGeom prst="rect">
              <a:avLst/>
            </a:prstGeom>
            <a:solidFill>
              <a:srgbClr val="FFFFFF"/>
            </a:solidFill>
            <a:ln w="25400" cap="flat">
              <a:solidFill>
                <a:srgbClr val="C0C0C0"/>
              </a:solidFill>
              <a:prstDash val="solid"/>
              <a:miter lim="400000"/>
            </a:ln>
            <a:effectLst/>
          </p:spPr>
          <p:txBody>
            <a:bodyPr wrap="square" lIns="53578" tIns="53578" rIns="53578" bIns="53578" numCol="1" anchor="t">
              <a:noAutofit/>
            </a:bodyPr>
            <a:lstStyle/>
            <a:p>
              <a:pPr defTabSz="1821656">
                <a:buClr>
                  <a:srgbClr val="000000"/>
                </a:buClr>
                <a:defRPr sz="3200">
                  <a:solidFill>
                    <a:srgbClr val="7A7A7A"/>
                  </a:solidFill>
                  <a:uFill>
                    <a:solidFill>
                      <a:srgbClr val="7A7A7A"/>
                    </a:solidFill>
                  </a:uFill>
                </a:defRPr>
              </a:pPr>
              <a:endParaRPr/>
            </a:p>
          </p:txBody>
        </p:sp>
        <p:sp>
          <p:nvSpPr>
            <p:cNvPr id="427" name="Rectangle"/>
            <p:cNvSpPr/>
            <p:nvPr/>
          </p:nvSpPr>
          <p:spPr>
            <a:xfrm rot="5400000">
              <a:off x="153831" y="-17093"/>
              <a:ext cx="615328" cy="774857"/>
            </a:xfrm>
            <a:prstGeom prst="rect">
              <a:avLst/>
            </a:prstGeom>
            <a:solidFill>
              <a:srgbClr val="FFFFFF"/>
            </a:solidFill>
            <a:ln w="25400" cap="flat">
              <a:solidFill>
                <a:srgbClr val="C0C0C0"/>
              </a:solidFill>
              <a:prstDash val="solid"/>
              <a:miter lim="400000"/>
            </a:ln>
            <a:effectLst/>
          </p:spPr>
          <p:txBody>
            <a:bodyPr wrap="square" lIns="53578" tIns="53578" rIns="53578" bIns="53578" numCol="1" anchor="t">
              <a:noAutofit/>
            </a:bodyPr>
            <a:lstStyle/>
            <a:p>
              <a:pPr defTabSz="1821656">
                <a:buClr>
                  <a:srgbClr val="000000"/>
                </a:buClr>
                <a:defRPr sz="3200">
                  <a:solidFill>
                    <a:srgbClr val="7A7A7A"/>
                  </a:solidFill>
                  <a:uFill>
                    <a:solidFill>
                      <a:srgbClr val="7A7A7A"/>
                    </a:solidFill>
                  </a:uFill>
                </a:defRPr>
              </a:pPr>
              <a:endParaRPr/>
            </a:p>
          </p:txBody>
        </p:sp>
        <p:sp>
          <p:nvSpPr>
            <p:cNvPr id="428" name="Line"/>
            <p:cNvSpPr/>
            <p:nvPr/>
          </p:nvSpPr>
          <p:spPr>
            <a:xfrm>
              <a:off x="148134" y="273478"/>
              <a:ext cx="616332" cy="1"/>
            </a:xfrm>
            <a:prstGeom prst="line">
              <a:avLst/>
            </a:prstGeom>
            <a:noFill/>
            <a:ln w="25400" cap="flat">
              <a:solidFill>
                <a:srgbClr val="C0C0C0"/>
              </a:solidFill>
              <a:prstDash val="solid"/>
              <a:miter lim="400000"/>
            </a:ln>
            <a:effectLst/>
          </p:spPr>
          <p:txBody>
            <a:bodyPr wrap="square" lIns="0" tIns="0" rIns="0" bIns="0" numCol="1" anchor="t">
              <a:noAutofit/>
            </a:bodyPr>
            <a:lstStyle/>
            <a:p>
              <a:pPr defTabSz="642937">
                <a:lnSpc>
                  <a:spcPts val="3300"/>
                </a:lnSpc>
                <a:defRPr sz="1600">
                  <a:solidFill>
                    <a:srgbClr val="FFFFFF"/>
                  </a:solidFill>
                </a:defRPr>
              </a:pPr>
              <a:endParaRPr/>
            </a:p>
          </p:txBody>
        </p:sp>
        <p:sp>
          <p:nvSpPr>
            <p:cNvPr id="429" name="Rectangle"/>
            <p:cNvSpPr/>
            <p:nvPr/>
          </p:nvSpPr>
          <p:spPr>
            <a:xfrm rot="5400000">
              <a:off x="148134" y="341848"/>
              <a:ext cx="136740" cy="182320"/>
            </a:xfrm>
            <a:prstGeom prst="rect">
              <a:avLst/>
            </a:prstGeom>
            <a:solidFill>
              <a:srgbClr val="FFFFFF"/>
            </a:solidFill>
            <a:ln w="12700" cap="flat">
              <a:solidFill>
                <a:srgbClr val="C0C0C0"/>
              </a:solidFill>
              <a:prstDash val="solid"/>
              <a:miter lim="400000"/>
            </a:ln>
            <a:effectLst/>
          </p:spPr>
          <p:txBody>
            <a:bodyPr wrap="square" lIns="53578" tIns="53578" rIns="53578" bIns="53578" numCol="1" anchor="t">
              <a:noAutofit/>
            </a:bodyPr>
            <a:lstStyle/>
            <a:p>
              <a:pPr defTabSz="1821656">
                <a:buClr>
                  <a:srgbClr val="000000"/>
                </a:buClr>
                <a:defRPr sz="3200">
                  <a:solidFill>
                    <a:srgbClr val="7A7A7A"/>
                  </a:solidFill>
                  <a:uFill>
                    <a:solidFill>
                      <a:srgbClr val="7A7A7A"/>
                    </a:solidFill>
                  </a:uFill>
                </a:defRPr>
              </a:pPr>
              <a:endParaRPr/>
            </a:p>
          </p:txBody>
        </p:sp>
        <p:sp>
          <p:nvSpPr>
            <p:cNvPr id="430" name="Rectangle"/>
            <p:cNvSpPr/>
            <p:nvPr/>
          </p:nvSpPr>
          <p:spPr>
            <a:xfrm rot="5400000">
              <a:off x="387427" y="227898"/>
              <a:ext cx="136741" cy="182320"/>
            </a:xfrm>
            <a:prstGeom prst="rect">
              <a:avLst/>
            </a:prstGeom>
            <a:solidFill>
              <a:srgbClr val="FFFFFF"/>
            </a:solidFill>
            <a:ln w="12700" cap="flat">
              <a:solidFill>
                <a:srgbClr val="C0C0C0"/>
              </a:solidFill>
              <a:prstDash val="solid"/>
              <a:miter lim="400000"/>
            </a:ln>
            <a:effectLst/>
          </p:spPr>
          <p:txBody>
            <a:bodyPr wrap="square" lIns="53578" tIns="53578" rIns="53578" bIns="53578" numCol="1" anchor="t">
              <a:noAutofit/>
            </a:bodyPr>
            <a:lstStyle/>
            <a:p>
              <a:pPr defTabSz="1821656">
                <a:buClr>
                  <a:srgbClr val="000000"/>
                </a:buClr>
                <a:defRPr sz="3200">
                  <a:solidFill>
                    <a:srgbClr val="7A7A7A"/>
                  </a:solidFill>
                  <a:uFill>
                    <a:solidFill>
                      <a:srgbClr val="7A7A7A"/>
                    </a:solidFill>
                  </a:uFill>
                </a:defRPr>
              </a:pPr>
              <a:endParaRPr/>
            </a:p>
          </p:txBody>
        </p:sp>
        <p:sp>
          <p:nvSpPr>
            <p:cNvPr id="431" name="Rectangle"/>
            <p:cNvSpPr/>
            <p:nvPr/>
          </p:nvSpPr>
          <p:spPr>
            <a:xfrm rot="5400000">
              <a:off x="626721" y="136739"/>
              <a:ext cx="136740" cy="182320"/>
            </a:xfrm>
            <a:prstGeom prst="rect">
              <a:avLst/>
            </a:prstGeom>
            <a:solidFill>
              <a:srgbClr val="FFFFFF"/>
            </a:solidFill>
            <a:ln w="12700" cap="flat">
              <a:solidFill>
                <a:srgbClr val="C0C0C0"/>
              </a:solidFill>
              <a:prstDash val="solid"/>
              <a:miter lim="400000"/>
            </a:ln>
            <a:effectLst/>
          </p:spPr>
          <p:txBody>
            <a:bodyPr wrap="square" lIns="53578" tIns="53578" rIns="53578" bIns="53578" numCol="1" anchor="t">
              <a:noAutofit/>
            </a:bodyPr>
            <a:lstStyle/>
            <a:p>
              <a:pPr defTabSz="1821656">
                <a:buClr>
                  <a:srgbClr val="000000"/>
                </a:buClr>
                <a:defRPr sz="3200">
                  <a:solidFill>
                    <a:srgbClr val="7A7A7A"/>
                  </a:solidFill>
                  <a:uFill>
                    <a:solidFill>
                      <a:srgbClr val="7A7A7A"/>
                    </a:solidFill>
                  </a:uFill>
                </a:defRPr>
              </a:pPr>
              <a:endParaRPr/>
            </a:p>
          </p:txBody>
        </p:sp>
      </p:grpSp>
      <p:sp>
        <p:nvSpPr>
          <p:cNvPr id="433" name="5 Remote"/>
          <p:cNvSpPr txBox="1"/>
          <p:nvPr/>
        </p:nvSpPr>
        <p:spPr>
          <a:xfrm>
            <a:off x="460729" y="3462799"/>
            <a:ext cx="1082520" cy="376034"/>
          </a:xfrm>
          <a:prstGeom prst="rect">
            <a:avLst/>
          </a:prstGeom>
          <a:ln w="12700"/>
          <a:extLst>
            <a:ext uri="{C572A759-6A51-4108-AA02-DFA0A04FC94B}">
              <ma14:wrappingTextBoxFlag xmlns="" xmlns:ma14="http://schemas.microsoft.com/office/mac/drawingml/2011/main" val="1"/>
            </a:ext>
          </a:extLst>
        </p:spPr>
        <p:txBody>
          <a:bodyPr lIns="0" tIns="0" rIns="0" bIns="0"/>
          <a:lstStyle>
            <a:lvl1pPr>
              <a:buClr>
                <a:srgbClr val="000000"/>
              </a:buClr>
              <a:defRPr sz="1700"/>
            </a:lvl1pPr>
          </a:lstStyle>
          <a:p>
            <a:r>
              <a:t>5 Remote</a:t>
            </a:r>
          </a:p>
        </p:txBody>
      </p:sp>
      <p:sp>
        <p:nvSpPr>
          <p:cNvPr id="434" name="Line"/>
          <p:cNvSpPr/>
          <p:nvPr/>
        </p:nvSpPr>
        <p:spPr>
          <a:xfrm flipH="1">
            <a:off x="1799960" y="4124326"/>
            <a:ext cx="557848" cy="1"/>
          </a:xfrm>
          <a:prstGeom prst="line">
            <a:avLst/>
          </a:prstGeom>
          <a:ln w="12700">
            <a:solidFill>
              <a:srgbClr val="000000"/>
            </a:solidFill>
            <a:custDash>
              <a:ds d="200000" sp="200000"/>
            </a:custDash>
            <a:miter lim="400000"/>
            <a:headEnd type="arrow"/>
          </a:ln>
        </p:spPr>
        <p:txBody>
          <a:bodyPr lIns="0" tIns="0" rIns="0" bIns="0"/>
          <a:lstStyle/>
          <a:p>
            <a:pPr defTabSz="642937">
              <a:lnSpc>
                <a:spcPts val="3300"/>
              </a:lnSpc>
              <a:defRPr sz="1600">
                <a:solidFill>
                  <a:srgbClr val="FFFFFF"/>
                </a:solidFill>
              </a:defRPr>
            </a:pPr>
            <a:endParaRPr/>
          </a:p>
        </p:txBody>
      </p:sp>
      <p:grpSp>
        <p:nvGrpSpPr>
          <p:cNvPr id="439" name="Group"/>
          <p:cNvGrpSpPr/>
          <p:nvPr/>
        </p:nvGrpSpPr>
        <p:grpSpPr>
          <a:xfrm>
            <a:off x="5211426" y="4820546"/>
            <a:ext cx="758523" cy="728795"/>
            <a:chOff x="31932" y="321468"/>
            <a:chExt cx="758521" cy="728793"/>
          </a:xfrm>
        </p:grpSpPr>
        <p:sp>
          <p:nvSpPr>
            <p:cNvPr id="435" name="Square"/>
            <p:cNvSpPr/>
            <p:nvPr/>
          </p:nvSpPr>
          <p:spPr>
            <a:xfrm>
              <a:off x="38513" y="708677"/>
              <a:ext cx="341793" cy="341586"/>
            </a:xfrm>
            <a:prstGeom prst="rect">
              <a:avLst/>
            </a:prstGeom>
            <a:solidFill>
              <a:srgbClr val="4C2C92"/>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36" name="Square"/>
            <p:cNvSpPr/>
            <p:nvPr/>
          </p:nvSpPr>
          <p:spPr>
            <a:xfrm rot="21464846">
              <a:off x="38513" y="328053"/>
              <a:ext cx="341793" cy="341587"/>
            </a:xfrm>
            <a:prstGeom prst="rect">
              <a:avLst/>
            </a:prstGeom>
            <a:solidFill>
              <a:srgbClr val="215393"/>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37" name="Square"/>
            <p:cNvSpPr/>
            <p:nvPr/>
          </p:nvSpPr>
          <p:spPr>
            <a:xfrm>
              <a:off x="448663" y="328053"/>
              <a:ext cx="341792" cy="341587"/>
            </a:xfrm>
            <a:prstGeom prst="rect">
              <a:avLst/>
            </a:prstGeom>
            <a:solidFill>
              <a:srgbClr val="215393"/>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38" name="Square"/>
            <p:cNvSpPr/>
            <p:nvPr/>
          </p:nvSpPr>
          <p:spPr>
            <a:xfrm>
              <a:off x="448663" y="708677"/>
              <a:ext cx="341792" cy="341586"/>
            </a:xfrm>
            <a:prstGeom prst="rect">
              <a:avLst/>
            </a:prstGeom>
            <a:solidFill>
              <a:srgbClr val="215393"/>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grpSp>
      <p:grpSp>
        <p:nvGrpSpPr>
          <p:cNvPr id="444" name="Group"/>
          <p:cNvGrpSpPr/>
          <p:nvPr/>
        </p:nvGrpSpPr>
        <p:grpSpPr>
          <a:xfrm>
            <a:off x="5215080" y="3741391"/>
            <a:ext cx="758523" cy="728795"/>
            <a:chOff x="31932" y="321468"/>
            <a:chExt cx="758521" cy="728793"/>
          </a:xfrm>
        </p:grpSpPr>
        <p:sp>
          <p:nvSpPr>
            <p:cNvPr id="440" name="Square"/>
            <p:cNvSpPr/>
            <p:nvPr/>
          </p:nvSpPr>
          <p:spPr>
            <a:xfrm>
              <a:off x="38513" y="708677"/>
              <a:ext cx="341793" cy="341586"/>
            </a:xfrm>
            <a:prstGeom prst="rect">
              <a:avLst/>
            </a:prstGeom>
            <a:solidFill>
              <a:srgbClr val="4C2C92"/>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41" name="Square"/>
            <p:cNvSpPr/>
            <p:nvPr/>
          </p:nvSpPr>
          <p:spPr>
            <a:xfrm rot="21464846">
              <a:off x="38513" y="328053"/>
              <a:ext cx="341793" cy="341587"/>
            </a:xfrm>
            <a:prstGeom prst="rect">
              <a:avLst/>
            </a:prstGeom>
            <a:solidFill>
              <a:srgbClr val="FDB81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42" name="Square"/>
            <p:cNvSpPr/>
            <p:nvPr/>
          </p:nvSpPr>
          <p:spPr>
            <a:xfrm>
              <a:off x="448663" y="328053"/>
              <a:ext cx="341792" cy="341587"/>
            </a:xfrm>
            <a:prstGeom prst="rect">
              <a:avLst/>
            </a:prstGeom>
            <a:solidFill>
              <a:srgbClr val="FDB81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sp>
          <p:nvSpPr>
            <p:cNvPr id="443" name="Square"/>
            <p:cNvSpPr/>
            <p:nvPr/>
          </p:nvSpPr>
          <p:spPr>
            <a:xfrm>
              <a:off x="448663" y="708677"/>
              <a:ext cx="341792" cy="341586"/>
            </a:xfrm>
            <a:prstGeom prst="rect">
              <a:avLst/>
            </a:prstGeom>
            <a:solidFill>
              <a:srgbClr val="FDB81F"/>
            </a:solidFill>
            <a:ln w="25400" cap="flat">
              <a:solidFill>
                <a:srgbClr val="000000">
                  <a:alpha val="0"/>
                </a:srgbClr>
              </a:solidFill>
              <a:prstDash val="solid"/>
              <a:miter lim="400000"/>
            </a:ln>
            <a:effectLst/>
          </p:spPr>
          <p:txBody>
            <a:bodyPr wrap="square" lIns="53578" tIns="53578" rIns="53578" bIns="53578" numCol="1" anchor="t">
              <a:noAutofit/>
            </a:bodyPr>
            <a:lstStyle/>
            <a:p>
              <a:pPr defTabSz="1821656">
                <a:buClr>
                  <a:srgbClr val="000000"/>
                </a:buClr>
                <a:defRPr sz="3200">
                  <a:uFill>
                    <a:solidFill>
                      <a:srgbClr val="000000"/>
                    </a:solidFill>
                  </a:uFill>
                </a:defRPr>
              </a:pPr>
              <a:endParaRPr/>
            </a:p>
          </p:txBody>
        </p:sp>
      </p:grpSp>
      <p:sp>
        <p:nvSpPr>
          <p:cNvPr id="445" name="Observations  &amp; Quotes"/>
          <p:cNvSpPr txBox="1"/>
          <p:nvPr/>
        </p:nvSpPr>
        <p:spPr>
          <a:xfrm>
            <a:off x="2559467" y="1359675"/>
            <a:ext cx="1662154" cy="678000"/>
          </a:xfrm>
          <a:prstGeom prst="rect">
            <a:avLst/>
          </a:prstGeom>
          <a:ln w="12700"/>
          <a:extLst>
            <a:ext uri="{C572A759-6A51-4108-AA02-DFA0A04FC94B}">
              <ma14:wrappingTextBoxFlag xmlns="" xmlns:ma14="http://schemas.microsoft.com/office/mac/drawingml/2011/main" val="1"/>
            </a:ext>
          </a:extLst>
        </p:spPr>
        <p:txBody>
          <a:bodyPr lIns="0" tIns="0" rIns="0" bIns="0" anchor="b"/>
          <a:lstStyle/>
          <a:p>
            <a:pPr>
              <a:buClr>
                <a:srgbClr val="000000"/>
              </a:buClr>
            </a:pPr>
            <a:r>
              <a:t>Observations </a:t>
            </a:r>
            <a:br/>
            <a:r>
              <a:t>&amp; Quotes</a:t>
            </a:r>
          </a:p>
        </p:txBody>
      </p:sp>
      <p:sp>
        <p:nvSpPr>
          <p:cNvPr id="446" name="Themes"/>
          <p:cNvSpPr txBox="1"/>
          <p:nvPr/>
        </p:nvSpPr>
        <p:spPr>
          <a:xfrm>
            <a:off x="5188367" y="1474787"/>
            <a:ext cx="1446610" cy="562888"/>
          </a:xfrm>
          <a:prstGeom prst="rect">
            <a:avLst/>
          </a:prstGeom>
          <a:ln w="12700"/>
          <a:extLst>
            <a:ext uri="{C572A759-6A51-4108-AA02-DFA0A04FC94B}">
              <ma14:wrappingTextBoxFlag xmlns="" xmlns:ma14="http://schemas.microsoft.com/office/mac/drawingml/2011/main" val="1"/>
            </a:ext>
          </a:extLst>
        </p:spPr>
        <p:txBody>
          <a:bodyPr lIns="0" tIns="0" rIns="0" bIns="0" anchor="b"/>
          <a:lstStyle>
            <a:lvl1pPr>
              <a:buClr>
                <a:srgbClr val="000000"/>
              </a:buClr>
            </a:lvl1pPr>
          </a:lstStyle>
          <a:p>
            <a:r>
              <a:t>Themes</a:t>
            </a:r>
          </a:p>
        </p:txBody>
      </p:sp>
      <p:sp>
        <p:nvSpPr>
          <p:cNvPr id="447" name="Rectangle"/>
          <p:cNvSpPr/>
          <p:nvPr/>
        </p:nvSpPr>
        <p:spPr>
          <a:xfrm rot="5400000">
            <a:off x="7775330" y="2850192"/>
            <a:ext cx="375048" cy="625079"/>
          </a:xfrm>
          <a:prstGeom prst="rect">
            <a:avLst/>
          </a:prstGeom>
          <a:solidFill>
            <a:srgbClr val="FDB81F"/>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48" name="Rectangle"/>
          <p:cNvSpPr/>
          <p:nvPr/>
        </p:nvSpPr>
        <p:spPr>
          <a:xfrm rot="5400000">
            <a:off x="7060955" y="2832333"/>
            <a:ext cx="375048" cy="625079"/>
          </a:xfrm>
          <a:prstGeom prst="rect">
            <a:avLst/>
          </a:prstGeom>
          <a:solidFill>
            <a:srgbClr val="215393"/>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49" name="Rectangle"/>
          <p:cNvSpPr/>
          <p:nvPr/>
        </p:nvSpPr>
        <p:spPr>
          <a:xfrm rot="5400000">
            <a:off x="7811049" y="3314536"/>
            <a:ext cx="375048" cy="625079"/>
          </a:xfrm>
          <a:prstGeom prst="rect">
            <a:avLst/>
          </a:prstGeom>
          <a:solidFill>
            <a:srgbClr val="2F8540"/>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50" name="Rectangle"/>
          <p:cNvSpPr/>
          <p:nvPr/>
        </p:nvSpPr>
        <p:spPr>
          <a:xfrm rot="5400000">
            <a:off x="7096674" y="3296677"/>
            <a:ext cx="375048" cy="625079"/>
          </a:xfrm>
          <a:prstGeom prst="rect">
            <a:avLst/>
          </a:prstGeom>
          <a:solidFill>
            <a:srgbClr val="215393"/>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51" name="Rectangle"/>
          <p:cNvSpPr/>
          <p:nvPr/>
        </p:nvSpPr>
        <p:spPr>
          <a:xfrm rot="5400000">
            <a:off x="7779495" y="4183260"/>
            <a:ext cx="375048" cy="625080"/>
          </a:xfrm>
          <a:prstGeom prst="rect">
            <a:avLst/>
          </a:prstGeom>
          <a:solidFill>
            <a:srgbClr val="C0C0C0"/>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52" name="Rectangle"/>
          <p:cNvSpPr/>
          <p:nvPr/>
        </p:nvSpPr>
        <p:spPr>
          <a:xfrm rot="5400000">
            <a:off x="7065120" y="4165401"/>
            <a:ext cx="375048" cy="625079"/>
          </a:xfrm>
          <a:prstGeom prst="rect">
            <a:avLst/>
          </a:prstGeom>
          <a:solidFill>
            <a:srgbClr val="C0C0C0"/>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53" name="Rectangle"/>
          <p:cNvSpPr/>
          <p:nvPr/>
        </p:nvSpPr>
        <p:spPr>
          <a:xfrm rot="5400000">
            <a:off x="7815214" y="4647604"/>
            <a:ext cx="375048" cy="625079"/>
          </a:xfrm>
          <a:prstGeom prst="rect">
            <a:avLst/>
          </a:prstGeom>
          <a:solidFill>
            <a:srgbClr val="C0C0C0"/>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54" name="Rectangle"/>
          <p:cNvSpPr/>
          <p:nvPr/>
        </p:nvSpPr>
        <p:spPr>
          <a:xfrm rot="5400000">
            <a:off x="7100839" y="4629745"/>
            <a:ext cx="375048" cy="625079"/>
          </a:xfrm>
          <a:prstGeom prst="rect">
            <a:avLst/>
          </a:prstGeom>
          <a:solidFill>
            <a:srgbClr val="C0C0C0"/>
          </a:solidFill>
          <a:ln w="25400">
            <a:solidFill>
              <a:srgbClr val="000000">
                <a:alpha val="0"/>
              </a:srgbClr>
            </a:solidFill>
            <a:miter lim="400000"/>
          </a:ln>
        </p:spPr>
        <p:txBody>
          <a:bodyPr lIns="53578" tIns="53578" rIns="53578" bIns="53578"/>
          <a:lstStyle/>
          <a:p>
            <a:pPr defTabSz="1821656">
              <a:buClr>
                <a:srgbClr val="000000"/>
              </a:buClr>
              <a:defRPr sz="3200">
                <a:solidFill>
                  <a:srgbClr val="74A7FE"/>
                </a:solidFill>
                <a:uFill>
                  <a:solidFill>
                    <a:srgbClr val="74A7FE"/>
                  </a:solidFill>
                </a:uFill>
              </a:defRPr>
            </a:pPr>
            <a:endParaRPr/>
          </a:p>
        </p:txBody>
      </p:sp>
      <p:sp>
        <p:nvSpPr>
          <p:cNvPr id="455" name="Line"/>
          <p:cNvSpPr/>
          <p:nvPr/>
        </p:nvSpPr>
        <p:spPr>
          <a:xfrm flipH="1">
            <a:off x="6120126" y="4124326"/>
            <a:ext cx="602983" cy="1"/>
          </a:xfrm>
          <a:prstGeom prst="line">
            <a:avLst/>
          </a:prstGeom>
          <a:ln w="12700">
            <a:solidFill>
              <a:srgbClr val="000000"/>
            </a:solidFill>
            <a:custDash>
              <a:ds d="200000" sp="200000"/>
            </a:custDash>
            <a:miter lim="400000"/>
            <a:headEnd type="arrow"/>
          </a:ln>
        </p:spPr>
        <p:txBody>
          <a:bodyPr lIns="0" tIns="0" rIns="0" bIns="0"/>
          <a:lstStyle/>
          <a:p>
            <a:pPr defTabSz="642937">
              <a:lnSpc>
                <a:spcPts val="3300"/>
              </a:lnSpc>
              <a:defRPr sz="1600">
                <a:solidFill>
                  <a:srgbClr val="FFFFFF"/>
                </a:solidFill>
              </a:defRPr>
            </a:pPr>
            <a:endParaRPr/>
          </a:p>
        </p:txBody>
      </p:sp>
      <p:sp>
        <p:nvSpPr>
          <p:cNvPr id="456" name="Findings &amp; Open Questions"/>
          <p:cNvSpPr txBox="1"/>
          <p:nvPr/>
        </p:nvSpPr>
        <p:spPr>
          <a:xfrm>
            <a:off x="6932500" y="1308880"/>
            <a:ext cx="1732361" cy="728795"/>
          </a:xfrm>
          <a:prstGeom prst="rect">
            <a:avLst/>
          </a:prstGeom>
          <a:ln w="12700"/>
          <a:extLst>
            <a:ext uri="{C572A759-6A51-4108-AA02-DFA0A04FC94B}">
              <ma14:wrappingTextBoxFlag xmlns="" xmlns:ma14="http://schemas.microsoft.com/office/mac/drawingml/2011/main" val="1"/>
            </a:ext>
          </a:extLst>
        </p:spPr>
        <p:txBody>
          <a:bodyPr lIns="0" tIns="0" rIns="0" bIns="0" anchor="b"/>
          <a:lstStyle>
            <a:lvl1pPr>
              <a:buClr>
                <a:srgbClr val="000000"/>
              </a:buClr>
            </a:lvl1pPr>
          </a:lstStyle>
          <a:p>
            <a:r>
              <a:t>Findings &amp; Open Questions</a:t>
            </a:r>
          </a:p>
        </p:txBody>
      </p:sp>
      <p:sp>
        <p:nvSpPr>
          <p:cNvPr id="457" name="Research Process"/>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Research Process</a:t>
            </a:r>
          </a:p>
        </p:txBody>
      </p:sp>
      <p:sp>
        <p:nvSpPr>
          <p:cNvPr id="458"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461" name="Prototype"/>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Prototype</a:t>
            </a:r>
            <a:r>
              <a:rPr dirty="0"/>
              <a:t> </a:t>
            </a:r>
          </a:p>
        </p:txBody>
      </p:sp>
      <p:sp>
        <p:nvSpPr>
          <p:cNvPr id="462"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463" name="Participants were asked to pretend they were submitting an application for health care benefits on Vets.gov. After submitting, they reviewed a confirmation page, then received a notification that they had an email from vetsdotgov@public.govdelivery.com."/>
          <p:cNvSpPr txBox="1"/>
          <p:nvPr/>
        </p:nvSpPr>
        <p:spPr>
          <a:xfrm>
            <a:off x="4236041" y="1801852"/>
            <a:ext cx="4683419" cy="2694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spcBef>
                <a:spcPts val="1000"/>
              </a:spcBef>
            </a:lvl1pPr>
          </a:lstStyle>
          <a:p>
            <a:r>
              <a:t>Participants were asked to pretend they were submitting an application for health care benefits on Vets.gov. After submitting, they reviewed a confirmation page, then received a notification that they had an email from vetsdotgov@public.govdelivery.com.</a:t>
            </a:r>
          </a:p>
        </p:txBody>
      </p:sp>
      <p:grpSp>
        <p:nvGrpSpPr>
          <p:cNvPr id="466" name="Group">
            <a:hlinkClick r:id="rId3"/>
          </p:cNvPr>
          <p:cNvGrpSpPr/>
          <p:nvPr/>
        </p:nvGrpSpPr>
        <p:grpSpPr>
          <a:xfrm>
            <a:off x="321637" y="927525"/>
            <a:ext cx="3175001" cy="6438429"/>
            <a:chOff x="0" y="0"/>
            <a:chExt cx="3175000" cy="6438428"/>
          </a:xfrm>
        </p:grpSpPr>
        <p:pic>
          <p:nvPicPr>
            <p:cNvPr id="464" name="Screen Shot 2018-01-31 at 6.23.57 PM.png" descr="Screen Shot 2018-01-31 at 6.23.57 PM.png"/>
            <p:cNvPicPr>
              <a:picLocks noChangeAspect="1"/>
            </p:cNvPicPr>
            <p:nvPr/>
          </p:nvPicPr>
          <p:blipFill>
            <a:blip r:embed="rId4">
              <a:extLst/>
            </a:blip>
            <a:stretch>
              <a:fillRect/>
            </a:stretch>
          </p:blipFill>
          <p:spPr>
            <a:xfrm>
              <a:off x="0" y="0"/>
              <a:ext cx="3175000" cy="6438429"/>
            </a:xfrm>
            <a:prstGeom prst="rect">
              <a:avLst/>
            </a:prstGeom>
            <a:ln w="12700" cap="flat">
              <a:noFill/>
              <a:miter lim="400000"/>
            </a:ln>
            <a:effectLst/>
          </p:spPr>
        </p:pic>
        <p:pic>
          <p:nvPicPr>
            <p:cNvPr id="465" name="526 SSCI conditions worse.gif" descr="526 SSCI conditions worse.gif"/>
            <p:cNvPicPr>
              <a:picLocks/>
            </p:cNvPicPr>
            <p:nvPr/>
          </p:nvPicPr>
          <p:blipFill>
            <a:blip r:embed="rId5">
              <a:extLst/>
            </a:blip>
            <a:stretch>
              <a:fillRect/>
            </a:stretch>
          </p:blipFill>
          <p:spPr>
            <a:xfrm>
              <a:off x="155905" y="623723"/>
              <a:ext cx="2863190" cy="5099107"/>
            </a:xfrm>
            <a:prstGeom prst="rect">
              <a:avLst/>
            </a:prstGeom>
            <a:ln w="12700" cap="flat">
              <a:noFill/>
              <a:miter lim="400000"/>
            </a:ln>
            <a:effectLst/>
          </p:spPr>
        </p:pic>
      </p:grpSp>
      <p:pic>
        <p:nvPicPr>
          <p:cNvPr id="467" name="Screen Shot 2018-03-22 at 12.21.04 PM.png" descr="Screen Shot 2018-03-22 at 12.21.04 PM.png"/>
          <p:cNvPicPr>
            <a:picLocks noChangeAspect="1"/>
          </p:cNvPicPr>
          <p:nvPr/>
        </p:nvPicPr>
        <p:blipFill>
          <a:blip r:embed="rId6">
            <a:extLst/>
          </a:blip>
          <a:stretch>
            <a:fillRect/>
          </a:stretch>
        </p:blipFill>
        <p:spPr>
          <a:xfrm>
            <a:off x="400714" y="1545786"/>
            <a:ext cx="2961116" cy="5085716"/>
          </a:xfrm>
          <a:prstGeom prst="rect">
            <a:avLst/>
          </a:prstGeom>
          <a:ln w="12700">
            <a:miter lim="400000"/>
          </a:ln>
        </p:spPr>
      </p:pic>
      <p:pic>
        <p:nvPicPr>
          <p:cNvPr id="468" name="Screen Shot 2018-03-22 at 12.25.04 PM.png" descr="Screen Shot 2018-03-22 at 12.25.04 PM.png"/>
          <p:cNvPicPr>
            <a:picLocks noChangeAspect="1"/>
          </p:cNvPicPr>
          <p:nvPr/>
        </p:nvPicPr>
        <p:blipFill>
          <a:blip r:embed="rId7">
            <a:extLst/>
          </a:blip>
          <a:stretch>
            <a:fillRect/>
          </a:stretch>
        </p:blipFill>
        <p:spPr>
          <a:xfrm>
            <a:off x="488133" y="1759834"/>
            <a:ext cx="2786277" cy="4932845"/>
          </a:xfrm>
          <a:prstGeom prst="rect">
            <a:avLst/>
          </a:prstGeom>
          <a:ln w="12700">
            <a:miter lim="400000"/>
          </a:ln>
        </p:spPr>
      </p:pic>
      <p:pic>
        <p:nvPicPr>
          <p:cNvPr id="469" name="Screen Shot 2018-03-22 at 12.27.54 PM.png" descr="Screen Shot 2018-03-22 at 12.27.54 PM.png"/>
          <p:cNvPicPr>
            <a:picLocks noChangeAspect="1"/>
          </p:cNvPicPr>
          <p:nvPr/>
        </p:nvPicPr>
        <p:blipFill>
          <a:blip r:embed="rId8">
            <a:extLst/>
          </a:blip>
          <a:srcRect b="6795"/>
          <a:stretch>
            <a:fillRect/>
          </a:stretch>
        </p:blipFill>
        <p:spPr>
          <a:xfrm>
            <a:off x="565935" y="1770366"/>
            <a:ext cx="2711805" cy="4909510"/>
          </a:xfrm>
          <a:prstGeom prst="rect">
            <a:avLst/>
          </a:prstGeom>
          <a:ln w="12700">
            <a:miter lim="400000"/>
          </a:ln>
        </p:spPr>
      </p:pic>
      <p:pic>
        <p:nvPicPr>
          <p:cNvPr id="470" name="Screen Shot 2018-03-22 at 12.31.28 PM.png" descr="Screen Shot 2018-03-22 at 12.31.28 PM.png"/>
          <p:cNvPicPr>
            <a:picLocks noChangeAspect="1"/>
          </p:cNvPicPr>
          <p:nvPr/>
        </p:nvPicPr>
        <p:blipFill>
          <a:blip r:embed="rId9">
            <a:extLst/>
          </a:blip>
          <a:srcRect b="9848"/>
          <a:stretch>
            <a:fillRect/>
          </a:stretch>
        </p:blipFill>
        <p:spPr>
          <a:xfrm>
            <a:off x="483657" y="1837731"/>
            <a:ext cx="2795074" cy="81216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69" grpId="2" animBg="1" advAuto="0"/>
      <p:bldP spid="470" grpId="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475" name="Prototype"/>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Prototype</a:t>
            </a:r>
            <a:r>
              <a:rPr dirty="0"/>
              <a:t> </a:t>
            </a:r>
          </a:p>
        </p:txBody>
      </p:sp>
      <p:sp>
        <p:nvSpPr>
          <p:cNvPr id="476"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477" name="Participants were then asked to read the email and answer questions about:…"/>
          <p:cNvSpPr txBox="1"/>
          <p:nvPr/>
        </p:nvSpPr>
        <p:spPr>
          <a:xfrm>
            <a:off x="4164220" y="1545786"/>
            <a:ext cx="4683419" cy="4345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spcBef>
                <a:spcPts val="1000"/>
              </a:spcBef>
            </a:pPr>
            <a:r>
              <a:rPr dirty="0"/>
              <a:t>Participants were then asked to read the email and answer questions about:</a:t>
            </a:r>
          </a:p>
          <a:p>
            <a:pPr marL="200526" indent="-200526">
              <a:lnSpc>
                <a:spcPct val="120000"/>
              </a:lnSpc>
              <a:spcBef>
                <a:spcPts val="1000"/>
              </a:spcBef>
              <a:buSzPct val="100000"/>
              <a:buChar char="•"/>
            </a:pPr>
            <a:r>
              <a:rPr dirty="0"/>
              <a:t>Whether they found the email useful</a:t>
            </a:r>
          </a:p>
          <a:p>
            <a:pPr marL="200526" indent="-200526">
              <a:lnSpc>
                <a:spcPct val="120000"/>
              </a:lnSpc>
              <a:spcBef>
                <a:spcPts val="1000"/>
              </a:spcBef>
              <a:buSzPct val="100000"/>
              <a:buChar char="•"/>
            </a:pPr>
            <a:r>
              <a:rPr dirty="0"/>
              <a:t>Whether they would expect to receive such an email</a:t>
            </a:r>
          </a:p>
          <a:p>
            <a:pPr marL="200526" indent="-200526">
              <a:lnSpc>
                <a:spcPct val="120000"/>
              </a:lnSpc>
              <a:spcBef>
                <a:spcPts val="1000"/>
              </a:spcBef>
              <a:buSzPct val="100000"/>
              <a:buChar char="•"/>
            </a:pPr>
            <a:r>
              <a:rPr dirty="0"/>
              <a:t>How long after submitting the application they would expect to receive the email</a:t>
            </a:r>
          </a:p>
          <a:p>
            <a:pPr marL="200526" indent="-200526">
              <a:lnSpc>
                <a:spcPct val="120000"/>
              </a:lnSpc>
              <a:spcBef>
                <a:spcPts val="1000"/>
              </a:spcBef>
              <a:buSzPct val="100000"/>
              <a:buChar char="•"/>
            </a:pPr>
            <a:r>
              <a:rPr dirty="0"/>
              <a:t>Whether they understood who the sender was, and whether they trusted them</a:t>
            </a:r>
          </a:p>
        </p:txBody>
      </p:sp>
      <p:grpSp>
        <p:nvGrpSpPr>
          <p:cNvPr id="480" name="Group">
            <a:hlinkClick r:id="rId2"/>
          </p:cNvPr>
          <p:cNvGrpSpPr/>
          <p:nvPr/>
        </p:nvGrpSpPr>
        <p:grpSpPr>
          <a:xfrm>
            <a:off x="321637" y="927525"/>
            <a:ext cx="3175001" cy="6438429"/>
            <a:chOff x="0" y="0"/>
            <a:chExt cx="3175000" cy="6438428"/>
          </a:xfrm>
        </p:grpSpPr>
        <p:pic>
          <p:nvPicPr>
            <p:cNvPr id="478" name="Screen Shot 2018-01-31 at 6.23.57 PM.png" descr="Screen Shot 2018-01-31 at 6.23.57 PM.png"/>
            <p:cNvPicPr>
              <a:picLocks noChangeAspect="1"/>
            </p:cNvPicPr>
            <p:nvPr/>
          </p:nvPicPr>
          <p:blipFill>
            <a:blip r:embed="rId3">
              <a:extLst/>
            </a:blip>
            <a:stretch>
              <a:fillRect/>
            </a:stretch>
          </p:blipFill>
          <p:spPr>
            <a:xfrm>
              <a:off x="0" y="0"/>
              <a:ext cx="3175000" cy="6438429"/>
            </a:xfrm>
            <a:prstGeom prst="rect">
              <a:avLst/>
            </a:prstGeom>
            <a:ln w="12700" cap="flat">
              <a:noFill/>
              <a:miter lim="400000"/>
            </a:ln>
            <a:effectLst/>
          </p:spPr>
        </p:pic>
        <p:pic>
          <p:nvPicPr>
            <p:cNvPr id="479" name="526 SSCI conditions worse.gif" descr="526 SSCI conditions worse.gif"/>
            <p:cNvPicPr>
              <a:picLocks/>
            </p:cNvPicPr>
            <p:nvPr/>
          </p:nvPicPr>
          <p:blipFill>
            <a:blip r:embed="rId4">
              <a:extLst/>
            </a:blip>
            <a:stretch>
              <a:fillRect/>
            </a:stretch>
          </p:blipFill>
          <p:spPr>
            <a:xfrm>
              <a:off x="155905" y="623723"/>
              <a:ext cx="2863190" cy="5099107"/>
            </a:xfrm>
            <a:prstGeom prst="rect">
              <a:avLst/>
            </a:prstGeom>
            <a:ln w="12700" cap="flat">
              <a:noFill/>
              <a:miter lim="400000"/>
            </a:ln>
            <a:effectLst/>
          </p:spPr>
        </p:pic>
      </p:grpSp>
      <p:pic>
        <p:nvPicPr>
          <p:cNvPr id="481" name="Screen Shot 2018-03-22 at 12.21.04 PM.png" descr="Screen Shot 2018-03-22 at 12.21.04 PM.png"/>
          <p:cNvPicPr>
            <a:picLocks noChangeAspect="1"/>
          </p:cNvPicPr>
          <p:nvPr/>
        </p:nvPicPr>
        <p:blipFill>
          <a:blip r:embed="rId5">
            <a:extLst/>
          </a:blip>
          <a:stretch>
            <a:fillRect/>
          </a:stretch>
        </p:blipFill>
        <p:spPr>
          <a:xfrm>
            <a:off x="400714" y="1545786"/>
            <a:ext cx="2961116" cy="5085716"/>
          </a:xfrm>
          <a:prstGeom prst="rect">
            <a:avLst/>
          </a:prstGeom>
          <a:ln w="12700">
            <a:miter lim="400000"/>
          </a:ln>
        </p:spPr>
      </p:pic>
      <p:pic>
        <p:nvPicPr>
          <p:cNvPr id="482" name="Screen Shot 2018-03-22 at 12.40.23 PM.png" descr="Screen Shot 2018-03-22 at 12.40.23 PM.png"/>
          <p:cNvPicPr>
            <a:picLocks noChangeAspect="1"/>
          </p:cNvPicPr>
          <p:nvPr/>
        </p:nvPicPr>
        <p:blipFill>
          <a:blip r:embed="rId6">
            <a:extLst/>
          </a:blip>
          <a:srcRect l="1653" r="1653" b="3956"/>
          <a:stretch>
            <a:fillRect/>
          </a:stretch>
        </p:blipFill>
        <p:spPr>
          <a:xfrm>
            <a:off x="502215" y="1838043"/>
            <a:ext cx="2813685" cy="4516410"/>
          </a:xfrm>
          <a:prstGeom prst="rect">
            <a:avLst/>
          </a:prstGeom>
          <a:ln w="12700">
            <a:miter lim="400000"/>
          </a:ln>
        </p:spPr>
      </p:pic>
      <p:pic>
        <p:nvPicPr>
          <p:cNvPr id="483" name="Screen Shot 2018-03-22 at 12.43.00 PM.png" descr="Screen Shot 2018-03-22 at 12.43.00 PM.png"/>
          <p:cNvPicPr>
            <a:picLocks noChangeAspect="1"/>
          </p:cNvPicPr>
          <p:nvPr/>
        </p:nvPicPr>
        <p:blipFill>
          <a:blip r:embed="rId7">
            <a:extLst/>
          </a:blip>
          <a:srcRect b="71097"/>
          <a:stretch>
            <a:fillRect/>
          </a:stretch>
        </p:blipFill>
        <p:spPr>
          <a:xfrm>
            <a:off x="476220" y="6320278"/>
            <a:ext cx="2865984" cy="37010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486" name="Interviews"/>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Interviews</a:t>
            </a:r>
            <a:r>
              <a:rPr dirty="0"/>
              <a:t> </a:t>
            </a:r>
          </a:p>
        </p:txBody>
      </p:sp>
      <p:sp>
        <p:nvSpPr>
          <p:cNvPr id="487"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488" name="Finally, participants were interviewed about past experiences communicating with the VA, as well as about their notifications preferences in general.…"/>
          <p:cNvSpPr txBox="1"/>
          <p:nvPr/>
        </p:nvSpPr>
        <p:spPr>
          <a:xfrm>
            <a:off x="503358" y="1083247"/>
            <a:ext cx="8137281" cy="54804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spcBef>
                <a:spcPts val="1000"/>
              </a:spcBef>
            </a:pPr>
            <a:r>
              <a:rPr sz="2400" dirty="0"/>
              <a:t>Finally, participants were interviewed about past experiences communicating with the VA, as well as about their notifications preferences in general.</a:t>
            </a:r>
            <a:br>
              <a:rPr lang="en-US" sz="2400" dirty="0"/>
            </a:br>
            <a:endParaRPr sz="2400" dirty="0"/>
          </a:p>
          <a:p>
            <a:pPr>
              <a:lnSpc>
                <a:spcPct val="120000"/>
              </a:lnSpc>
              <a:spcBef>
                <a:spcPts val="1000"/>
              </a:spcBef>
            </a:pPr>
            <a:r>
              <a:rPr lang="en-US" sz="2400" dirty="0"/>
              <a:t>The team </a:t>
            </a:r>
            <a:r>
              <a:rPr sz="2400" dirty="0"/>
              <a:t>listened for:</a:t>
            </a:r>
          </a:p>
          <a:p>
            <a:pPr marL="200526" indent="-200526">
              <a:lnSpc>
                <a:spcPct val="120000"/>
              </a:lnSpc>
              <a:spcBef>
                <a:spcPts val="1000"/>
              </a:spcBef>
              <a:buSzPct val="100000"/>
              <a:buChar char="•"/>
            </a:pPr>
            <a:r>
              <a:rPr sz="2400" dirty="0"/>
              <a:t>Which notifications are useful, and which are frustrating or annoying, and why</a:t>
            </a:r>
          </a:p>
          <a:p>
            <a:pPr marL="200526" indent="-200526">
              <a:lnSpc>
                <a:spcPct val="120000"/>
              </a:lnSpc>
              <a:spcBef>
                <a:spcPts val="1000"/>
              </a:spcBef>
              <a:buSzPct val="100000"/>
              <a:buChar char="•"/>
            </a:pPr>
            <a:r>
              <a:rPr sz="2400" dirty="0"/>
              <a:t>How participants would prefer to receive communication from the VA, and about which topics</a:t>
            </a:r>
          </a:p>
          <a:p>
            <a:pPr marL="200526" indent="-200526">
              <a:lnSpc>
                <a:spcPct val="120000"/>
              </a:lnSpc>
              <a:spcBef>
                <a:spcPts val="1000"/>
              </a:spcBef>
              <a:buSzPct val="100000"/>
              <a:buChar char="•"/>
            </a:pPr>
            <a:r>
              <a:rPr sz="2400" dirty="0"/>
              <a:t>Which organizations are using notification models that participants like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
        <p:cNvGrpSpPr/>
        <p:nvPr/>
      </p:nvGrpSpPr>
      <p:grpSpPr>
        <a:xfrm>
          <a:off x="0" y="0"/>
          <a:ext cx="0" cy="0"/>
          <a:chOff x="0" y="0"/>
          <a:chExt cx="0" cy="0"/>
        </a:xfrm>
      </p:grpSpPr>
      <p:sp>
        <p:nvSpPr>
          <p:cNvPr id="490" name="What We Learned"/>
          <p:cNvSpPr txBox="1">
            <a:spLocks noGrp="1"/>
          </p:cNvSpPr>
          <p:nvPr>
            <p:ph type="title"/>
          </p:nvPr>
        </p:nvSpPr>
        <p:spPr>
          <a:xfrm>
            <a:off x="387899" y="1982527"/>
            <a:ext cx="7973402" cy="1692001"/>
          </a:xfrm>
          <a:prstGeom prst="rect">
            <a:avLst/>
          </a:prstGeom>
        </p:spPr>
        <p:txBody>
          <a:bodyPr/>
          <a:lstStyle>
            <a:lvl1pPr algn="l">
              <a:defRPr sz="4400">
                <a:solidFill>
                  <a:srgbClr val="FFFFFF"/>
                </a:solidFill>
                <a:latin typeface="Merriweather"/>
                <a:ea typeface="Merriweather"/>
                <a:cs typeface="Merriweather"/>
                <a:sym typeface="Merriweather"/>
              </a:defRPr>
            </a:lvl1pPr>
          </a:lstStyle>
          <a:p>
            <a:r>
              <a:t>What We Learned</a:t>
            </a:r>
          </a:p>
        </p:txBody>
      </p:sp>
      <p:sp>
        <p:nvSpPr>
          <p:cNvPr id="491"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604" name="What’s next?"/>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dirty="0">
                <a:latin typeface="Merriweather" pitchFamily="2" charset="77"/>
              </a:rPr>
              <a:t>Top Findings (in order of priority)</a:t>
            </a:r>
            <a:r>
              <a:rPr lang="en-US" dirty="0"/>
              <a:t> </a:t>
            </a:r>
            <a:endParaRPr dirty="0"/>
          </a:p>
        </p:txBody>
      </p:sp>
      <p:sp>
        <p:nvSpPr>
          <p:cNvPr id="605"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606" name="Text"/>
          <p:cNvSpPr txBox="1"/>
          <p:nvPr/>
        </p:nvSpPr>
        <p:spPr>
          <a:xfrm>
            <a:off x="1619682" y="3435993"/>
            <a:ext cx="5904636" cy="9042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ts val="4400"/>
              </a:lnSpc>
              <a:defRPr sz="2500">
                <a:latin typeface="Merriweather"/>
                <a:ea typeface="Merriweather"/>
                <a:cs typeface="Merriweather"/>
                <a:sym typeface="Merriweather"/>
              </a:defRPr>
            </a:pPr>
            <a:endParaRPr/>
          </a:p>
        </p:txBody>
      </p:sp>
      <p:sp>
        <p:nvSpPr>
          <p:cNvPr id="4" name="TextBox 3">
            <a:extLst>
              <a:ext uri="{FF2B5EF4-FFF2-40B4-BE49-F238E27FC236}">
                <a16:creationId xmlns:a16="http://schemas.microsoft.com/office/drawing/2014/main" id="{F845F7BA-D8AC-4C49-A500-DF1BB6611AA0}"/>
              </a:ext>
            </a:extLst>
          </p:cNvPr>
          <p:cNvSpPr txBox="1"/>
          <p:nvPr/>
        </p:nvSpPr>
        <p:spPr>
          <a:xfrm>
            <a:off x="631370" y="1289847"/>
            <a:ext cx="7881257" cy="5940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mj-lt"/>
              <a:buAutoNum type="arabicPeriod"/>
              <a:tabLst/>
            </a:pPr>
            <a:r>
              <a:rPr kumimoji="0" lang="en-US" sz="2000" b="0" i="0" u="none" strike="noStrike" cap="none" spc="0" normalizeH="0" baseline="0" dirty="0">
                <a:ln>
                  <a:noFill/>
                </a:ln>
                <a:solidFill>
                  <a:srgbClr val="000000"/>
                </a:solidFill>
                <a:effectLst/>
                <a:uFillTx/>
                <a:latin typeface="+mn-lt"/>
                <a:ea typeface="+mn-ea"/>
                <a:cs typeface="+mn-cs"/>
                <a:sym typeface="Source Sans Pro Regular"/>
              </a:rPr>
              <a:t>The best notifications are </a:t>
            </a:r>
            <a:r>
              <a:rPr kumimoji="0" lang="en-US" sz="2000" b="1" i="0" u="none" strike="noStrike" cap="none" spc="0" normalizeH="0" baseline="0" dirty="0">
                <a:ln>
                  <a:noFill/>
                </a:ln>
                <a:solidFill>
                  <a:srgbClr val="000000"/>
                </a:solidFill>
                <a:effectLst/>
                <a:uFillTx/>
                <a:latin typeface="+mn-lt"/>
                <a:ea typeface="+mn-ea"/>
                <a:cs typeface="+mn-cs"/>
                <a:sym typeface="Source Sans Pro Regular"/>
              </a:rPr>
              <a:t>succinct, personal, reassuring, </a:t>
            </a:r>
            <a:r>
              <a:rPr kumimoji="0" lang="en-US" sz="2000" i="0" u="none" strike="noStrike" cap="none" spc="0" normalizeH="0" baseline="0" dirty="0">
                <a:ln>
                  <a:noFill/>
                </a:ln>
                <a:solidFill>
                  <a:srgbClr val="000000"/>
                </a:solidFill>
                <a:effectLst/>
                <a:uFillTx/>
                <a:latin typeface="+mn-lt"/>
                <a:ea typeface="+mn-ea"/>
                <a:cs typeface="+mn-cs"/>
                <a:sym typeface="Source Sans Pro Regular"/>
              </a:rPr>
              <a:t>and </a:t>
            </a:r>
            <a:r>
              <a:rPr kumimoji="0" lang="en-US" sz="2000" b="1" i="0" u="none" strike="noStrike" cap="none" spc="0" normalizeH="0" baseline="0" dirty="0">
                <a:ln>
                  <a:noFill/>
                </a:ln>
                <a:solidFill>
                  <a:srgbClr val="000000"/>
                </a:solidFill>
                <a:effectLst/>
                <a:uFillTx/>
                <a:latin typeface="+mn-lt"/>
                <a:ea typeface="+mn-ea"/>
                <a:cs typeface="+mn-cs"/>
                <a:sym typeface="Source Sans Pro Regular"/>
              </a:rPr>
              <a:t>timely.</a:t>
            </a:r>
            <a:br>
              <a:rPr kumimoji="0" lang="en-US" sz="2000" b="1" i="0" u="none" strike="noStrike" cap="none" spc="0" normalizeH="0" baseline="0" dirty="0">
                <a:ln>
                  <a:noFill/>
                </a:ln>
                <a:solidFill>
                  <a:srgbClr val="000000"/>
                </a:solidFill>
                <a:effectLst/>
                <a:uFillTx/>
                <a:latin typeface="+mn-lt"/>
                <a:ea typeface="+mn-ea"/>
                <a:cs typeface="+mn-cs"/>
                <a:sym typeface="Source Sans Pro Regular"/>
              </a:rPr>
            </a:br>
            <a:endParaRPr kumimoji="0" lang="en-US" sz="2000" b="1" i="0" u="none" strike="noStrike" cap="none" spc="0" normalizeH="0" baseline="0" dirty="0">
              <a:ln>
                <a:noFill/>
              </a:ln>
              <a:solidFill>
                <a:srgbClr val="000000"/>
              </a:solidFill>
              <a:effectLst/>
              <a:uFillTx/>
              <a:latin typeface="+mn-lt"/>
              <a:ea typeface="+mn-ea"/>
              <a:cs typeface="+mn-cs"/>
              <a:sym typeface="Source Sans Pro Regular"/>
            </a:endParaRPr>
          </a:p>
          <a:p>
            <a:pPr marL="457200" indent="-457200">
              <a:buFont typeface="+mj-lt"/>
              <a:buAutoNum type="arabicPeriod"/>
            </a:pPr>
            <a:r>
              <a:rPr lang="en-US" dirty="0">
                <a:solidFill>
                  <a:schemeClr val="tx1"/>
                </a:solidFill>
              </a:rPr>
              <a:t>Participants would prefer VA communications that are </a:t>
            </a:r>
            <a:r>
              <a:rPr lang="en-US" b="1" dirty="0">
                <a:solidFill>
                  <a:schemeClr val="tx1"/>
                </a:solidFill>
              </a:rPr>
              <a:t>timely</a:t>
            </a:r>
            <a:r>
              <a:rPr lang="en-US" dirty="0">
                <a:solidFill>
                  <a:schemeClr val="tx1"/>
                </a:solidFill>
              </a:rPr>
              <a:t>, give a </a:t>
            </a:r>
            <a:r>
              <a:rPr lang="en-US" b="1" dirty="0">
                <a:solidFill>
                  <a:schemeClr val="tx1"/>
                </a:solidFill>
              </a:rPr>
              <a:t>clear sense of what to expect and when</a:t>
            </a:r>
            <a:r>
              <a:rPr lang="en-US" dirty="0">
                <a:solidFill>
                  <a:schemeClr val="tx1"/>
                </a:solidFill>
              </a:rPr>
              <a:t>, and provide </a:t>
            </a:r>
            <a:r>
              <a:rPr lang="en-US" b="1" dirty="0">
                <a:solidFill>
                  <a:schemeClr val="tx1"/>
                </a:solidFill>
              </a:rPr>
              <a:t>consistent information across all channels</a:t>
            </a:r>
            <a:r>
              <a:rPr lang="en-US" dirty="0">
                <a:solidFill>
                  <a:schemeClr val="tx1"/>
                </a:solidFill>
              </a:rPr>
              <a:t>.</a:t>
            </a:r>
            <a:br>
              <a:rPr lang="en-US" dirty="0">
                <a:solidFill>
                  <a:schemeClr val="tx1"/>
                </a:solidFill>
              </a:rPr>
            </a:br>
            <a:endParaRPr lang="en-US" dirty="0">
              <a:solidFill>
                <a:schemeClr val="tx1"/>
              </a:solidFill>
            </a:endParaRPr>
          </a:p>
          <a:p>
            <a:pPr marL="457200" indent="-457200">
              <a:buFont typeface="+mj-lt"/>
              <a:buAutoNum type="arabicPeriod"/>
            </a:pPr>
            <a:r>
              <a:rPr lang="en-US" dirty="0">
                <a:solidFill>
                  <a:schemeClr val="tx1"/>
                </a:solidFill>
              </a:rPr>
              <a:t>It is </a:t>
            </a:r>
            <a:r>
              <a:rPr lang="en-US" b="1" dirty="0">
                <a:solidFill>
                  <a:schemeClr val="tx1"/>
                </a:solidFill>
              </a:rPr>
              <a:t>not a universal standard</a:t>
            </a:r>
            <a:r>
              <a:rPr lang="en-US" dirty="0">
                <a:solidFill>
                  <a:schemeClr val="tx1"/>
                </a:solidFill>
              </a:rPr>
              <a:t> for participants to receive text messages as part of a suite of notifications from organizations.  </a:t>
            </a:r>
            <a:br>
              <a:rPr lang="en-US" dirty="0">
                <a:solidFill>
                  <a:schemeClr val="tx1"/>
                </a:solidFill>
              </a:rPr>
            </a:br>
            <a:endParaRPr lang="en-US" dirty="0">
              <a:solidFill>
                <a:schemeClr val="tx1"/>
              </a:solidFill>
            </a:endParaRPr>
          </a:p>
          <a:p>
            <a:pPr marL="457200" indent="-457200">
              <a:buFont typeface="+mj-lt"/>
              <a:buAutoNum type="arabicPeriod"/>
            </a:pPr>
            <a:r>
              <a:rPr lang="en-US" dirty="0">
                <a:solidFill>
                  <a:schemeClr val="tx1"/>
                </a:solidFill>
              </a:rPr>
              <a:t>When it comes to receiving an email after submitting an application, a few minutes is </a:t>
            </a:r>
            <a:r>
              <a:rPr lang="en-US" b="1" dirty="0">
                <a:solidFill>
                  <a:schemeClr val="tx1"/>
                </a:solidFill>
              </a:rPr>
              <a:t>preferable</a:t>
            </a:r>
            <a:r>
              <a:rPr lang="en-US" dirty="0">
                <a:solidFill>
                  <a:schemeClr val="tx1"/>
                </a:solidFill>
              </a:rPr>
              <a:t>, a few hours is </a:t>
            </a:r>
            <a:r>
              <a:rPr lang="en-US" b="1" dirty="0">
                <a:solidFill>
                  <a:schemeClr val="tx1"/>
                </a:solidFill>
              </a:rPr>
              <a:t>understandable</a:t>
            </a:r>
            <a:r>
              <a:rPr lang="en-US" dirty="0">
                <a:solidFill>
                  <a:schemeClr val="tx1"/>
                </a:solidFill>
              </a:rPr>
              <a:t>, and a few days is </a:t>
            </a:r>
            <a:r>
              <a:rPr lang="en-US" b="1" dirty="0">
                <a:solidFill>
                  <a:schemeClr val="tx1"/>
                </a:solidFill>
              </a:rPr>
              <a:t>suspicious.</a:t>
            </a:r>
            <a:br>
              <a:rPr lang="en-US" b="1" dirty="0">
                <a:solidFill>
                  <a:schemeClr val="tx1"/>
                </a:solidFill>
              </a:rPr>
            </a:br>
            <a:endParaRPr lang="en-US" b="1" dirty="0">
              <a:solidFill>
                <a:schemeClr val="tx1"/>
              </a:solidFill>
            </a:endParaRPr>
          </a:p>
          <a:p>
            <a:pPr marL="457200" indent="-457200">
              <a:buFont typeface="+mj-lt"/>
              <a:buAutoNum type="arabicPeriod"/>
            </a:pPr>
            <a:r>
              <a:rPr lang="en-US" dirty="0">
                <a:solidFill>
                  <a:schemeClr val="tx1"/>
                </a:solidFill>
              </a:rPr>
              <a:t>Veterans trust emails about their VA benefits </a:t>
            </a:r>
            <a:r>
              <a:rPr lang="en-US" b="1" dirty="0">
                <a:solidFill>
                  <a:schemeClr val="tx1"/>
                </a:solidFill>
              </a:rPr>
              <a:t>from a .com sender less</a:t>
            </a:r>
            <a:r>
              <a:rPr lang="en-US" dirty="0">
                <a:solidFill>
                  <a:schemeClr val="tx1"/>
                </a:solidFill>
              </a:rPr>
              <a:t> than they would those from a .</a:t>
            </a:r>
            <a:r>
              <a:rPr lang="en-US" dirty="0" err="1">
                <a:solidFill>
                  <a:schemeClr val="tx1"/>
                </a:solidFill>
              </a:rPr>
              <a:t>gov</a:t>
            </a:r>
            <a:r>
              <a:rPr lang="en-US" dirty="0">
                <a:solidFill>
                  <a:schemeClr val="tx1"/>
                </a:solidFill>
              </a:rPr>
              <a:t> sender.</a:t>
            </a:r>
            <a:br>
              <a:rPr lang="en-US" dirty="0">
                <a:solidFill>
                  <a:schemeClr val="tx1"/>
                </a:solidFill>
              </a:rPr>
            </a:br>
            <a:endParaRPr lang="en-US" dirty="0">
              <a:solidFill>
                <a:schemeClr val="tx1"/>
              </a:solidFill>
            </a:endParaRPr>
          </a:p>
          <a:p>
            <a:pPr marL="457200" indent="-457200">
              <a:buFont typeface="+mj-lt"/>
              <a:buAutoNum type="arabicPeriod"/>
            </a:pPr>
            <a:endParaRPr lang="en-US" dirty="0">
              <a:solidFill>
                <a:schemeClr val="tx1"/>
              </a:solidFill>
            </a:endParaRPr>
          </a:p>
          <a:p>
            <a:pPr marL="457200" indent="-457200">
              <a:buFont typeface="+mj-lt"/>
              <a:buAutoNum type="arabicPeriod"/>
            </a:pPr>
            <a:endParaRPr lang="en-US" dirty="0">
              <a:solidFill>
                <a:schemeClr val="tx1"/>
              </a:solidFill>
            </a:endParaRPr>
          </a:p>
          <a:p>
            <a:pPr marL="457200" marR="0" indent="-457200" algn="l" defTabSz="457200" rtl="0" fontAlgn="auto" latinLnBrk="0" hangingPunct="0">
              <a:lnSpc>
                <a:spcPct val="100000"/>
              </a:lnSpc>
              <a:spcBef>
                <a:spcPts val="0"/>
              </a:spcBef>
              <a:spcAft>
                <a:spcPts val="0"/>
              </a:spcAft>
              <a:buClrTx/>
              <a:buSzTx/>
              <a:buFont typeface="+mj-lt"/>
              <a:buAutoNum type="arabicPeriod"/>
              <a:tabLst/>
            </a:pPr>
            <a:endParaRPr kumimoji="0" lang="en-US" sz="2000" b="0" i="0" u="none" strike="noStrike" cap="none" spc="0" normalizeH="0" baseline="0" dirty="0">
              <a:ln>
                <a:noFill/>
              </a:ln>
              <a:solidFill>
                <a:srgbClr val="000000"/>
              </a:solidFill>
              <a:effectLst/>
              <a:uFillTx/>
              <a:latin typeface="+mn-lt"/>
              <a:ea typeface="+mn-ea"/>
              <a:cs typeface="+mn-cs"/>
              <a:sym typeface="Source Sans Pro Regular"/>
            </a:endParaRPr>
          </a:p>
        </p:txBody>
      </p:sp>
    </p:spTree>
    <p:extLst>
      <p:ext uri="{BB962C8B-B14F-4D97-AF65-F5344CB8AC3E}">
        <p14:creationId xmlns:p14="http://schemas.microsoft.com/office/powerpoint/2010/main" val="7058838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here are four components that make up a useful notification:…"/>
          <p:cNvSpPr txBox="1"/>
          <p:nvPr/>
        </p:nvSpPr>
        <p:spPr>
          <a:xfrm>
            <a:off x="868426" y="1289847"/>
            <a:ext cx="8152732" cy="403184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nchor="b">
            <a:spAutoFit/>
          </a:bodyPr>
          <a:lstStyle/>
          <a:p>
            <a:pPr>
              <a:defRPr sz="2500">
                <a:solidFill>
                  <a:srgbClr val="032D61"/>
                </a:solidFill>
              </a:defRPr>
            </a:pPr>
            <a:r>
              <a:rPr dirty="0">
                <a:solidFill>
                  <a:schemeClr val="tx1"/>
                </a:solidFill>
              </a:rPr>
              <a:t>There are four components that make up a useful notification: </a:t>
            </a:r>
          </a:p>
          <a:p>
            <a:pPr>
              <a:defRPr sz="2500">
                <a:solidFill>
                  <a:srgbClr val="032D61"/>
                </a:solidFill>
              </a:defRPr>
            </a:pPr>
            <a:endParaRPr dirty="0">
              <a:solidFill>
                <a:schemeClr val="tx1"/>
              </a:solidFill>
            </a:endParaRPr>
          </a:p>
          <a:p>
            <a:pPr marL="401052" indent="-401052">
              <a:spcBef>
                <a:spcPts val="1500"/>
              </a:spcBef>
              <a:buSzPct val="100000"/>
              <a:buChar char="•"/>
              <a:defRPr sz="2500">
                <a:solidFill>
                  <a:srgbClr val="032D61"/>
                </a:solidFill>
              </a:defRPr>
            </a:pPr>
            <a:r>
              <a:rPr b="1" dirty="0">
                <a:solidFill>
                  <a:schemeClr val="tx1"/>
                </a:solidFill>
              </a:rPr>
              <a:t>Succinct</a:t>
            </a:r>
            <a:r>
              <a:rPr dirty="0">
                <a:solidFill>
                  <a:schemeClr val="tx1"/>
                </a:solidFill>
              </a:rPr>
              <a:t>: brief and action-oriented.</a:t>
            </a:r>
          </a:p>
          <a:p>
            <a:pPr marL="401052" indent="-401052">
              <a:spcBef>
                <a:spcPts val="1500"/>
              </a:spcBef>
              <a:buSzPct val="100000"/>
              <a:buChar char="•"/>
              <a:defRPr sz="2500">
                <a:solidFill>
                  <a:srgbClr val="032D61"/>
                </a:solidFill>
              </a:defRPr>
            </a:pPr>
            <a:r>
              <a:rPr b="1" dirty="0">
                <a:solidFill>
                  <a:schemeClr val="tx1"/>
                </a:solidFill>
              </a:rPr>
              <a:t>Personal</a:t>
            </a:r>
            <a:r>
              <a:rPr dirty="0">
                <a:solidFill>
                  <a:schemeClr val="tx1"/>
                </a:solidFill>
              </a:rPr>
              <a:t>: applies to me and my life.</a:t>
            </a:r>
          </a:p>
          <a:p>
            <a:pPr marL="401052" indent="-401052">
              <a:spcBef>
                <a:spcPts val="1500"/>
              </a:spcBef>
              <a:buSzPct val="100000"/>
              <a:buChar char="•"/>
              <a:defRPr sz="2500">
                <a:solidFill>
                  <a:srgbClr val="032D61"/>
                </a:solidFill>
              </a:defRPr>
            </a:pPr>
            <a:r>
              <a:rPr b="1" dirty="0">
                <a:solidFill>
                  <a:schemeClr val="tx1"/>
                </a:solidFill>
              </a:rPr>
              <a:t>Reassuring</a:t>
            </a:r>
            <a:r>
              <a:rPr dirty="0">
                <a:solidFill>
                  <a:schemeClr val="tx1"/>
                </a:solidFill>
              </a:rPr>
              <a:t>: the things I set up to happen on a recurring schedule are happening.</a:t>
            </a:r>
          </a:p>
          <a:p>
            <a:pPr marL="401052" indent="-401052">
              <a:spcBef>
                <a:spcPts val="1500"/>
              </a:spcBef>
              <a:buSzPct val="100000"/>
              <a:buChar char="•"/>
              <a:defRPr sz="2500">
                <a:solidFill>
                  <a:srgbClr val="032D61"/>
                </a:solidFill>
              </a:defRPr>
            </a:pPr>
            <a:r>
              <a:rPr b="1" dirty="0">
                <a:solidFill>
                  <a:schemeClr val="tx1"/>
                </a:solidFill>
              </a:rPr>
              <a:t>Timely</a:t>
            </a:r>
            <a:r>
              <a:rPr dirty="0">
                <a:solidFill>
                  <a:schemeClr val="tx1"/>
                </a:solidFill>
              </a:rPr>
              <a:t>: shows up when I need the information.</a:t>
            </a:r>
          </a:p>
        </p:txBody>
      </p:sp>
      <p:sp>
        <p:nvSpPr>
          <p:cNvPr id="494"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495" name="Finding 1"/>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1</a:t>
            </a:r>
            <a:r>
              <a:rPr lang="en-US" dirty="0">
                <a:latin typeface="Merriweather" pitchFamily="2" charset="77"/>
              </a:rPr>
              <a:t> – Useful Notifications</a:t>
            </a:r>
            <a:endParaRPr dirty="0">
              <a:latin typeface="Merriweather" pitchFamily="2" charset="77"/>
            </a:endParaRPr>
          </a:p>
        </p:txBody>
      </p:sp>
      <p:sp>
        <p:nvSpPr>
          <p:cNvPr id="496"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I’m looking for information that applies specifically to me….if it doesn’t apply to me, I don’t care.”…"/>
          <p:cNvSpPr txBox="1"/>
          <p:nvPr/>
        </p:nvSpPr>
        <p:spPr>
          <a:xfrm>
            <a:off x="1340138" y="1301204"/>
            <a:ext cx="6463724" cy="467204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sz="3100" i="1">
                <a:solidFill>
                  <a:srgbClr val="FFFFFF"/>
                </a:solidFill>
                <a:latin typeface="Helvetica"/>
                <a:ea typeface="Helvetica"/>
                <a:cs typeface="Helvetica"/>
                <a:sym typeface="Helvetica"/>
              </a:defRPr>
            </a:lvl1pPr>
            <a:lvl2pPr indent="228600" algn="r">
              <a:lnSpc>
                <a:spcPct val="120000"/>
              </a:lnSpc>
              <a:defRPr sz="3100" i="1">
                <a:solidFill>
                  <a:srgbClr val="FFFFFF"/>
                </a:solidFill>
                <a:latin typeface="Helvetica"/>
                <a:ea typeface="Helvetica"/>
                <a:cs typeface="Helvetica"/>
                <a:sym typeface="Helvetica"/>
              </a:defRPr>
            </a:lvl2pPr>
          </a:lstStyle>
          <a:p>
            <a:r>
              <a:rPr dirty="0">
                <a:latin typeface="+mn-lt"/>
              </a:rPr>
              <a:t>“I’m looking for information that applies specifically to me….if it doesn’t apply to me, I don’t care.”</a:t>
            </a:r>
            <a:endParaRPr lang="en-US" dirty="0">
              <a:latin typeface="+mn-lt"/>
            </a:endParaRPr>
          </a:p>
          <a:p>
            <a:endParaRPr lang="en-US" dirty="0">
              <a:latin typeface="+mn-lt"/>
            </a:endParaRPr>
          </a:p>
          <a:p>
            <a:r>
              <a:rPr lang="en-US" dirty="0">
                <a:latin typeface="Source Sans Pro" panose="020B0503030403020204" pitchFamily="34" charset="0"/>
                <a:ea typeface="Source Sans Pro" panose="020B0503030403020204" pitchFamily="34" charset="0"/>
              </a:rPr>
              <a:t>“I'm already stressed when I open it. Keep it simple.”</a:t>
            </a:r>
          </a:p>
          <a:p>
            <a:endParaRPr dirty="0">
              <a:latin typeface="+mn-lt"/>
            </a:endParaRPr>
          </a:p>
          <a:p>
            <a:pPr lvl="1"/>
            <a:r>
              <a:rPr dirty="0">
                <a:latin typeface="+mn-lt"/>
              </a:rPr>
              <a:t>- Kelly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hey tell me what I want and when I need it. Short, sweet, to the point is the best way to put it.”…"/>
          <p:cNvSpPr txBox="1"/>
          <p:nvPr/>
        </p:nvSpPr>
        <p:spPr>
          <a:xfrm>
            <a:off x="1318367" y="615405"/>
            <a:ext cx="6463724" cy="57774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sz="3100" i="1">
                <a:solidFill>
                  <a:srgbClr val="FFFFFF"/>
                </a:solidFill>
                <a:latin typeface="Helvetica"/>
                <a:ea typeface="Helvetica"/>
                <a:cs typeface="Helvetica"/>
                <a:sym typeface="Helvetica"/>
              </a:defRPr>
            </a:lvl1pPr>
            <a:lvl2pPr indent="228600" algn="r">
              <a:lnSpc>
                <a:spcPct val="120000"/>
              </a:lnSpc>
              <a:defRPr sz="3100" i="1">
                <a:solidFill>
                  <a:srgbClr val="FFFFFF"/>
                </a:solidFill>
                <a:latin typeface="Helvetica"/>
                <a:ea typeface="Helvetica"/>
                <a:cs typeface="Helvetica"/>
                <a:sym typeface="Helvetica"/>
              </a:defRPr>
            </a:lvl2pPr>
          </a:lstStyle>
          <a:p>
            <a:r>
              <a:rPr lang="en-US" dirty="0">
                <a:latin typeface="+mn-lt"/>
              </a:rPr>
              <a:t>“Those are the most useful: the things that you set up to keep your life on schedule and confirm the things you set up to be automated are actually occurring.”</a:t>
            </a:r>
          </a:p>
          <a:p>
            <a:endParaRPr lang="en-US" dirty="0">
              <a:latin typeface="+mn-lt"/>
            </a:endParaRPr>
          </a:p>
          <a:p>
            <a:r>
              <a:rPr dirty="0">
                <a:latin typeface="+mn-lt"/>
              </a:rPr>
              <a:t>“They tell me what I want and when I need it. Short, sweet, to the point is the best way to put it.”</a:t>
            </a:r>
          </a:p>
          <a:p>
            <a:pPr lvl="1"/>
            <a:r>
              <a:rPr dirty="0">
                <a:latin typeface="+mn-lt"/>
              </a:rPr>
              <a:t>- Bill</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503" name="Finding 2"/>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2</a:t>
            </a:r>
            <a:r>
              <a:rPr lang="en-US" dirty="0">
                <a:latin typeface="Merriweather" pitchFamily="2" charset="77"/>
              </a:rPr>
              <a:t> – VA Communications</a:t>
            </a:r>
            <a:endParaRPr dirty="0">
              <a:latin typeface="Merriweather" pitchFamily="2" charset="77"/>
            </a:endParaRPr>
          </a:p>
        </p:txBody>
      </p:sp>
      <p:sp>
        <p:nvSpPr>
          <p:cNvPr id="504"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05" name="related past frustrations with not knowing when or how they would be updated on a VA application."/>
          <p:cNvSpPr txBox="1"/>
          <p:nvPr/>
        </p:nvSpPr>
        <p:spPr>
          <a:xfrm>
            <a:off x="694394" y="4521764"/>
            <a:ext cx="3941848" cy="1043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related past frustrations with not knowing when or how they would be updated on a VA application.</a:t>
            </a:r>
          </a:p>
        </p:txBody>
      </p:sp>
      <p:sp>
        <p:nvSpPr>
          <p:cNvPr id="506" name="related experiences where online systems, letters, and phone calls had provided different statuses or information."/>
          <p:cNvSpPr txBox="1"/>
          <p:nvPr/>
        </p:nvSpPr>
        <p:spPr>
          <a:xfrm>
            <a:off x="4779577" y="4451976"/>
            <a:ext cx="3941848" cy="1361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related experiences where online systems, letters, and phone calls had provided different statuses or information.</a:t>
            </a:r>
          </a:p>
        </p:txBody>
      </p:sp>
      <p:sp>
        <p:nvSpPr>
          <p:cNvPr id="507" name="Participants would prefer VA communications that are timely, give a clear sense of what to expect and when, and provide the same information no matter where they look."/>
          <p:cNvSpPr txBox="1"/>
          <p:nvPr/>
        </p:nvSpPr>
        <p:spPr>
          <a:xfrm>
            <a:off x="939179" y="1264916"/>
            <a:ext cx="7771360" cy="133879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sz="2500">
                <a:solidFill>
                  <a:srgbClr val="032D61"/>
                </a:solidFill>
              </a:defRPr>
            </a:lvl1pPr>
          </a:lstStyle>
          <a:p>
            <a:r>
              <a:rPr dirty="0">
                <a:solidFill>
                  <a:schemeClr val="tx1"/>
                </a:solidFill>
              </a:rPr>
              <a:t>Participants would prefer VA communications that are timely, give a clear sense of what to expect and when, and provide </a:t>
            </a:r>
            <a:r>
              <a:rPr lang="en-US" dirty="0">
                <a:solidFill>
                  <a:schemeClr val="tx1"/>
                </a:solidFill>
              </a:rPr>
              <a:t>consistent </a:t>
            </a:r>
            <a:r>
              <a:rPr dirty="0">
                <a:solidFill>
                  <a:schemeClr val="tx1"/>
                </a:solidFill>
              </a:rPr>
              <a:t>information </a:t>
            </a:r>
            <a:r>
              <a:rPr lang="en-US" dirty="0">
                <a:solidFill>
                  <a:schemeClr val="tx1"/>
                </a:solidFill>
              </a:rPr>
              <a:t>across all channels.</a:t>
            </a:r>
            <a:endParaRPr dirty="0">
              <a:solidFill>
                <a:schemeClr val="tx1"/>
              </a:solidFill>
            </a:endParaRPr>
          </a:p>
        </p:txBody>
      </p:sp>
      <p:grpSp>
        <p:nvGrpSpPr>
          <p:cNvPr id="512" name="Group"/>
          <p:cNvGrpSpPr/>
          <p:nvPr/>
        </p:nvGrpSpPr>
        <p:grpSpPr>
          <a:xfrm>
            <a:off x="925872" y="3325744"/>
            <a:ext cx="1002493" cy="996156"/>
            <a:chOff x="0" y="0"/>
            <a:chExt cx="1002492" cy="996155"/>
          </a:xfrm>
        </p:grpSpPr>
        <p:sp>
          <p:nvSpPr>
            <p:cNvPr id="508"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09" name="4"/>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4</a:t>
              </a:r>
            </a:p>
          </p:txBody>
        </p:sp>
        <p:sp>
          <p:nvSpPr>
            <p:cNvPr id="510"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11"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grpSp>
        <p:nvGrpSpPr>
          <p:cNvPr id="517" name="Group"/>
          <p:cNvGrpSpPr/>
          <p:nvPr/>
        </p:nvGrpSpPr>
        <p:grpSpPr>
          <a:xfrm>
            <a:off x="4908270" y="3222847"/>
            <a:ext cx="1002493" cy="996157"/>
            <a:chOff x="0" y="0"/>
            <a:chExt cx="1002492" cy="996155"/>
          </a:xfrm>
        </p:grpSpPr>
        <p:sp>
          <p:nvSpPr>
            <p:cNvPr id="513"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14" name="4"/>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4</a:t>
              </a:r>
            </a:p>
          </p:txBody>
        </p:sp>
        <p:sp>
          <p:nvSpPr>
            <p:cNvPr id="515"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16"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
        <p:cNvGrpSpPr/>
        <p:nvPr/>
      </p:nvGrpSpPr>
      <p:grpSpPr>
        <a:xfrm>
          <a:off x="0" y="0"/>
          <a:ext cx="0" cy="0"/>
          <a:chOff x="0" y="0"/>
          <a:chExt cx="0" cy="0"/>
        </a:xfrm>
      </p:grpSpPr>
      <p:sp>
        <p:nvSpPr>
          <p:cNvPr id="353" name="What We Wanted to Learn…"/>
          <p:cNvSpPr txBox="1">
            <a:spLocks noGrp="1"/>
          </p:cNvSpPr>
          <p:nvPr>
            <p:ph type="title"/>
          </p:nvPr>
        </p:nvSpPr>
        <p:spPr>
          <a:xfrm>
            <a:off x="584958" y="602314"/>
            <a:ext cx="7973402" cy="4572185"/>
          </a:xfrm>
          <a:prstGeom prst="rect">
            <a:avLst/>
          </a:prstGeom>
        </p:spPr>
        <p:txBody>
          <a:bodyPr/>
          <a:lstStyle/>
          <a:p>
            <a:pPr algn="l">
              <a:defRPr sz="4000">
                <a:solidFill>
                  <a:srgbClr val="FFFFFF"/>
                </a:solidFill>
                <a:latin typeface="Merriweather"/>
                <a:ea typeface="Merriweather"/>
                <a:cs typeface="Merriweather"/>
                <a:sym typeface="Merriweather"/>
              </a:defRPr>
            </a:pPr>
            <a:r>
              <a:rPr dirty="0"/>
              <a:t>What We Wanted to Learn</a:t>
            </a:r>
          </a:p>
          <a:p>
            <a:pPr algn="l">
              <a:defRPr sz="4000">
                <a:solidFill>
                  <a:srgbClr val="FFFFFF"/>
                </a:solidFill>
                <a:latin typeface="Merriweather"/>
                <a:ea typeface="Merriweather"/>
                <a:cs typeface="Merriweather"/>
                <a:sym typeface="Merriweather"/>
              </a:defRPr>
            </a:pPr>
            <a:r>
              <a:rPr dirty="0"/>
              <a:t>What We Did</a:t>
            </a:r>
            <a:br>
              <a:rPr dirty="0"/>
            </a:br>
            <a:r>
              <a:rPr dirty="0"/>
              <a:t>What We Learned</a:t>
            </a:r>
            <a:br>
              <a:rPr dirty="0"/>
            </a:br>
            <a:br>
              <a:rPr dirty="0"/>
            </a:br>
            <a:endParaRPr dirty="0"/>
          </a:p>
        </p:txBody>
      </p:sp>
      <p:sp>
        <p:nvSpPr>
          <p:cNvPr id="354" name="Line"/>
          <p:cNvSpPr/>
          <p:nvPr/>
        </p:nvSpPr>
        <p:spPr>
          <a:xfrm>
            <a:off x="1218408" y="978209"/>
            <a:ext cx="6706501" cy="1"/>
          </a:xfrm>
          <a:prstGeom prst="line">
            <a:avLst/>
          </a:prstGeom>
          <a:ln w="28575">
            <a:solidFill>
              <a:srgbClr val="FFFFFF"/>
            </a:solidFill>
          </a:ln>
        </p:spPr>
        <p:txBody>
          <a:bodyPr lIns="45719" rIns="45719"/>
          <a:lstStyle/>
          <a:p>
            <a:pPr>
              <a:defRPr sz="1800">
                <a:latin typeface="+mj-lt"/>
                <a:ea typeface="+mj-ea"/>
                <a:cs typeface="+mj-cs"/>
                <a:sym typeface="Calibri"/>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520" name="Finding 2"/>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2</a:t>
            </a:r>
            <a:r>
              <a:rPr lang="en-US" dirty="0">
                <a:latin typeface="Merriweather" pitchFamily="2" charset="77"/>
              </a:rPr>
              <a:t> – VA Communications</a:t>
            </a:r>
            <a:endParaRPr dirty="0">
              <a:latin typeface="Merriweather" pitchFamily="2" charset="77"/>
            </a:endParaRPr>
          </a:p>
        </p:txBody>
      </p:sp>
      <p:sp>
        <p:nvSpPr>
          <p:cNvPr id="521"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22" name="mentioned interest in a centralized place online where they could see their updated claims status and shipment of medical supplies"/>
          <p:cNvSpPr txBox="1"/>
          <p:nvPr/>
        </p:nvSpPr>
        <p:spPr>
          <a:xfrm>
            <a:off x="694394" y="4521764"/>
            <a:ext cx="3941848" cy="1361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mentioned interest in a centralized place online where they could see their updated claims status and shipment of medical supplies</a:t>
            </a:r>
          </a:p>
        </p:txBody>
      </p:sp>
      <p:sp>
        <p:nvSpPr>
          <p:cNvPr id="523" name="said they wanted the VA to communicate with them when there were updates about their applications or appointments"/>
          <p:cNvSpPr txBox="1"/>
          <p:nvPr/>
        </p:nvSpPr>
        <p:spPr>
          <a:xfrm>
            <a:off x="4779578" y="4462861"/>
            <a:ext cx="3941847" cy="1361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said they wanted the VA to communicate with them when there were updates about their applications or appointments</a:t>
            </a:r>
          </a:p>
        </p:txBody>
      </p:sp>
      <p:sp>
        <p:nvSpPr>
          <p:cNvPr id="524" name="Participants would prefer VA communications that are timely, give a clear sense of what to expect and when, and provide the same information no matter where they look."/>
          <p:cNvSpPr txBox="1"/>
          <p:nvPr/>
        </p:nvSpPr>
        <p:spPr>
          <a:xfrm>
            <a:off x="939179" y="1267630"/>
            <a:ext cx="7771360" cy="133879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sz="2500">
                <a:solidFill>
                  <a:srgbClr val="032D61"/>
                </a:solidFill>
              </a:defRPr>
            </a:lvl1pPr>
          </a:lstStyle>
          <a:p>
            <a:r>
              <a:rPr lang="en-US" dirty="0">
                <a:solidFill>
                  <a:schemeClr val="tx1"/>
                </a:solidFill>
              </a:rPr>
              <a:t>Participants would prefer VA communications that are timely, give a clear sense of what to expect and when, and provide consistent information across all channels.</a:t>
            </a:r>
          </a:p>
        </p:txBody>
      </p:sp>
      <p:grpSp>
        <p:nvGrpSpPr>
          <p:cNvPr id="529" name="Group"/>
          <p:cNvGrpSpPr/>
          <p:nvPr/>
        </p:nvGrpSpPr>
        <p:grpSpPr>
          <a:xfrm>
            <a:off x="925872" y="3293090"/>
            <a:ext cx="1002493" cy="996156"/>
            <a:chOff x="0" y="0"/>
            <a:chExt cx="1002492" cy="996155"/>
          </a:xfrm>
        </p:grpSpPr>
        <p:sp>
          <p:nvSpPr>
            <p:cNvPr id="525"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26" name="3"/>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3</a:t>
              </a:r>
            </a:p>
          </p:txBody>
        </p:sp>
        <p:sp>
          <p:nvSpPr>
            <p:cNvPr id="527"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28"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grpSp>
        <p:nvGrpSpPr>
          <p:cNvPr id="534" name="Group"/>
          <p:cNvGrpSpPr/>
          <p:nvPr/>
        </p:nvGrpSpPr>
        <p:grpSpPr>
          <a:xfrm>
            <a:off x="4908270" y="3222847"/>
            <a:ext cx="1002493" cy="996157"/>
            <a:chOff x="0" y="0"/>
            <a:chExt cx="1002492" cy="996155"/>
          </a:xfrm>
        </p:grpSpPr>
        <p:sp>
          <p:nvSpPr>
            <p:cNvPr id="530"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31" name="4"/>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4</a:t>
              </a:r>
            </a:p>
          </p:txBody>
        </p:sp>
        <p:sp>
          <p:nvSpPr>
            <p:cNvPr id="532"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33"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Keeping people informed is a good way to lower expectations, or lower anxiety.”…"/>
          <p:cNvSpPr txBox="1"/>
          <p:nvPr/>
        </p:nvSpPr>
        <p:spPr>
          <a:xfrm>
            <a:off x="1340138" y="2302509"/>
            <a:ext cx="6463724" cy="234878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“Keeping people informed is a good way to lower expectations, or lower anxiety.”</a:t>
            </a: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Bill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Yeah, so [laughing] right now when I schedule an appointment I get a letter in the mail, and I also get a voicemail telling me that I have an appointment. The vm usually comes two days before the appointment does. The letter comes anywhere from two or three days ahead of time to [a few days afterwards]. But there is no e-mail option.”…"/>
          <p:cNvSpPr txBox="1"/>
          <p:nvPr/>
        </p:nvSpPr>
        <p:spPr>
          <a:xfrm>
            <a:off x="1236699" y="328929"/>
            <a:ext cx="6463724" cy="635603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“Yeah, so [laughing] right now when I schedule an appointment I get a letter in the mail, and I also get a voicemail telling me that I have an appointment. The </a:t>
            </a:r>
            <a:r>
              <a:rPr dirty="0" err="1">
                <a:latin typeface="Source Sans Pro" panose="020B0503030403020204" pitchFamily="34" charset="0"/>
                <a:ea typeface="Source Sans Pro" panose="020B0503030403020204" pitchFamily="34" charset="0"/>
              </a:rPr>
              <a:t>vm</a:t>
            </a:r>
            <a:r>
              <a:rPr dirty="0">
                <a:latin typeface="Source Sans Pro" panose="020B0503030403020204" pitchFamily="34" charset="0"/>
                <a:ea typeface="Source Sans Pro" panose="020B0503030403020204" pitchFamily="34" charset="0"/>
              </a:rPr>
              <a:t> usually comes two days before the appointment does. The letter comes anywhere from two or three days ahead of time to [a few days afterwards]. But there is no e-mail option.”</a:t>
            </a: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Kelly</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dirty="0"/>
          </a:p>
        </p:txBody>
      </p:sp>
      <p:sp>
        <p:nvSpPr>
          <p:cNvPr id="541" name="Finding 3"/>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3</a:t>
            </a:r>
            <a:r>
              <a:rPr lang="en-US" dirty="0">
                <a:latin typeface="Merriweather" pitchFamily="2" charset="77"/>
              </a:rPr>
              <a:t> – Text Messages</a:t>
            </a:r>
            <a:endParaRPr dirty="0">
              <a:latin typeface="Merriweather" pitchFamily="2" charset="77"/>
            </a:endParaRPr>
          </a:p>
        </p:txBody>
      </p:sp>
      <p:sp>
        <p:nvSpPr>
          <p:cNvPr id="542"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43" name="said yes to text messages enthusiastically."/>
          <p:cNvSpPr txBox="1"/>
          <p:nvPr/>
        </p:nvSpPr>
        <p:spPr>
          <a:xfrm>
            <a:off x="986513" y="4265975"/>
            <a:ext cx="3941848" cy="4001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549" name="Participants are open to text messages as a means of communication under certain circumstances."/>
          <p:cNvSpPr txBox="1"/>
          <p:nvPr/>
        </p:nvSpPr>
        <p:spPr>
          <a:xfrm>
            <a:off x="986513" y="1162807"/>
            <a:ext cx="7771360" cy="133879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sz="2500">
                <a:solidFill>
                  <a:srgbClr val="032D61"/>
                </a:solidFill>
              </a:defRPr>
            </a:lvl1pPr>
          </a:lstStyle>
          <a:p>
            <a:r>
              <a:rPr lang="en-US" dirty="0">
                <a:solidFill>
                  <a:schemeClr val="tx1"/>
                </a:solidFill>
              </a:rPr>
              <a:t>It is not a universal standard for participants to receive text messages as part of a suite of notifications from an organization.</a:t>
            </a:r>
            <a:endParaRPr dirty="0">
              <a:solidFill>
                <a:schemeClr val="tx1"/>
              </a:solidFill>
            </a:endParaRPr>
          </a:p>
        </p:txBody>
      </p:sp>
      <p:sp>
        <p:nvSpPr>
          <p:cNvPr id="555" name="said they would not want to receive text messages. (Oldest and youngest participant)"/>
          <p:cNvSpPr txBox="1"/>
          <p:nvPr/>
        </p:nvSpPr>
        <p:spPr>
          <a:xfrm>
            <a:off x="4715177" y="4171114"/>
            <a:ext cx="3941847" cy="4001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2" name="TextBox 1">
            <a:extLst>
              <a:ext uri="{FF2B5EF4-FFF2-40B4-BE49-F238E27FC236}">
                <a16:creationId xmlns:a16="http://schemas.microsoft.com/office/drawing/2014/main" id="{80C7BCEC-1708-9C4F-81BE-038971BCA1BA}"/>
              </a:ext>
            </a:extLst>
          </p:cNvPr>
          <p:cNvSpPr txBox="1"/>
          <p:nvPr/>
        </p:nvSpPr>
        <p:spPr>
          <a:xfrm>
            <a:off x="986514" y="3245258"/>
            <a:ext cx="7374788" cy="1107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6600" dirty="0"/>
              <a:t>😟         	 🤔  				   😍</a:t>
            </a:r>
            <a:endParaRPr kumimoji="0" lang="en-US" sz="6600" b="0" i="0" u="none" strike="noStrike" cap="none" spc="0" normalizeH="0" baseline="0" dirty="0">
              <a:ln>
                <a:noFill/>
              </a:ln>
              <a:solidFill>
                <a:srgbClr val="000000"/>
              </a:solidFill>
              <a:effectLst/>
              <a:uFillTx/>
              <a:latin typeface="+mn-lt"/>
              <a:ea typeface="+mn-ea"/>
              <a:cs typeface="+mn-cs"/>
              <a:sym typeface="Source Sans Pro Regular"/>
            </a:endParaRPr>
          </a:p>
        </p:txBody>
      </p:sp>
      <p:sp>
        <p:nvSpPr>
          <p:cNvPr id="3" name="TextBox 2">
            <a:extLst>
              <a:ext uri="{FF2B5EF4-FFF2-40B4-BE49-F238E27FC236}">
                <a16:creationId xmlns:a16="http://schemas.microsoft.com/office/drawing/2014/main" id="{A95CE32E-0340-A748-9310-98E56517867B}"/>
              </a:ext>
            </a:extLst>
          </p:cNvPr>
          <p:cNvSpPr txBox="1"/>
          <p:nvPr/>
        </p:nvSpPr>
        <p:spPr>
          <a:xfrm>
            <a:off x="662953" y="4363365"/>
            <a:ext cx="1817914"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2 Veterans said they did not want to receive text messages.</a:t>
            </a:r>
          </a:p>
        </p:txBody>
      </p:sp>
      <p:sp>
        <p:nvSpPr>
          <p:cNvPr id="21" name="TextBox 20">
            <a:extLst>
              <a:ext uri="{FF2B5EF4-FFF2-40B4-BE49-F238E27FC236}">
                <a16:creationId xmlns:a16="http://schemas.microsoft.com/office/drawing/2014/main" id="{E24A227F-A5EE-834E-9ACF-39198C6C5194}"/>
              </a:ext>
            </a:extLst>
          </p:cNvPr>
          <p:cNvSpPr txBox="1"/>
          <p:nvPr/>
        </p:nvSpPr>
        <p:spPr>
          <a:xfrm>
            <a:off x="3135085" y="4319628"/>
            <a:ext cx="275408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Source Sans Pro Regular"/>
              </a:rPr>
              <a:t>1 Veteran said they would be open to text messages under </a:t>
            </a:r>
          </a:p>
          <a:p>
            <a:pPr marL="0" marR="0" indent="0" algn="ctr"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Source Sans Pro Regular"/>
              </a:rPr>
              <a:t>certain circumstances.</a:t>
            </a:r>
          </a:p>
        </p:txBody>
      </p:sp>
      <p:sp>
        <p:nvSpPr>
          <p:cNvPr id="22" name="TextBox 21">
            <a:extLst>
              <a:ext uri="{FF2B5EF4-FFF2-40B4-BE49-F238E27FC236}">
                <a16:creationId xmlns:a16="http://schemas.microsoft.com/office/drawing/2014/main" id="{F188E90C-45CC-AA43-A623-E2881EC755DB}"/>
              </a:ext>
            </a:extLst>
          </p:cNvPr>
          <p:cNvSpPr txBox="1"/>
          <p:nvPr/>
        </p:nvSpPr>
        <p:spPr>
          <a:xfrm>
            <a:off x="6518263" y="4339520"/>
            <a:ext cx="1817914"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2 Veterans were enthusiastic about receiving text messages.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
        <p:nvSpPr>
          <p:cNvPr id="563" name="Finding 3"/>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3</a:t>
            </a:r>
            <a:r>
              <a:rPr lang="en-US" dirty="0">
                <a:latin typeface="Merriweather" pitchFamily="2" charset="77"/>
              </a:rPr>
              <a:t> – Text Messages</a:t>
            </a:r>
            <a:endParaRPr dirty="0">
              <a:latin typeface="Merriweather" pitchFamily="2" charset="77"/>
            </a:endParaRPr>
          </a:p>
        </p:txBody>
      </p:sp>
      <p:sp>
        <p:nvSpPr>
          <p:cNvPr id="564"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65" name="What are concerns about text messages?…"/>
          <p:cNvSpPr txBox="1"/>
          <p:nvPr/>
        </p:nvSpPr>
        <p:spPr>
          <a:xfrm>
            <a:off x="869280" y="1289847"/>
            <a:ext cx="7771360" cy="403184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p>
            <a:pPr>
              <a:defRPr sz="2500">
                <a:solidFill>
                  <a:srgbClr val="032D61"/>
                </a:solidFill>
              </a:defRPr>
            </a:pPr>
            <a:r>
              <a:rPr dirty="0">
                <a:solidFill>
                  <a:schemeClr val="tx1"/>
                </a:solidFill>
              </a:rPr>
              <a:t>What are</a:t>
            </a:r>
            <a:r>
              <a:rPr lang="en-US" dirty="0">
                <a:solidFill>
                  <a:schemeClr val="tx1"/>
                </a:solidFill>
              </a:rPr>
              <a:t> participants’</a:t>
            </a:r>
            <a:r>
              <a:rPr dirty="0">
                <a:solidFill>
                  <a:schemeClr val="tx1"/>
                </a:solidFill>
              </a:rPr>
              <a:t> concerns about text messages?</a:t>
            </a:r>
          </a:p>
          <a:p>
            <a:pPr>
              <a:defRPr sz="2500">
                <a:solidFill>
                  <a:srgbClr val="032D61"/>
                </a:solidFill>
              </a:defRPr>
            </a:pPr>
            <a:endParaRPr dirty="0">
              <a:solidFill>
                <a:schemeClr val="tx1"/>
              </a:solidFill>
            </a:endParaRPr>
          </a:p>
          <a:p>
            <a:pPr marL="250657" indent="-250657">
              <a:buSzPct val="100000"/>
              <a:buChar char="•"/>
              <a:defRPr sz="2500">
                <a:solidFill>
                  <a:srgbClr val="032D61"/>
                </a:solidFill>
              </a:defRPr>
            </a:pPr>
            <a:r>
              <a:rPr dirty="0">
                <a:solidFill>
                  <a:schemeClr val="tx1"/>
                </a:solidFill>
              </a:rPr>
              <a:t>Less secure</a:t>
            </a:r>
            <a:br>
              <a:rPr lang="en-US" dirty="0">
                <a:solidFill>
                  <a:schemeClr val="tx1"/>
                </a:solidFill>
              </a:rPr>
            </a:br>
            <a:endParaRPr lang="en-US" dirty="0">
              <a:solidFill>
                <a:schemeClr val="tx1"/>
              </a:solidFill>
            </a:endParaRPr>
          </a:p>
          <a:p>
            <a:pPr marL="250657" indent="-250657">
              <a:buSzPct val="100000"/>
              <a:buChar char="•"/>
              <a:defRPr sz="2500">
                <a:solidFill>
                  <a:srgbClr val="032D61"/>
                </a:solidFill>
              </a:defRPr>
            </a:pPr>
            <a:r>
              <a:rPr lang="en-US" dirty="0">
                <a:solidFill>
                  <a:schemeClr val="tx1"/>
                </a:solidFill>
              </a:rPr>
              <a:t>Texting is for personal communication, rather than formal communication with an organization</a:t>
            </a:r>
            <a:br>
              <a:rPr dirty="0">
                <a:solidFill>
                  <a:schemeClr val="tx1"/>
                </a:solidFill>
              </a:rPr>
            </a:br>
            <a:endParaRPr dirty="0">
              <a:solidFill>
                <a:schemeClr val="tx1"/>
              </a:solidFill>
            </a:endParaRPr>
          </a:p>
          <a:p>
            <a:pPr marL="250657" indent="-250657">
              <a:buSzPct val="100000"/>
              <a:buChar char="•"/>
              <a:defRPr sz="2500">
                <a:solidFill>
                  <a:srgbClr val="032D61"/>
                </a:solidFill>
              </a:defRPr>
            </a:pPr>
            <a:r>
              <a:rPr dirty="0">
                <a:solidFill>
                  <a:schemeClr val="tx1"/>
                </a:solidFill>
              </a:rPr>
              <a:t>Harder to access from a computer or to search</a:t>
            </a:r>
            <a:br>
              <a:rPr dirty="0">
                <a:solidFill>
                  <a:schemeClr val="tx1"/>
                </a:solidFill>
              </a:rPr>
            </a:br>
            <a:endParaRPr dirty="0">
              <a:solidFill>
                <a:schemeClr val="tx1"/>
              </a:solidFill>
            </a:endParaRPr>
          </a:p>
          <a:p>
            <a:pPr marL="250657" indent="-250657">
              <a:buSzPct val="100000"/>
              <a:buChar char="•"/>
              <a:defRPr sz="2500">
                <a:solidFill>
                  <a:srgbClr val="032D61"/>
                </a:solidFill>
              </a:defRPr>
            </a:pPr>
            <a:r>
              <a:rPr dirty="0">
                <a:solidFill>
                  <a:schemeClr val="tx1"/>
                </a:solidFill>
              </a:rPr>
              <a:t>Long responses are harder to type on a phone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Yeah, so [laughing] right now when I schedule an appointment I get a letter in the mail, and I also get a voicemail telling me that I have an appointment. The vm usually comes two days before the appointment does. The letter comes anywhere from two or three days ahead of time to [a few days afterwards]. But there is no e-mail option.”…"/>
          <p:cNvSpPr txBox="1"/>
          <p:nvPr/>
        </p:nvSpPr>
        <p:spPr>
          <a:xfrm>
            <a:off x="1323785" y="775243"/>
            <a:ext cx="6463724" cy="524451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a:t>
            </a:r>
            <a:r>
              <a:rPr lang="en-US" dirty="0">
                <a:latin typeface="Source Sans Pro" panose="020B0503030403020204" pitchFamily="34" charset="0"/>
                <a:ea typeface="Source Sans Pro" panose="020B0503030403020204" pitchFamily="34" charset="0"/>
              </a:rPr>
              <a:t>I do text more for social communication with family. I prefer email. I know you can save a text message, but it's easier to access email from multiple venues. You can do it from a tablet. You can do it from your desktop. You can do it from your cell phone.”</a:t>
            </a:r>
            <a:endParaRPr dirty="0">
              <a:latin typeface="Source Sans Pro" panose="020B0503030403020204" pitchFamily="34" charset="0"/>
              <a:ea typeface="Source Sans Pro" panose="020B0503030403020204" pitchFamily="34" charset="0"/>
            </a:endParaRP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Bill</a:t>
            </a:r>
            <a:endParaRPr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682358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Yeah, so [laughing] right now when I schedule an appointment I get a letter in the mail, and I also get a voicemail telling me that I have an appointment. The vm usually comes two days before the appointment does. The letter comes anywhere from two or three days ahead of time to [a few days afterwards]. But there is no e-mail option.”…"/>
          <p:cNvSpPr txBox="1"/>
          <p:nvPr/>
        </p:nvSpPr>
        <p:spPr>
          <a:xfrm>
            <a:off x="1323785" y="775243"/>
            <a:ext cx="6463724" cy="58169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a:t>
            </a:r>
            <a:r>
              <a:rPr lang="en-US" dirty="0">
                <a:latin typeface="Source Sans Pro" panose="020B0503030403020204" pitchFamily="34" charset="0"/>
                <a:ea typeface="Source Sans Pro" panose="020B0503030403020204" pitchFamily="34" charset="0"/>
              </a:rPr>
              <a:t>I've been on the receiving end of texts that weren't meant to me. If God forbid the number is sent wrong--you know, 2 numbers are skewed or they hit fat fingered things, that's what I can easily do--if that text message got sent to somebody that it shouldn’t, now they potentially have your information.”</a:t>
            </a:r>
            <a:endParaRPr dirty="0">
              <a:latin typeface="Source Sans Pro" panose="020B0503030403020204" pitchFamily="34" charset="0"/>
              <a:ea typeface="Source Sans Pro" panose="020B0503030403020204" pitchFamily="34" charset="0"/>
            </a:endParaRP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Sarah</a:t>
            </a:r>
            <a:endParaRPr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0652200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27</a:t>
            </a:fld>
            <a:endParaRPr/>
          </a:p>
        </p:txBody>
      </p:sp>
      <p:sp>
        <p:nvSpPr>
          <p:cNvPr id="558" name="Finding 3"/>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3</a:t>
            </a:r>
            <a:r>
              <a:rPr lang="en-US" dirty="0">
                <a:latin typeface="Merriweather" pitchFamily="2" charset="77"/>
              </a:rPr>
              <a:t> – Text Messages</a:t>
            </a:r>
            <a:endParaRPr dirty="0">
              <a:latin typeface="Merriweather" pitchFamily="2" charset="77"/>
            </a:endParaRPr>
          </a:p>
        </p:txBody>
      </p:sp>
      <p:sp>
        <p:nvSpPr>
          <p:cNvPr id="559"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60" name="When are text messages okay?…"/>
          <p:cNvSpPr txBox="1"/>
          <p:nvPr/>
        </p:nvSpPr>
        <p:spPr>
          <a:xfrm>
            <a:off x="869280" y="1289847"/>
            <a:ext cx="7771360" cy="441656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p>
            <a:pPr>
              <a:defRPr sz="2500">
                <a:solidFill>
                  <a:srgbClr val="032D61"/>
                </a:solidFill>
              </a:defRPr>
            </a:pPr>
            <a:r>
              <a:rPr dirty="0">
                <a:solidFill>
                  <a:schemeClr val="tx1"/>
                </a:solidFill>
              </a:rPr>
              <a:t>When are text messages okay?</a:t>
            </a:r>
          </a:p>
          <a:p>
            <a:pPr>
              <a:defRPr sz="2500">
                <a:solidFill>
                  <a:srgbClr val="032D61"/>
                </a:solidFill>
              </a:defRPr>
            </a:pPr>
            <a:endParaRPr dirty="0">
              <a:solidFill>
                <a:schemeClr val="tx1"/>
              </a:solidFill>
            </a:endParaRPr>
          </a:p>
          <a:p>
            <a:pPr marL="250657" indent="-250657">
              <a:buSzPct val="100000"/>
              <a:buChar char="•"/>
              <a:defRPr sz="2500">
                <a:solidFill>
                  <a:srgbClr val="032D61"/>
                </a:solidFill>
              </a:defRPr>
            </a:pPr>
            <a:r>
              <a:rPr dirty="0">
                <a:solidFill>
                  <a:schemeClr val="tx1"/>
                </a:solidFill>
              </a:rPr>
              <a:t>As a secondary means of communication, in addition to an email, phone call, or letter</a:t>
            </a:r>
            <a:br>
              <a:rPr dirty="0">
                <a:solidFill>
                  <a:schemeClr val="tx1"/>
                </a:solidFill>
              </a:rPr>
            </a:br>
            <a:endParaRPr dirty="0">
              <a:solidFill>
                <a:schemeClr val="tx1"/>
              </a:solidFill>
            </a:endParaRPr>
          </a:p>
          <a:p>
            <a:pPr marL="250657" indent="-250657">
              <a:buSzPct val="100000"/>
              <a:buChar char="•"/>
              <a:defRPr sz="2500">
                <a:solidFill>
                  <a:srgbClr val="032D61"/>
                </a:solidFill>
              </a:defRPr>
            </a:pPr>
            <a:r>
              <a:rPr dirty="0">
                <a:solidFill>
                  <a:schemeClr val="tx1"/>
                </a:solidFill>
              </a:rPr>
              <a:t>When they are reminders that do not require a response, or only a very brief response</a:t>
            </a:r>
            <a:br>
              <a:rPr dirty="0">
                <a:solidFill>
                  <a:schemeClr val="tx1"/>
                </a:solidFill>
              </a:rPr>
            </a:br>
            <a:endParaRPr dirty="0">
              <a:solidFill>
                <a:schemeClr val="tx1"/>
              </a:solidFill>
            </a:endParaRPr>
          </a:p>
          <a:p>
            <a:pPr marL="250657" indent="-250657">
              <a:buSzPct val="100000"/>
              <a:buChar char="•"/>
              <a:defRPr sz="2500">
                <a:solidFill>
                  <a:srgbClr val="032D61"/>
                </a:solidFill>
              </a:defRPr>
            </a:pPr>
            <a:r>
              <a:rPr dirty="0">
                <a:solidFill>
                  <a:schemeClr val="tx1"/>
                </a:solidFill>
              </a:rPr>
              <a:t>As a notification of a change in status of an application, and to remind them to look in another place online to find out more information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Yeah, so [laughing] right now when I schedule an appointment I get a letter in the mail, and I also get a voicemail telling me that I have an appointment. The vm usually comes two days before the appointment does. The letter comes anywhere from two or three days ahead of time to [a few days afterwards]. But there is no e-mail option.”…"/>
          <p:cNvSpPr txBox="1"/>
          <p:nvPr/>
        </p:nvSpPr>
        <p:spPr>
          <a:xfrm>
            <a:off x="1378214" y="1373957"/>
            <a:ext cx="6463724" cy="40995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a:t>
            </a:r>
            <a:r>
              <a:rPr lang="en-US" dirty="0">
                <a:latin typeface="Source Sans Pro" panose="020B0503030403020204" pitchFamily="34" charset="0"/>
                <a:ea typeface="Source Sans Pro" panose="020B0503030403020204" pitchFamily="34" charset="0"/>
              </a:rPr>
              <a:t>Versus e-mail, the notification isn't always on or you have to click in through a certain app to even see it…text message seems to be more immediate. Prompt, boom, right there and you're getting a notification.”</a:t>
            </a:r>
            <a:endParaRPr dirty="0">
              <a:latin typeface="Source Sans Pro" panose="020B0503030403020204" pitchFamily="34" charset="0"/>
              <a:ea typeface="Source Sans Pro" panose="020B0503030403020204" pitchFamily="34" charset="0"/>
            </a:endParaRP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Tammy</a:t>
            </a:r>
            <a:endParaRPr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6746605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Yeah, so [laughing] right now when I schedule an appointment I get a letter in the mail, and I also get a voicemail telling me that I have an appointment. The vm usually comes two days before the appointment does. The letter comes anywhere from two or three days ahead of time to [a few days afterwards]. But there is no e-mail option.”…"/>
          <p:cNvSpPr txBox="1"/>
          <p:nvPr/>
        </p:nvSpPr>
        <p:spPr>
          <a:xfrm>
            <a:off x="1334671" y="829672"/>
            <a:ext cx="6463724" cy="524451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a:t>
            </a:r>
            <a:r>
              <a:rPr lang="en-US" dirty="0">
                <a:latin typeface="Source Sans Pro" panose="020B0503030403020204" pitchFamily="34" charset="0"/>
                <a:ea typeface="Source Sans Pro" panose="020B0503030403020204" pitchFamily="34" charset="0"/>
              </a:rPr>
              <a:t>If it comes to setting up or confirming appointments or whatever, like I mentioned earlier, the text message is fine with me….It gives me the ability to respond to that yes or no, and it somehow manually reschedules my appointment from 3 weeks from now to that. That would be great.”</a:t>
            </a:r>
            <a:endParaRPr dirty="0">
              <a:latin typeface="Source Sans Pro" panose="020B0503030403020204" pitchFamily="34" charset="0"/>
              <a:ea typeface="Source Sans Pro" panose="020B0503030403020204" pitchFamily="34" charset="0"/>
            </a:endParaRP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Bill</a:t>
            </a:r>
            <a:endParaRPr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315676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lstStyle>
            <a:lvl1pPr algn="l">
              <a:defRPr sz="4400">
                <a:solidFill>
                  <a:srgbClr val="FFFFFF"/>
                </a:solidFill>
                <a:latin typeface="Merriweather"/>
                <a:ea typeface="Merriweather"/>
                <a:cs typeface="Merriweather"/>
                <a:sym typeface="Merriweather"/>
              </a:defRPr>
            </a:lvl1pPr>
          </a:lstStyle>
          <a:p>
            <a:r>
              <a:t>What We Wanted to Learn</a:t>
            </a:r>
          </a:p>
        </p:txBody>
      </p:sp>
      <p:sp>
        <p:nvSpPr>
          <p:cNvPr id="357"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endParaRPr/>
          </a:p>
        </p:txBody>
      </p:sp>
      <p:sp>
        <p:nvSpPr>
          <p:cNvPr id="358" name="The Problem   |   The Product   |   Why This Testing  |   Research Objective"/>
          <p:cNvSpPr txBox="1"/>
          <p:nvPr/>
        </p:nvSpPr>
        <p:spPr>
          <a:xfrm>
            <a:off x="442349" y="3898324"/>
            <a:ext cx="8440037"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defTabSz="914400">
              <a:defRPr>
                <a:solidFill>
                  <a:srgbClr val="FFFFFF"/>
                </a:solidFill>
              </a:defRPr>
            </a:lvl1pPr>
          </a:lstStyle>
          <a:p>
            <a:r>
              <a:t>The Problem   |   The Product   |   Why This Testing  |   Research Objective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How long is too long to wait for an email?…"/>
          <p:cNvSpPr txBox="1"/>
          <p:nvPr/>
        </p:nvSpPr>
        <p:spPr>
          <a:xfrm>
            <a:off x="1047393" y="1126463"/>
            <a:ext cx="7049212" cy="210823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p>
            <a:pPr>
              <a:defRPr sz="2500">
                <a:solidFill>
                  <a:srgbClr val="032D61"/>
                </a:solidFill>
              </a:defRPr>
            </a:pPr>
            <a:r>
              <a:rPr dirty="0">
                <a:solidFill>
                  <a:schemeClr val="tx1"/>
                </a:solidFill>
              </a:rPr>
              <a:t>How long is too long to wait for an email?</a:t>
            </a:r>
          </a:p>
          <a:p>
            <a:pPr>
              <a:defRPr sz="2500">
                <a:solidFill>
                  <a:srgbClr val="032D61"/>
                </a:solidFill>
              </a:defRPr>
            </a:pPr>
            <a:endParaRPr dirty="0">
              <a:solidFill>
                <a:schemeClr val="tx1"/>
              </a:solidFill>
            </a:endParaRPr>
          </a:p>
          <a:p>
            <a:pPr>
              <a:defRPr sz="2500">
                <a:solidFill>
                  <a:srgbClr val="032D61"/>
                </a:solidFill>
              </a:defRPr>
            </a:pPr>
            <a:r>
              <a:rPr dirty="0">
                <a:solidFill>
                  <a:schemeClr val="tx1"/>
                </a:solidFill>
              </a:rPr>
              <a:t>A few minutes is preferable.</a:t>
            </a:r>
            <a:br>
              <a:rPr dirty="0">
                <a:solidFill>
                  <a:schemeClr val="tx1"/>
                </a:solidFill>
              </a:rPr>
            </a:br>
            <a:r>
              <a:rPr dirty="0">
                <a:solidFill>
                  <a:schemeClr val="tx1"/>
                </a:solidFill>
              </a:rPr>
              <a:t>A few hours is understandable.</a:t>
            </a:r>
          </a:p>
          <a:p>
            <a:pPr>
              <a:defRPr sz="2500">
                <a:solidFill>
                  <a:srgbClr val="032D61"/>
                </a:solidFill>
              </a:defRPr>
            </a:pPr>
            <a:r>
              <a:rPr dirty="0">
                <a:solidFill>
                  <a:schemeClr val="tx1"/>
                </a:solidFill>
              </a:rPr>
              <a:t>A few days is suspicious.</a:t>
            </a:r>
          </a:p>
        </p:txBody>
      </p:sp>
      <p:sp>
        <p:nvSpPr>
          <p:cNvPr id="568"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30</a:t>
            </a:fld>
            <a:endParaRPr/>
          </a:p>
        </p:txBody>
      </p:sp>
      <p:sp>
        <p:nvSpPr>
          <p:cNvPr id="569" name="Finding 4"/>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4</a:t>
            </a:r>
            <a:r>
              <a:rPr lang="en-US" dirty="0">
                <a:latin typeface="Merriweather" pitchFamily="2" charset="77"/>
              </a:rPr>
              <a:t> – Wait Time</a:t>
            </a:r>
            <a:endParaRPr dirty="0">
              <a:latin typeface="Merriweather" pitchFamily="2" charset="77"/>
            </a:endParaRPr>
          </a:p>
        </p:txBody>
      </p:sp>
      <p:sp>
        <p:nvSpPr>
          <p:cNvPr id="570"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71" name="said receiving an email about their application a day or two after submitting it would make them question the validity of the email."/>
          <p:cNvSpPr txBox="1"/>
          <p:nvPr/>
        </p:nvSpPr>
        <p:spPr>
          <a:xfrm>
            <a:off x="2305163" y="3547777"/>
            <a:ext cx="6335477" cy="10439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r>
              <a:rPr dirty="0"/>
              <a:t>said receiving an email about their application a day or two after submitting it would make them question the validity of the email.</a:t>
            </a:r>
          </a:p>
        </p:txBody>
      </p:sp>
      <p:grpSp>
        <p:nvGrpSpPr>
          <p:cNvPr id="576" name="Group"/>
          <p:cNvGrpSpPr/>
          <p:nvPr/>
        </p:nvGrpSpPr>
        <p:grpSpPr>
          <a:xfrm>
            <a:off x="1068868" y="3492078"/>
            <a:ext cx="1002494" cy="996157"/>
            <a:chOff x="0" y="0"/>
            <a:chExt cx="1002492" cy="996155"/>
          </a:xfrm>
        </p:grpSpPr>
        <p:sp>
          <p:nvSpPr>
            <p:cNvPr id="572"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73" name="4"/>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4</a:t>
              </a:r>
            </a:p>
          </p:txBody>
        </p:sp>
        <p:sp>
          <p:nvSpPr>
            <p:cNvPr id="574"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75"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grpSp>
        <p:nvGrpSpPr>
          <p:cNvPr id="581" name="Group"/>
          <p:cNvGrpSpPr/>
          <p:nvPr/>
        </p:nvGrpSpPr>
        <p:grpSpPr>
          <a:xfrm>
            <a:off x="1068868" y="5054006"/>
            <a:ext cx="1002494" cy="996157"/>
            <a:chOff x="0" y="0"/>
            <a:chExt cx="1002492" cy="996155"/>
          </a:xfrm>
        </p:grpSpPr>
        <p:sp>
          <p:nvSpPr>
            <p:cNvPr id="577" name="Oval"/>
            <p:cNvSpPr/>
            <p:nvPr/>
          </p:nvSpPr>
          <p:spPr>
            <a:xfrm>
              <a:off x="0" y="0"/>
              <a:ext cx="1002493" cy="996156"/>
            </a:xfrm>
            <a:prstGeom prst="ellipse">
              <a:avLst/>
            </a:prstGeom>
            <a:solidFill>
              <a:srgbClr val="FFF1D3"/>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78" name="1"/>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1</a:t>
              </a:r>
            </a:p>
          </p:txBody>
        </p:sp>
        <p:sp>
          <p:nvSpPr>
            <p:cNvPr id="579"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80"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sp>
        <p:nvSpPr>
          <p:cNvPr id="582" name="said they would not mind the email taking a day or two to arrive, since that’s how long the mail would take. (This was the only participant who had been a VSO.)"/>
          <p:cNvSpPr txBox="1"/>
          <p:nvPr/>
        </p:nvSpPr>
        <p:spPr>
          <a:xfrm>
            <a:off x="2305164" y="5030114"/>
            <a:ext cx="6056138"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r>
              <a:rPr dirty="0"/>
              <a:t>said they would not mind the email taking a day or two to arrive, since that’s how long the mail would take. (This was the only participant who had been a VSO.)</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You have to look at it closely…I think we have to be very careful from letters assuming to be the VA. If I wasn't sure, I would call the toll free number. I would ask ‘is this a bonafide address from the VA health system?’”…"/>
          <p:cNvSpPr txBox="1"/>
          <p:nvPr/>
        </p:nvSpPr>
        <p:spPr>
          <a:xfrm>
            <a:off x="936171" y="640262"/>
            <a:ext cx="7173686" cy="581697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defRPr sz="3100" i="1">
                <a:solidFill>
                  <a:srgbClr val="FFFFFF"/>
                </a:solidFill>
                <a:latin typeface="Helvetica"/>
                <a:ea typeface="Helvetica"/>
                <a:cs typeface="Helvetica"/>
                <a:sym typeface="Helvetica"/>
              </a:defRPr>
            </a:pPr>
            <a:r>
              <a:rPr lang="en-US" dirty="0">
                <a:latin typeface="Source Sans Pro" panose="020B0503030403020204" pitchFamily="34" charset="0"/>
                <a:ea typeface="Source Sans Pro" panose="020B0503030403020204" pitchFamily="34" charset="0"/>
              </a:rPr>
              <a:t>[What if you received the email a few hours after submitting your application?]</a:t>
            </a:r>
          </a:p>
          <a:p>
            <a:pPr>
              <a:lnSpc>
                <a:spcPct val="120000"/>
              </a:lnSpc>
              <a:defRPr sz="3100" i="1">
                <a:solidFill>
                  <a:srgbClr val="FFFFFF"/>
                </a:solidFill>
                <a:latin typeface="Helvetica"/>
                <a:ea typeface="Helvetica"/>
                <a:cs typeface="Helvetica"/>
                <a:sym typeface="Helvetica"/>
              </a:defRPr>
            </a:pPr>
            <a:endParaRPr lang="en-US" dirty="0">
              <a:latin typeface="Source Sans Pro" panose="020B0503030403020204" pitchFamily="34" charset="0"/>
              <a:ea typeface="Source Sans Pro" panose="020B0503030403020204" pitchFamily="34" charset="0"/>
            </a:endParaRPr>
          </a:p>
          <a:p>
            <a:pPr>
              <a:lnSpc>
                <a:spcPct val="120000"/>
              </a:lnSpc>
              <a:defRPr sz="3100" i="1">
                <a:solidFill>
                  <a:srgbClr val="FFFFFF"/>
                </a:solidFill>
                <a:latin typeface="Helvetica"/>
                <a:ea typeface="Helvetica"/>
                <a:cs typeface="Helvetica"/>
                <a:sym typeface="Helvetica"/>
              </a:defRPr>
            </a:pPr>
            <a:r>
              <a:rPr lang="en-US" dirty="0">
                <a:latin typeface="Source Sans Pro" panose="020B0503030403020204" pitchFamily="34" charset="0"/>
                <a:ea typeface="Source Sans Pro" panose="020B0503030403020204" pitchFamily="34" charset="0"/>
              </a:rPr>
              <a:t>“I don't think it would be the end of the world, but again, with people wanting instant gratification, some people would probably be a little frustrated with it, but as long as I got the notification within a couple of hours, that would be ok.”</a:t>
            </a:r>
            <a:endParaRPr dirty="0">
              <a:latin typeface="Source Sans Pro" panose="020B0503030403020204" pitchFamily="34" charset="0"/>
              <a:ea typeface="Source Sans Pro" panose="020B0503030403020204" pitchFamily="34" charset="0"/>
            </a:endParaRP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Bill</a:t>
            </a:r>
            <a:endParaRPr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2260086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You have to look at it closely…I think we have to be very careful from letters assuming to be the VA. If I wasn't sure, I would call the toll free number. I would ask ‘is this a bonafide address from the VA health system?’”…"/>
          <p:cNvSpPr txBox="1"/>
          <p:nvPr/>
        </p:nvSpPr>
        <p:spPr>
          <a:xfrm>
            <a:off x="1394567" y="955946"/>
            <a:ext cx="6463724" cy="524451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lang="en-US" dirty="0">
                <a:latin typeface="Source Sans Pro" panose="020B0503030403020204" pitchFamily="34" charset="0"/>
                <a:ea typeface="Source Sans Pro" panose="020B0503030403020204" pitchFamily="34" charset="0"/>
              </a:rPr>
              <a:t>[What if you received the email a day or two after submitting your application?]</a:t>
            </a:r>
          </a:p>
          <a:p>
            <a:pPr>
              <a:lnSpc>
                <a:spcPct val="120000"/>
              </a:lnSpc>
              <a:defRPr sz="3100" i="1">
                <a:solidFill>
                  <a:srgbClr val="FFFFFF"/>
                </a:solidFill>
                <a:latin typeface="Helvetica"/>
                <a:ea typeface="Helvetica"/>
                <a:cs typeface="Helvetica"/>
                <a:sym typeface="Helvetica"/>
              </a:defRPr>
            </a:pPr>
            <a:endParaRPr lang="en-US" dirty="0">
              <a:latin typeface="Source Sans Pro" panose="020B0503030403020204" pitchFamily="34" charset="0"/>
              <a:ea typeface="Source Sans Pro" panose="020B0503030403020204" pitchFamily="34" charset="0"/>
            </a:endParaRPr>
          </a:p>
          <a:p>
            <a:pPr>
              <a:lnSpc>
                <a:spcPct val="120000"/>
              </a:lnSpc>
              <a:defRPr sz="3100" i="1">
                <a:solidFill>
                  <a:srgbClr val="FFFFFF"/>
                </a:solidFill>
                <a:latin typeface="Helvetica"/>
                <a:ea typeface="Helvetica"/>
                <a:cs typeface="Helvetica"/>
                <a:sym typeface="Helvetica"/>
              </a:defRPr>
            </a:pPr>
            <a:r>
              <a:rPr lang="en-US" dirty="0">
                <a:latin typeface="Source Sans Pro" panose="020B0503030403020204" pitchFamily="34" charset="0"/>
                <a:ea typeface="Source Sans Pro" panose="020B0503030403020204" pitchFamily="34" charset="0"/>
              </a:rPr>
              <a:t>“I would have worried — why didn't I receive it earlier? I would still open it, but I would have thought or assumed I'd have received it earlier than that.”</a:t>
            </a:r>
            <a:endParaRPr dirty="0">
              <a:latin typeface="Source Sans Pro" panose="020B0503030403020204" pitchFamily="34" charset="0"/>
              <a:ea typeface="Source Sans Pro" panose="020B0503030403020204" pitchFamily="34" charset="0"/>
            </a:endParaRP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Tammy</a:t>
            </a:r>
            <a:endParaRPr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3077173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How long is too long to wait for an email?…"/>
          <p:cNvSpPr txBox="1"/>
          <p:nvPr/>
        </p:nvSpPr>
        <p:spPr>
          <a:xfrm>
            <a:off x="853652" y="1198867"/>
            <a:ext cx="7802439" cy="9540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nchor="b">
            <a:spAutoFit/>
          </a:bodyPr>
          <a:lstStyle/>
          <a:p>
            <a:r>
              <a:rPr lang="en-US" sz="2500" dirty="0">
                <a:solidFill>
                  <a:schemeClr val="tx1"/>
                </a:solidFill>
              </a:rPr>
              <a:t>Veterans trust emails about their VA benefits from a .com sender less than they would those from a .</a:t>
            </a:r>
            <a:r>
              <a:rPr lang="en-US" sz="2500" dirty="0" err="1">
                <a:solidFill>
                  <a:schemeClr val="tx1"/>
                </a:solidFill>
              </a:rPr>
              <a:t>gov</a:t>
            </a:r>
            <a:r>
              <a:rPr lang="en-US" sz="2500" dirty="0">
                <a:solidFill>
                  <a:schemeClr val="tx1"/>
                </a:solidFill>
              </a:rPr>
              <a:t> sender.</a:t>
            </a:r>
          </a:p>
        </p:txBody>
      </p:sp>
      <p:sp>
        <p:nvSpPr>
          <p:cNvPr id="568"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33</a:t>
            </a:fld>
            <a:endParaRPr/>
          </a:p>
        </p:txBody>
      </p:sp>
      <p:sp>
        <p:nvSpPr>
          <p:cNvPr id="569" name="Finding 4"/>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Finding </a:t>
            </a:r>
            <a:r>
              <a:rPr lang="en-US" dirty="0">
                <a:latin typeface="Merriweather" pitchFamily="2" charset="77"/>
              </a:rPr>
              <a:t>5 – Email Sender</a:t>
            </a:r>
            <a:endParaRPr dirty="0">
              <a:latin typeface="Merriweather" pitchFamily="2" charset="77"/>
            </a:endParaRPr>
          </a:p>
        </p:txBody>
      </p:sp>
      <p:sp>
        <p:nvSpPr>
          <p:cNvPr id="570"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571" name="said receiving an email about their application a day or two after submitting it would make them question the validity of the email."/>
          <p:cNvSpPr txBox="1"/>
          <p:nvPr/>
        </p:nvSpPr>
        <p:spPr>
          <a:xfrm>
            <a:off x="2280398" y="3006601"/>
            <a:ext cx="6210459" cy="7078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r>
              <a:rPr lang="en-US" dirty="0"/>
              <a:t>mentioned being suspicious of a .com sender referencing their application.</a:t>
            </a:r>
          </a:p>
        </p:txBody>
      </p:sp>
      <p:grpSp>
        <p:nvGrpSpPr>
          <p:cNvPr id="576" name="Group"/>
          <p:cNvGrpSpPr/>
          <p:nvPr/>
        </p:nvGrpSpPr>
        <p:grpSpPr>
          <a:xfrm>
            <a:off x="1068869" y="2838936"/>
            <a:ext cx="1002494" cy="996157"/>
            <a:chOff x="0" y="0"/>
            <a:chExt cx="1002492" cy="996155"/>
          </a:xfrm>
        </p:grpSpPr>
        <p:sp>
          <p:nvSpPr>
            <p:cNvPr id="572"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73" name="4"/>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4</a:t>
              </a:r>
            </a:p>
          </p:txBody>
        </p:sp>
        <p:sp>
          <p:nvSpPr>
            <p:cNvPr id="574"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75"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grpSp>
        <p:nvGrpSpPr>
          <p:cNvPr id="581" name="Group"/>
          <p:cNvGrpSpPr/>
          <p:nvPr/>
        </p:nvGrpSpPr>
        <p:grpSpPr>
          <a:xfrm>
            <a:off x="1091138" y="4532035"/>
            <a:ext cx="1002494" cy="996157"/>
            <a:chOff x="0" y="0"/>
            <a:chExt cx="1002492" cy="996155"/>
          </a:xfrm>
        </p:grpSpPr>
        <p:sp>
          <p:nvSpPr>
            <p:cNvPr id="577" name="Oval"/>
            <p:cNvSpPr/>
            <p:nvPr/>
          </p:nvSpPr>
          <p:spPr>
            <a:xfrm>
              <a:off x="0" y="0"/>
              <a:ext cx="1002493" cy="996156"/>
            </a:xfrm>
            <a:prstGeom prst="ellipse">
              <a:avLst/>
            </a:prstGeom>
            <a:solidFill>
              <a:srgbClr val="FFF1D3"/>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sp>
          <p:nvSpPr>
            <p:cNvPr id="578" name="1"/>
            <p:cNvSpPr txBox="1"/>
            <p:nvPr/>
          </p:nvSpPr>
          <p:spPr>
            <a:xfrm>
              <a:off x="209034" y="40322"/>
              <a:ext cx="280572"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rPr lang="en-US" dirty="0"/>
                <a:t>2</a:t>
              </a:r>
              <a:endParaRPr dirty="0"/>
            </a:p>
          </p:txBody>
        </p:sp>
        <p:sp>
          <p:nvSpPr>
            <p:cNvPr id="579" name="5"/>
            <p:cNvSpPr txBox="1"/>
            <p:nvPr/>
          </p:nvSpPr>
          <p:spPr>
            <a:xfrm>
              <a:off x="523515" y="443410"/>
              <a:ext cx="301655" cy="4812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lvl1pPr algn="ctr">
                <a:defRPr sz="2500" b="1">
                  <a:solidFill>
                    <a:srgbClr val="323A44"/>
                  </a:solidFill>
                  <a:latin typeface="Helvetica"/>
                  <a:ea typeface="Helvetica"/>
                  <a:cs typeface="Helvetica"/>
                  <a:sym typeface="Helvetica"/>
                </a:defRPr>
              </a:lvl1pPr>
            </a:lstStyle>
            <a:p>
              <a:r>
                <a:t>5</a:t>
              </a:r>
            </a:p>
          </p:txBody>
        </p:sp>
        <p:sp>
          <p:nvSpPr>
            <p:cNvPr id="580"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endParaRPr/>
            </a:p>
          </p:txBody>
        </p:sp>
      </p:grpSp>
      <p:sp>
        <p:nvSpPr>
          <p:cNvPr id="582" name="said they would not mind the email taking a day or two to arrive, since that’s how long the mail would take. (This was the only participant who had been a VSO.)"/>
          <p:cNvSpPr txBox="1"/>
          <p:nvPr/>
        </p:nvSpPr>
        <p:spPr>
          <a:xfrm>
            <a:off x="2302667" y="4400481"/>
            <a:ext cx="6058634" cy="13234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r>
              <a:rPr lang="en-US" dirty="0"/>
              <a:t>said they would be more likely to trust this email address if the email arrived right after they submitted their application. Trust would decrease the longer it took to receive the email.</a:t>
            </a:r>
          </a:p>
        </p:txBody>
      </p:sp>
    </p:spTree>
    <p:extLst>
      <p:ext uri="{BB962C8B-B14F-4D97-AF65-F5344CB8AC3E}">
        <p14:creationId xmlns:p14="http://schemas.microsoft.com/office/powerpoint/2010/main" val="325707294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You have to look at it closely…I think we have to be very careful from letters assuming to be the VA. If I wasn't sure, I would call the toll free number. I would ask ‘is this a bonafide address from the VA health system?’”…"/>
          <p:cNvSpPr txBox="1"/>
          <p:nvPr/>
        </p:nvSpPr>
        <p:spPr>
          <a:xfrm>
            <a:off x="1340138" y="1456689"/>
            <a:ext cx="6463724" cy="40600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“You have to look at it closely…I think we have to be very careful from letters assuming to be the VA. If I wasn't sure, I would call the toll free number. I would ask ‘is this a bona</a:t>
            </a:r>
            <a:r>
              <a:rPr lang="en-US" dirty="0">
                <a:latin typeface="Source Sans Pro" panose="020B0503030403020204" pitchFamily="34" charset="0"/>
                <a:ea typeface="Source Sans Pro" panose="020B0503030403020204" pitchFamily="34" charset="0"/>
              </a:rPr>
              <a:t> </a:t>
            </a:r>
            <a:r>
              <a:rPr dirty="0">
                <a:latin typeface="Source Sans Pro" panose="020B0503030403020204" pitchFamily="34" charset="0"/>
                <a:ea typeface="Source Sans Pro" panose="020B0503030403020204" pitchFamily="34" charset="0"/>
              </a:rPr>
              <a:t>fide address from the VA health system?’”</a:t>
            </a:r>
          </a:p>
          <a:p>
            <a:pPr algn="r">
              <a:lnSpc>
                <a:spcPct val="120000"/>
              </a:lnSpc>
              <a:defRPr sz="3100" i="1">
                <a:solidFill>
                  <a:srgbClr val="FFFFFF"/>
                </a:solidFill>
                <a:latin typeface="Helvetica"/>
                <a:ea typeface="Helvetica"/>
                <a:cs typeface="Helvetica"/>
                <a:sym typeface="Helvetica"/>
              </a:defRPr>
            </a:pPr>
            <a:r>
              <a:rPr dirty="0">
                <a:latin typeface="Source Sans Pro" panose="020B0503030403020204" pitchFamily="34" charset="0"/>
                <a:ea typeface="Source Sans Pro" panose="020B0503030403020204" pitchFamily="34" charset="0"/>
              </a:rPr>
              <a:t>- Ronald</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lide Number"/>
          <p:cNvSpPr txBox="1">
            <a:spLocks noGrp="1"/>
          </p:cNvSpPr>
          <p:nvPr>
            <p:ph type="sldNum" sz="quarter" idx="2"/>
          </p:nvPr>
        </p:nvSpPr>
        <p:spPr>
          <a:xfrm>
            <a:off x="8656091" y="6299695"/>
            <a:ext cx="365067" cy="3606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35</a:t>
            </a:fld>
            <a:endParaRPr/>
          </a:p>
        </p:txBody>
      </p:sp>
      <p:sp>
        <p:nvSpPr>
          <p:cNvPr id="604" name="What’s next?"/>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What’s next?</a:t>
            </a:r>
          </a:p>
        </p:txBody>
      </p:sp>
      <p:sp>
        <p:nvSpPr>
          <p:cNvPr id="605"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606" name="Text"/>
          <p:cNvSpPr txBox="1"/>
          <p:nvPr/>
        </p:nvSpPr>
        <p:spPr>
          <a:xfrm>
            <a:off x="1619682" y="3435993"/>
            <a:ext cx="5904636" cy="9042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ts val="4400"/>
              </a:lnSpc>
              <a:defRPr sz="2500">
                <a:latin typeface="Merriweather"/>
                <a:ea typeface="Merriweather"/>
                <a:cs typeface="Merriweather"/>
                <a:sym typeface="Merriweather"/>
              </a:defRPr>
            </a:pPr>
            <a:endParaRPr/>
          </a:p>
        </p:txBody>
      </p:sp>
      <p:sp>
        <p:nvSpPr>
          <p:cNvPr id="3" name="TextBox 2">
            <a:extLst>
              <a:ext uri="{FF2B5EF4-FFF2-40B4-BE49-F238E27FC236}">
                <a16:creationId xmlns:a16="http://schemas.microsoft.com/office/drawing/2014/main" id="{8F0138FB-C484-0547-A2B0-CCC8EBFA438E}"/>
              </a:ext>
            </a:extLst>
          </p:cNvPr>
          <p:cNvSpPr txBox="1"/>
          <p:nvPr/>
        </p:nvSpPr>
        <p:spPr>
          <a:xfrm>
            <a:off x="503358" y="1621972"/>
            <a:ext cx="8137281"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mn-lt"/>
                <a:ea typeface="+mn-ea"/>
                <a:cs typeface="+mn-cs"/>
                <a:sym typeface="Source Sans Pro Regular"/>
              </a:rPr>
              <a:t>Incorporating findings into notifications for Pensions/Burials MVP and VIC </a:t>
            </a:r>
            <a:br>
              <a:rPr lang="en-US" sz="2400" dirty="0"/>
            </a:br>
            <a:r>
              <a:rPr lang="en-US" sz="2400" dirty="0"/>
              <a:t> </a:t>
            </a:r>
            <a:br>
              <a:rPr lang="en-US" sz="2400" dirty="0"/>
            </a:br>
            <a:endParaRPr lang="en-US" sz="2400" dirty="0"/>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Findings relating to interest in a centralized web portal for personalized updates and information will drive discovery around Notifications Center</a:t>
            </a:r>
          </a:p>
          <a:p>
            <a:pPr marR="0" algn="l" defTabSz="457200" rtl="0" fontAlgn="auto" latinLnBrk="0" hangingPunct="0">
              <a:lnSpc>
                <a:spcPct val="100000"/>
              </a:lnSpc>
              <a:spcBef>
                <a:spcPts val="0"/>
              </a:spcBef>
              <a:spcAft>
                <a:spcPts val="0"/>
              </a:spcAft>
              <a:buClrTx/>
              <a:buSzTx/>
              <a:tabLst/>
            </a:pPr>
            <a:br>
              <a:rPr lang="en-US" sz="2400" dirty="0"/>
            </a:br>
            <a:endParaRPr lang="en-US" sz="2400" dirty="0"/>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Performing additional research on whether and when text messages are a viable and desirable form of communication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DEBEE"/>
        </a:solidFill>
        <a:effectLst/>
      </p:bgPr>
    </p:bg>
    <p:spTree>
      <p:nvGrpSpPr>
        <p:cNvPr id="1" name=""/>
        <p:cNvGrpSpPr/>
        <p:nvPr/>
      </p:nvGrpSpPr>
      <p:grpSpPr>
        <a:xfrm>
          <a:off x="0" y="0"/>
          <a:ext cx="0" cy="0"/>
          <a:chOff x="0" y="0"/>
          <a:chExt cx="0" cy="0"/>
        </a:xfrm>
      </p:grpSpPr>
      <p:sp>
        <p:nvSpPr>
          <p:cNvPr id="608" name="Thank you"/>
          <p:cNvSpPr txBox="1"/>
          <p:nvPr/>
        </p:nvSpPr>
        <p:spPr>
          <a:xfrm>
            <a:off x="387924" y="3204517"/>
            <a:ext cx="8359241" cy="9829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gn="ctr">
              <a:defRPr sz="5000">
                <a:solidFill>
                  <a:srgbClr val="17426F"/>
                </a:solidFill>
              </a:defRPr>
            </a:lvl1pPr>
          </a:lstStyle>
          <a:p>
            <a:r>
              <a:rPr dirty="0">
                <a:latin typeface="Merriweather" pitchFamily="2" charset="77"/>
              </a:rPr>
              <a:t>Thank you</a:t>
            </a:r>
          </a:p>
        </p:txBody>
      </p:sp>
      <p:pic>
        <p:nvPicPr>
          <p:cNvPr id="609" name="dsva_logo.png" descr="dsva_logo.png"/>
          <p:cNvPicPr>
            <a:picLocks noChangeAspect="1"/>
          </p:cNvPicPr>
          <p:nvPr/>
        </p:nvPicPr>
        <p:blipFill>
          <a:blip r:embed="rId3">
            <a:extLst/>
          </a:blip>
          <a:stretch>
            <a:fillRect/>
          </a:stretch>
        </p:blipFill>
        <p:spPr>
          <a:xfrm>
            <a:off x="3630114" y="1808322"/>
            <a:ext cx="1749059" cy="101154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he Problem"/>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The Problem</a:t>
            </a:r>
          </a:p>
        </p:txBody>
      </p:sp>
      <p:sp>
        <p:nvSpPr>
          <p:cNvPr id="361" name="Currently, there is no way to keep Vets.gov users updated on the status of claims and appeals, to send confirmations, or to send users suggestions outside of Vets.gov, without their logging into the site."/>
          <p:cNvSpPr txBox="1"/>
          <p:nvPr/>
        </p:nvSpPr>
        <p:spPr>
          <a:xfrm>
            <a:off x="503359" y="2115043"/>
            <a:ext cx="8137281" cy="230832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spcBef>
                <a:spcPts val="2000"/>
              </a:spcBef>
              <a:defRPr sz="3000">
                <a:solidFill>
                  <a:srgbClr val="323A44"/>
                </a:solidFill>
                <a:latin typeface="Merriweather"/>
                <a:ea typeface="Merriweather"/>
                <a:cs typeface="Merriweather"/>
                <a:sym typeface="Merriweather"/>
              </a:defRPr>
            </a:lvl1pPr>
          </a:lstStyle>
          <a:p>
            <a:r>
              <a:rPr dirty="0">
                <a:latin typeface="+mn-lt"/>
                <a:cs typeface="+mn-cs"/>
              </a:rPr>
              <a:t>Currently, there is no way to keep Vets.gov users updated on the status of claims and appeals</a:t>
            </a:r>
            <a:r>
              <a:rPr lang="en-US" dirty="0">
                <a:latin typeface="+mn-lt"/>
                <a:cs typeface="+mn-cs"/>
              </a:rPr>
              <a:t>, or</a:t>
            </a:r>
            <a:r>
              <a:rPr dirty="0">
                <a:latin typeface="+mn-lt"/>
                <a:cs typeface="+mn-cs"/>
              </a:rPr>
              <a:t> to send </a:t>
            </a:r>
            <a:r>
              <a:rPr lang="en-US" dirty="0">
                <a:latin typeface="+mn-lt"/>
                <a:cs typeface="+mn-cs"/>
              </a:rPr>
              <a:t>them </a:t>
            </a:r>
            <a:r>
              <a:rPr dirty="0">
                <a:latin typeface="+mn-lt"/>
                <a:cs typeface="+mn-cs"/>
              </a:rPr>
              <a:t>confirmations</a:t>
            </a:r>
            <a:r>
              <a:rPr lang="en-US" dirty="0">
                <a:latin typeface="+mn-lt"/>
                <a:cs typeface="+mn-cs"/>
              </a:rPr>
              <a:t>,</a:t>
            </a:r>
            <a:r>
              <a:rPr dirty="0">
                <a:latin typeface="+mn-lt"/>
                <a:cs typeface="+mn-cs"/>
              </a:rPr>
              <a:t> without their logging into the site.</a:t>
            </a:r>
          </a:p>
        </p:txBody>
      </p:sp>
      <p:sp>
        <p:nvSpPr>
          <p:cNvPr id="362"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 xmlns:ma14="http://schemas.microsoft.com/office/mac/drawingml/2011/main" val="1"/>
            </a:ext>
          </a:extLst>
        </p:spPr>
        <p:txBody>
          <a:bodyPr/>
          <a:lstStyle>
            <a:lvl1pPr>
              <a:defRPr>
                <a:solidFill>
                  <a:srgbClr val="FFFFFF"/>
                </a:solidFill>
              </a:defRPr>
            </a:lvl1pPr>
          </a:lstStyle>
          <a:p>
            <a:fld id="{86CB4B4D-7CA3-9044-876B-883B54F8677D}" type="slidenum">
              <a:t>4</a:t>
            </a:fld>
            <a:endParaRPr/>
          </a:p>
        </p:txBody>
      </p:sp>
      <p:sp>
        <p:nvSpPr>
          <p:cNvPr id="363"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366" name="The Product"/>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dirty="0">
                <a:latin typeface="Merriweather" pitchFamily="2" charset="77"/>
                <a:ea typeface="InaiMathi" pitchFamily="2" charset="0"/>
                <a:cs typeface="InaiMathi" pitchFamily="2" charset="0"/>
              </a:rPr>
              <a:t>The Product</a:t>
            </a:r>
            <a:endParaRPr dirty="0">
              <a:latin typeface="Merriweather" pitchFamily="2" charset="77"/>
              <a:ea typeface="InaiMathi" pitchFamily="2" charset="0"/>
              <a:cs typeface="InaiMathi" pitchFamily="2" charset="0"/>
            </a:endParaRPr>
          </a:p>
        </p:txBody>
      </p:sp>
      <p:sp>
        <p:nvSpPr>
          <p:cNvPr id="367" name="An MVP of an external notification for Vets.gov.…"/>
          <p:cNvSpPr txBox="1"/>
          <p:nvPr/>
        </p:nvSpPr>
        <p:spPr>
          <a:xfrm>
            <a:off x="612584" y="1864970"/>
            <a:ext cx="8137280" cy="311880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spcBef>
                <a:spcPts val="2000"/>
              </a:spcBef>
              <a:defRPr sz="3000">
                <a:solidFill>
                  <a:srgbClr val="323A44"/>
                </a:solidFill>
                <a:latin typeface="Merriweather"/>
                <a:ea typeface="Merriweather"/>
                <a:cs typeface="Merriweather"/>
                <a:sym typeface="Merriweather"/>
              </a:defRPr>
            </a:pPr>
            <a:r>
              <a:rPr dirty="0">
                <a:latin typeface="+mn-ea"/>
              </a:rPr>
              <a:t>An MVP of an external notification for </a:t>
            </a:r>
            <a:r>
              <a:rPr dirty="0" err="1">
                <a:latin typeface="+mn-ea"/>
              </a:rPr>
              <a:t>Vets.gov</a:t>
            </a:r>
            <a:r>
              <a:rPr dirty="0">
                <a:latin typeface="+mn-ea"/>
              </a:rPr>
              <a:t>.</a:t>
            </a:r>
            <a:br>
              <a:rPr lang="en-US" dirty="0">
                <a:latin typeface="+mn-ea"/>
              </a:rPr>
            </a:br>
            <a:endParaRPr dirty="0">
              <a:latin typeface="+mn-ea"/>
            </a:endParaRPr>
          </a:p>
          <a:p>
            <a:pPr>
              <a:lnSpc>
                <a:spcPct val="120000"/>
              </a:lnSpc>
              <a:spcBef>
                <a:spcPts val="2000"/>
              </a:spcBef>
              <a:defRPr sz="3000">
                <a:solidFill>
                  <a:srgbClr val="323A44"/>
                </a:solidFill>
                <a:latin typeface="Merriweather"/>
                <a:ea typeface="Merriweather"/>
                <a:cs typeface="Merriweather"/>
                <a:sym typeface="Merriweather"/>
              </a:defRPr>
            </a:pPr>
            <a:r>
              <a:rPr dirty="0">
                <a:latin typeface="+mn-ea"/>
              </a:rPr>
              <a:t>Specifically, we’re prototyping an email confirmation to follow the submission of a health</a:t>
            </a:r>
            <a:r>
              <a:rPr lang="en-US" dirty="0">
                <a:latin typeface="+mn-ea"/>
              </a:rPr>
              <a:t> </a:t>
            </a:r>
            <a:r>
              <a:rPr dirty="0">
                <a:latin typeface="+mn-ea"/>
              </a:rPr>
              <a:t>care application.</a:t>
            </a:r>
          </a:p>
        </p:txBody>
      </p:sp>
      <p:sp>
        <p:nvSpPr>
          <p:cNvPr id="368"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371" name="Why This Testing?"/>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Why This Testing?</a:t>
            </a:r>
          </a:p>
        </p:txBody>
      </p:sp>
      <p:sp>
        <p:nvSpPr>
          <p:cNvPr id="372" name="We want to better understand users’ needs and expectations around notifications on Vets.gov.…"/>
          <p:cNvSpPr txBox="1"/>
          <p:nvPr/>
        </p:nvSpPr>
        <p:spPr>
          <a:xfrm>
            <a:off x="503358" y="1628598"/>
            <a:ext cx="8137281" cy="311880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spcBef>
                <a:spcPts val="2000"/>
              </a:spcBef>
              <a:defRPr sz="3000">
                <a:solidFill>
                  <a:srgbClr val="323A44"/>
                </a:solidFill>
                <a:latin typeface="Merriweather"/>
                <a:ea typeface="Merriweather"/>
                <a:cs typeface="Merriweather"/>
                <a:sym typeface="Merriweather"/>
              </a:defRPr>
            </a:pPr>
            <a:r>
              <a:rPr dirty="0">
                <a:latin typeface="Source Sans Pro" panose="020B0503030403020204" pitchFamily="34" charset="0"/>
                <a:ea typeface="Source Sans Pro" panose="020B0503030403020204" pitchFamily="34" charset="0"/>
              </a:rPr>
              <a:t>We want to better understand users’ needs and expectations around notifications on </a:t>
            </a:r>
            <a:r>
              <a:rPr dirty="0" err="1">
                <a:latin typeface="Source Sans Pro" panose="020B0503030403020204" pitchFamily="34" charset="0"/>
                <a:ea typeface="Source Sans Pro" panose="020B0503030403020204" pitchFamily="34" charset="0"/>
              </a:rPr>
              <a:t>Vets.gov</a:t>
            </a:r>
            <a:r>
              <a:rPr dirty="0">
                <a:latin typeface="Source Sans Pro" panose="020B0503030403020204" pitchFamily="34" charset="0"/>
                <a:ea typeface="Source Sans Pro" panose="020B0503030403020204" pitchFamily="34" charset="0"/>
              </a:rPr>
              <a:t>.</a:t>
            </a:r>
          </a:p>
          <a:p>
            <a:pPr>
              <a:lnSpc>
                <a:spcPct val="120000"/>
              </a:lnSpc>
              <a:spcBef>
                <a:spcPts val="2000"/>
              </a:spcBef>
              <a:defRPr sz="3000">
                <a:solidFill>
                  <a:srgbClr val="323A44"/>
                </a:solidFill>
                <a:latin typeface="Merriweather"/>
                <a:ea typeface="Merriweather"/>
                <a:cs typeface="Merriweather"/>
                <a:sym typeface="Merriweather"/>
              </a:defRPr>
            </a:pPr>
            <a:r>
              <a:rPr dirty="0">
                <a:latin typeface="Source Sans Pro" panose="020B0503030403020204" pitchFamily="34" charset="0"/>
                <a:ea typeface="Source Sans Pro" panose="020B0503030403020204" pitchFamily="34" charset="0"/>
              </a:rPr>
              <a:t>We want to gain insights that will help us implement Vets.gov's first external notification, as well as future notifications.</a:t>
            </a:r>
          </a:p>
        </p:txBody>
      </p:sp>
      <p:sp>
        <p:nvSpPr>
          <p:cNvPr id="373"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376" name="Research Objective"/>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Research Objective</a:t>
            </a:r>
          </a:p>
        </p:txBody>
      </p:sp>
      <p:sp>
        <p:nvSpPr>
          <p:cNvPr id="377" name="What are Veterans’ expectations around receiving electronic communication and notifications from the VA?…"/>
          <p:cNvSpPr txBox="1"/>
          <p:nvPr/>
        </p:nvSpPr>
        <p:spPr>
          <a:xfrm>
            <a:off x="503359" y="1594758"/>
            <a:ext cx="8137281" cy="311880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spcBef>
                <a:spcPts val="2000"/>
              </a:spcBef>
              <a:defRPr sz="3000">
                <a:solidFill>
                  <a:srgbClr val="323A44"/>
                </a:solidFill>
                <a:latin typeface="Merriweather"/>
                <a:ea typeface="Merriweather"/>
                <a:cs typeface="Merriweather"/>
                <a:sym typeface="Merriweather"/>
              </a:defRPr>
            </a:pPr>
            <a:r>
              <a:rPr dirty="0">
                <a:latin typeface="Source Sans Pro" panose="020B0503030403020204" pitchFamily="34" charset="0"/>
                <a:ea typeface="Source Sans Pro" panose="020B0503030403020204" pitchFamily="34" charset="0"/>
              </a:rPr>
              <a:t>What are Veterans’ expectations around receiving electronic communication and notifications from the VA?</a:t>
            </a:r>
          </a:p>
          <a:p>
            <a:pPr>
              <a:lnSpc>
                <a:spcPct val="120000"/>
              </a:lnSpc>
              <a:spcBef>
                <a:spcPts val="2000"/>
              </a:spcBef>
              <a:defRPr sz="3000">
                <a:solidFill>
                  <a:srgbClr val="323A44"/>
                </a:solidFill>
                <a:latin typeface="Merriweather"/>
                <a:ea typeface="Merriweather"/>
                <a:cs typeface="Merriweather"/>
                <a:sym typeface="Merriweather"/>
              </a:defRPr>
            </a:pPr>
            <a:r>
              <a:rPr dirty="0">
                <a:latin typeface="Source Sans Pro" panose="020B0503030403020204" pitchFamily="34" charset="0"/>
                <a:ea typeface="Source Sans Pro" panose="020B0503030403020204" pitchFamily="34" charset="0"/>
              </a:rPr>
              <a:t>What kinds of notifications do Veterans find useful, and which do they view as noise?</a:t>
            </a:r>
          </a:p>
        </p:txBody>
      </p:sp>
      <p:sp>
        <p:nvSpPr>
          <p:cNvPr id="378"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2D61"/>
        </a:solidFill>
        <a:effectLst/>
      </p:bgPr>
    </p:bg>
    <p:spTree>
      <p:nvGrpSpPr>
        <p:cNvPr id="1" name=""/>
        <p:cNvGrpSpPr/>
        <p:nvPr/>
      </p:nvGrpSpPr>
      <p:grpSpPr>
        <a:xfrm>
          <a:off x="0" y="0"/>
          <a:ext cx="0" cy="0"/>
          <a:chOff x="0" y="0"/>
          <a:chExt cx="0" cy="0"/>
        </a:xfrm>
      </p:grpSpPr>
      <p:sp>
        <p:nvSpPr>
          <p:cNvPr id="380" name="What We Did"/>
          <p:cNvSpPr txBox="1">
            <a:spLocks noGrp="1"/>
          </p:cNvSpPr>
          <p:nvPr>
            <p:ph type="title"/>
          </p:nvPr>
        </p:nvSpPr>
        <p:spPr>
          <a:xfrm>
            <a:off x="387899" y="1982527"/>
            <a:ext cx="7973402" cy="1692001"/>
          </a:xfrm>
          <a:prstGeom prst="rect">
            <a:avLst/>
          </a:prstGeom>
        </p:spPr>
        <p:txBody>
          <a:bodyPr/>
          <a:lstStyle>
            <a:lvl1pPr algn="l">
              <a:defRPr sz="4400">
                <a:solidFill>
                  <a:srgbClr val="FFFFFF"/>
                </a:solidFill>
                <a:latin typeface="Merriweather"/>
                <a:ea typeface="Merriweather"/>
                <a:cs typeface="Merriweather"/>
                <a:sym typeface="Merriweather"/>
              </a:defRPr>
            </a:lvl1pPr>
          </a:lstStyle>
          <a:p>
            <a:r>
              <a:t>What We Did</a:t>
            </a:r>
          </a:p>
        </p:txBody>
      </p:sp>
      <p:sp>
        <p:nvSpPr>
          <p:cNvPr id="381"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endParaRPr/>
          </a:p>
        </p:txBody>
      </p:sp>
      <p:sp>
        <p:nvSpPr>
          <p:cNvPr id="382" name="Participants   |   Research Process   |   Prototype"/>
          <p:cNvSpPr txBox="1"/>
          <p:nvPr/>
        </p:nvSpPr>
        <p:spPr>
          <a:xfrm>
            <a:off x="442349" y="3898324"/>
            <a:ext cx="82593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defTabSz="914400">
              <a:defRPr>
                <a:solidFill>
                  <a:srgbClr val="FFFFFF"/>
                </a:solidFill>
              </a:defRPr>
            </a:lvl1pPr>
          </a:lstStyle>
          <a:p>
            <a:r>
              <a:t>Participants   |   Research Process   |   Prototype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pic>
        <p:nvPicPr>
          <p:cNvPr id="385" name="darkconus.png" descr="darkconus.png"/>
          <p:cNvPicPr>
            <a:picLocks noChangeAspect="1"/>
          </p:cNvPicPr>
          <p:nvPr/>
        </p:nvPicPr>
        <p:blipFill>
          <a:blip r:embed="rId2">
            <a:extLst/>
          </a:blip>
          <a:stretch>
            <a:fillRect/>
          </a:stretch>
        </p:blipFill>
        <p:spPr>
          <a:xfrm>
            <a:off x="1673996" y="1158569"/>
            <a:ext cx="5796008" cy="3387011"/>
          </a:xfrm>
          <a:prstGeom prst="rect">
            <a:avLst/>
          </a:prstGeom>
          <a:ln w="12700">
            <a:miter lim="400000"/>
          </a:ln>
        </p:spPr>
      </p:pic>
      <p:sp>
        <p:nvSpPr>
          <p:cNvPr id="386" name="Participants"/>
          <p:cNvSpPr txBox="1"/>
          <p:nvPr/>
        </p:nvSpPr>
        <p:spPr>
          <a:xfrm>
            <a:off x="387899" y="368735"/>
            <a:ext cx="7973402" cy="5003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dirty="0">
                <a:latin typeface="Merriweather" pitchFamily="2" charset="77"/>
              </a:rPr>
              <a:t>Participants</a:t>
            </a:r>
          </a:p>
        </p:txBody>
      </p:sp>
      <p:sp>
        <p:nvSpPr>
          <p:cNvPr id="387"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pPr>
            <a:endParaRPr/>
          </a:p>
        </p:txBody>
      </p:sp>
      <p:sp>
        <p:nvSpPr>
          <p:cNvPr id="388" name="4…"/>
          <p:cNvSpPr txBox="1"/>
          <p:nvPr/>
        </p:nvSpPr>
        <p:spPr>
          <a:xfrm>
            <a:off x="503359" y="5208781"/>
            <a:ext cx="733533" cy="95718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lnSpc>
                <a:spcPct val="80000"/>
              </a:lnSpc>
              <a:spcAft>
                <a:spcPts val="600"/>
              </a:spcAft>
              <a:defRPr sz="5000"/>
            </a:pPr>
            <a:r>
              <a:rPr lang="en-US" sz="4400" dirty="0">
                <a:latin typeface="Merriweather" pitchFamily="2" charset="77"/>
              </a:rPr>
              <a:t>3</a:t>
            </a:r>
            <a:endParaRPr sz="4400" dirty="0">
              <a:latin typeface="Merriweather" pitchFamily="2" charset="77"/>
            </a:endParaRPr>
          </a:p>
          <a:p>
            <a:pPr algn="ctr">
              <a:spcAft>
                <a:spcPts val="600"/>
              </a:spcAft>
              <a:defRPr sz="1600"/>
            </a:pPr>
            <a:r>
              <a:rPr lang="en-US" dirty="0"/>
              <a:t>women</a:t>
            </a:r>
            <a:endParaRPr dirty="0"/>
          </a:p>
        </p:txBody>
      </p:sp>
      <p:sp>
        <p:nvSpPr>
          <p:cNvPr id="389" name="p1"/>
          <p:cNvSpPr/>
          <p:nvPr/>
        </p:nvSpPr>
        <p:spPr>
          <a:xfrm>
            <a:off x="6237514" y="2335982"/>
            <a:ext cx="376988" cy="370579"/>
          </a:xfrm>
          <a:prstGeom prst="ellipse">
            <a:avLst/>
          </a:prstGeom>
          <a:solidFill>
            <a:srgbClr val="FDB81F"/>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000">
                <a:latin typeface="Source Sans Pro Black"/>
                <a:ea typeface="Source Sans Pro Black"/>
                <a:cs typeface="Source Sans Pro Black"/>
                <a:sym typeface="Source Sans Pro Black"/>
              </a:defRPr>
            </a:lvl1pPr>
          </a:lstStyle>
          <a:p>
            <a:r>
              <a:rPr dirty="0"/>
              <a:t>p1</a:t>
            </a:r>
          </a:p>
        </p:txBody>
      </p:sp>
      <p:sp>
        <p:nvSpPr>
          <p:cNvPr id="390" name="p2"/>
          <p:cNvSpPr/>
          <p:nvPr/>
        </p:nvSpPr>
        <p:spPr>
          <a:xfrm>
            <a:off x="6624332" y="2380545"/>
            <a:ext cx="396954" cy="326016"/>
          </a:xfrm>
          <a:prstGeom prst="ellipse">
            <a:avLst/>
          </a:prstGeom>
          <a:solidFill>
            <a:srgbClr val="FDB81F"/>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000">
                <a:latin typeface="Source Sans Pro Black"/>
                <a:ea typeface="Source Sans Pro Black"/>
                <a:cs typeface="Source Sans Pro Black"/>
                <a:sym typeface="Source Sans Pro Black"/>
              </a:defRPr>
            </a:lvl1pPr>
          </a:lstStyle>
          <a:p>
            <a:r>
              <a:t>p2</a:t>
            </a:r>
          </a:p>
        </p:txBody>
      </p:sp>
      <p:sp>
        <p:nvSpPr>
          <p:cNvPr id="391" name="p4"/>
          <p:cNvSpPr/>
          <p:nvPr/>
        </p:nvSpPr>
        <p:spPr>
          <a:xfrm>
            <a:off x="5965371" y="2689065"/>
            <a:ext cx="417833" cy="402477"/>
          </a:xfrm>
          <a:prstGeom prst="ellipse">
            <a:avLst/>
          </a:prstGeom>
          <a:solidFill>
            <a:srgbClr val="FDB81F"/>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000">
                <a:latin typeface="Source Sans Pro Black"/>
                <a:ea typeface="Source Sans Pro Black"/>
                <a:cs typeface="Source Sans Pro Black"/>
                <a:sym typeface="Source Sans Pro Black"/>
              </a:defRPr>
            </a:lvl1pPr>
          </a:lstStyle>
          <a:p>
            <a:r>
              <a:t>p4</a:t>
            </a:r>
          </a:p>
        </p:txBody>
      </p:sp>
      <p:sp>
        <p:nvSpPr>
          <p:cNvPr id="392" name="p5"/>
          <p:cNvSpPr/>
          <p:nvPr/>
        </p:nvSpPr>
        <p:spPr>
          <a:xfrm>
            <a:off x="1783171" y="2486171"/>
            <a:ext cx="393971" cy="387657"/>
          </a:xfrm>
          <a:prstGeom prst="ellipse">
            <a:avLst/>
          </a:prstGeom>
          <a:solidFill>
            <a:srgbClr val="FDB81F"/>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000">
                <a:latin typeface="Source Sans Pro Black"/>
                <a:ea typeface="Source Sans Pro Black"/>
                <a:cs typeface="Source Sans Pro Black"/>
                <a:sym typeface="Source Sans Pro Black"/>
              </a:defRPr>
            </a:lvl1pPr>
          </a:lstStyle>
          <a:p>
            <a:r>
              <a:rPr dirty="0"/>
              <a:t>p5</a:t>
            </a:r>
          </a:p>
        </p:txBody>
      </p:sp>
      <p:sp>
        <p:nvSpPr>
          <p:cNvPr id="393" name="p3"/>
          <p:cNvSpPr/>
          <p:nvPr/>
        </p:nvSpPr>
        <p:spPr>
          <a:xfrm>
            <a:off x="4888311" y="2300363"/>
            <a:ext cx="413032" cy="406198"/>
          </a:xfrm>
          <a:prstGeom prst="ellipse">
            <a:avLst/>
          </a:prstGeom>
          <a:solidFill>
            <a:srgbClr val="FDB81F"/>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000">
                <a:latin typeface="Source Sans Pro Black"/>
                <a:ea typeface="Source Sans Pro Black"/>
                <a:cs typeface="Source Sans Pro Black"/>
                <a:sym typeface="Source Sans Pro Black"/>
              </a:defRPr>
            </a:lvl1pPr>
          </a:lstStyle>
          <a:p>
            <a:r>
              <a:t>p3</a:t>
            </a:r>
          </a:p>
        </p:txBody>
      </p:sp>
      <p:sp>
        <p:nvSpPr>
          <p:cNvPr id="394" name="36-71…"/>
          <p:cNvSpPr txBox="1"/>
          <p:nvPr/>
        </p:nvSpPr>
        <p:spPr>
          <a:xfrm>
            <a:off x="3656203" y="5208781"/>
            <a:ext cx="1831589" cy="95718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lnSpc>
                <a:spcPct val="80000"/>
              </a:lnSpc>
              <a:spcAft>
                <a:spcPts val="600"/>
              </a:spcAft>
              <a:defRPr sz="5000"/>
            </a:pPr>
            <a:r>
              <a:rPr sz="4400" dirty="0">
                <a:latin typeface="Merriweather" pitchFamily="2" charset="77"/>
              </a:rPr>
              <a:t>36-71</a:t>
            </a:r>
            <a:r>
              <a:rPr sz="4400" dirty="0"/>
              <a:t> </a:t>
            </a:r>
          </a:p>
          <a:p>
            <a:pPr algn="ctr">
              <a:spcAft>
                <a:spcPts val="600"/>
              </a:spcAft>
              <a:defRPr sz="1600"/>
            </a:pPr>
            <a:r>
              <a:rPr dirty="0"/>
              <a:t>years old</a:t>
            </a:r>
          </a:p>
        </p:txBody>
      </p:sp>
      <p:sp>
        <p:nvSpPr>
          <p:cNvPr id="395" name="1…"/>
          <p:cNvSpPr txBox="1"/>
          <p:nvPr/>
        </p:nvSpPr>
        <p:spPr>
          <a:xfrm>
            <a:off x="7470004" y="5208781"/>
            <a:ext cx="1170636" cy="95718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lnSpc>
                <a:spcPct val="80000"/>
              </a:lnSpc>
              <a:spcAft>
                <a:spcPts val="600"/>
              </a:spcAft>
              <a:defRPr sz="5000"/>
            </a:pPr>
            <a:r>
              <a:rPr sz="4400" dirty="0">
                <a:latin typeface="Merriweather" pitchFamily="2" charset="77"/>
              </a:rPr>
              <a:t>1</a:t>
            </a:r>
            <a:r>
              <a:rPr sz="4400" dirty="0"/>
              <a:t> </a:t>
            </a:r>
          </a:p>
          <a:p>
            <a:pPr algn="ctr">
              <a:spcAft>
                <a:spcPts val="600"/>
              </a:spcAft>
              <a:defRPr sz="1600"/>
            </a:pPr>
            <a:r>
              <a:rPr dirty="0"/>
              <a:t>former VSO</a:t>
            </a:r>
          </a:p>
        </p:txBody>
      </p:sp>
      <p:sp>
        <p:nvSpPr>
          <p:cNvPr id="17" name="4…">
            <a:extLst>
              <a:ext uri="{FF2B5EF4-FFF2-40B4-BE49-F238E27FC236}">
                <a16:creationId xmlns:a16="http://schemas.microsoft.com/office/drawing/2014/main" id="{D6E632EE-26EE-5143-A049-DFFAFD473E1D}"/>
              </a:ext>
            </a:extLst>
          </p:cNvPr>
          <p:cNvSpPr txBox="1"/>
          <p:nvPr/>
        </p:nvSpPr>
        <p:spPr>
          <a:xfrm>
            <a:off x="2204912" y="5208781"/>
            <a:ext cx="475448" cy="95718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lnSpc>
                <a:spcPct val="80000"/>
              </a:lnSpc>
              <a:spcAft>
                <a:spcPts val="600"/>
              </a:spcAft>
              <a:defRPr sz="5000"/>
            </a:pPr>
            <a:r>
              <a:rPr lang="en-US" sz="4400" dirty="0">
                <a:latin typeface="Merriweather" pitchFamily="2" charset="77"/>
              </a:rPr>
              <a:t>2</a:t>
            </a:r>
            <a:endParaRPr sz="4400" dirty="0">
              <a:latin typeface="Merriweather" pitchFamily="2" charset="77"/>
            </a:endParaRPr>
          </a:p>
          <a:p>
            <a:pPr algn="ctr">
              <a:spcAft>
                <a:spcPts val="600"/>
              </a:spcAft>
              <a:defRPr sz="1600"/>
            </a:pPr>
            <a:r>
              <a:rPr lang="en-US" dirty="0"/>
              <a:t>men</a:t>
            </a:r>
            <a:endParaRPr dirty="0"/>
          </a:p>
        </p:txBody>
      </p:sp>
      <p:sp>
        <p:nvSpPr>
          <p:cNvPr id="18" name="4…">
            <a:extLst>
              <a:ext uri="{FF2B5EF4-FFF2-40B4-BE49-F238E27FC236}">
                <a16:creationId xmlns:a16="http://schemas.microsoft.com/office/drawing/2014/main" id="{3B7ABD77-B74F-A14F-BFCA-2156B129B574}"/>
              </a:ext>
            </a:extLst>
          </p:cNvPr>
          <p:cNvSpPr txBox="1"/>
          <p:nvPr/>
        </p:nvSpPr>
        <p:spPr>
          <a:xfrm>
            <a:off x="6018357" y="5208781"/>
            <a:ext cx="929098" cy="120340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lnSpc>
                <a:spcPct val="80000"/>
              </a:lnSpc>
              <a:spcAft>
                <a:spcPts val="600"/>
              </a:spcAft>
              <a:defRPr sz="5000"/>
            </a:pPr>
            <a:r>
              <a:rPr sz="4400" dirty="0">
                <a:latin typeface="Merriweather" pitchFamily="2" charset="77"/>
              </a:rPr>
              <a:t>4</a:t>
            </a:r>
          </a:p>
          <a:p>
            <a:pPr algn="ctr">
              <a:spcAft>
                <a:spcPts val="600"/>
              </a:spcAft>
              <a:defRPr sz="1600"/>
            </a:pPr>
            <a:r>
              <a:rPr dirty="0"/>
              <a:t>branches of service</a:t>
            </a:r>
          </a:p>
        </p:txBody>
      </p:sp>
    </p:spTree>
  </p:cSld>
  <p:clrMapOvr>
    <a:masterClrMapping/>
  </p:clrMapOvr>
  <p:transition spd="med"/>
</p:sld>
</file>

<file path=ppt/theme/theme1.xml><?xml version="1.0" encoding="utf-8"?>
<a:theme xmlns:a="http://schemas.openxmlformats.org/drawingml/2006/main" name="4_Office Theme">
  <a:themeElements>
    <a:clrScheme name="4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4_Office Theme">
      <a:majorFont>
        <a:latin typeface="Calibri"/>
        <a:ea typeface="Calibri"/>
        <a:cs typeface="Calibri"/>
      </a:majorFont>
      <a:minorFont>
        <a:latin typeface="Source Sans Pro Regular"/>
        <a:ea typeface="Source Sans Pro Regular"/>
        <a:cs typeface="Source Sans Pro Regular"/>
      </a:minorFont>
    </a:fontScheme>
    <a:fmtScheme name="4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4_Office Theme">
  <a:themeElements>
    <a:clrScheme name="4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4_Office Theme">
      <a:majorFont>
        <a:latin typeface="Calibri"/>
        <a:ea typeface="Calibri"/>
        <a:cs typeface="Calibri"/>
      </a:majorFont>
      <a:minorFont>
        <a:latin typeface="Source Sans Pro Regular"/>
        <a:ea typeface="Source Sans Pro Regular"/>
        <a:cs typeface="Source Sans Pro Regular"/>
      </a:minorFont>
    </a:fontScheme>
    <a:fmtScheme name="4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265</TotalTime>
  <Words>1500</Words>
  <Application>Microsoft Macintosh PowerPoint</Application>
  <PresentationFormat>On-screen Show (4:3)</PresentationFormat>
  <Paragraphs>183</Paragraphs>
  <Slides>36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Cambria</vt:lpstr>
      <vt:lpstr>Helvetica</vt:lpstr>
      <vt:lpstr>InaiMathi</vt:lpstr>
      <vt:lpstr>Merriweather</vt:lpstr>
      <vt:lpstr>Source Sans Pro</vt:lpstr>
      <vt:lpstr>Source Sans Pro Black</vt:lpstr>
      <vt:lpstr>Source Sans Pro Regular</vt:lpstr>
      <vt:lpstr>4_Office Theme</vt:lpstr>
      <vt:lpstr>PowerPoint Presentation</vt:lpstr>
      <vt:lpstr>What We Wanted to Learn What We Did What We Learned  </vt:lpstr>
      <vt:lpstr>What We Wanted to Learn</vt:lpstr>
      <vt:lpstr>PowerPoint Presentation</vt:lpstr>
      <vt:lpstr>PowerPoint Presentation</vt:lpstr>
      <vt:lpstr>PowerPoint Presentation</vt:lpstr>
      <vt:lpstr>PowerPoint Presentation</vt:lpstr>
      <vt:lpstr>What We Did</vt:lpstr>
      <vt:lpstr>PowerPoint Presentation</vt:lpstr>
      <vt:lpstr>PowerPoint Presentation</vt:lpstr>
      <vt:lpstr>PowerPoint Presentation</vt:lpstr>
      <vt:lpstr>PowerPoint Presentation</vt:lpstr>
      <vt:lpstr>PowerPoint Presentation</vt:lpstr>
      <vt:lpstr>What We Learned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 Hoc LLC</cp:lastModifiedBy>
  <cp:revision>16</cp:revision>
  <dcterms:modified xsi:type="dcterms:W3CDTF">2018-03-26T21:17:55Z</dcterms:modified>
</cp:coreProperties>
</file>