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0" r:id="rId1"/>
    <p:sldMasterId id="2147483778" r:id="rId2"/>
    <p:sldMasterId id="2147483789" r:id="rId3"/>
  </p:sldMasterIdLst>
  <p:notesMasterIdLst>
    <p:notesMasterId r:id="rId38"/>
  </p:notesMasterIdLst>
  <p:handoutMasterIdLst>
    <p:handoutMasterId r:id="rId39"/>
  </p:handoutMasterIdLst>
  <p:sldIdLst>
    <p:sldId id="274" r:id="rId4"/>
    <p:sldId id="324" r:id="rId5"/>
    <p:sldId id="280" r:id="rId6"/>
    <p:sldId id="329" r:id="rId7"/>
    <p:sldId id="330" r:id="rId8"/>
    <p:sldId id="331" r:id="rId9"/>
    <p:sldId id="326" r:id="rId10"/>
    <p:sldId id="266" r:id="rId11"/>
    <p:sldId id="298" r:id="rId12"/>
    <p:sldId id="321" r:id="rId13"/>
    <p:sldId id="299" r:id="rId14"/>
    <p:sldId id="325" r:id="rId15"/>
    <p:sldId id="300" r:id="rId16"/>
    <p:sldId id="315" r:id="rId17"/>
    <p:sldId id="294" r:id="rId18"/>
    <p:sldId id="297" r:id="rId19"/>
    <p:sldId id="316" r:id="rId20"/>
    <p:sldId id="327" r:id="rId21"/>
    <p:sldId id="328" r:id="rId22"/>
    <p:sldId id="271" r:id="rId23"/>
    <p:sldId id="318" r:id="rId24"/>
    <p:sldId id="319" r:id="rId25"/>
    <p:sldId id="307" r:id="rId26"/>
    <p:sldId id="306" r:id="rId27"/>
    <p:sldId id="308" r:id="rId28"/>
    <p:sldId id="309" r:id="rId29"/>
    <p:sldId id="310" r:id="rId30"/>
    <p:sldId id="320" r:id="rId31"/>
    <p:sldId id="311" r:id="rId32"/>
    <p:sldId id="301" r:id="rId33"/>
    <p:sldId id="312" r:id="rId34"/>
    <p:sldId id="303" r:id="rId35"/>
    <p:sldId id="313" r:id="rId36"/>
    <p:sldId id="314"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y" id="{C6241648-D174-E149-A1E2-829A9DB32A71}">
          <p14:sldIdLst>
            <p14:sldId id="274"/>
            <p14:sldId id="324"/>
            <p14:sldId id="280"/>
            <p14:sldId id="329"/>
            <p14:sldId id="330"/>
            <p14:sldId id="331"/>
            <p14:sldId id="326"/>
            <p14:sldId id="266"/>
            <p14:sldId id="298"/>
            <p14:sldId id="321"/>
            <p14:sldId id="299"/>
            <p14:sldId id="325"/>
            <p14:sldId id="300"/>
            <p14:sldId id="315"/>
            <p14:sldId id="294"/>
            <p14:sldId id="297"/>
            <p14:sldId id="316"/>
            <p14:sldId id="327"/>
            <p14:sldId id="328"/>
            <p14:sldId id="271"/>
          </p14:sldIdLst>
        </p14:section>
        <p14:section name="Untitled Section" id="{7ABAD143-13A2-E049-95B5-19DBFCD90B8C}">
          <p14:sldIdLst>
            <p14:sldId id="318"/>
            <p14:sldId id="319"/>
            <p14:sldId id="307"/>
            <p14:sldId id="306"/>
            <p14:sldId id="308"/>
            <p14:sldId id="309"/>
            <p14:sldId id="310"/>
            <p14:sldId id="320"/>
            <p14:sldId id="311"/>
            <p14:sldId id="301"/>
            <p14:sldId id="312"/>
            <p14:sldId id="303"/>
            <p14:sldId id="313"/>
            <p14:sldId id="314"/>
          </p14:sldIdLst>
        </p14:section>
        <p14:section name="Just in case" id="{FFF5FE82-F5A4-0A4A-9FBE-C9FB61F86F8B}">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BEE"/>
    <a:srgbClr val="0A59B1"/>
    <a:srgbClr val="F9D367"/>
    <a:srgbClr val="032D6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72" autoAdjust="0"/>
    <p:restoredTop sz="91145" autoAdjust="0"/>
  </p:normalViewPr>
  <p:slideViewPr>
    <p:cSldViewPr snapToGrid="0" snapToObjects="1">
      <p:cViewPr varScale="1">
        <p:scale>
          <a:sx n="119" d="100"/>
          <a:sy n="119" d="100"/>
        </p:scale>
        <p:origin x="26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handoutMaster" Target="handoutMasters/handout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2B6D961-2EE9-8245-8471-1BAAA6E75AA2}" type="datetimeFigureOut">
              <a:rPr lang="en-US" smtClean="0"/>
              <a:t>4/16/18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4988BE7-74CB-E34F-88E9-A5208C12CA7C}" type="slidenum">
              <a:rPr lang="en-US" smtClean="0"/>
              <a:t>‹#›</a:t>
            </a:fld>
            <a:endParaRPr lang="en-US" dirty="0"/>
          </a:p>
        </p:txBody>
      </p:sp>
    </p:spTree>
    <p:extLst>
      <p:ext uri="{BB962C8B-B14F-4D97-AF65-F5344CB8AC3E}">
        <p14:creationId xmlns:p14="http://schemas.microsoft.com/office/powerpoint/2010/main" val="35977706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3BB4B9-510A-3F4E-AF1A-47666CED902E}" type="datetimeFigureOut">
              <a:rPr lang="en-US" smtClean="0"/>
              <a:t>4/16/18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ECE1AD-0B31-6E4B-B70D-50CA2600B8DA}" type="slidenum">
              <a:rPr lang="en-US" smtClean="0"/>
              <a:t>‹#›</a:t>
            </a:fld>
            <a:endParaRPr lang="en-US" dirty="0"/>
          </a:p>
        </p:txBody>
      </p:sp>
    </p:spTree>
    <p:extLst>
      <p:ext uri="{BB962C8B-B14F-4D97-AF65-F5344CB8AC3E}">
        <p14:creationId xmlns:p14="http://schemas.microsoft.com/office/powerpoint/2010/main" val="71441281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MVP</a:t>
            </a:r>
          </a:p>
        </p:txBody>
      </p:sp>
      <p:sp>
        <p:nvSpPr>
          <p:cNvPr id="4" name="Slide Number Placeholder 3"/>
          <p:cNvSpPr>
            <a:spLocks noGrp="1"/>
          </p:cNvSpPr>
          <p:nvPr>
            <p:ph type="sldNum" sz="quarter" idx="10"/>
          </p:nvPr>
        </p:nvSpPr>
        <p:spPr/>
        <p:txBody>
          <a:bodyPr/>
          <a:lstStyle/>
          <a:p>
            <a:fld id="{DEECE1AD-0B31-6E4B-B70D-50CA2600B8DA}" type="slidenum">
              <a:rPr lang="en-US" smtClean="0"/>
              <a:t>1</a:t>
            </a:fld>
            <a:endParaRPr lang="en-US" dirty="0"/>
          </a:p>
        </p:txBody>
      </p:sp>
    </p:spTree>
    <p:extLst>
      <p:ext uri="{BB962C8B-B14F-4D97-AF65-F5344CB8AC3E}">
        <p14:creationId xmlns:p14="http://schemas.microsoft.com/office/powerpoint/2010/main" val="4249017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6" name="Shape 396"/>
          <p:cNvSpPr txBox="1">
            <a:spLocks noGrp="1"/>
          </p:cNvSpPr>
          <p:nvPr>
            <p:ph type="body" idx="1"/>
          </p:nvPr>
        </p:nvSpPr>
        <p:spPr>
          <a:xfrm>
            <a:off x="685800" y="4343400"/>
            <a:ext cx="5486400" cy="4114800"/>
          </a:xfrm>
          <a:prstGeom prst="rect">
            <a:avLst/>
          </a:prstGeom>
        </p:spPr>
        <p:txBody>
          <a:bodyPr lIns="91420" tIns="91420" rIns="91420" bIns="91420" anchor="t" anchorCtr="0">
            <a:noAutofit/>
          </a:bodyPr>
          <a:lstStyle/>
          <a:p>
            <a:endParaRPr lang="en" dirty="0"/>
          </a:p>
        </p:txBody>
      </p:sp>
    </p:spTree>
    <p:extLst>
      <p:ext uri="{BB962C8B-B14F-4D97-AF65-F5344CB8AC3E}">
        <p14:creationId xmlns:p14="http://schemas.microsoft.com/office/powerpoint/2010/main" val="1685767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6" name="Shape 396"/>
          <p:cNvSpPr txBox="1">
            <a:spLocks noGrp="1"/>
          </p:cNvSpPr>
          <p:nvPr>
            <p:ph type="body" idx="1"/>
          </p:nvPr>
        </p:nvSpPr>
        <p:spPr>
          <a:xfrm>
            <a:off x="685800" y="4343400"/>
            <a:ext cx="5486400" cy="4114800"/>
          </a:xfrm>
          <a:prstGeom prst="rect">
            <a:avLst/>
          </a:prstGeom>
        </p:spPr>
        <p:txBody>
          <a:bodyPr lIns="91420" tIns="91420" rIns="91420" bIns="91420" anchor="t" anchorCtr="0">
            <a:noAutofit/>
          </a:bodyPr>
          <a:lstStyle/>
          <a:p>
            <a:r>
              <a:rPr lang="en-US" dirty="0"/>
              <a:t>Hailing from</a:t>
            </a:r>
            <a:r>
              <a:rPr lang="en-US" baseline="0" dirty="0"/>
              <a:t> various parts of the country, we were able to speak to 5 users representing different branches of the service.</a:t>
            </a:r>
            <a:endParaRPr lang="en" dirty="0"/>
          </a:p>
        </p:txBody>
      </p:sp>
    </p:spTree>
    <p:extLst>
      <p:ext uri="{BB962C8B-B14F-4D97-AF65-F5344CB8AC3E}">
        <p14:creationId xmlns:p14="http://schemas.microsoft.com/office/powerpoint/2010/main" val="1685767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6" name="Shape 396"/>
          <p:cNvSpPr txBox="1">
            <a:spLocks noGrp="1"/>
          </p:cNvSpPr>
          <p:nvPr>
            <p:ph type="body" idx="1"/>
          </p:nvPr>
        </p:nvSpPr>
        <p:spPr>
          <a:xfrm>
            <a:off x="685800" y="4343400"/>
            <a:ext cx="5486400" cy="4114800"/>
          </a:xfrm>
          <a:prstGeom prst="rect">
            <a:avLst/>
          </a:prstGeom>
        </p:spPr>
        <p:txBody>
          <a:bodyPr lIns="91420" tIns="91420" rIns="91420" bIns="91420" anchor="t" anchorCtr="0">
            <a:noAutofit/>
          </a:bodyPr>
          <a:lstStyle/>
          <a:p>
            <a:endParaRPr lang="en" dirty="0"/>
          </a:p>
        </p:txBody>
      </p:sp>
    </p:spTree>
    <p:extLst>
      <p:ext uri="{BB962C8B-B14F-4D97-AF65-F5344CB8AC3E}">
        <p14:creationId xmlns:p14="http://schemas.microsoft.com/office/powerpoint/2010/main" val="1685767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6" name="Shape 396"/>
          <p:cNvSpPr txBox="1">
            <a:spLocks noGrp="1"/>
          </p:cNvSpPr>
          <p:nvPr>
            <p:ph type="body" idx="1"/>
          </p:nvPr>
        </p:nvSpPr>
        <p:spPr>
          <a:xfrm>
            <a:off x="685800" y="4343400"/>
            <a:ext cx="5486400" cy="4114800"/>
          </a:xfrm>
          <a:prstGeom prst="rect">
            <a:avLst/>
          </a:prstGeom>
        </p:spPr>
        <p:txBody>
          <a:bodyPr lIns="91420" tIns="91420" rIns="91420" bIns="91420" anchor="t" anchorCtr="0">
            <a:noAutofit/>
          </a:bodyPr>
          <a:lstStyle/>
          <a:p>
            <a:endParaRPr lang="en" dirty="0"/>
          </a:p>
        </p:txBody>
      </p:sp>
    </p:spTree>
    <p:extLst>
      <p:ext uri="{BB962C8B-B14F-4D97-AF65-F5344CB8AC3E}">
        <p14:creationId xmlns:p14="http://schemas.microsoft.com/office/powerpoint/2010/main" val="1685767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6" name="Shape 396"/>
          <p:cNvSpPr txBox="1">
            <a:spLocks noGrp="1"/>
          </p:cNvSpPr>
          <p:nvPr>
            <p:ph type="body" idx="1"/>
          </p:nvPr>
        </p:nvSpPr>
        <p:spPr>
          <a:xfrm>
            <a:off x="685800" y="4343400"/>
            <a:ext cx="5486400" cy="4114800"/>
          </a:xfrm>
          <a:prstGeom prst="rect">
            <a:avLst/>
          </a:prstGeom>
        </p:spPr>
        <p:txBody>
          <a:bodyPr lIns="91420" tIns="91420" rIns="91420" bIns="91420" anchor="t" anchorCtr="0">
            <a:noAutofit/>
          </a:bodyPr>
          <a:lstStyle/>
          <a:p>
            <a:endParaRPr lang="en" dirty="0"/>
          </a:p>
        </p:txBody>
      </p:sp>
    </p:spTree>
    <p:extLst>
      <p:ext uri="{BB962C8B-B14F-4D97-AF65-F5344CB8AC3E}">
        <p14:creationId xmlns:p14="http://schemas.microsoft.com/office/powerpoint/2010/main" val="1685767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6" name="Shape 396"/>
          <p:cNvSpPr txBox="1">
            <a:spLocks noGrp="1"/>
          </p:cNvSpPr>
          <p:nvPr>
            <p:ph type="body" idx="1"/>
          </p:nvPr>
        </p:nvSpPr>
        <p:spPr>
          <a:xfrm>
            <a:off x="685800" y="4343400"/>
            <a:ext cx="5486400" cy="4114800"/>
          </a:xfrm>
          <a:prstGeom prst="rect">
            <a:avLst/>
          </a:prstGeom>
        </p:spPr>
        <p:txBody>
          <a:bodyPr lIns="91420" tIns="91420" rIns="91420" bIns="91420" anchor="t" anchorCtr="0">
            <a:noAutofit/>
          </a:bodyPr>
          <a:lstStyle/>
          <a:p>
            <a:endParaRPr lang="en" dirty="0"/>
          </a:p>
        </p:txBody>
      </p:sp>
    </p:spTree>
    <p:extLst>
      <p:ext uri="{BB962C8B-B14F-4D97-AF65-F5344CB8AC3E}">
        <p14:creationId xmlns:p14="http://schemas.microsoft.com/office/powerpoint/2010/main" val="16857673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6" name="Shape 396"/>
          <p:cNvSpPr txBox="1">
            <a:spLocks noGrp="1"/>
          </p:cNvSpPr>
          <p:nvPr>
            <p:ph type="body" idx="1"/>
          </p:nvPr>
        </p:nvSpPr>
        <p:spPr>
          <a:xfrm>
            <a:off x="685800" y="4343400"/>
            <a:ext cx="5486400" cy="4114800"/>
          </a:xfrm>
          <a:prstGeom prst="rect">
            <a:avLst/>
          </a:prstGeom>
        </p:spPr>
        <p:txBody>
          <a:bodyPr lIns="91420" tIns="91420" rIns="91420" bIns="91420" anchor="t" anchorCtr="0">
            <a:noAutofit/>
          </a:bodyPr>
          <a:lstStyle/>
          <a:p>
            <a:endParaRPr lang="en" dirty="0"/>
          </a:p>
        </p:txBody>
      </p:sp>
    </p:spTree>
    <p:extLst>
      <p:ext uri="{BB962C8B-B14F-4D97-AF65-F5344CB8AC3E}">
        <p14:creationId xmlns:p14="http://schemas.microsoft.com/office/powerpoint/2010/main" val="1685767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6" name="Shape 396"/>
          <p:cNvSpPr txBox="1">
            <a:spLocks noGrp="1"/>
          </p:cNvSpPr>
          <p:nvPr>
            <p:ph type="body" idx="1"/>
          </p:nvPr>
        </p:nvSpPr>
        <p:spPr>
          <a:xfrm>
            <a:off x="685800" y="4343400"/>
            <a:ext cx="5486400" cy="4114800"/>
          </a:xfrm>
          <a:prstGeom prst="rect">
            <a:avLst/>
          </a:prstGeom>
        </p:spPr>
        <p:txBody>
          <a:bodyPr lIns="91420" tIns="91420" rIns="91420" bIns="91420" anchor="t" anchorCtr="0">
            <a:noAutofit/>
          </a:bodyPr>
          <a:lstStyle/>
          <a:p>
            <a:fld id="{428AE5D6-069B-124A-9336-2D1F78334EB8}" type="slidenum">
              <a:rPr lang="en" smtClean="0"/>
              <a:t>20</a:t>
            </a:fld>
            <a:endParaRPr lang="en" dirty="0"/>
          </a:p>
        </p:txBody>
      </p:sp>
    </p:spTree>
    <p:extLst>
      <p:ext uri="{BB962C8B-B14F-4D97-AF65-F5344CB8AC3E}">
        <p14:creationId xmlns:p14="http://schemas.microsoft.com/office/powerpoint/2010/main" val="13231332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6" name="Shape 396"/>
          <p:cNvSpPr txBox="1">
            <a:spLocks noGrp="1"/>
          </p:cNvSpPr>
          <p:nvPr>
            <p:ph type="body" idx="1"/>
          </p:nvPr>
        </p:nvSpPr>
        <p:spPr>
          <a:xfrm>
            <a:off x="685800" y="4343400"/>
            <a:ext cx="5486400" cy="4114800"/>
          </a:xfrm>
          <a:prstGeom prst="rect">
            <a:avLst/>
          </a:prstGeom>
        </p:spPr>
        <p:txBody>
          <a:bodyPr lIns="91420" tIns="91420" rIns="91420" bIns="91420" anchor="t" anchorCtr="0">
            <a:noAutofit/>
          </a:bodyPr>
          <a:lstStyle/>
          <a:p>
            <a:endParaRPr lang="en" dirty="0"/>
          </a:p>
        </p:txBody>
      </p:sp>
    </p:spTree>
    <p:extLst>
      <p:ext uri="{BB962C8B-B14F-4D97-AF65-F5344CB8AC3E}">
        <p14:creationId xmlns:p14="http://schemas.microsoft.com/office/powerpoint/2010/main" val="16857673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6" name="Shape 396"/>
          <p:cNvSpPr txBox="1">
            <a:spLocks noGrp="1"/>
          </p:cNvSpPr>
          <p:nvPr>
            <p:ph type="body" idx="1"/>
          </p:nvPr>
        </p:nvSpPr>
        <p:spPr>
          <a:xfrm>
            <a:off x="685800" y="4343400"/>
            <a:ext cx="5486400" cy="4114800"/>
          </a:xfrm>
          <a:prstGeom prst="rect">
            <a:avLst/>
          </a:prstGeom>
        </p:spPr>
        <p:txBody>
          <a:bodyPr lIns="91420" tIns="91420" rIns="91420" bIns="91420" anchor="t" anchorCtr="0">
            <a:noAutofit/>
          </a:bodyPr>
          <a:lstStyle/>
          <a:p>
            <a:endParaRPr lang="en" dirty="0"/>
          </a:p>
        </p:txBody>
      </p:sp>
    </p:spTree>
    <p:extLst>
      <p:ext uri="{BB962C8B-B14F-4D97-AF65-F5344CB8AC3E}">
        <p14:creationId xmlns:p14="http://schemas.microsoft.com/office/powerpoint/2010/main" val="16857673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6" name="Shape 396"/>
          <p:cNvSpPr txBox="1">
            <a:spLocks noGrp="1"/>
          </p:cNvSpPr>
          <p:nvPr>
            <p:ph type="body" idx="1"/>
          </p:nvPr>
        </p:nvSpPr>
        <p:spPr>
          <a:xfrm>
            <a:off x="685800" y="4343400"/>
            <a:ext cx="5486400" cy="4114800"/>
          </a:xfrm>
          <a:prstGeom prst="rect">
            <a:avLst/>
          </a:prstGeom>
        </p:spPr>
        <p:txBody>
          <a:bodyPr lIns="91420" tIns="91420" rIns="91420" bIns="91420" anchor="t" anchorCtr="0">
            <a:noAutofit/>
          </a:bodyPr>
          <a:lstStyle/>
          <a:p>
            <a:endParaRPr lang="en" dirty="0"/>
          </a:p>
        </p:txBody>
      </p:sp>
    </p:spTree>
    <p:extLst>
      <p:ext uri="{BB962C8B-B14F-4D97-AF65-F5344CB8AC3E}">
        <p14:creationId xmlns:p14="http://schemas.microsoft.com/office/powerpoint/2010/main" val="16857673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6" name="Shape 396"/>
          <p:cNvSpPr txBox="1">
            <a:spLocks noGrp="1"/>
          </p:cNvSpPr>
          <p:nvPr>
            <p:ph type="body" idx="1"/>
          </p:nvPr>
        </p:nvSpPr>
        <p:spPr>
          <a:xfrm>
            <a:off x="685800" y="4343400"/>
            <a:ext cx="5486400" cy="4114800"/>
          </a:xfrm>
          <a:prstGeom prst="rect">
            <a:avLst/>
          </a:prstGeom>
        </p:spPr>
        <p:txBody>
          <a:bodyPr lIns="91420" tIns="91420" rIns="91420" bIns="91420" anchor="t" anchorCtr="0">
            <a:noAutofit/>
          </a:bodyPr>
          <a:lstStyle/>
          <a:p>
            <a:endParaRPr lang="en" dirty="0"/>
          </a:p>
        </p:txBody>
      </p:sp>
    </p:spTree>
    <p:extLst>
      <p:ext uri="{BB962C8B-B14F-4D97-AF65-F5344CB8AC3E}">
        <p14:creationId xmlns:p14="http://schemas.microsoft.com/office/powerpoint/2010/main" val="16857673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6" name="Shape 396"/>
          <p:cNvSpPr txBox="1">
            <a:spLocks noGrp="1"/>
          </p:cNvSpPr>
          <p:nvPr>
            <p:ph type="body" idx="1"/>
          </p:nvPr>
        </p:nvSpPr>
        <p:spPr>
          <a:xfrm>
            <a:off x="685800" y="4343400"/>
            <a:ext cx="5486400" cy="4114800"/>
          </a:xfrm>
          <a:prstGeom prst="rect">
            <a:avLst/>
          </a:prstGeom>
        </p:spPr>
        <p:txBody>
          <a:bodyPr lIns="91420" tIns="91420" rIns="91420" bIns="91420" anchor="t" anchorCtr="0">
            <a:noAutofit/>
          </a:bodyPr>
          <a:lstStyle/>
          <a:p>
            <a:endParaRPr lang="en" dirty="0"/>
          </a:p>
        </p:txBody>
      </p:sp>
    </p:spTree>
    <p:extLst>
      <p:ext uri="{BB962C8B-B14F-4D97-AF65-F5344CB8AC3E}">
        <p14:creationId xmlns:p14="http://schemas.microsoft.com/office/powerpoint/2010/main" val="16857673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6" name="Shape 396"/>
          <p:cNvSpPr txBox="1">
            <a:spLocks noGrp="1"/>
          </p:cNvSpPr>
          <p:nvPr>
            <p:ph type="body" idx="1"/>
          </p:nvPr>
        </p:nvSpPr>
        <p:spPr>
          <a:xfrm>
            <a:off x="685800" y="4343400"/>
            <a:ext cx="5486400" cy="4114800"/>
          </a:xfrm>
          <a:prstGeom prst="rect">
            <a:avLst/>
          </a:prstGeom>
        </p:spPr>
        <p:txBody>
          <a:bodyPr lIns="91420" tIns="91420" rIns="91420" bIns="91420" anchor="t" anchorCtr="0">
            <a:noAutofit/>
          </a:bodyPr>
          <a:lstStyle/>
          <a:p>
            <a:endParaRPr lang="en" dirty="0"/>
          </a:p>
        </p:txBody>
      </p:sp>
    </p:spTree>
    <p:extLst>
      <p:ext uri="{BB962C8B-B14F-4D97-AF65-F5344CB8AC3E}">
        <p14:creationId xmlns:p14="http://schemas.microsoft.com/office/powerpoint/2010/main" val="1685767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6" name="Shape 396"/>
          <p:cNvSpPr txBox="1">
            <a:spLocks noGrp="1"/>
          </p:cNvSpPr>
          <p:nvPr>
            <p:ph type="body" idx="1"/>
          </p:nvPr>
        </p:nvSpPr>
        <p:spPr>
          <a:xfrm>
            <a:off x="685800" y="4343400"/>
            <a:ext cx="5486400" cy="4114800"/>
          </a:xfrm>
          <a:prstGeom prst="rect">
            <a:avLst/>
          </a:prstGeom>
        </p:spPr>
        <p:txBody>
          <a:bodyPr lIns="91420" tIns="91420" rIns="91420" bIns="91420" anchor="t" anchorCtr="0">
            <a:noAutofit/>
          </a:bodyPr>
          <a:lstStyle/>
          <a:p>
            <a:endParaRPr lang="en" dirty="0"/>
          </a:p>
        </p:txBody>
      </p:sp>
    </p:spTree>
    <p:extLst>
      <p:ext uri="{BB962C8B-B14F-4D97-AF65-F5344CB8AC3E}">
        <p14:creationId xmlns:p14="http://schemas.microsoft.com/office/powerpoint/2010/main" val="16857673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6" name="Shape 396"/>
          <p:cNvSpPr txBox="1">
            <a:spLocks noGrp="1"/>
          </p:cNvSpPr>
          <p:nvPr>
            <p:ph type="body" idx="1"/>
          </p:nvPr>
        </p:nvSpPr>
        <p:spPr>
          <a:xfrm>
            <a:off x="685800" y="4343400"/>
            <a:ext cx="5486400" cy="4114800"/>
          </a:xfrm>
          <a:prstGeom prst="rect">
            <a:avLst/>
          </a:prstGeom>
        </p:spPr>
        <p:txBody>
          <a:bodyPr lIns="91420" tIns="91420" rIns="91420" bIns="91420" anchor="t" anchorCtr="0">
            <a:noAutofit/>
          </a:bodyPr>
          <a:lstStyle/>
          <a:p>
            <a:endParaRPr lang="en" dirty="0"/>
          </a:p>
        </p:txBody>
      </p:sp>
    </p:spTree>
    <p:extLst>
      <p:ext uri="{BB962C8B-B14F-4D97-AF65-F5344CB8AC3E}">
        <p14:creationId xmlns:p14="http://schemas.microsoft.com/office/powerpoint/2010/main" val="16857673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6" name="Shape 396"/>
          <p:cNvSpPr txBox="1">
            <a:spLocks noGrp="1"/>
          </p:cNvSpPr>
          <p:nvPr>
            <p:ph type="body" idx="1"/>
          </p:nvPr>
        </p:nvSpPr>
        <p:spPr>
          <a:xfrm>
            <a:off x="685800" y="4343400"/>
            <a:ext cx="5486400" cy="4114800"/>
          </a:xfrm>
          <a:prstGeom prst="rect">
            <a:avLst/>
          </a:prstGeom>
        </p:spPr>
        <p:txBody>
          <a:bodyPr lIns="91420" tIns="91420" rIns="91420" bIns="91420" anchor="t" anchorCtr="0">
            <a:noAutofit/>
          </a:bodyPr>
          <a:lstStyle/>
          <a:p>
            <a:endParaRPr lang="en" dirty="0"/>
          </a:p>
        </p:txBody>
      </p:sp>
    </p:spTree>
    <p:extLst>
      <p:ext uri="{BB962C8B-B14F-4D97-AF65-F5344CB8AC3E}">
        <p14:creationId xmlns:p14="http://schemas.microsoft.com/office/powerpoint/2010/main" val="16857673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6" name="Shape 396"/>
          <p:cNvSpPr txBox="1">
            <a:spLocks noGrp="1"/>
          </p:cNvSpPr>
          <p:nvPr>
            <p:ph type="body" idx="1"/>
          </p:nvPr>
        </p:nvSpPr>
        <p:spPr>
          <a:xfrm>
            <a:off x="685800" y="4343400"/>
            <a:ext cx="5486400" cy="4114800"/>
          </a:xfrm>
          <a:prstGeom prst="rect">
            <a:avLst/>
          </a:prstGeom>
        </p:spPr>
        <p:txBody>
          <a:bodyPr lIns="91420" tIns="91420" rIns="91420" bIns="91420" anchor="t" anchorCtr="0">
            <a:noAutofit/>
          </a:bodyPr>
          <a:lstStyle/>
          <a:p>
            <a:endParaRPr lang="en" dirty="0"/>
          </a:p>
        </p:txBody>
      </p:sp>
    </p:spTree>
    <p:extLst>
      <p:ext uri="{BB962C8B-B14F-4D97-AF65-F5344CB8AC3E}">
        <p14:creationId xmlns:p14="http://schemas.microsoft.com/office/powerpoint/2010/main" val="16857673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6" name="Shape 396"/>
          <p:cNvSpPr txBox="1">
            <a:spLocks noGrp="1"/>
          </p:cNvSpPr>
          <p:nvPr>
            <p:ph type="body" idx="1"/>
          </p:nvPr>
        </p:nvSpPr>
        <p:spPr>
          <a:xfrm>
            <a:off x="685800" y="4343400"/>
            <a:ext cx="5486400" cy="4114800"/>
          </a:xfrm>
          <a:prstGeom prst="rect">
            <a:avLst/>
          </a:prstGeom>
        </p:spPr>
        <p:txBody>
          <a:bodyPr lIns="91420" tIns="91420" rIns="91420" bIns="91420" anchor="t" anchorCtr="0">
            <a:noAutofit/>
          </a:bodyPr>
          <a:lstStyle/>
          <a:p>
            <a:endParaRPr lang="en" dirty="0"/>
          </a:p>
        </p:txBody>
      </p:sp>
    </p:spTree>
    <p:extLst>
      <p:ext uri="{BB962C8B-B14F-4D97-AF65-F5344CB8AC3E}">
        <p14:creationId xmlns:p14="http://schemas.microsoft.com/office/powerpoint/2010/main" val="1685767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6" name="Shape 396"/>
          <p:cNvSpPr txBox="1">
            <a:spLocks noGrp="1"/>
          </p:cNvSpPr>
          <p:nvPr>
            <p:ph type="body" idx="1"/>
          </p:nvPr>
        </p:nvSpPr>
        <p:spPr>
          <a:xfrm>
            <a:off x="685800" y="4343400"/>
            <a:ext cx="5486400" cy="4114800"/>
          </a:xfrm>
          <a:prstGeom prst="rect">
            <a:avLst/>
          </a:prstGeom>
        </p:spPr>
        <p:txBody>
          <a:bodyPr lIns="91420" tIns="91420" rIns="91420" bIns="91420" anchor="t" anchorCtr="0">
            <a:noAutofit/>
          </a:bodyPr>
          <a:lstStyle/>
          <a:p>
            <a:endParaRPr lang="en" dirty="0"/>
          </a:p>
        </p:txBody>
      </p:sp>
    </p:spTree>
    <p:extLst>
      <p:ext uri="{BB962C8B-B14F-4D97-AF65-F5344CB8AC3E}">
        <p14:creationId xmlns:p14="http://schemas.microsoft.com/office/powerpoint/2010/main" val="1685767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6" name="Shape 396"/>
          <p:cNvSpPr txBox="1">
            <a:spLocks noGrp="1"/>
          </p:cNvSpPr>
          <p:nvPr>
            <p:ph type="body" idx="1"/>
          </p:nvPr>
        </p:nvSpPr>
        <p:spPr>
          <a:xfrm>
            <a:off x="685800" y="4343400"/>
            <a:ext cx="5486400" cy="4114800"/>
          </a:xfrm>
          <a:prstGeom prst="rect">
            <a:avLst/>
          </a:prstGeom>
        </p:spPr>
        <p:txBody>
          <a:bodyPr lIns="91420" tIns="91420" rIns="91420" bIns="91420" anchor="t" anchorCtr="0">
            <a:noAutofit/>
          </a:bodyPr>
          <a:lstStyle/>
          <a:p>
            <a:endParaRPr lang="en" dirty="0"/>
          </a:p>
        </p:txBody>
      </p:sp>
    </p:spTree>
    <p:extLst>
      <p:ext uri="{BB962C8B-B14F-4D97-AF65-F5344CB8AC3E}">
        <p14:creationId xmlns:p14="http://schemas.microsoft.com/office/powerpoint/2010/main" val="1685767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r>
              <a:rPr lang="en-US">
                <a:solidFill>
                  <a:prstClr val="black">
                    <a:tint val="75000"/>
                  </a:prstClr>
                </a:solidFill>
                <a:latin typeface="Calibri"/>
              </a:rPr>
              <a:t>12.7.17</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C50D199A-3E42-1B4D-BA06-690939591D0C}"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648011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r>
              <a:rPr lang="en-US">
                <a:solidFill>
                  <a:prstClr val="black">
                    <a:tint val="75000"/>
                  </a:prstClr>
                </a:solidFill>
                <a:latin typeface="Calibri"/>
              </a:rPr>
              <a:t>12.7.17</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C50D199A-3E42-1B4D-BA06-690939591D0C}"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631223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r>
              <a:rPr lang="en-US">
                <a:solidFill>
                  <a:prstClr val="black">
                    <a:tint val="75000"/>
                  </a:prstClr>
                </a:solidFill>
                <a:latin typeface="Calibri"/>
              </a:rPr>
              <a:t>12.7.17</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C50D199A-3E42-1B4D-BA06-690939591D0C}"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8372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29"/>
        <p:cNvGrpSpPr/>
        <p:nvPr/>
      </p:nvGrpSpPr>
      <p:grpSpPr>
        <a:xfrm>
          <a:off x="0" y="0"/>
          <a:ext cx="0" cy="0"/>
          <a:chOff x="0" y="0"/>
          <a:chExt cx="0" cy="0"/>
        </a:xfrm>
      </p:grpSpPr>
      <p:sp>
        <p:nvSpPr>
          <p:cNvPr id="330" name="Shape 330"/>
          <p:cNvSpPr txBox="1">
            <a:spLocks noGrp="1"/>
          </p:cNvSpPr>
          <p:nvPr>
            <p:ph type="title"/>
          </p:nvPr>
        </p:nvSpPr>
        <p:spPr>
          <a:xfrm>
            <a:off x="311700" y="593367"/>
            <a:ext cx="8520600" cy="7636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31" name="Shape 331"/>
          <p:cNvSpPr txBox="1">
            <a:spLocks noGrp="1"/>
          </p:cNvSpPr>
          <p:nvPr>
            <p:ph type="body" idx="1"/>
          </p:nvPr>
        </p:nvSpPr>
        <p:spPr>
          <a:xfrm>
            <a:off x="311700" y="1536633"/>
            <a:ext cx="8520600" cy="45552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32" name="Shape 332"/>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latin typeface="Calibri"/>
              </a:rPr>
              <a:pPr/>
              <a:t>‹#›</a:t>
            </a:fld>
            <a:endParaRPr lang="en" dirty="0">
              <a:solidFill>
                <a:prstClr val="black">
                  <a:tint val="75000"/>
                </a:prstClr>
              </a:solidFill>
              <a:latin typeface="Calibri"/>
            </a:endParaRPr>
          </a:p>
        </p:txBody>
      </p:sp>
    </p:spTree>
    <p:extLst>
      <p:ext uri="{BB962C8B-B14F-4D97-AF65-F5344CB8AC3E}">
        <p14:creationId xmlns:p14="http://schemas.microsoft.com/office/powerpoint/2010/main" val="3755573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Main point">
    <p:bg>
      <p:bgPr>
        <a:solidFill>
          <a:srgbClr val="0A59B1"/>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701800"/>
            <a:ext cx="5618700" cy="5454400"/>
          </a:xfrm>
          <a:prstGeom prst="rect">
            <a:avLst/>
          </a:prstGeom>
        </p:spPr>
        <p:txBody>
          <a:bodyPr lIns="91425" tIns="91425" rIns="91425" bIns="91425" anchor="ctr" anchorCtr="0"/>
          <a:lstStyle>
            <a:lvl1pPr lvl="0">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1pPr>
            <a:lvl2pPr lvl="1">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2pPr>
            <a:lvl3pPr lvl="2">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3pPr>
            <a:lvl4pPr lvl="3">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4pPr>
            <a:lvl5pPr lvl="4">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5pPr>
            <a:lvl6pPr lvl="5">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6pPr>
            <a:lvl7pPr lvl="6">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7pPr>
            <a:lvl8pPr lvl="7">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8pPr>
            <a:lvl9pPr lvl="8">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9pPr>
          </a:lstStyle>
          <a:p>
            <a:endParaRPr dirty="0"/>
          </a:p>
        </p:txBody>
      </p:sp>
    </p:spTree>
    <p:extLst>
      <p:ext uri="{BB962C8B-B14F-4D97-AF65-F5344CB8AC3E}">
        <p14:creationId xmlns:p14="http://schemas.microsoft.com/office/powerpoint/2010/main" val="1850694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 Center">
    <p:bg>
      <p:bgPr>
        <a:solidFill>
          <a:srgbClr val="60CCF4"/>
        </a:solidFill>
        <a:effectLst/>
      </p:bgPr>
    </p:bg>
    <p:spTree>
      <p:nvGrpSpPr>
        <p:cNvPr id="1" name=""/>
        <p:cNvGrpSpPr/>
        <p:nvPr/>
      </p:nvGrpSpPr>
      <p:grpSpPr>
        <a:xfrm>
          <a:off x="0" y="0"/>
          <a:ext cx="0" cy="0"/>
          <a:chOff x="0" y="0"/>
          <a:chExt cx="0" cy="0"/>
        </a:xfrm>
      </p:grpSpPr>
      <p:sp>
        <p:nvSpPr>
          <p:cNvPr id="12" name="Shape 12"/>
          <p:cNvSpPr>
            <a:spLocks noGrp="1"/>
          </p:cNvSpPr>
          <p:nvPr>
            <p:ph type="title"/>
          </p:nvPr>
        </p:nvSpPr>
        <p:spPr>
          <a:xfrm>
            <a:off x="892981" y="2268155"/>
            <a:ext cx="7358063" cy="2321719"/>
          </a:xfrm>
          <a:prstGeom prst="rect">
            <a:avLst/>
          </a:prstGeom>
        </p:spPr>
        <p:txBody>
          <a:bodyPr/>
          <a:lstStyle>
            <a:lvl1pPr>
              <a:defRPr>
                <a:solidFill>
                  <a:srgbClr val="FFFFFF"/>
                </a:solidFill>
              </a:defRPr>
            </a:lvl1pPr>
          </a:lstStyle>
          <a:p>
            <a:pPr lvl="0">
              <a:defRPr sz="1800">
                <a:solidFill>
                  <a:srgbClr val="000000"/>
                </a:solidFill>
              </a:defRPr>
            </a:pPr>
            <a:r>
              <a:rPr sz="5600">
                <a:solidFill>
                  <a:srgbClr val="FFFFFF"/>
                </a:solidFill>
              </a:rPr>
              <a:t>Title Text</a:t>
            </a:r>
          </a:p>
        </p:txBody>
      </p:sp>
    </p:spTree>
    <p:extLst>
      <p:ext uri="{BB962C8B-B14F-4D97-AF65-F5344CB8AC3E}">
        <p14:creationId xmlns:p14="http://schemas.microsoft.com/office/powerpoint/2010/main" val="562900560"/>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3" name="Shape 103"/>
          <p:cNvSpPr>
            <a:spLocks noGrp="1"/>
          </p:cNvSpPr>
          <p:nvPr>
            <p:ph type="pic" idx="13"/>
          </p:nvPr>
        </p:nvSpPr>
        <p:spPr>
          <a:xfrm>
            <a:off x="0" y="0"/>
            <a:ext cx="9140216" cy="6858000"/>
          </a:xfrm>
          <a:prstGeom prst="rect">
            <a:avLst/>
          </a:prstGeom>
        </p:spPr>
        <p:txBody>
          <a:bodyPr lIns="64291" tIns="32145" rIns="64291" bIns="32145" anchor="t">
            <a:noAutofit/>
          </a:bodyPr>
          <a:lstStyle/>
          <a:p>
            <a:endParaRPr/>
          </a:p>
        </p:txBody>
      </p:sp>
      <p:sp>
        <p:nvSpPr>
          <p:cNvPr id="104" name="Shape 104"/>
          <p:cNvSpPr>
            <a:spLocks noGrp="1"/>
          </p:cNvSpPr>
          <p:nvPr>
            <p:ph type="sldNum" sz="quarter" idx="2"/>
          </p:nvPr>
        </p:nvSpPr>
        <p:spPr>
          <a:prstGeom prst="rect">
            <a:avLst/>
          </a:prstGeom>
        </p:spPr>
        <p:txBody>
          <a:bodyPr/>
          <a:lstStyle/>
          <a:p>
            <a:fld id="{86CB4B4D-7CA3-9044-876B-883B54F8677D}" type="slidenum">
              <a:rPr>
                <a:solidFill>
                  <a:prstClr val="black">
                    <a:tint val="75000"/>
                  </a:prstClr>
                </a:solidFill>
                <a:latin typeface="Calibri"/>
              </a:rPr>
              <a:pPr/>
              <a:t>‹#›</a:t>
            </a:fld>
            <a:endParaRPr>
              <a:solidFill>
                <a:prstClr val="black">
                  <a:tint val="75000"/>
                </a:prstClr>
              </a:solidFill>
              <a:latin typeface="Calibri"/>
            </a:endParaRPr>
          </a:p>
        </p:txBody>
      </p:sp>
    </p:spTree>
    <p:extLst>
      <p:ext uri="{BB962C8B-B14F-4D97-AF65-F5344CB8AC3E}">
        <p14:creationId xmlns:p14="http://schemas.microsoft.com/office/powerpoint/2010/main" val="4008720114"/>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29"/>
        <p:cNvGrpSpPr/>
        <p:nvPr/>
      </p:nvGrpSpPr>
      <p:grpSpPr>
        <a:xfrm>
          <a:off x="0" y="0"/>
          <a:ext cx="0" cy="0"/>
          <a:chOff x="0" y="0"/>
          <a:chExt cx="0" cy="0"/>
        </a:xfrm>
      </p:grpSpPr>
      <p:sp>
        <p:nvSpPr>
          <p:cNvPr id="330" name="Shape 330"/>
          <p:cNvSpPr txBox="1">
            <a:spLocks noGrp="1"/>
          </p:cNvSpPr>
          <p:nvPr>
            <p:ph type="title"/>
          </p:nvPr>
        </p:nvSpPr>
        <p:spPr>
          <a:xfrm>
            <a:off x="311700" y="593367"/>
            <a:ext cx="8520600" cy="763600"/>
          </a:xfrm>
          <a:prstGeom prst="rect">
            <a:avLst/>
          </a:prstGeom>
        </p:spPr>
        <p:txBody>
          <a:bodyPr lIns="91425" tIns="91425" rIns="91425" bIns="91425" anchor="t" anchorCtr="0"/>
          <a:lstStyle>
            <a:lvl1pPr lvl="0" rtl="0">
              <a:spcBef>
                <a:spcPts val="0"/>
              </a:spcBef>
              <a:defRPr>
                <a:solidFill>
                  <a:schemeClr val="bg2"/>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dirty="0"/>
          </a:p>
        </p:txBody>
      </p:sp>
      <p:sp>
        <p:nvSpPr>
          <p:cNvPr id="331" name="Shape 331"/>
          <p:cNvSpPr txBox="1">
            <a:spLocks noGrp="1"/>
          </p:cNvSpPr>
          <p:nvPr>
            <p:ph type="body" idx="1" hasCustomPrompt="1"/>
          </p:nvPr>
        </p:nvSpPr>
        <p:spPr>
          <a:xfrm>
            <a:off x="311700" y="1536633"/>
            <a:ext cx="8520600" cy="4555200"/>
          </a:xfrm>
          <a:prstGeom prst="rect">
            <a:avLst/>
          </a:prstGeom>
        </p:spPr>
        <p:txBody>
          <a:bodyPr lIns="91425" tIns="91425" rIns="91425" bIns="91425" anchor="t" anchorCtr="0"/>
          <a:lstStyle>
            <a:lvl1pPr lvl="0" rtl="0">
              <a:spcBef>
                <a:spcPts val="0"/>
              </a:spcBef>
              <a:defRPr>
                <a:solidFill>
                  <a:schemeClr val="tx1"/>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r>
              <a:rPr lang="en-US" dirty="0" err="1"/>
              <a:t>zdfg</a:t>
            </a:r>
            <a:endParaRPr dirty="0"/>
          </a:p>
        </p:txBody>
      </p:sp>
      <p:sp>
        <p:nvSpPr>
          <p:cNvPr id="332" name="Shape 332"/>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22394070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33"/>
        <p:cNvGrpSpPr/>
        <p:nvPr/>
      </p:nvGrpSpPr>
      <p:grpSpPr>
        <a:xfrm>
          <a:off x="0" y="0"/>
          <a:ext cx="0" cy="0"/>
          <a:chOff x="0" y="0"/>
          <a:chExt cx="0" cy="0"/>
        </a:xfrm>
      </p:grpSpPr>
      <p:sp>
        <p:nvSpPr>
          <p:cNvPr id="334" name="Shape 334"/>
          <p:cNvSpPr txBox="1">
            <a:spLocks noGrp="1"/>
          </p:cNvSpPr>
          <p:nvPr>
            <p:ph type="title"/>
          </p:nvPr>
        </p:nvSpPr>
        <p:spPr>
          <a:xfrm>
            <a:off x="311700" y="593367"/>
            <a:ext cx="8520600" cy="763600"/>
          </a:xfrm>
          <a:prstGeom prst="rect">
            <a:avLst/>
          </a:prstGeom>
        </p:spPr>
        <p:txBody>
          <a:bodyPr lIns="91425" tIns="91425" rIns="91425" bIns="91425" anchor="t" anchorCtr="0"/>
          <a:lstStyle>
            <a:lvl1pPr lvl="0" rtl="0">
              <a:spcBef>
                <a:spcPts val="0"/>
              </a:spcBef>
              <a:defRPr>
                <a:solidFill>
                  <a:schemeClr val="bg2"/>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dirty="0"/>
          </a:p>
        </p:txBody>
      </p:sp>
      <p:sp>
        <p:nvSpPr>
          <p:cNvPr id="335" name="Shape 335"/>
          <p:cNvSpPr txBox="1">
            <a:spLocks noGrp="1"/>
          </p:cNvSpPr>
          <p:nvPr>
            <p:ph type="body" idx="1"/>
          </p:nvPr>
        </p:nvSpPr>
        <p:spPr>
          <a:xfrm>
            <a:off x="311700" y="1536633"/>
            <a:ext cx="3999900" cy="4555200"/>
          </a:xfrm>
          <a:prstGeom prst="rect">
            <a:avLst/>
          </a:prstGeom>
        </p:spPr>
        <p:txBody>
          <a:bodyPr lIns="91425" tIns="91425" rIns="91425" bIns="91425" anchor="t" anchorCtr="0"/>
          <a:lstStyle>
            <a:lvl1pPr lvl="0" rtl="0">
              <a:spcBef>
                <a:spcPts val="0"/>
              </a:spcBef>
              <a:buSzPct val="100000"/>
              <a:defRPr sz="1400">
                <a:solidFill>
                  <a:schemeClr val="tx1"/>
                </a:solidFill>
              </a:defRPr>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dirty="0"/>
          </a:p>
        </p:txBody>
      </p:sp>
      <p:sp>
        <p:nvSpPr>
          <p:cNvPr id="336" name="Shape 336"/>
          <p:cNvSpPr txBox="1">
            <a:spLocks noGrp="1"/>
          </p:cNvSpPr>
          <p:nvPr>
            <p:ph type="body" idx="2"/>
          </p:nvPr>
        </p:nvSpPr>
        <p:spPr>
          <a:xfrm>
            <a:off x="4832400" y="1536633"/>
            <a:ext cx="3999900" cy="4555200"/>
          </a:xfrm>
          <a:prstGeom prst="rect">
            <a:avLst/>
          </a:prstGeom>
        </p:spPr>
        <p:txBody>
          <a:bodyPr lIns="91425" tIns="91425" rIns="91425" bIns="91425" anchor="t" anchorCtr="0"/>
          <a:lstStyle>
            <a:lvl1pPr lvl="0" rtl="0">
              <a:spcBef>
                <a:spcPts val="0"/>
              </a:spcBef>
              <a:buSzPct val="100000"/>
              <a:defRPr sz="1400">
                <a:solidFill>
                  <a:schemeClr val="tx1"/>
                </a:solidFill>
              </a:defRPr>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37" name="Shape 337"/>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21760885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38"/>
        <p:cNvGrpSpPr/>
        <p:nvPr/>
      </p:nvGrpSpPr>
      <p:grpSpPr>
        <a:xfrm>
          <a:off x="0" y="0"/>
          <a:ext cx="0" cy="0"/>
          <a:chOff x="0" y="0"/>
          <a:chExt cx="0" cy="0"/>
        </a:xfrm>
      </p:grpSpPr>
      <p:sp>
        <p:nvSpPr>
          <p:cNvPr id="339" name="Shape 339"/>
          <p:cNvSpPr txBox="1">
            <a:spLocks noGrp="1"/>
          </p:cNvSpPr>
          <p:nvPr>
            <p:ph type="title"/>
          </p:nvPr>
        </p:nvSpPr>
        <p:spPr>
          <a:xfrm>
            <a:off x="311700" y="593367"/>
            <a:ext cx="8520600" cy="763600"/>
          </a:xfrm>
          <a:prstGeom prst="rect">
            <a:avLst/>
          </a:prstGeom>
        </p:spPr>
        <p:txBody>
          <a:bodyPr lIns="91425" tIns="91425" rIns="91425" bIns="91425" anchor="t" anchorCtr="0"/>
          <a:lstStyle>
            <a:lvl1pPr lvl="0" rtl="0">
              <a:spcBef>
                <a:spcPts val="0"/>
              </a:spcBef>
              <a:defRPr>
                <a:solidFill>
                  <a:schemeClr val="bg2"/>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40" name="Shape 340"/>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39654370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Shape 338"/>
        <p:cNvGrpSpPr/>
        <p:nvPr/>
      </p:nvGrpSpPr>
      <p:grpSpPr>
        <a:xfrm>
          <a:off x="0" y="0"/>
          <a:ext cx="0" cy="0"/>
          <a:chOff x="0" y="0"/>
          <a:chExt cx="0" cy="0"/>
        </a:xfrm>
      </p:grpSpPr>
      <p:sp>
        <p:nvSpPr>
          <p:cNvPr id="339" name="Shape 339"/>
          <p:cNvSpPr txBox="1">
            <a:spLocks noGrp="1"/>
          </p:cNvSpPr>
          <p:nvPr>
            <p:ph type="title" hasCustomPrompt="1"/>
          </p:nvPr>
        </p:nvSpPr>
        <p:spPr>
          <a:xfrm>
            <a:off x="311700" y="1162079"/>
            <a:ext cx="8520600" cy="763600"/>
          </a:xfrm>
          <a:prstGeom prst="rect">
            <a:avLst/>
          </a:prstGeom>
        </p:spPr>
        <p:txBody>
          <a:bodyPr lIns="91425" tIns="91425" rIns="91425" bIns="91425" anchor="t" anchorCtr="0"/>
          <a:lstStyle>
            <a:lvl1pPr lvl="0" rtl="0">
              <a:spcBef>
                <a:spcPts val="0"/>
              </a:spcBef>
              <a:defRPr baseline="0">
                <a:solidFill>
                  <a:schemeClr val="bg2"/>
                </a:solidFill>
                <a:latin typeface="+mn-lt"/>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r>
              <a:rPr lang="en-US" dirty="0"/>
              <a:t>Agenda / Overview</a:t>
            </a:r>
            <a:endParaRPr dirty="0"/>
          </a:p>
        </p:txBody>
      </p:sp>
      <p:sp>
        <p:nvSpPr>
          <p:cNvPr id="340" name="Shape 340"/>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
              <a:pPr/>
              <a:t>‹#›</a:t>
            </a:fld>
            <a:endParaRPr lang="en"/>
          </a:p>
        </p:txBody>
      </p:sp>
      <p:sp>
        <p:nvSpPr>
          <p:cNvPr id="4" name="Shape 343"/>
          <p:cNvSpPr txBox="1">
            <a:spLocks noGrp="1"/>
          </p:cNvSpPr>
          <p:nvPr>
            <p:ph type="body" idx="1" hasCustomPrompt="1"/>
          </p:nvPr>
        </p:nvSpPr>
        <p:spPr>
          <a:xfrm>
            <a:off x="635622" y="2107581"/>
            <a:ext cx="6601521" cy="2858147"/>
          </a:xfrm>
          <a:prstGeom prst="rect">
            <a:avLst/>
          </a:prstGeom>
        </p:spPr>
        <p:txBody>
          <a:bodyPr lIns="91425" tIns="91425" rIns="91425" bIns="91425" anchor="t" anchorCtr="0"/>
          <a:lstStyle>
            <a:lvl1pPr marL="171450" lvl="0" indent="-171450" rtl="0">
              <a:spcBef>
                <a:spcPts val="0"/>
              </a:spcBef>
              <a:buSzPct val="100000"/>
              <a:buFont typeface="Arial" panose="020B0604020202020204" pitchFamily="34" charset="0"/>
              <a:buChar char="•"/>
              <a:defRPr sz="2000">
                <a:solidFill>
                  <a:schemeClr val="tx1"/>
                </a:solidFill>
              </a:defRPr>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r>
              <a:rPr lang="en-US" dirty="0"/>
              <a:t>Item 1</a:t>
            </a:r>
          </a:p>
          <a:p>
            <a:r>
              <a:rPr lang="en-US" dirty="0"/>
              <a:t>Item 2</a:t>
            </a:r>
            <a:endParaRPr dirty="0"/>
          </a:p>
        </p:txBody>
      </p:sp>
    </p:spTree>
    <p:extLst>
      <p:ext uri="{BB962C8B-B14F-4D97-AF65-F5344CB8AC3E}">
        <p14:creationId xmlns:p14="http://schemas.microsoft.com/office/powerpoint/2010/main" val="824079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r>
              <a:rPr lang="en-US">
                <a:solidFill>
                  <a:prstClr val="black">
                    <a:tint val="75000"/>
                  </a:prstClr>
                </a:solidFill>
                <a:latin typeface="Calibri"/>
              </a:rPr>
              <a:t>12.7.17</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C50D199A-3E42-1B4D-BA06-690939591D0C}"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7295327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41"/>
        <p:cNvGrpSpPr/>
        <p:nvPr/>
      </p:nvGrpSpPr>
      <p:grpSpPr>
        <a:xfrm>
          <a:off x="0" y="0"/>
          <a:ext cx="0" cy="0"/>
          <a:chOff x="0" y="0"/>
          <a:chExt cx="0" cy="0"/>
        </a:xfrm>
      </p:grpSpPr>
      <p:sp>
        <p:nvSpPr>
          <p:cNvPr id="342" name="Shape 342"/>
          <p:cNvSpPr txBox="1">
            <a:spLocks noGrp="1"/>
          </p:cNvSpPr>
          <p:nvPr>
            <p:ph type="title"/>
          </p:nvPr>
        </p:nvSpPr>
        <p:spPr>
          <a:xfrm>
            <a:off x="311700" y="740800"/>
            <a:ext cx="2808000" cy="1007600"/>
          </a:xfrm>
          <a:prstGeom prst="rect">
            <a:avLst/>
          </a:prstGeom>
        </p:spPr>
        <p:txBody>
          <a:bodyPr lIns="91425" tIns="91425" rIns="91425" bIns="91425" anchor="b" anchorCtr="0"/>
          <a:lstStyle>
            <a:lvl1pPr lvl="0" rtl="0">
              <a:spcBef>
                <a:spcPts val="0"/>
              </a:spcBef>
              <a:buSzPct val="100000"/>
              <a:defRPr sz="2400">
                <a:solidFill>
                  <a:schemeClr val="bg2"/>
                </a:solidFill>
              </a:defRPr>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343" name="Shape 343"/>
          <p:cNvSpPr txBox="1">
            <a:spLocks noGrp="1"/>
          </p:cNvSpPr>
          <p:nvPr>
            <p:ph type="body" idx="1"/>
          </p:nvPr>
        </p:nvSpPr>
        <p:spPr>
          <a:xfrm>
            <a:off x="311700" y="1852800"/>
            <a:ext cx="2808000" cy="4239200"/>
          </a:xfrm>
          <a:prstGeom prst="rect">
            <a:avLst/>
          </a:prstGeom>
        </p:spPr>
        <p:txBody>
          <a:bodyPr lIns="91425" tIns="91425" rIns="91425" bIns="91425" anchor="t" anchorCtr="0"/>
          <a:lstStyle>
            <a:lvl1pPr lvl="0" rtl="0">
              <a:spcBef>
                <a:spcPts val="0"/>
              </a:spcBef>
              <a:buSzPct val="100000"/>
              <a:defRPr sz="1200">
                <a:solidFill>
                  <a:schemeClr val="tx1"/>
                </a:solidFill>
              </a:defRPr>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dirty="0"/>
          </a:p>
        </p:txBody>
      </p:sp>
      <p:sp>
        <p:nvSpPr>
          <p:cNvPr id="344" name="Shape 344"/>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15801717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3" name="Rectangle 12"/>
          <p:cNvSpPr/>
          <p:nvPr userDrawn="1"/>
        </p:nvSpPr>
        <p:spPr>
          <a:xfrm>
            <a:off x="-1" y="5253637"/>
            <a:ext cx="9144001" cy="1604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400" kern="0" dirty="0">
              <a:solidFill>
                <a:prstClr val="white"/>
              </a:solidFill>
              <a:latin typeface="Cambria"/>
              <a:sym typeface="Arial"/>
            </a:endParaRPr>
          </a:p>
        </p:txBody>
      </p:sp>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2273262" y="1544753"/>
            <a:ext cx="2273262" cy="1852487"/>
          </a:xfrm>
          <a:prstGeom prst="rect">
            <a:avLst/>
          </a:prstGeom>
        </p:spPr>
      </p:pic>
      <p:pic>
        <p:nvPicPr>
          <p:cNvPr id="5" name="Picture 4"/>
          <p:cNvPicPr>
            <a:picLocks noChangeAspect="1"/>
          </p:cNvPicPr>
          <p:nvPr userDrawn="1"/>
        </p:nvPicPr>
        <p:blipFill rotWithShape="1">
          <a:blip r:embed="rId3">
            <a:extLst>
              <a:ext uri="{28A0092B-C50C-407E-A947-70E740481C1C}">
                <a14:useLocalDpi xmlns:a14="http://schemas.microsoft.com/office/drawing/2010/main" val="0"/>
              </a:ext>
            </a:extLst>
          </a:blip>
          <a:srcRect l="-1781"/>
          <a:stretch/>
        </p:blipFill>
        <p:spPr>
          <a:xfrm>
            <a:off x="4495724" y="1544751"/>
            <a:ext cx="2324064" cy="1893887"/>
          </a:xfrm>
          <a:prstGeom prst="rect">
            <a:avLst/>
          </a:prstGeom>
        </p:spPr>
      </p:pic>
      <p:pic>
        <p:nvPicPr>
          <p:cNvPr id="6" name="Picture 5"/>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0" y="1544753"/>
            <a:ext cx="2273262" cy="1852487"/>
          </a:xfrm>
          <a:prstGeom prst="rect">
            <a:avLst/>
          </a:prstGeom>
        </p:spPr>
      </p:pic>
      <p:pic>
        <p:nvPicPr>
          <p:cNvPr id="7" name="Picture 6"/>
          <p:cNvPicPr>
            <a:picLocks noChangeAspect="1"/>
          </p:cNvPicPr>
          <p:nvPr userDrawn="1"/>
        </p:nvPicPr>
        <p:blipFill rotWithShape="1">
          <a:blip r:embed="rId5" cstate="screen">
            <a:extLst>
              <a:ext uri="{28A0092B-C50C-407E-A947-70E740481C1C}">
                <a14:useLocalDpi xmlns:a14="http://schemas.microsoft.com/office/drawing/2010/main" val="0"/>
              </a:ext>
            </a:extLst>
          </a:blip>
          <a:srcRect/>
          <a:stretch/>
        </p:blipFill>
        <p:spPr>
          <a:xfrm>
            <a:off x="6807086" y="1544732"/>
            <a:ext cx="2336914" cy="1904357"/>
          </a:xfrm>
          <a:prstGeom prst="rect">
            <a:avLst/>
          </a:prstGeom>
        </p:spPr>
      </p:pic>
      <p:pic>
        <p:nvPicPr>
          <p:cNvPr id="8" name="Picture 7"/>
          <p:cNvPicPr>
            <a:picLocks noChangeAspect="1"/>
          </p:cNvPicPr>
          <p:nvPr userDrawn="1"/>
        </p:nvPicPr>
        <p:blipFill rotWithShape="1">
          <a:blip r:embed="rId6" cstate="screen">
            <a:extLst>
              <a:ext uri="{28A0092B-C50C-407E-A947-70E740481C1C}">
                <a14:useLocalDpi xmlns:a14="http://schemas.microsoft.com/office/drawing/2010/main" val="0"/>
              </a:ext>
            </a:extLst>
          </a:blip>
          <a:srcRect/>
          <a:stretch/>
        </p:blipFill>
        <p:spPr>
          <a:xfrm>
            <a:off x="4546525" y="3401174"/>
            <a:ext cx="2273262" cy="1852487"/>
          </a:xfrm>
          <a:prstGeom prst="rect">
            <a:avLst/>
          </a:prstGeom>
        </p:spPr>
      </p:pic>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r="-1"/>
          <a:stretch/>
        </p:blipFill>
        <p:spPr>
          <a:xfrm>
            <a:off x="6807086" y="3401174"/>
            <a:ext cx="2324214" cy="1852487"/>
          </a:xfrm>
          <a:prstGeom prst="rect">
            <a:avLst/>
          </a:prstGeom>
        </p:spPr>
      </p:pic>
      <p:pic>
        <p:nvPicPr>
          <p:cNvPr id="10" name="Picture 9"/>
          <p:cNvPicPr>
            <a:picLocks noChangeAspect="1"/>
          </p:cNvPicPr>
          <p:nvPr userDrawn="1"/>
        </p:nvPicPr>
        <p:blipFill rotWithShape="1">
          <a:blip r:embed="rId8" cstate="screen">
            <a:extLst>
              <a:ext uri="{28A0092B-C50C-407E-A947-70E740481C1C}">
                <a14:useLocalDpi xmlns:a14="http://schemas.microsoft.com/office/drawing/2010/main" val="0"/>
              </a:ext>
            </a:extLst>
          </a:blip>
          <a:srcRect/>
          <a:stretch/>
        </p:blipFill>
        <p:spPr>
          <a:xfrm>
            <a:off x="-1" y="3401173"/>
            <a:ext cx="2273263" cy="1865353"/>
          </a:xfrm>
          <a:prstGeom prst="rect">
            <a:avLst/>
          </a:prstGeom>
        </p:spPr>
      </p:pic>
      <p:pic>
        <p:nvPicPr>
          <p:cNvPr id="11" name="Picture 10"/>
          <p:cNvPicPr>
            <a:picLocks noChangeAspect="1"/>
          </p:cNvPicPr>
          <p:nvPr userDrawn="1"/>
        </p:nvPicPr>
        <p:blipFill rotWithShape="1">
          <a:blip r:embed="rId9" cstate="screen">
            <a:extLst>
              <a:ext uri="{28A0092B-C50C-407E-A947-70E740481C1C}">
                <a14:useLocalDpi xmlns:a14="http://schemas.microsoft.com/office/drawing/2010/main" val="0"/>
              </a:ext>
            </a:extLst>
          </a:blip>
          <a:srcRect/>
          <a:stretch/>
        </p:blipFill>
        <p:spPr>
          <a:xfrm>
            <a:off x="2273263" y="3401174"/>
            <a:ext cx="2273262" cy="1852487"/>
          </a:xfrm>
          <a:prstGeom prst="rect">
            <a:avLst/>
          </a:prstGeom>
        </p:spPr>
      </p:pic>
      <p:pic>
        <p:nvPicPr>
          <p:cNvPr id="12" name="Picture 1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227490" y="5719281"/>
            <a:ext cx="2814571" cy="827815"/>
          </a:xfrm>
          <a:prstGeom prst="rect">
            <a:avLst/>
          </a:prstGeom>
        </p:spPr>
      </p:pic>
      <p:sp>
        <p:nvSpPr>
          <p:cNvPr id="14" name="Rectangle 13"/>
          <p:cNvSpPr/>
          <p:nvPr userDrawn="1"/>
        </p:nvSpPr>
        <p:spPr>
          <a:xfrm>
            <a:off x="227474" y="555501"/>
            <a:ext cx="8865574" cy="715566"/>
          </a:xfrm>
          <a:prstGeom prst="rect">
            <a:avLst/>
          </a:prstGeom>
        </p:spPr>
        <p:txBody>
          <a:bodyPr wrap="square" lIns="91425" tIns="45713" rIns="91425" bIns="45713">
            <a:spAutoFit/>
          </a:bodyPr>
          <a:lstStyle/>
          <a:p>
            <a:pPr algn="ctr" defTabSz="914259">
              <a:lnSpc>
                <a:spcPct val="115000"/>
              </a:lnSpc>
              <a:buClr>
                <a:srgbClr val="333333"/>
              </a:buClr>
              <a:buSzPct val="36666"/>
            </a:pPr>
            <a:r>
              <a:rPr lang="en-US" sz="3600" b="1" kern="0" dirty="0">
                <a:solidFill>
                  <a:prstClr val="white"/>
                </a:solidFill>
                <a:latin typeface="Arial" panose="020B0604020202020204" pitchFamily="34" charset="0"/>
                <a:ea typeface="Source Sans Pro"/>
                <a:cs typeface="Arial" panose="020B0604020202020204" pitchFamily="34" charset="0"/>
                <a:sym typeface="Source Sans Pro"/>
              </a:rPr>
              <a:t>Service Modernization for Veterans</a:t>
            </a:r>
          </a:p>
        </p:txBody>
      </p:sp>
      <p:pic>
        <p:nvPicPr>
          <p:cNvPr id="15" name="Picture 14" descr="dsva_logo.png"/>
          <p:cNvPicPr>
            <a:picLocks noChangeAspect="1"/>
          </p:cNvPicPr>
          <p:nvPr userDrawn="1"/>
        </p:nvPicPr>
        <p:blipFill rotWithShape="1">
          <a:blip r:embed="rId11" cstate="print">
            <a:extLst>
              <a:ext uri="{28A0092B-C50C-407E-A947-70E740481C1C}">
                <a14:useLocalDpi xmlns:a14="http://schemas.microsoft.com/office/drawing/2010/main" val="0"/>
              </a:ext>
            </a:extLst>
          </a:blip>
          <a:srcRect/>
          <a:stretch/>
        </p:blipFill>
        <p:spPr>
          <a:xfrm>
            <a:off x="6952480" y="5656861"/>
            <a:ext cx="1565208" cy="984143"/>
          </a:xfrm>
          <a:prstGeom prst="rect">
            <a:avLst/>
          </a:prstGeom>
        </p:spPr>
      </p:pic>
    </p:spTree>
    <p:extLst>
      <p:ext uri="{BB962C8B-B14F-4D97-AF65-F5344CB8AC3E}">
        <p14:creationId xmlns:p14="http://schemas.microsoft.com/office/powerpoint/2010/main" val="28868350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aption">
    <p:spTree>
      <p:nvGrpSpPr>
        <p:cNvPr id="1" name="Shape 354"/>
        <p:cNvGrpSpPr/>
        <p:nvPr/>
      </p:nvGrpSpPr>
      <p:grpSpPr>
        <a:xfrm>
          <a:off x="0" y="0"/>
          <a:ext cx="0" cy="0"/>
          <a:chOff x="0" y="0"/>
          <a:chExt cx="0" cy="0"/>
        </a:xfrm>
      </p:grpSpPr>
      <p:sp>
        <p:nvSpPr>
          <p:cNvPr id="355" name="Shape 355"/>
          <p:cNvSpPr txBox="1">
            <a:spLocks noGrp="1"/>
          </p:cNvSpPr>
          <p:nvPr>
            <p:ph type="body" idx="1"/>
          </p:nvPr>
        </p:nvSpPr>
        <p:spPr>
          <a:xfrm>
            <a:off x="311700" y="5640767"/>
            <a:ext cx="5998800" cy="806800"/>
          </a:xfrm>
          <a:prstGeom prst="rect">
            <a:avLst/>
          </a:prstGeom>
        </p:spPr>
        <p:txBody>
          <a:bodyPr lIns="91425" tIns="91425" rIns="91425" bIns="91425" anchor="ctr" anchorCtr="0"/>
          <a:lstStyle>
            <a:lvl1pPr lvl="0" rtl="0">
              <a:lnSpc>
                <a:spcPct val="100000"/>
              </a:lnSpc>
              <a:spcBef>
                <a:spcPts val="0"/>
              </a:spcBef>
              <a:spcAft>
                <a:spcPts val="0"/>
              </a:spcAft>
              <a:buNone/>
              <a:defRPr/>
            </a:lvl1pPr>
          </a:lstStyle>
          <a:p>
            <a:endParaRPr/>
          </a:p>
        </p:txBody>
      </p:sp>
      <p:sp>
        <p:nvSpPr>
          <p:cNvPr id="356" name="Shape 356"/>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36218875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Main poin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701800"/>
            <a:ext cx="5618700" cy="5454400"/>
          </a:xfrm>
          <a:prstGeom prst="rect">
            <a:avLst/>
          </a:prstGeom>
        </p:spPr>
        <p:txBody>
          <a:bodyPr lIns="91425" tIns="91425" rIns="91425" bIns="91425" anchor="ctr" anchorCtr="0"/>
          <a:lstStyle>
            <a:lvl1pPr lvl="0">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1pPr>
            <a:lvl2pPr lvl="1">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2pPr>
            <a:lvl3pPr lvl="2">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3pPr>
            <a:lvl4pPr lvl="3">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4pPr>
            <a:lvl5pPr lvl="4">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5pPr>
            <a:lvl6pPr lvl="5">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6pPr>
            <a:lvl7pPr lvl="6">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7pPr>
            <a:lvl8pPr lvl="7">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8pPr>
            <a:lvl9pPr lvl="8">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9pPr>
          </a:lstStyle>
          <a:p>
            <a:endParaRPr dirty="0"/>
          </a:p>
        </p:txBody>
      </p:sp>
    </p:spTree>
    <p:extLst>
      <p:ext uri="{BB962C8B-B14F-4D97-AF65-F5344CB8AC3E}">
        <p14:creationId xmlns:p14="http://schemas.microsoft.com/office/powerpoint/2010/main" val="27625112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2"/>
            <a:ext cx="2133600" cy="365125"/>
          </a:xfrm>
          <a:prstGeom prst="rect">
            <a:avLst/>
          </a:prstGeom>
        </p:spPr>
        <p:txBody>
          <a:bodyPr/>
          <a:lstStyle/>
          <a:p>
            <a:pPr defTabSz="914400"/>
            <a:endParaRPr lang="en-US" sz="1400" kern="0" dirty="0">
              <a:solidFill>
                <a:srgbClr val="000000"/>
              </a:solidFill>
              <a:latin typeface="Arial"/>
              <a:ea typeface="Arial"/>
              <a:cs typeface="Arial"/>
              <a:sym typeface="Arial"/>
            </a:endParaRPr>
          </a:p>
        </p:txBody>
      </p:sp>
      <p:sp>
        <p:nvSpPr>
          <p:cNvPr id="3" name="Footer Placeholder 2"/>
          <p:cNvSpPr>
            <a:spLocks noGrp="1"/>
          </p:cNvSpPr>
          <p:nvPr>
            <p:ph type="ftr" sz="quarter" idx="11"/>
          </p:nvPr>
        </p:nvSpPr>
        <p:spPr>
          <a:xfrm>
            <a:off x="3124200" y="6356352"/>
            <a:ext cx="2895600" cy="365125"/>
          </a:xfrm>
          <a:prstGeom prst="rect">
            <a:avLst/>
          </a:prstGeom>
        </p:spPr>
        <p:txBody>
          <a:bodyPr/>
          <a:lstStyle/>
          <a:p>
            <a:pPr defTabSz="914400"/>
            <a:r>
              <a:rPr lang="en-US" sz="1400" kern="0">
                <a:solidFill>
                  <a:srgbClr val="000000"/>
                </a:solidFill>
                <a:latin typeface="Arial"/>
                <a:ea typeface="Arial"/>
                <a:cs typeface="Arial"/>
                <a:sym typeface="Arial"/>
              </a:rPr>
              <a:t>12.7.17</a:t>
            </a:r>
            <a:endParaRPr lang="en-US" sz="1400" kern="0" dirty="0">
              <a:solidFill>
                <a:srgbClr val="000000"/>
              </a:solidFill>
              <a:latin typeface="Arial"/>
              <a:ea typeface="Arial"/>
              <a:cs typeface="Arial"/>
              <a:sym typeface="Arial"/>
            </a:endParaRPr>
          </a:p>
        </p:txBody>
      </p:sp>
      <p:sp>
        <p:nvSpPr>
          <p:cNvPr id="4" name="Slide Number Placeholder 3"/>
          <p:cNvSpPr>
            <a:spLocks noGrp="1"/>
          </p:cNvSpPr>
          <p:nvPr>
            <p:ph type="sldNum" sz="quarter" idx="12"/>
          </p:nvPr>
        </p:nvSpPr>
        <p:spPr/>
        <p:txBody>
          <a:bodyPr/>
          <a:lstStyle/>
          <a:p>
            <a:fld id="{C50D199A-3E42-1B4D-BA06-690939591D0C}" type="slidenum">
              <a:rPr lang="en-US" smtClean="0"/>
              <a:pPr/>
              <a:t>‹#›</a:t>
            </a:fld>
            <a:endParaRPr lang="en-US" dirty="0"/>
          </a:p>
        </p:txBody>
      </p:sp>
    </p:spTree>
    <p:extLst>
      <p:ext uri="{BB962C8B-B14F-4D97-AF65-F5344CB8AC3E}">
        <p14:creationId xmlns:p14="http://schemas.microsoft.com/office/powerpoint/2010/main" val="5260566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322"/>
        <p:cNvGrpSpPr/>
        <p:nvPr/>
      </p:nvGrpSpPr>
      <p:grpSpPr>
        <a:xfrm>
          <a:off x="0" y="0"/>
          <a:ext cx="0" cy="0"/>
          <a:chOff x="0" y="0"/>
          <a:chExt cx="0" cy="0"/>
        </a:xfrm>
      </p:grpSpPr>
      <p:sp>
        <p:nvSpPr>
          <p:cNvPr id="323" name="Shape 323"/>
          <p:cNvSpPr txBox="1">
            <a:spLocks noGrp="1"/>
          </p:cNvSpPr>
          <p:nvPr>
            <p:ph type="ctrTitle"/>
          </p:nvPr>
        </p:nvSpPr>
        <p:spPr>
          <a:xfrm>
            <a:off x="311708" y="992767"/>
            <a:ext cx="8520600" cy="2736800"/>
          </a:xfrm>
          <a:prstGeom prst="rect">
            <a:avLst/>
          </a:prstGeom>
        </p:spPr>
        <p:txBody>
          <a:bodyPr lIns="91425" tIns="91425" rIns="91425" bIns="91425" anchor="b" anchorCtr="0"/>
          <a:lstStyle>
            <a:lvl1pPr lvl="0" algn="ctr" rtl="0">
              <a:spcBef>
                <a:spcPts val="0"/>
              </a:spcBef>
              <a:buSzPct val="100000"/>
              <a:defRPr sz="5200"/>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endParaRPr/>
          </a:p>
        </p:txBody>
      </p:sp>
      <p:sp>
        <p:nvSpPr>
          <p:cNvPr id="324" name="Shape 324"/>
          <p:cNvSpPr txBox="1">
            <a:spLocks noGrp="1"/>
          </p:cNvSpPr>
          <p:nvPr>
            <p:ph type="subTitle" idx="1"/>
          </p:nvPr>
        </p:nvSpPr>
        <p:spPr>
          <a:xfrm>
            <a:off x="311700" y="3778833"/>
            <a:ext cx="8520600" cy="10568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800"/>
            </a:lvl1pPr>
            <a:lvl2pPr lvl="1" algn="ctr" rtl="0">
              <a:lnSpc>
                <a:spcPct val="100000"/>
              </a:lnSpc>
              <a:spcBef>
                <a:spcPts val="0"/>
              </a:spcBef>
              <a:spcAft>
                <a:spcPts val="0"/>
              </a:spcAft>
              <a:buSzPct val="100000"/>
              <a:buNone/>
              <a:defRPr sz="2800"/>
            </a:lvl2pPr>
            <a:lvl3pPr lvl="2" algn="ctr" rtl="0">
              <a:lnSpc>
                <a:spcPct val="100000"/>
              </a:lnSpc>
              <a:spcBef>
                <a:spcPts val="0"/>
              </a:spcBef>
              <a:spcAft>
                <a:spcPts val="0"/>
              </a:spcAft>
              <a:buSzPct val="100000"/>
              <a:buNone/>
              <a:defRPr sz="2800"/>
            </a:lvl3pPr>
            <a:lvl4pPr lvl="3" algn="ctr" rtl="0">
              <a:lnSpc>
                <a:spcPct val="100000"/>
              </a:lnSpc>
              <a:spcBef>
                <a:spcPts val="0"/>
              </a:spcBef>
              <a:spcAft>
                <a:spcPts val="0"/>
              </a:spcAft>
              <a:buSzPct val="100000"/>
              <a:buNone/>
              <a:defRPr sz="2800"/>
            </a:lvl4pPr>
            <a:lvl5pPr lvl="4" algn="ctr" rtl="0">
              <a:lnSpc>
                <a:spcPct val="100000"/>
              </a:lnSpc>
              <a:spcBef>
                <a:spcPts val="0"/>
              </a:spcBef>
              <a:spcAft>
                <a:spcPts val="0"/>
              </a:spcAft>
              <a:buSzPct val="100000"/>
              <a:buNone/>
              <a:defRPr sz="2800"/>
            </a:lvl5pPr>
            <a:lvl6pPr lvl="5" algn="ctr" rtl="0">
              <a:lnSpc>
                <a:spcPct val="100000"/>
              </a:lnSpc>
              <a:spcBef>
                <a:spcPts val="0"/>
              </a:spcBef>
              <a:spcAft>
                <a:spcPts val="0"/>
              </a:spcAft>
              <a:buSzPct val="100000"/>
              <a:buNone/>
              <a:defRPr sz="2800"/>
            </a:lvl6pPr>
            <a:lvl7pPr lvl="6" algn="ctr" rtl="0">
              <a:lnSpc>
                <a:spcPct val="100000"/>
              </a:lnSpc>
              <a:spcBef>
                <a:spcPts val="0"/>
              </a:spcBef>
              <a:spcAft>
                <a:spcPts val="0"/>
              </a:spcAft>
              <a:buSzPct val="100000"/>
              <a:buNone/>
              <a:defRPr sz="2800"/>
            </a:lvl7pPr>
            <a:lvl8pPr lvl="7" algn="ctr" rtl="0">
              <a:lnSpc>
                <a:spcPct val="100000"/>
              </a:lnSpc>
              <a:spcBef>
                <a:spcPts val="0"/>
              </a:spcBef>
              <a:spcAft>
                <a:spcPts val="0"/>
              </a:spcAft>
              <a:buSzPct val="100000"/>
              <a:buNone/>
              <a:defRPr sz="2800"/>
            </a:lvl8pPr>
            <a:lvl9pPr lvl="8" algn="ctr" rtl="0">
              <a:lnSpc>
                <a:spcPct val="100000"/>
              </a:lnSpc>
              <a:spcBef>
                <a:spcPts val="0"/>
              </a:spcBef>
              <a:spcAft>
                <a:spcPts val="0"/>
              </a:spcAft>
              <a:buSzPct val="100000"/>
              <a:buNone/>
              <a:defRPr sz="2800"/>
            </a:lvl9pPr>
          </a:lstStyle>
          <a:p>
            <a:endParaRPr/>
          </a:p>
        </p:txBody>
      </p:sp>
      <p:sp>
        <p:nvSpPr>
          <p:cNvPr id="325" name="Shape 325"/>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27387057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322"/>
        <p:cNvGrpSpPr/>
        <p:nvPr/>
      </p:nvGrpSpPr>
      <p:grpSpPr>
        <a:xfrm>
          <a:off x="0" y="0"/>
          <a:ext cx="0" cy="0"/>
          <a:chOff x="0" y="0"/>
          <a:chExt cx="0" cy="0"/>
        </a:xfrm>
      </p:grpSpPr>
      <p:sp>
        <p:nvSpPr>
          <p:cNvPr id="323" name="Shape 323"/>
          <p:cNvSpPr txBox="1">
            <a:spLocks noGrp="1"/>
          </p:cNvSpPr>
          <p:nvPr>
            <p:ph type="ctrTitle"/>
          </p:nvPr>
        </p:nvSpPr>
        <p:spPr>
          <a:xfrm>
            <a:off x="311708" y="992767"/>
            <a:ext cx="8520600" cy="2736800"/>
          </a:xfrm>
          <a:prstGeom prst="rect">
            <a:avLst/>
          </a:prstGeom>
        </p:spPr>
        <p:txBody>
          <a:bodyPr lIns="91425" tIns="91425" rIns="91425" bIns="91425" anchor="b" anchorCtr="0"/>
          <a:lstStyle>
            <a:lvl1pPr lvl="0" algn="ctr" rtl="0">
              <a:spcBef>
                <a:spcPts val="0"/>
              </a:spcBef>
              <a:buSzPct val="100000"/>
              <a:defRPr sz="5200"/>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endParaRPr/>
          </a:p>
        </p:txBody>
      </p:sp>
      <p:sp>
        <p:nvSpPr>
          <p:cNvPr id="324" name="Shape 324"/>
          <p:cNvSpPr txBox="1">
            <a:spLocks noGrp="1"/>
          </p:cNvSpPr>
          <p:nvPr>
            <p:ph type="subTitle" idx="1"/>
          </p:nvPr>
        </p:nvSpPr>
        <p:spPr>
          <a:xfrm>
            <a:off x="311700" y="3778833"/>
            <a:ext cx="8520600" cy="10568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800"/>
            </a:lvl1pPr>
            <a:lvl2pPr lvl="1" algn="ctr" rtl="0">
              <a:lnSpc>
                <a:spcPct val="100000"/>
              </a:lnSpc>
              <a:spcBef>
                <a:spcPts val="0"/>
              </a:spcBef>
              <a:spcAft>
                <a:spcPts val="0"/>
              </a:spcAft>
              <a:buSzPct val="100000"/>
              <a:buNone/>
              <a:defRPr sz="2800"/>
            </a:lvl2pPr>
            <a:lvl3pPr lvl="2" algn="ctr" rtl="0">
              <a:lnSpc>
                <a:spcPct val="100000"/>
              </a:lnSpc>
              <a:spcBef>
                <a:spcPts val="0"/>
              </a:spcBef>
              <a:spcAft>
                <a:spcPts val="0"/>
              </a:spcAft>
              <a:buSzPct val="100000"/>
              <a:buNone/>
              <a:defRPr sz="2800"/>
            </a:lvl3pPr>
            <a:lvl4pPr lvl="3" algn="ctr" rtl="0">
              <a:lnSpc>
                <a:spcPct val="100000"/>
              </a:lnSpc>
              <a:spcBef>
                <a:spcPts val="0"/>
              </a:spcBef>
              <a:spcAft>
                <a:spcPts val="0"/>
              </a:spcAft>
              <a:buSzPct val="100000"/>
              <a:buNone/>
              <a:defRPr sz="2800"/>
            </a:lvl4pPr>
            <a:lvl5pPr lvl="4" algn="ctr" rtl="0">
              <a:lnSpc>
                <a:spcPct val="100000"/>
              </a:lnSpc>
              <a:spcBef>
                <a:spcPts val="0"/>
              </a:spcBef>
              <a:spcAft>
                <a:spcPts val="0"/>
              </a:spcAft>
              <a:buSzPct val="100000"/>
              <a:buNone/>
              <a:defRPr sz="2800"/>
            </a:lvl5pPr>
            <a:lvl6pPr lvl="5" algn="ctr" rtl="0">
              <a:lnSpc>
                <a:spcPct val="100000"/>
              </a:lnSpc>
              <a:spcBef>
                <a:spcPts val="0"/>
              </a:spcBef>
              <a:spcAft>
                <a:spcPts val="0"/>
              </a:spcAft>
              <a:buSzPct val="100000"/>
              <a:buNone/>
              <a:defRPr sz="2800"/>
            </a:lvl6pPr>
            <a:lvl7pPr lvl="6" algn="ctr" rtl="0">
              <a:lnSpc>
                <a:spcPct val="100000"/>
              </a:lnSpc>
              <a:spcBef>
                <a:spcPts val="0"/>
              </a:spcBef>
              <a:spcAft>
                <a:spcPts val="0"/>
              </a:spcAft>
              <a:buSzPct val="100000"/>
              <a:buNone/>
              <a:defRPr sz="2800"/>
            </a:lvl7pPr>
            <a:lvl8pPr lvl="7" algn="ctr" rtl="0">
              <a:lnSpc>
                <a:spcPct val="100000"/>
              </a:lnSpc>
              <a:spcBef>
                <a:spcPts val="0"/>
              </a:spcBef>
              <a:spcAft>
                <a:spcPts val="0"/>
              </a:spcAft>
              <a:buSzPct val="100000"/>
              <a:buNone/>
              <a:defRPr sz="2800"/>
            </a:lvl8pPr>
            <a:lvl9pPr lvl="8" algn="ctr" rtl="0">
              <a:lnSpc>
                <a:spcPct val="100000"/>
              </a:lnSpc>
              <a:spcBef>
                <a:spcPts val="0"/>
              </a:spcBef>
              <a:spcAft>
                <a:spcPts val="0"/>
              </a:spcAft>
              <a:buSzPct val="100000"/>
              <a:buNone/>
              <a:defRPr sz="2800"/>
            </a:lvl9pPr>
          </a:lstStyle>
          <a:p>
            <a:endParaRPr/>
          </a:p>
        </p:txBody>
      </p:sp>
      <p:sp>
        <p:nvSpPr>
          <p:cNvPr id="325" name="Shape 325"/>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41729254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33"/>
        <p:cNvGrpSpPr/>
        <p:nvPr/>
      </p:nvGrpSpPr>
      <p:grpSpPr>
        <a:xfrm>
          <a:off x="0" y="0"/>
          <a:ext cx="0" cy="0"/>
          <a:chOff x="0" y="0"/>
          <a:chExt cx="0" cy="0"/>
        </a:xfrm>
      </p:grpSpPr>
      <p:sp>
        <p:nvSpPr>
          <p:cNvPr id="334" name="Shape 334"/>
          <p:cNvSpPr txBox="1">
            <a:spLocks noGrp="1"/>
          </p:cNvSpPr>
          <p:nvPr>
            <p:ph type="title"/>
          </p:nvPr>
        </p:nvSpPr>
        <p:spPr>
          <a:xfrm>
            <a:off x="311700" y="593367"/>
            <a:ext cx="8520600" cy="7636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35" name="Shape 335"/>
          <p:cNvSpPr txBox="1">
            <a:spLocks noGrp="1"/>
          </p:cNvSpPr>
          <p:nvPr>
            <p:ph type="body" idx="1"/>
          </p:nvPr>
        </p:nvSpPr>
        <p:spPr>
          <a:xfrm>
            <a:off x="311700" y="1536633"/>
            <a:ext cx="3999900" cy="45552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36" name="Shape 336"/>
          <p:cNvSpPr txBox="1">
            <a:spLocks noGrp="1"/>
          </p:cNvSpPr>
          <p:nvPr>
            <p:ph type="body" idx="2"/>
          </p:nvPr>
        </p:nvSpPr>
        <p:spPr>
          <a:xfrm>
            <a:off x="4832400" y="1536633"/>
            <a:ext cx="3999900" cy="45552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37" name="Shape 337"/>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12931843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38"/>
        <p:cNvGrpSpPr/>
        <p:nvPr/>
      </p:nvGrpSpPr>
      <p:grpSpPr>
        <a:xfrm>
          <a:off x="0" y="0"/>
          <a:ext cx="0" cy="0"/>
          <a:chOff x="0" y="0"/>
          <a:chExt cx="0" cy="0"/>
        </a:xfrm>
      </p:grpSpPr>
      <p:sp>
        <p:nvSpPr>
          <p:cNvPr id="339" name="Shape 339"/>
          <p:cNvSpPr txBox="1">
            <a:spLocks noGrp="1"/>
          </p:cNvSpPr>
          <p:nvPr>
            <p:ph type="title"/>
          </p:nvPr>
        </p:nvSpPr>
        <p:spPr>
          <a:xfrm>
            <a:off x="311700" y="593367"/>
            <a:ext cx="8520600" cy="7636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40" name="Shape 340"/>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27882622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41"/>
        <p:cNvGrpSpPr/>
        <p:nvPr/>
      </p:nvGrpSpPr>
      <p:grpSpPr>
        <a:xfrm>
          <a:off x="0" y="0"/>
          <a:ext cx="0" cy="0"/>
          <a:chOff x="0" y="0"/>
          <a:chExt cx="0" cy="0"/>
        </a:xfrm>
      </p:grpSpPr>
      <p:sp>
        <p:nvSpPr>
          <p:cNvPr id="342" name="Shape 342"/>
          <p:cNvSpPr txBox="1">
            <a:spLocks noGrp="1"/>
          </p:cNvSpPr>
          <p:nvPr>
            <p:ph type="title"/>
          </p:nvPr>
        </p:nvSpPr>
        <p:spPr>
          <a:xfrm>
            <a:off x="311700" y="740800"/>
            <a:ext cx="2808000" cy="10076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343" name="Shape 343"/>
          <p:cNvSpPr txBox="1">
            <a:spLocks noGrp="1"/>
          </p:cNvSpPr>
          <p:nvPr>
            <p:ph type="body" idx="1"/>
          </p:nvPr>
        </p:nvSpPr>
        <p:spPr>
          <a:xfrm>
            <a:off x="311700" y="1852800"/>
            <a:ext cx="2808000" cy="4239200"/>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44" name="Shape 344"/>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1047858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r>
              <a:rPr lang="en-US">
                <a:solidFill>
                  <a:prstClr val="black">
                    <a:tint val="75000"/>
                  </a:prstClr>
                </a:solidFill>
                <a:latin typeface="Calibri"/>
              </a:rPr>
              <a:t>12.7.17</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C50D199A-3E42-1B4D-BA06-690939591D0C}"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766718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Main point">
    <p:spTree>
      <p:nvGrpSpPr>
        <p:cNvPr id="1" name="Shape 345"/>
        <p:cNvGrpSpPr/>
        <p:nvPr/>
      </p:nvGrpSpPr>
      <p:grpSpPr>
        <a:xfrm>
          <a:off x="0" y="0"/>
          <a:ext cx="0" cy="0"/>
          <a:chOff x="0" y="0"/>
          <a:chExt cx="0" cy="0"/>
        </a:xfrm>
      </p:grpSpPr>
      <p:sp>
        <p:nvSpPr>
          <p:cNvPr id="346" name="Shape 346"/>
          <p:cNvSpPr txBox="1">
            <a:spLocks noGrp="1"/>
          </p:cNvSpPr>
          <p:nvPr>
            <p:ph type="title"/>
          </p:nvPr>
        </p:nvSpPr>
        <p:spPr>
          <a:xfrm>
            <a:off x="490250" y="600200"/>
            <a:ext cx="6367800" cy="5454400"/>
          </a:xfrm>
          <a:prstGeom prst="rect">
            <a:avLst/>
          </a:prstGeom>
        </p:spPr>
        <p:txBody>
          <a:bodyPr lIns="91425" tIns="91425" rIns="91425" bIns="91425" anchor="ctr"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347" name="Shape 347"/>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23612204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48"/>
        <p:cNvGrpSpPr/>
        <p:nvPr/>
      </p:nvGrpSpPr>
      <p:grpSpPr>
        <a:xfrm>
          <a:off x="0" y="0"/>
          <a:ext cx="0" cy="0"/>
          <a:chOff x="0" y="0"/>
          <a:chExt cx="0" cy="0"/>
        </a:xfrm>
      </p:grpSpPr>
      <p:sp>
        <p:nvSpPr>
          <p:cNvPr id="349" name="Shape 349"/>
          <p:cNvSpPr/>
          <p:nvPr/>
        </p:nvSpPr>
        <p:spPr>
          <a:xfrm>
            <a:off x="4572000" y="-167"/>
            <a:ext cx="4572000" cy="6858000"/>
          </a:xfrm>
          <a:prstGeom prst="rect">
            <a:avLst/>
          </a:prstGeom>
          <a:solidFill>
            <a:schemeClr val="lt2"/>
          </a:solidFill>
          <a:ln>
            <a:noFill/>
          </a:ln>
        </p:spPr>
        <p:txBody>
          <a:bodyPr lIns="91425" tIns="91425" rIns="91425" bIns="91425" anchor="ctr" anchorCtr="0">
            <a:noAutofit/>
          </a:bodyPr>
          <a:lstStyle/>
          <a:p>
            <a:pPr defTabSz="914400"/>
            <a:endParaRPr sz="1400" kern="0">
              <a:solidFill>
                <a:srgbClr val="000000"/>
              </a:solidFill>
              <a:latin typeface="Arial"/>
              <a:ea typeface="Arial"/>
              <a:cs typeface="Arial"/>
              <a:sym typeface="Arial"/>
            </a:endParaRPr>
          </a:p>
        </p:txBody>
      </p:sp>
      <p:sp>
        <p:nvSpPr>
          <p:cNvPr id="350" name="Shape 350"/>
          <p:cNvSpPr txBox="1">
            <a:spLocks noGrp="1"/>
          </p:cNvSpPr>
          <p:nvPr>
            <p:ph type="title"/>
          </p:nvPr>
        </p:nvSpPr>
        <p:spPr>
          <a:xfrm>
            <a:off x="265500" y="1644233"/>
            <a:ext cx="4045200" cy="1976400"/>
          </a:xfrm>
          <a:prstGeom prst="rect">
            <a:avLst/>
          </a:prstGeom>
        </p:spPr>
        <p:txBody>
          <a:bodyPr lIns="91425" tIns="91425" rIns="91425" bIns="91425" anchor="b" anchorCtr="0"/>
          <a:lstStyle>
            <a:lvl1pPr lvl="0" algn="ctr" rtl="0">
              <a:spcBef>
                <a:spcPts val="0"/>
              </a:spcBef>
              <a:buSzPct val="100000"/>
              <a:defRPr sz="4200"/>
            </a:lvl1pPr>
            <a:lvl2pPr lvl="1" algn="ctr" rtl="0">
              <a:spcBef>
                <a:spcPts val="0"/>
              </a:spcBef>
              <a:buSzPct val="100000"/>
              <a:defRPr sz="4200"/>
            </a:lvl2pPr>
            <a:lvl3pPr lvl="2" algn="ctr" rtl="0">
              <a:spcBef>
                <a:spcPts val="0"/>
              </a:spcBef>
              <a:buSzPct val="100000"/>
              <a:defRPr sz="4200"/>
            </a:lvl3pPr>
            <a:lvl4pPr lvl="3" algn="ctr" rtl="0">
              <a:spcBef>
                <a:spcPts val="0"/>
              </a:spcBef>
              <a:buSzPct val="100000"/>
              <a:defRPr sz="4200"/>
            </a:lvl4pPr>
            <a:lvl5pPr lvl="4" algn="ctr" rtl="0">
              <a:spcBef>
                <a:spcPts val="0"/>
              </a:spcBef>
              <a:buSzPct val="100000"/>
              <a:defRPr sz="4200"/>
            </a:lvl5pPr>
            <a:lvl6pPr lvl="5" algn="ctr" rtl="0">
              <a:spcBef>
                <a:spcPts val="0"/>
              </a:spcBef>
              <a:buSzPct val="100000"/>
              <a:defRPr sz="4200"/>
            </a:lvl6pPr>
            <a:lvl7pPr lvl="6" algn="ctr" rtl="0">
              <a:spcBef>
                <a:spcPts val="0"/>
              </a:spcBef>
              <a:buSzPct val="100000"/>
              <a:defRPr sz="4200"/>
            </a:lvl7pPr>
            <a:lvl8pPr lvl="7" algn="ctr" rtl="0">
              <a:spcBef>
                <a:spcPts val="0"/>
              </a:spcBef>
              <a:buSzPct val="100000"/>
              <a:defRPr sz="4200"/>
            </a:lvl8pPr>
            <a:lvl9pPr lvl="8" algn="ctr" rtl="0">
              <a:spcBef>
                <a:spcPts val="0"/>
              </a:spcBef>
              <a:buSzPct val="100000"/>
              <a:defRPr sz="4200"/>
            </a:lvl9pPr>
          </a:lstStyle>
          <a:p>
            <a:endParaRPr/>
          </a:p>
        </p:txBody>
      </p:sp>
      <p:sp>
        <p:nvSpPr>
          <p:cNvPr id="351" name="Shape 351"/>
          <p:cNvSpPr txBox="1">
            <a:spLocks noGrp="1"/>
          </p:cNvSpPr>
          <p:nvPr>
            <p:ph type="subTitle" idx="1"/>
          </p:nvPr>
        </p:nvSpPr>
        <p:spPr>
          <a:xfrm>
            <a:off x="265500" y="3737433"/>
            <a:ext cx="4045200" cy="16468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352" name="Shape 352"/>
          <p:cNvSpPr txBox="1">
            <a:spLocks noGrp="1"/>
          </p:cNvSpPr>
          <p:nvPr>
            <p:ph type="body" idx="2"/>
          </p:nvPr>
        </p:nvSpPr>
        <p:spPr>
          <a:xfrm>
            <a:off x="4939500" y="965433"/>
            <a:ext cx="3837000" cy="4926800"/>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53" name="Shape 353"/>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30202914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Caption">
    <p:spTree>
      <p:nvGrpSpPr>
        <p:cNvPr id="1" name="Shape 354"/>
        <p:cNvGrpSpPr/>
        <p:nvPr/>
      </p:nvGrpSpPr>
      <p:grpSpPr>
        <a:xfrm>
          <a:off x="0" y="0"/>
          <a:ext cx="0" cy="0"/>
          <a:chOff x="0" y="0"/>
          <a:chExt cx="0" cy="0"/>
        </a:xfrm>
      </p:grpSpPr>
      <p:sp>
        <p:nvSpPr>
          <p:cNvPr id="355" name="Shape 355"/>
          <p:cNvSpPr txBox="1">
            <a:spLocks noGrp="1"/>
          </p:cNvSpPr>
          <p:nvPr>
            <p:ph type="body" idx="1"/>
          </p:nvPr>
        </p:nvSpPr>
        <p:spPr>
          <a:xfrm>
            <a:off x="311700" y="5640767"/>
            <a:ext cx="5998800" cy="806800"/>
          </a:xfrm>
          <a:prstGeom prst="rect">
            <a:avLst/>
          </a:prstGeom>
        </p:spPr>
        <p:txBody>
          <a:bodyPr lIns="91425" tIns="91425" rIns="91425" bIns="91425" anchor="ctr" anchorCtr="0"/>
          <a:lstStyle>
            <a:lvl1pPr lvl="0" rtl="0">
              <a:lnSpc>
                <a:spcPct val="100000"/>
              </a:lnSpc>
              <a:spcBef>
                <a:spcPts val="0"/>
              </a:spcBef>
              <a:spcAft>
                <a:spcPts val="0"/>
              </a:spcAft>
              <a:buNone/>
              <a:defRPr/>
            </a:lvl1pPr>
          </a:lstStyle>
          <a:p>
            <a:endParaRPr/>
          </a:p>
        </p:txBody>
      </p:sp>
      <p:sp>
        <p:nvSpPr>
          <p:cNvPr id="356" name="Shape 356"/>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11647310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ig number">
    <p:spTree>
      <p:nvGrpSpPr>
        <p:cNvPr id="1" name="Shape 357"/>
        <p:cNvGrpSpPr/>
        <p:nvPr/>
      </p:nvGrpSpPr>
      <p:grpSpPr>
        <a:xfrm>
          <a:off x="0" y="0"/>
          <a:ext cx="0" cy="0"/>
          <a:chOff x="0" y="0"/>
          <a:chExt cx="0" cy="0"/>
        </a:xfrm>
      </p:grpSpPr>
      <p:sp>
        <p:nvSpPr>
          <p:cNvPr id="358" name="Shape 358"/>
          <p:cNvSpPr txBox="1">
            <a:spLocks noGrp="1"/>
          </p:cNvSpPr>
          <p:nvPr>
            <p:ph type="title"/>
          </p:nvPr>
        </p:nvSpPr>
        <p:spPr>
          <a:xfrm>
            <a:off x="311700" y="1474833"/>
            <a:ext cx="8520600" cy="2618000"/>
          </a:xfrm>
          <a:prstGeom prst="rect">
            <a:avLst/>
          </a:prstGeom>
        </p:spPr>
        <p:txBody>
          <a:bodyPr lIns="91425" tIns="91425" rIns="91425" bIns="91425" anchor="b" anchorCtr="0"/>
          <a:lstStyle>
            <a:lvl1pPr lvl="0" algn="ctr" rtl="0">
              <a:spcBef>
                <a:spcPts val="0"/>
              </a:spcBef>
              <a:buSzPct val="100000"/>
              <a:defRPr sz="12000"/>
            </a:lvl1pPr>
            <a:lvl2pPr lvl="1" algn="ctr" rtl="0">
              <a:spcBef>
                <a:spcPts val="0"/>
              </a:spcBef>
              <a:buSzPct val="100000"/>
              <a:defRPr sz="12000"/>
            </a:lvl2pPr>
            <a:lvl3pPr lvl="2" algn="ctr" rtl="0">
              <a:spcBef>
                <a:spcPts val="0"/>
              </a:spcBef>
              <a:buSzPct val="100000"/>
              <a:defRPr sz="12000"/>
            </a:lvl3pPr>
            <a:lvl4pPr lvl="3" algn="ctr" rtl="0">
              <a:spcBef>
                <a:spcPts val="0"/>
              </a:spcBef>
              <a:buSzPct val="100000"/>
              <a:defRPr sz="12000"/>
            </a:lvl4pPr>
            <a:lvl5pPr lvl="4" algn="ctr" rtl="0">
              <a:spcBef>
                <a:spcPts val="0"/>
              </a:spcBef>
              <a:buSzPct val="100000"/>
              <a:defRPr sz="12000"/>
            </a:lvl5pPr>
            <a:lvl6pPr lvl="5" algn="ctr" rtl="0">
              <a:spcBef>
                <a:spcPts val="0"/>
              </a:spcBef>
              <a:buSzPct val="100000"/>
              <a:defRPr sz="12000"/>
            </a:lvl6pPr>
            <a:lvl7pPr lvl="6" algn="ctr" rtl="0">
              <a:spcBef>
                <a:spcPts val="0"/>
              </a:spcBef>
              <a:buSzPct val="100000"/>
              <a:defRPr sz="12000"/>
            </a:lvl7pPr>
            <a:lvl8pPr lvl="7" algn="ctr" rtl="0">
              <a:spcBef>
                <a:spcPts val="0"/>
              </a:spcBef>
              <a:buSzPct val="100000"/>
              <a:defRPr sz="12000"/>
            </a:lvl8pPr>
            <a:lvl9pPr lvl="8" algn="ctr" rtl="0">
              <a:spcBef>
                <a:spcPts val="0"/>
              </a:spcBef>
              <a:buSzPct val="100000"/>
              <a:defRPr sz="12000"/>
            </a:lvl9pPr>
          </a:lstStyle>
          <a:p>
            <a:endParaRPr/>
          </a:p>
        </p:txBody>
      </p:sp>
      <p:sp>
        <p:nvSpPr>
          <p:cNvPr id="359" name="Shape 359"/>
          <p:cNvSpPr txBox="1">
            <a:spLocks noGrp="1"/>
          </p:cNvSpPr>
          <p:nvPr>
            <p:ph type="body" idx="1"/>
          </p:nvPr>
        </p:nvSpPr>
        <p:spPr>
          <a:xfrm>
            <a:off x="311700" y="4202967"/>
            <a:ext cx="8520600" cy="1734400"/>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360" name="Shape 360"/>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6690189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61"/>
        <p:cNvGrpSpPr/>
        <p:nvPr/>
      </p:nvGrpSpPr>
      <p:grpSpPr>
        <a:xfrm>
          <a:off x="0" y="0"/>
          <a:ext cx="0" cy="0"/>
          <a:chOff x="0" y="0"/>
          <a:chExt cx="0" cy="0"/>
        </a:xfrm>
      </p:grpSpPr>
      <p:sp>
        <p:nvSpPr>
          <p:cNvPr id="362" name="Shape 362"/>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1223674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r>
              <a:rPr lang="en-US">
                <a:solidFill>
                  <a:prstClr val="black">
                    <a:tint val="75000"/>
                  </a:prstClr>
                </a:solidFill>
                <a:latin typeface="Calibri"/>
              </a:rPr>
              <a:t>12.7.17</a:t>
            </a:r>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C50D199A-3E42-1B4D-BA06-690939591D0C}"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3771927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r>
              <a:rPr lang="en-US">
                <a:solidFill>
                  <a:prstClr val="black">
                    <a:tint val="75000"/>
                  </a:prstClr>
                </a:solidFill>
                <a:latin typeface="Calibri"/>
              </a:rPr>
              <a:t>12.7.17</a:t>
            </a:r>
            <a:endParaRPr lang="en-US" dirty="0">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C50D199A-3E42-1B4D-BA06-690939591D0C}"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1828936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r>
              <a:rPr lang="en-US">
                <a:solidFill>
                  <a:prstClr val="black">
                    <a:tint val="75000"/>
                  </a:prstClr>
                </a:solidFill>
                <a:latin typeface="Calibri"/>
              </a:rPr>
              <a:t>12.7.17</a:t>
            </a:r>
            <a:endParaRPr lang="en-US" dirty="0">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C50D199A-3E42-1B4D-BA06-690939591D0C}"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994000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r>
              <a:rPr lang="en-US">
                <a:solidFill>
                  <a:prstClr val="black">
                    <a:tint val="75000"/>
                  </a:prstClr>
                </a:solidFill>
                <a:latin typeface="Calibri"/>
              </a:rPr>
              <a:t>12.7.17</a:t>
            </a:r>
            <a:endParaRPr lang="en-US" dirty="0">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C50D199A-3E42-1B4D-BA06-690939591D0C}"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4206423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19"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r>
              <a:rPr lang="en-US">
                <a:solidFill>
                  <a:prstClr val="black">
                    <a:tint val="75000"/>
                  </a:prstClr>
                </a:solidFill>
                <a:latin typeface="Calibri"/>
              </a:rPr>
              <a:t>12.7.17</a:t>
            </a:r>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C50D199A-3E42-1B4D-BA06-690939591D0C}"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973532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57"/>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r>
              <a:rPr lang="en-US">
                <a:solidFill>
                  <a:prstClr val="black">
                    <a:tint val="75000"/>
                  </a:prstClr>
                </a:solidFill>
                <a:latin typeface="Calibri"/>
              </a:rPr>
              <a:t>12.7.17</a:t>
            </a:r>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C50D199A-3E42-1B4D-BA06-690939591D0C}"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1145538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theme" Target="../theme/theme2.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10" Type="http://schemas.openxmlformats.org/officeDocument/2006/relationships/theme" Target="../theme/theme3.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latin typeface="Calibri"/>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latin typeface="Calibri"/>
              </a:rPr>
              <a:t>12.7.17</a:t>
            </a:r>
            <a:endParaRPr lang="en-US" dirty="0">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D199A-3E42-1B4D-BA06-690939591D0C}"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251278358"/>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32D61"/>
        </a:solidFill>
        <a:effectLst/>
      </p:bgPr>
    </p:bg>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311700" y="593367"/>
            <a:ext cx="8520600" cy="763600"/>
          </a:xfrm>
          <a:prstGeom prst="rect">
            <a:avLst/>
          </a:prstGeom>
          <a:noFill/>
          <a:ln>
            <a:noFill/>
          </a:ln>
        </p:spPr>
        <p:txBody>
          <a:bodyPr lIns="91425" tIns="91425" rIns="91425" bIns="91425" anchor="t" anchorCtr="0"/>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endParaRPr dirty="0"/>
          </a:p>
        </p:txBody>
      </p:sp>
      <p:sp>
        <p:nvSpPr>
          <p:cNvPr id="320" name="Shape 320"/>
          <p:cNvSpPr txBox="1">
            <a:spLocks noGrp="1"/>
          </p:cNvSpPr>
          <p:nvPr>
            <p:ph type="body" idx="1"/>
          </p:nvPr>
        </p:nvSpPr>
        <p:spPr>
          <a:xfrm>
            <a:off x="311700" y="1536633"/>
            <a:ext cx="8520600" cy="4555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a:r>
              <a:rPr lang="en-US" dirty="0"/>
              <a:t>Text</a:t>
            </a:r>
            <a:endParaRPr dirty="0"/>
          </a:p>
        </p:txBody>
      </p:sp>
      <p:sp>
        <p:nvSpPr>
          <p:cNvPr id="321" name="Shape 321"/>
          <p:cNvSpPr txBox="1">
            <a:spLocks noGrp="1"/>
          </p:cNvSpPr>
          <p:nvPr>
            <p:ph type="sldNum" idx="12"/>
          </p:nvPr>
        </p:nvSpPr>
        <p:spPr>
          <a:xfrm>
            <a:off x="8472457" y="6217621"/>
            <a:ext cx="548700" cy="524800"/>
          </a:xfrm>
          <a:prstGeom prst="rect">
            <a:avLst/>
          </a:prstGeom>
          <a:noFill/>
          <a:ln>
            <a:noFill/>
          </a:ln>
        </p:spPr>
        <p:txBody>
          <a:bodyPr lIns="91425" tIns="91425" rIns="91425" bIns="91425" anchor="ctr" anchorCtr="0">
            <a:noAutofit/>
          </a:bodyPr>
          <a:lstStyle/>
          <a:p>
            <a:pPr algn="r" defTabSz="914400"/>
            <a:fld id="{00000000-1234-1234-1234-123412341234}" type="slidenum">
              <a:rPr lang="en" sz="1000" kern="0">
                <a:solidFill>
                  <a:srgbClr val="0D71BC"/>
                </a:solidFill>
                <a:latin typeface="Arial"/>
                <a:ea typeface="Arial"/>
                <a:cs typeface="Arial"/>
                <a:sym typeface="Arial"/>
              </a:rPr>
              <a:pPr algn="r" defTabSz="914400"/>
              <a:t>‹#›</a:t>
            </a:fld>
            <a:endParaRPr lang="en" sz="1000" kern="0">
              <a:solidFill>
                <a:srgbClr val="0D71BC"/>
              </a:solidFill>
              <a:latin typeface="Arial"/>
              <a:ea typeface="Arial"/>
              <a:cs typeface="Arial"/>
              <a:sym typeface="Arial"/>
            </a:endParaRPr>
          </a:p>
        </p:txBody>
      </p:sp>
    </p:spTree>
    <p:extLst>
      <p:ext uri="{BB962C8B-B14F-4D97-AF65-F5344CB8AC3E}">
        <p14:creationId xmlns:p14="http://schemas.microsoft.com/office/powerpoint/2010/main" val="1387092932"/>
      </p:ext>
    </p:extLst>
  </p:cSld>
  <p:clrMap bg1="lt1" tx1="dk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800" r:id="rId10"/>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1" i="0" u="none" strike="noStrike" cap="none">
          <a:solidFill>
            <a:schemeClr val="bg2"/>
          </a:solidFill>
          <a:latin typeface="+mn-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tx1"/>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323A45"/>
        </a:solidFill>
        <a:effectLst/>
      </p:bgPr>
    </p:bg>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311700" y="593367"/>
            <a:ext cx="8520600" cy="763600"/>
          </a:xfrm>
          <a:prstGeom prst="rect">
            <a:avLst/>
          </a:prstGeom>
          <a:noFill/>
          <a:ln>
            <a:noFill/>
          </a:ln>
        </p:spPr>
        <p:txBody>
          <a:bodyPr lIns="91425" tIns="91425" rIns="91425" bIns="91425" anchor="t" anchorCtr="0"/>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endParaRPr/>
          </a:p>
        </p:txBody>
      </p:sp>
      <p:sp>
        <p:nvSpPr>
          <p:cNvPr id="320" name="Shape 320"/>
          <p:cNvSpPr txBox="1">
            <a:spLocks noGrp="1"/>
          </p:cNvSpPr>
          <p:nvPr>
            <p:ph type="body" idx="1"/>
          </p:nvPr>
        </p:nvSpPr>
        <p:spPr>
          <a:xfrm>
            <a:off x="311700" y="1536633"/>
            <a:ext cx="8520600" cy="4555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a:endParaRPr/>
          </a:p>
        </p:txBody>
      </p:sp>
      <p:sp>
        <p:nvSpPr>
          <p:cNvPr id="321" name="Shape 321"/>
          <p:cNvSpPr txBox="1">
            <a:spLocks noGrp="1"/>
          </p:cNvSpPr>
          <p:nvPr>
            <p:ph type="sldNum" idx="12"/>
          </p:nvPr>
        </p:nvSpPr>
        <p:spPr>
          <a:xfrm>
            <a:off x="8472457" y="6217621"/>
            <a:ext cx="548700" cy="524800"/>
          </a:xfrm>
          <a:prstGeom prst="rect">
            <a:avLst/>
          </a:prstGeom>
          <a:noFill/>
          <a:ln>
            <a:noFill/>
          </a:ln>
        </p:spPr>
        <p:txBody>
          <a:bodyPr lIns="91425" tIns="91425" rIns="91425" bIns="91425" anchor="ctr" anchorCtr="0">
            <a:noAutofit/>
          </a:bodyPr>
          <a:lstStyle/>
          <a:p>
            <a:pPr algn="r" defTabSz="914400"/>
            <a:fld id="{00000000-1234-1234-1234-123412341234}" type="slidenum">
              <a:rPr lang="en" sz="1000" kern="0">
                <a:solidFill>
                  <a:srgbClr val="0D71BC"/>
                </a:solidFill>
                <a:latin typeface="Arial"/>
                <a:ea typeface="Arial"/>
                <a:cs typeface="Arial"/>
                <a:sym typeface="Arial"/>
              </a:rPr>
              <a:pPr algn="r" defTabSz="914400"/>
              <a:t>‹#›</a:t>
            </a:fld>
            <a:endParaRPr lang="en" sz="1000" kern="0">
              <a:solidFill>
                <a:srgbClr val="0D71BC"/>
              </a:solidFill>
              <a:latin typeface="Arial"/>
              <a:ea typeface="Arial"/>
              <a:cs typeface="Arial"/>
              <a:sym typeface="Arial"/>
            </a:endParaRPr>
          </a:p>
        </p:txBody>
      </p:sp>
    </p:spTree>
    <p:extLst>
      <p:ext uri="{BB962C8B-B14F-4D97-AF65-F5344CB8AC3E}">
        <p14:creationId xmlns:p14="http://schemas.microsoft.com/office/powerpoint/2010/main" val="2547293580"/>
      </p:ext>
    </p:extLst>
  </p:cSld>
  <p:clrMap bg1="lt1" tx1="dk1" bg2="dk2" tx2="lt2" accent1="accent1" accent2="accent2" accent3="accent3" accent4="accent4" accent5="accent5" accent6="accent6" hlink="hlink" folHlink="folHlink"/>
  <p:sldLayoutIdLst>
    <p:sldLayoutId id="2147483790"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3.emf"/><Relationship Id="rId2" Type="http://schemas.openxmlformats.org/officeDocument/2006/relationships/notesSlide" Target="../notesSlides/notesSlide1.xml"/><Relationship Id="rId1" Type="http://schemas.openxmlformats.org/officeDocument/2006/relationships/slideLayout" Target="../slideLayouts/slideLayout24.xml"/><Relationship Id="rId6" Type="http://schemas.openxmlformats.org/officeDocument/2006/relationships/image" Target="../media/image4.png"/><Relationship Id="rId11" Type="http://schemas.openxmlformats.org/officeDocument/2006/relationships/image" Target="../media/image12.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11.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jpg"/><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18.jp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32D61"/>
        </a:solidFill>
        <a:effectLst/>
      </p:bgPr>
    </p:bg>
    <p:spTree>
      <p:nvGrpSpPr>
        <p:cNvPr id="1" name=""/>
        <p:cNvGrpSpPr/>
        <p:nvPr/>
      </p:nvGrpSpPr>
      <p:grpSpPr>
        <a:xfrm>
          <a:off x="0" y="0"/>
          <a:ext cx="0" cy="0"/>
          <a:chOff x="0" y="0"/>
          <a:chExt cx="0" cy="0"/>
        </a:xfrm>
      </p:grpSpPr>
      <p:sp>
        <p:nvSpPr>
          <p:cNvPr id="22" name="Rectangle 21"/>
          <p:cNvSpPr/>
          <p:nvPr/>
        </p:nvSpPr>
        <p:spPr>
          <a:xfrm>
            <a:off x="0" y="1570516"/>
            <a:ext cx="9144000" cy="366901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endParaRPr lang="en-US" sz="1600" kern="0" dirty="0">
              <a:solidFill>
                <a:srgbClr val="333333"/>
              </a:solidFill>
              <a:latin typeface="Cambria"/>
              <a:sym typeface="Arial"/>
            </a:endParaRPr>
          </a:p>
        </p:txBody>
      </p:sp>
      <p:cxnSp>
        <p:nvCxnSpPr>
          <p:cNvPr id="21" name="Shape 369"/>
          <p:cNvCxnSpPr/>
          <p:nvPr/>
        </p:nvCxnSpPr>
        <p:spPr>
          <a:xfrm>
            <a:off x="1" y="5269317"/>
            <a:ext cx="9144000" cy="0"/>
          </a:xfrm>
          <a:prstGeom prst="straightConnector1">
            <a:avLst/>
          </a:prstGeom>
          <a:noFill/>
          <a:ln w="28575" cap="flat" cmpd="sng">
            <a:solidFill>
              <a:schemeClr val="tx2"/>
            </a:solidFill>
            <a:prstDash val="solid"/>
            <a:round/>
            <a:headEnd type="none" w="lg" len="lg"/>
            <a:tailEnd type="none" w="lg" len="lg"/>
          </a:ln>
        </p:spPr>
      </p:cxnSp>
      <p:pic>
        <p:nvPicPr>
          <p:cNvPr id="20" name="Picture 19"/>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273262" y="1559176"/>
            <a:ext cx="2273262" cy="1852487"/>
          </a:xfrm>
          <a:prstGeom prst="rect">
            <a:avLst/>
          </a:prstGeom>
        </p:spPr>
      </p:pic>
      <p:pic>
        <p:nvPicPr>
          <p:cNvPr id="25" name="Picture 24"/>
          <p:cNvPicPr>
            <a:picLocks noChangeAspect="1"/>
          </p:cNvPicPr>
          <p:nvPr/>
        </p:nvPicPr>
        <p:blipFill rotWithShape="1">
          <a:blip r:embed="rId4" cstate="screen">
            <a:extLst>
              <a:ext uri="{28A0092B-C50C-407E-A947-70E740481C1C}">
                <a14:useLocalDpi xmlns:a14="http://schemas.microsoft.com/office/drawing/2010/main"/>
              </a:ext>
            </a:extLst>
          </a:blip>
          <a:srcRect l="-1781"/>
          <a:stretch/>
        </p:blipFill>
        <p:spPr>
          <a:xfrm>
            <a:off x="4546524" y="1558856"/>
            <a:ext cx="2273262" cy="1852487"/>
          </a:xfrm>
          <a:prstGeom prst="rect">
            <a:avLst/>
          </a:prstGeom>
        </p:spPr>
      </p:pic>
      <p:pic>
        <p:nvPicPr>
          <p:cNvPr id="26" name="Picture 25"/>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0" y="1558856"/>
            <a:ext cx="2273262" cy="1852487"/>
          </a:xfrm>
          <a:prstGeom prst="rect">
            <a:avLst/>
          </a:prstGeom>
        </p:spPr>
      </p:pic>
      <p:pic>
        <p:nvPicPr>
          <p:cNvPr id="27" name="Picture 26"/>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6819786" y="1558856"/>
            <a:ext cx="2273262" cy="1852487"/>
          </a:xfrm>
          <a:prstGeom prst="rect">
            <a:avLst/>
          </a:prstGeom>
        </p:spPr>
      </p:pic>
      <p:pic>
        <p:nvPicPr>
          <p:cNvPr id="28" name="Picture 27"/>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4546525" y="3401165"/>
            <a:ext cx="2273262" cy="1852487"/>
          </a:xfrm>
          <a:prstGeom prst="rect">
            <a:avLst/>
          </a:prstGeom>
        </p:spPr>
      </p:pic>
      <p:pic>
        <p:nvPicPr>
          <p:cNvPr id="29" name="Picture 28"/>
          <p:cNvPicPr>
            <a:picLocks noChangeAspect="1"/>
          </p:cNvPicPr>
          <p:nvPr/>
        </p:nvPicPr>
        <p:blipFill rotWithShape="1">
          <a:blip r:embed="rId8" cstate="screen">
            <a:extLst>
              <a:ext uri="{28A0092B-C50C-407E-A947-70E740481C1C}">
                <a14:useLocalDpi xmlns:a14="http://schemas.microsoft.com/office/drawing/2010/main"/>
              </a:ext>
            </a:extLst>
          </a:blip>
          <a:srcRect r="-1"/>
          <a:stretch/>
        </p:blipFill>
        <p:spPr>
          <a:xfrm>
            <a:off x="6819787" y="3401165"/>
            <a:ext cx="2324214" cy="1852487"/>
          </a:xfrm>
          <a:prstGeom prst="rect">
            <a:avLst/>
          </a:prstGeom>
        </p:spPr>
      </p:pic>
      <p:pic>
        <p:nvPicPr>
          <p:cNvPr id="30" name="Picture 29"/>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0" y="3401165"/>
            <a:ext cx="2257584" cy="1852487"/>
          </a:xfrm>
          <a:prstGeom prst="rect">
            <a:avLst/>
          </a:prstGeom>
        </p:spPr>
      </p:pic>
      <p:pic>
        <p:nvPicPr>
          <p:cNvPr id="31" name="Picture 30"/>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a:off x="2273263" y="3401165"/>
            <a:ext cx="2273262" cy="1852487"/>
          </a:xfrm>
          <a:prstGeom prst="rect">
            <a:avLst/>
          </a:prstGeom>
        </p:spPr>
      </p:pic>
      <p:sp>
        <p:nvSpPr>
          <p:cNvPr id="17" name="Rectangle 16"/>
          <p:cNvSpPr/>
          <p:nvPr/>
        </p:nvSpPr>
        <p:spPr>
          <a:xfrm>
            <a:off x="13" y="555499"/>
            <a:ext cx="9143999" cy="854080"/>
          </a:xfrm>
          <a:prstGeom prst="rect">
            <a:avLst/>
          </a:prstGeom>
        </p:spPr>
        <p:txBody>
          <a:bodyPr wrap="square">
            <a:spAutoFit/>
          </a:bodyPr>
          <a:lstStyle/>
          <a:p>
            <a:pPr algn="ctr" defTabSz="914400">
              <a:lnSpc>
                <a:spcPct val="115000"/>
              </a:lnSpc>
              <a:buClr>
                <a:srgbClr val="333333"/>
              </a:buClr>
              <a:buSzPct val="36666"/>
            </a:pPr>
            <a:r>
              <a:rPr lang="en-US" sz="4400" kern="0" dirty="0">
                <a:solidFill>
                  <a:prstClr val="white"/>
                </a:solidFill>
                <a:latin typeface="Merriweather Regular"/>
                <a:ea typeface="Source Sans Pro"/>
                <a:cs typeface="Merriweather Regular"/>
                <a:sym typeface="Source Sans Pro"/>
              </a:rPr>
              <a:t>PI4 Research</a:t>
            </a:r>
          </a:p>
        </p:txBody>
      </p:sp>
      <p:pic>
        <p:nvPicPr>
          <p:cNvPr id="18" name="logowhite.ai"/>
          <p:cNvPicPr/>
          <p:nvPr/>
        </p:nvPicPr>
        <p:blipFill>
          <a:blip r:embed="rId11" cstate="print">
            <a:extLst>
              <a:ext uri="{28A0092B-C50C-407E-A947-70E740481C1C}">
                <a14:useLocalDpi xmlns:a14="http://schemas.microsoft.com/office/drawing/2010/main" val="0"/>
              </a:ext>
            </a:extLst>
          </a:blip>
          <a:stretch>
            <a:fillRect/>
          </a:stretch>
        </p:blipFill>
        <p:spPr>
          <a:xfrm>
            <a:off x="393319" y="5912633"/>
            <a:ext cx="2128968" cy="437399"/>
          </a:xfrm>
          <a:prstGeom prst="rect">
            <a:avLst/>
          </a:prstGeom>
          <a:ln w="12700">
            <a:miter lim="400000"/>
          </a:ln>
        </p:spPr>
      </p:pic>
      <p:pic>
        <p:nvPicPr>
          <p:cNvPr id="3" name="Picture 2"/>
          <p:cNvPicPr>
            <a:picLocks noChangeAspect="1"/>
          </p:cNvPicPr>
          <p:nvPr/>
        </p:nvPicPr>
        <p:blipFill>
          <a:blip r:embed="rId12"/>
          <a:stretch>
            <a:fillRect/>
          </a:stretch>
        </p:blipFill>
        <p:spPr>
          <a:xfrm>
            <a:off x="7539711" y="5449627"/>
            <a:ext cx="1130300" cy="1130300"/>
          </a:xfrm>
          <a:prstGeom prst="rect">
            <a:avLst/>
          </a:prstGeom>
        </p:spPr>
      </p:pic>
      <p:sp>
        <p:nvSpPr>
          <p:cNvPr id="8" name="Footer Placeholder 7"/>
          <p:cNvSpPr>
            <a:spLocks noGrp="1"/>
          </p:cNvSpPr>
          <p:nvPr>
            <p:ph type="ftr" sz="quarter" idx="11"/>
          </p:nvPr>
        </p:nvSpPr>
        <p:spPr>
          <a:xfrm>
            <a:off x="992132" y="6350032"/>
            <a:ext cx="931343" cy="365125"/>
          </a:xfrm>
        </p:spPr>
        <p:txBody>
          <a:bodyPr/>
          <a:lstStyle/>
          <a:p>
            <a:pPr defTabSz="914400"/>
            <a:r>
              <a:rPr lang="en-US" sz="1400" kern="0" dirty="0">
                <a:solidFill>
                  <a:srgbClr val="FFFFFF"/>
                </a:solidFill>
                <a:latin typeface="Merriweather Regular"/>
                <a:ea typeface="Arial"/>
                <a:cs typeface="Merriweather Regular"/>
                <a:sym typeface="Arial"/>
              </a:rPr>
              <a:t>12.7.17</a:t>
            </a:r>
          </a:p>
        </p:txBody>
      </p:sp>
    </p:spTree>
    <p:extLst>
      <p:ext uri="{BB962C8B-B14F-4D97-AF65-F5344CB8AC3E}">
        <p14:creationId xmlns:p14="http://schemas.microsoft.com/office/powerpoint/2010/main" val="1939213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13" name="Shape 367"/>
          <p:cNvSpPr txBox="1">
            <a:spLocks/>
          </p:cNvSpPr>
          <p:nvPr/>
        </p:nvSpPr>
        <p:spPr>
          <a:xfrm>
            <a:off x="387900" y="272174"/>
            <a:ext cx="7973400" cy="977911"/>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pPr>
              <a:buClr>
                <a:prstClr val="black"/>
              </a:buClr>
            </a:pPr>
            <a:r>
              <a:rPr lang="en-US" sz="4000" dirty="0">
                <a:solidFill>
                  <a:srgbClr val="032D61"/>
                </a:solidFill>
                <a:latin typeface="Merriweather"/>
                <a:ea typeface="Merriweather"/>
                <a:cs typeface="Merriweather"/>
                <a:sym typeface="Merriweather"/>
              </a:rPr>
              <a:t>Template</a:t>
            </a:r>
            <a:endParaRPr lang="en" sz="4000" dirty="0">
              <a:solidFill>
                <a:srgbClr val="032D61"/>
              </a:solidFill>
              <a:latin typeface="Merriweather"/>
              <a:ea typeface="Merriweather"/>
              <a:cs typeface="Merriweather"/>
              <a:sym typeface="Merriweather"/>
            </a:endParaRPr>
          </a:p>
        </p:txBody>
      </p:sp>
      <p:cxnSp>
        <p:nvCxnSpPr>
          <p:cNvPr id="14" name="Shape 369"/>
          <p:cNvCxnSpPr/>
          <p:nvPr/>
        </p:nvCxnSpPr>
        <p:spPr>
          <a:xfrm>
            <a:off x="505591" y="1290932"/>
            <a:ext cx="8202672" cy="0"/>
          </a:xfrm>
          <a:prstGeom prst="straightConnector1">
            <a:avLst/>
          </a:prstGeom>
          <a:noFill/>
          <a:ln w="38100" cap="flat" cmpd="sng">
            <a:solidFill>
              <a:srgbClr val="032D61"/>
            </a:solidFill>
            <a:prstDash val="solid"/>
            <a:round/>
            <a:headEnd type="none" w="lg" len="lg"/>
            <a:tailEnd type="none" w="lg" len="lg"/>
          </a:ln>
        </p:spPr>
      </p:cxnSp>
      <p:sp>
        <p:nvSpPr>
          <p:cNvPr id="5" name="Rectangle 4"/>
          <p:cNvSpPr/>
          <p:nvPr/>
        </p:nvSpPr>
        <p:spPr>
          <a:xfrm>
            <a:off x="387901" y="1576878"/>
            <a:ext cx="8756100" cy="1015663"/>
          </a:xfrm>
          <a:prstGeom prst="rect">
            <a:avLst/>
          </a:prstGeom>
        </p:spPr>
        <p:txBody>
          <a:bodyPr wrap="square">
            <a:spAutoFit/>
          </a:bodyPr>
          <a:lstStyle/>
          <a:p>
            <a:pPr marL="342900" lvl="0" indent="-342900">
              <a:spcBef>
                <a:spcPts val="0"/>
              </a:spcBef>
              <a:buFont typeface="Arial"/>
              <a:buChar char="•"/>
            </a:pPr>
            <a:endParaRPr lang="en-US" sz="2000" dirty="0">
              <a:solidFill>
                <a:srgbClr val="032D61"/>
              </a:solidFill>
              <a:latin typeface="Source Sans Pro"/>
              <a:ea typeface="Arial" charset="0"/>
              <a:cs typeface="Source Sans Pro"/>
            </a:endParaRPr>
          </a:p>
          <a:p>
            <a:pPr marL="0" lvl="2"/>
            <a:endParaRPr lang="en-US" sz="2000" dirty="0">
              <a:solidFill>
                <a:srgbClr val="032D61"/>
              </a:solidFill>
              <a:latin typeface="Source Sans Pro"/>
              <a:ea typeface="Arial" charset="0"/>
              <a:cs typeface="Source Sans Pro"/>
            </a:endParaRPr>
          </a:p>
          <a:p>
            <a:pPr marL="0" lvl="2"/>
            <a:endParaRPr lang="en-US" sz="2000" dirty="0">
              <a:solidFill>
                <a:schemeClr val="bg1">
                  <a:lumMod val="95000"/>
                </a:schemeClr>
              </a:solidFill>
              <a:latin typeface="Source Sans Pro"/>
              <a:ea typeface="Arial" charset="0"/>
              <a:cs typeface="Source Sans Pro"/>
            </a:endParaRPr>
          </a:p>
        </p:txBody>
      </p:sp>
      <p:pic>
        <p:nvPicPr>
          <p:cNvPr id="3" name="Picture 2" descr="Screen Shot 2017-12-04 at 3.18.0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7831" y="4553211"/>
            <a:ext cx="3269075" cy="2043172"/>
          </a:xfrm>
          <a:prstGeom prst="rect">
            <a:avLst/>
          </a:prstGeom>
        </p:spPr>
      </p:pic>
      <p:pic>
        <p:nvPicPr>
          <p:cNvPr id="4" name="Picture 3" descr="Screen Shot 2017-12-04 at 3.17.4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900" y="4576072"/>
            <a:ext cx="3266720" cy="2041700"/>
          </a:xfrm>
          <a:prstGeom prst="rect">
            <a:avLst/>
          </a:prstGeom>
        </p:spPr>
      </p:pic>
      <p:sp>
        <p:nvSpPr>
          <p:cNvPr id="2" name="TextBox 1"/>
          <p:cNvSpPr txBox="1"/>
          <p:nvPr/>
        </p:nvSpPr>
        <p:spPr>
          <a:xfrm>
            <a:off x="387900" y="1608889"/>
            <a:ext cx="3266720" cy="2308324"/>
          </a:xfrm>
          <a:prstGeom prst="rect">
            <a:avLst/>
          </a:prstGeom>
          <a:noFill/>
        </p:spPr>
        <p:txBody>
          <a:bodyPr wrap="square" rtlCol="0">
            <a:spAutoFit/>
          </a:bodyPr>
          <a:lstStyle/>
          <a:p>
            <a:pPr algn="ctr"/>
            <a:r>
              <a:rPr lang="en-US" sz="2400" u="sng" dirty="0">
                <a:solidFill>
                  <a:srgbClr val="032D61"/>
                </a:solidFill>
                <a:latin typeface="Source Sans Pro Regular"/>
                <a:cs typeface="Source Sans Pro Regular"/>
              </a:rPr>
              <a:t>Template</a:t>
            </a:r>
          </a:p>
          <a:p>
            <a:pPr algn="ctr"/>
            <a:endParaRPr lang="en-US" sz="2400" u="sng" dirty="0">
              <a:solidFill>
                <a:srgbClr val="032D61"/>
              </a:solidFill>
              <a:latin typeface="Merriweather Regular"/>
              <a:cs typeface="Merriweather Regular"/>
            </a:endParaRPr>
          </a:p>
          <a:p>
            <a:pPr marL="342900" indent="-342900">
              <a:buFont typeface="Arial"/>
              <a:buChar char="•"/>
            </a:pPr>
            <a:r>
              <a:rPr lang="en-US" sz="2400" dirty="0" err="1">
                <a:solidFill>
                  <a:srgbClr val="032D61"/>
                </a:solidFill>
                <a:latin typeface="Source Sans Pro Regular"/>
                <a:cs typeface="Source Sans Pro Regular"/>
              </a:rPr>
              <a:t>Lorem</a:t>
            </a:r>
            <a:r>
              <a:rPr lang="en-US" sz="2400" dirty="0">
                <a:solidFill>
                  <a:srgbClr val="032D61"/>
                </a:solidFill>
                <a:latin typeface="Source Sans Pro Regular"/>
                <a:cs typeface="Source Sans Pro Regular"/>
              </a:rPr>
              <a:t> </a:t>
            </a:r>
            <a:r>
              <a:rPr lang="en-US" sz="2400" dirty="0" err="1">
                <a:solidFill>
                  <a:srgbClr val="032D61"/>
                </a:solidFill>
                <a:latin typeface="Source Sans Pro Regular"/>
                <a:cs typeface="Source Sans Pro Regular"/>
              </a:rPr>
              <a:t>ipsum</a:t>
            </a:r>
            <a:endParaRPr lang="en-US" sz="2400" dirty="0">
              <a:solidFill>
                <a:srgbClr val="032D61"/>
              </a:solidFill>
              <a:latin typeface="Source Sans Pro Regular"/>
              <a:cs typeface="Source Sans Pro Regular"/>
            </a:endParaRPr>
          </a:p>
          <a:p>
            <a:pPr marL="342900" indent="-342900">
              <a:buFont typeface="Arial"/>
              <a:buChar char="•"/>
            </a:pPr>
            <a:r>
              <a:rPr lang="en-US" sz="2400" dirty="0" err="1">
                <a:solidFill>
                  <a:srgbClr val="032D61"/>
                </a:solidFill>
                <a:latin typeface="Source Sans Pro Regular"/>
                <a:cs typeface="Source Sans Pro Regular"/>
              </a:rPr>
              <a:t>Lorem</a:t>
            </a:r>
            <a:r>
              <a:rPr lang="en-US" sz="2400" dirty="0">
                <a:solidFill>
                  <a:srgbClr val="032D61"/>
                </a:solidFill>
                <a:latin typeface="Source Sans Pro Regular"/>
                <a:cs typeface="Source Sans Pro Regular"/>
              </a:rPr>
              <a:t> </a:t>
            </a:r>
            <a:r>
              <a:rPr lang="en-US" sz="2400" dirty="0" err="1">
                <a:solidFill>
                  <a:srgbClr val="032D61"/>
                </a:solidFill>
                <a:latin typeface="Source Sans Pro Regular"/>
                <a:cs typeface="Source Sans Pro Regular"/>
              </a:rPr>
              <a:t>ipsum</a:t>
            </a:r>
            <a:endParaRPr lang="en-US" sz="2400" dirty="0">
              <a:solidFill>
                <a:srgbClr val="032D61"/>
              </a:solidFill>
              <a:latin typeface="Source Sans Pro Regular"/>
              <a:cs typeface="Source Sans Pro Regular"/>
            </a:endParaRPr>
          </a:p>
          <a:p>
            <a:pPr marL="342900" indent="-342900">
              <a:buFont typeface="Arial"/>
              <a:buChar char="•"/>
            </a:pPr>
            <a:r>
              <a:rPr lang="en-US" sz="2400" dirty="0" err="1">
                <a:solidFill>
                  <a:srgbClr val="032D61"/>
                </a:solidFill>
                <a:latin typeface="Source Sans Pro Regular"/>
                <a:cs typeface="Source Sans Pro Regular"/>
              </a:rPr>
              <a:t>Lorem</a:t>
            </a:r>
            <a:r>
              <a:rPr lang="en-US" sz="2400" dirty="0">
                <a:solidFill>
                  <a:srgbClr val="032D61"/>
                </a:solidFill>
                <a:latin typeface="Source Sans Pro Regular"/>
                <a:cs typeface="Source Sans Pro Regular"/>
              </a:rPr>
              <a:t> </a:t>
            </a:r>
            <a:r>
              <a:rPr lang="en-US" sz="2400" dirty="0" err="1">
                <a:solidFill>
                  <a:srgbClr val="032D61"/>
                </a:solidFill>
                <a:latin typeface="Source Sans Pro Regular"/>
                <a:cs typeface="Source Sans Pro Regular"/>
              </a:rPr>
              <a:t>ipsum</a:t>
            </a:r>
            <a:endParaRPr lang="en-US" sz="2400" dirty="0">
              <a:solidFill>
                <a:srgbClr val="032D61"/>
              </a:solidFill>
              <a:latin typeface="Source Sans Pro Regular"/>
              <a:cs typeface="Source Sans Pro Regular"/>
            </a:endParaRPr>
          </a:p>
          <a:p>
            <a:pPr marL="342900" indent="-342900">
              <a:buFont typeface="Arial"/>
              <a:buChar char="•"/>
            </a:pPr>
            <a:r>
              <a:rPr lang="en-US" sz="2400" dirty="0" err="1">
                <a:solidFill>
                  <a:srgbClr val="032D61"/>
                </a:solidFill>
                <a:latin typeface="Source Sans Pro Regular"/>
                <a:cs typeface="Source Sans Pro Regular"/>
              </a:rPr>
              <a:t>Lorem</a:t>
            </a:r>
            <a:r>
              <a:rPr lang="en-US" sz="2400" dirty="0">
                <a:solidFill>
                  <a:srgbClr val="032D61"/>
                </a:solidFill>
                <a:latin typeface="Source Sans Pro Regular"/>
                <a:cs typeface="Source Sans Pro Regular"/>
              </a:rPr>
              <a:t> </a:t>
            </a:r>
            <a:r>
              <a:rPr lang="en-US" sz="2400" dirty="0" err="1">
                <a:solidFill>
                  <a:srgbClr val="032D61"/>
                </a:solidFill>
                <a:latin typeface="Source Sans Pro Regular"/>
                <a:cs typeface="Source Sans Pro Regular"/>
              </a:rPr>
              <a:t>ipsum</a:t>
            </a:r>
            <a:endParaRPr lang="en-US" sz="2400" dirty="0">
              <a:solidFill>
                <a:srgbClr val="032D61"/>
              </a:solidFill>
              <a:latin typeface="Source Sans Pro Regular"/>
              <a:cs typeface="Source Sans Pro Regular"/>
            </a:endParaRPr>
          </a:p>
        </p:txBody>
      </p:sp>
      <p:sp>
        <p:nvSpPr>
          <p:cNvPr id="6" name="Slide Number Placeholder 5"/>
          <p:cNvSpPr>
            <a:spLocks noGrp="1"/>
          </p:cNvSpPr>
          <p:nvPr>
            <p:ph type="sldNum" idx="12"/>
          </p:nvPr>
        </p:nvSpPr>
        <p:spPr/>
        <p:txBody>
          <a:bodyPr/>
          <a:lstStyle/>
          <a:p>
            <a:fld id="{00000000-1234-1234-1234-123412341234}" type="slidenum">
              <a:rPr lang="en" smtClean="0">
                <a:solidFill>
                  <a:prstClr val="black">
                    <a:tint val="75000"/>
                  </a:prstClr>
                </a:solidFill>
                <a:latin typeface="Calibri"/>
              </a:rPr>
              <a:pPr/>
              <a:t>10</a:t>
            </a:fld>
            <a:endParaRPr lang="en" dirty="0">
              <a:solidFill>
                <a:prstClr val="black">
                  <a:tint val="75000"/>
                </a:prstClr>
              </a:solidFill>
              <a:latin typeface="Calibri"/>
            </a:endParaRPr>
          </a:p>
        </p:txBody>
      </p:sp>
      <p:sp>
        <p:nvSpPr>
          <p:cNvPr id="17" name="TextBox 16"/>
          <p:cNvSpPr txBox="1"/>
          <p:nvPr/>
        </p:nvSpPr>
        <p:spPr>
          <a:xfrm>
            <a:off x="5029008" y="1608889"/>
            <a:ext cx="3266720" cy="2308324"/>
          </a:xfrm>
          <a:prstGeom prst="rect">
            <a:avLst/>
          </a:prstGeom>
          <a:noFill/>
        </p:spPr>
        <p:txBody>
          <a:bodyPr wrap="square" rtlCol="0">
            <a:spAutoFit/>
          </a:bodyPr>
          <a:lstStyle/>
          <a:p>
            <a:pPr algn="ctr"/>
            <a:r>
              <a:rPr lang="en-US" sz="2400" u="sng" dirty="0">
                <a:solidFill>
                  <a:srgbClr val="032D61"/>
                </a:solidFill>
                <a:latin typeface="Source Sans Pro Regular"/>
                <a:cs typeface="Source Sans Pro Regular"/>
              </a:rPr>
              <a:t>Template</a:t>
            </a:r>
          </a:p>
          <a:p>
            <a:pPr algn="ctr"/>
            <a:endParaRPr lang="en-US" sz="2400" u="sng" dirty="0">
              <a:solidFill>
                <a:srgbClr val="032D61"/>
              </a:solidFill>
              <a:latin typeface="Merriweather Regular"/>
              <a:cs typeface="Merriweather Regular"/>
            </a:endParaRPr>
          </a:p>
          <a:p>
            <a:pPr marL="342900" indent="-342900">
              <a:buFont typeface="Arial"/>
              <a:buChar char="•"/>
            </a:pPr>
            <a:r>
              <a:rPr lang="en-US" sz="2400" dirty="0" err="1">
                <a:solidFill>
                  <a:srgbClr val="032D61"/>
                </a:solidFill>
                <a:latin typeface="Source Sans Pro Regular"/>
                <a:cs typeface="Source Sans Pro Regular"/>
              </a:rPr>
              <a:t>Lorem</a:t>
            </a:r>
            <a:r>
              <a:rPr lang="en-US" sz="2400" dirty="0">
                <a:solidFill>
                  <a:srgbClr val="032D61"/>
                </a:solidFill>
                <a:latin typeface="Source Sans Pro Regular"/>
                <a:cs typeface="Source Sans Pro Regular"/>
              </a:rPr>
              <a:t> </a:t>
            </a:r>
            <a:r>
              <a:rPr lang="en-US" sz="2400" dirty="0" err="1">
                <a:solidFill>
                  <a:srgbClr val="032D61"/>
                </a:solidFill>
                <a:latin typeface="Source Sans Pro Regular"/>
                <a:cs typeface="Source Sans Pro Regular"/>
              </a:rPr>
              <a:t>ipsum</a:t>
            </a:r>
            <a:endParaRPr lang="en-US" sz="2400" dirty="0">
              <a:solidFill>
                <a:srgbClr val="032D61"/>
              </a:solidFill>
              <a:latin typeface="Source Sans Pro Regular"/>
              <a:cs typeface="Source Sans Pro Regular"/>
            </a:endParaRPr>
          </a:p>
          <a:p>
            <a:pPr marL="342900" indent="-342900">
              <a:buFont typeface="Arial"/>
              <a:buChar char="•"/>
            </a:pPr>
            <a:r>
              <a:rPr lang="en-US" sz="2400" dirty="0" err="1">
                <a:solidFill>
                  <a:srgbClr val="032D61"/>
                </a:solidFill>
                <a:latin typeface="Source Sans Pro Regular"/>
                <a:cs typeface="Source Sans Pro Regular"/>
              </a:rPr>
              <a:t>Lorem</a:t>
            </a:r>
            <a:r>
              <a:rPr lang="en-US" sz="2400" dirty="0">
                <a:solidFill>
                  <a:srgbClr val="032D61"/>
                </a:solidFill>
                <a:latin typeface="Source Sans Pro Regular"/>
                <a:cs typeface="Source Sans Pro Regular"/>
              </a:rPr>
              <a:t> </a:t>
            </a:r>
            <a:r>
              <a:rPr lang="en-US" sz="2400" dirty="0" err="1">
                <a:solidFill>
                  <a:srgbClr val="032D61"/>
                </a:solidFill>
                <a:latin typeface="Source Sans Pro Regular"/>
                <a:cs typeface="Source Sans Pro Regular"/>
              </a:rPr>
              <a:t>ipsum</a:t>
            </a:r>
            <a:endParaRPr lang="en-US" sz="2400" dirty="0">
              <a:solidFill>
                <a:srgbClr val="032D61"/>
              </a:solidFill>
              <a:latin typeface="Source Sans Pro Regular"/>
              <a:cs typeface="Source Sans Pro Regular"/>
            </a:endParaRPr>
          </a:p>
          <a:p>
            <a:pPr marL="342900" indent="-342900">
              <a:buFont typeface="Arial"/>
              <a:buChar char="•"/>
            </a:pPr>
            <a:r>
              <a:rPr lang="en-US" sz="2400" dirty="0" err="1">
                <a:solidFill>
                  <a:srgbClr val="032D61"/>
                </a:solidFill>
                <a:latin typeface="Source Sans Pro Regular"/>
                <a:cs typeface="Source Sans Pro Regular"/>
              </a:rPr>
              <a:t>Lorem</a:t>
            </a:r>
            <a:r>
              <a:rPr lang="en-US" sz="2400" dirty="0">
                <a:solidFill>
                  <a:srgbClr val="032D61"/>
                </a:solidFill>
                <a:latin typeface="Source Sans Pro Regular"/>
                <a:cs typeface="Source Sans Pro Regular"/>
              </a:rPr>
              <a:t> </a:t>
            </a:r>
            <a:r>
              <a:rPr lang="en-US" sz="2400" dirty="0" err="1">
                <a:solidFill>
                  <a:srgbClr val="032D61"/>
                </a:solidFill>
                <a:latin typeface="Source Sans Pro Regular"/>
                <a:cs typeface="Source Sans Pro Regular"/>
              </a:rPr>
              <a:t>ipsum</a:t>
            </a:r>
            <a:endParaRPr lang="en-US" sz="2400" dirty="0">
              <a:solidFill>
                <a:srgbClr val="032D61"/>
              </a:solidFill>
              <a:latin typeface="Source Sans Pro Regular"/>
              <a:cs typeface="Source Sans Pro Regular"/>
            </a:endParaRPr>
          </a:p>
          <a:p>
            <a:pPr marL="342900" indent="-342900">
              <a:buFont typeface="Arial"/>
              <a:buChar char="•"/>
            </a:pPr>
            <a:r>
              <a:rPr lang="en-US" sz="2400" dirty="0" err="1">
                <a:solidFill>
                  <a:srgbClr val="032D61"/>
                </a:solidFill>
                <a:latin typeface="Source Sans Pro Regular"/>
                <a:cs typeface="Source Sans Pro Regular"/>
              </a:rPr>
              <a:t>Lorem</a:t>
            </a:r>
            <a:r>
              <a:rPr lang="en-US" sz="2400" dirty="0">
                <a:solidFill>
                  <a:srgbClr val="032D61"/>
                </a:solidFill>
                <a:latin typeface="Source Sans Pro Regular"/>
                <a:cs typeface="Source Sans Pro Regular"/>
              </a:rPr>
              <a:t> </a:t>
            </a:r>
            <a:r>
              <a:rPr lang="en-US" sz="2400" dirty="0" err="1">
                <a:solidFill>
                  <a:srgbClr val="032D61"/>
                </a:solidFill>
                <a:latin typeface="Source Sans Pro Regular"/>
                <a:cs typeface="Source Sans Pro Regular"/>
              </a:rPr>
              <a:t>ipsum</a:t>
            </a:r>
            <a:endParaRPr lang="en-US" sz="2400" dirty="0">
              <a:solidFill>
                <a:srgbClr val="032D61"/>
              </a:solidFill>
              <a:latin typeface="Source Sans Pro Regular"/>
              <a:cs typeface="Source Sans Pro Regular"/>
            </a:endParaRPr>
          </a:p>
        </p:txBody>
      </p:sp>
    </p:spTree>
    <p:extLst>
      <p:ext uri="{BB962C8B-B14F-4D97-AF65-F5344CB8AC3E}">
        <p14:creationId xmlns:p14="http://schemas.microsoft.com/office/powerpoint/2010/main" val="1410670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pic>
        <p:nvPicPr>
          <p:cNvPr id="4" name="Picture 3" descr="darkstat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9201"/>
            <a:ext cx="9144000" cy="6198799"/>
          </a:xfrm>
          <a:prstGeom prst="rect">
            <a:avLst/>
          </a:prstGeom>
        </p:spPr>
      </p:pic>
      <p:sp>
        <p:nvSpPr>
          <p:cNvPr id="5" name="5-Point Star 4"/>
          <p:cNvSpPr>
            <a:spLocks noChangeAspect="1"/>
          </p:cNvSpPr>
          <p:nvPr/>
        </p:nvSpPr>
        <p:spPr>
          <a:xfrm>
            <a:off x="4846320" y="4541520"/>
            <a:ext cx="325120" cy="325120"/>
          </a:xfrm>
          <a:prstGeom prst="star5">
            <a:avLst/>
          </a:prstGeom>
          <a:solidFill>
            <a:srgbClr val="D9C708"/>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5-Point Star 7"/>
          <p:cNvSpPr>
            <a:spLocks noChangeAspect="1"/>
          </p:cNvSpPr>
          <p:nvPr/>
        </p:nvSpPr>
        <p:spPr>
          <a:xfrm>
            <a:off x="1026160" y="802640"/>
            <a:ext cx="325120" cy="325120"/>
          </a:xfrm>
          <a:prstGeom prst="star5">
            <a:avLst/>
          </a:prstGeom>
          <a:solidFill>
            <a:srgbClr val="D9C708"/>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5-Point Star 8"/>
          <p:cNvSpPr>
            <a:spLocks noChangeAspect="1"/>
          </p:cNvSpPr>
          <p:nvPr/>
        </p:nvSpPr>
        <p:spPr>
          <a:xfrm>
            <a:off x="5212080" y="3576320"/>
            <a:ext cx="325120" cy="325120"/>
          </a:xfrm>
          <a:prstGeom prst="star5">
            <a:avLst/>
          </a:prstGeom>
          <a:solidFill>
            <a:srgbClr val="D9C708"/>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5-Point Star 9"/>
          <p:cNvSpPr>
            <a:spLocks noChangeAspect="1"/>
          </p:cNvSpPr>
          <p:nvPr/>
        </p:nvSpPr>
        <p:spPr>
          <a:xfrm>
            <a:off x="7874000" y="2326640"/>
            <a:ext cx="325120" cy="325120"/>
          </a:xfrm>
          <a:prstGeom prst="star5">
            <a:avLst/>
          </a:prstGeom>
          <a:solidFill>
            <a:srgbClr val="D9C708"/>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5-Point Star 10"/>
          <p:cNvSpPr>
            <a:spLocks noChangeAspect="1"/>
          </p:cNvSpPr>
          <p:nvPr/>
        </p:nvSpPr>
        <p:spPr>
          <a:xfrm>
            <a:off x="7711440" y="3251200"/>
            <a:ext cx="325120" cy="325120"/>
          </a:xfrm>
          <a:prstGeom prst="star5">
            <a:avLst/>
          </a:prstGeom>
          <a:solidFill>
            <a:srgbClr val="D9C708"/>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descr="NavyLogohires.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20" y="30480"/>
            <a:ext cx="772160" cy="772160"/>
          </a:xfrm>
          <a:prstGeom prst="rect">
            <a:avLst/>
          </a:prstGeom>
        </p:spPr>
      </p:pic>
      <p:pic>
        <p:nvPicPr>
          <p:cNvPr id="12" name="Picture 11" descr="USMC logo.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4480" y="4958080"/>
            <a:ext cx="812800" cy="812800"/>
          </a:xfrm>
          <a:prstGeom prst="rect">
            <a:avLst/>
          </a:prstGeom>
        </p:spPr>
      </p:pic>
      <p:pic>
        <p:nvPicPr>
          <p:cNvPr id="15" name="Picture 14" descr="army_star_light_background.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51520" y="2651760"/>
            <a:ext cx="618857" cy="782320"/>
          </a:xfrm>
          <a:prstGeom prst="rect">
            <a:avLst/>
          </a:prstGeom>
        </p:spPr>
      </p:pic>
      <p:sp>
        <p:nvSpPr>
          <p:cNvPr id="2" name="TextBox 1"/>
          <p:cNvSpPr txBox="1"/>
          <p:nvPr/>
        </p:nvSpPr>
        <p:spPr>
          <a:xfrm>
            <a:off x="1570646" y="434500"/>
            <a:ext cx="1269884" cy="1200329"/>
          </a:xfrm>
          <a:prstGeom prst="rect">
            <a:avLst/>
          </a:prstGeom>
          <a:solidFill>
            <a:srgbClr val="FFFFFF"/>
          </a:solidFill>
          <a:ln>
            <a:solidFill>
              <a:srgbClr val="032D61"/>
            </a:solidFill>
          </a:ln>
        </p:spPr>
        <p:txBody>
          <a:bodyPr wrap="square" rtlCol="0">
            <a:spAutoFit/>
          </a:bodyPr>
          <a:lstStyle/>
          <a:p>
            <a:r>
              <a:rPr lang="en-US" b="1" dirty="0">
                <a:solidFill>
                  <a:srgbClr val="032D61"/>
                </a:solidFill>
                <a:latin typeface="Source Sans Pro Regular"/>
                <a:cs typeface="Source Sans Pro Regular"/>
              </a:rPr>
              <a:t>P2, template </a:t>
            </a:r>
            <a:r>
              <a:rPr lang="en-US" dirty="0">
                <a:solidFill>
                  <a:srgbClr val="032D61"/>
                </a:solidFill>
                <a:latin typeface="Source Sans Pro Regular"/>
                <a:cs typeface="Source Sans Pro Regular"/>
              </a:rPr>
              <a:t>Seattle, Navy</a:t>
            </a:r>
          </a:p>
        </p:txBody>
      </p:sp>
      <p:sp>
        <p:nvSpPr>
          <p:cNvPr id="13" name="TextBox 12"/>
          <p:cNvSpPr txBox="1"/>
          <p:nvPr/>
        </p:nvSpPr>
        <p:spPr>
          <a:xfrm>
            <a:off x="3444072" y="3831691"/>
            <a:ext cx="1402247" cy="1200329"/>
          </a:xfrm>
          <a:prstGeom prst="rect">
            <a:avLst/>
          </a:prstGeom>
          <a:solidFill>
            <a:srgbClr val="FFFFFF"/>
          </a:solidFill>
          <a:ln>
            <a:solidFill>
              <a:srgbClr val="032D61"/>
            </a:solidFill>
          </a:ln>
        </p:spPr>
        <p:txBody>
          <a:bodyPr wrap="square" rtlCol="0">
            <a:spAutoFit/>
          </a:bodyPr>
          <a:lstStyle/>
          <a:p>
            <a:r>
              <a:rPr lang="en-US" b="1" dirty="0">
                <a:solidFill>
                  <a:srgbClr val="032D61"/>
                </a:solidFill>
                <a:latin typeface="Source Sans Pro Regular"/>
                <a:cs typeface="Source Sans Pro Regular"/>
              </a:rPr>
              <a:t>P5, template </a:t>
            </a:r>
            <a:r>
              <a:rPr lang="en-US" dirty="0">
                <a:solidFill>
                  <a:srgbClr val="032D61"/>
                </a:solidFill>
                <a:latin typeface="Source Sans Pro Regular"/>
                <a:cs typeface="Source Sans Pro Regular"/>
              </a:rPr>
              <a:t>Houston, </a:t>
            </a:r>
          </a:p>
          <a:p>
            <a:r>
              <a:rPr lang="en-US" dirty="0">
                <a:solidFill>
                  <a:srgbClr val="032D61"/>
                </a:solidFill>
                <a:latin typeface="Source Sans Pro Regular"/>
                <a:cs typeface="Source Sans Pro Regular"/>
              </a:rPr>
              <a:t>USMC</a:t>
            </a:r>
          </a:p>
        </p:txBody>
      </p:sp>
      <p:sp>
        <p:nvSpPr>
          <p:cNvPr id="14" name="TextBox 13"/>
          <p:cNvSpPr txBox="1"/>
          <p:nvPr/>
        </p:nvSpPr>
        <p:spPr>
          <a:xfrm>
            <a:off x="5668389" y="3424112"/>
            <a:ext cx="1399518" cy="1200329"/>
          </a:xfrm>
          <a:prstGeom prst="rect">
            <a:avLst/>
          </a:prstGeom>
          <a:solidFill>
            <a:srgbClr val="FFFFFF"/>
          </a:solidFill>
          <a:ln>
            <a:solidFill>
              <a:srgbClr val="032D61"/>
            </a:solidFill>
          </a:ln>
        </p:spPr>
        <p:txBody>
          <a:bodyPr wrap="square" rtlCol="0">
            <a:spAutoFit/>
          </a:bodyPr>
          <a:lstStyle/>
          <a:p>
            <a:r>
              <a:rPr lang="en-US" b="1" dirty="0">
                <a:solidFill>
                  <a:srgbClr val="032D61"/>
                </a:solidFill>
                <a:latin typeface="Source Sans Pro Regular"/>
                <a:cs typeface="Source Sans Pro Regular"/>
              </a:rPr>
              <a:t>P4, template </a:t>
            </a:r>
            <a:r>
              <a:rPr lang="en-US" dirty="0">
                <a:solidFill>
                  <a:srgbClr val="032D61"/>
                </a:solidFill>
                <a:latin typeface="Source Sans Pro Regular"/>
                <a:cs typeface="Source Sans Pro Regular"/>
              </a:rPr>
              <a:t>Charleston,</a:t>
            </a:r>
          </a:p>
          <a:p>
            <a:r>
              <a:rPr lang="en-US" dirty="0">
                <a:solidFill>
                  <a:srgbClr val="032D61"/>
                </a:solidFill>
                <a:latin typeface="Source Sans Pro Regular"/>
                <a:cs typeface="Source Sans Pro Regular"/>
              </a:rPr>
              <a:t>USMC</a:t>
            </a:r>
          </a:p>
        </p:txBody>
      </p:sp>
      <p:sp>
        <p:nvSpPr>
          <p:cNvPr id="17" name="TextBox 16"/>
          <p:cNvSpPr txBox="1"/>
          <p:nvPr/>
        </p:nvSpPr>
        <p:spPr>
          <a:xfrm>
            <a:off x="7553680" y="3765401"/>
            <a:ext cx="1416697" cy="1477328"/>
          </a:xfrm>
          <a:prstGeom prst="rect">
            <a:avLst/>
          </a:prstGeom>
          <a:solidFill>
            <a:srgbClr val="FFFFFF"/>
          </a:solidFill>
          <a:ln>
            <a:solidFill>
              <a:srgbClr val="032D61"/>
            </a:solidFill>
          </a:ln>
        </p:spPr>
        <p:txBody>
          <a:bodyPr wrap="square" rtlCol="0">
            <a:spAutoFit/>
          </a:bodyPr>
          <a:lstStyle/>
          <a:p>
            <a:r>
              <a:rPr lang="en-US" b="1" dirty="0">
                <a:solidFill>
                  <a:srgbClr val="032D61"/>
                </a:solidFill>
                <a:latin typeface="Source Sans Pro Regular"/>
                <a:cs typeface="Source Sans Pro Regular"/>
              </a:rPr>
              <a:t>P3, template </a:t>
            </a:r>
            <a:r>
              <a:rPr lang="en-US" dirty="0">
                <a:solidFill>
                  <a:srgbClr val="032D61"/>
                </a:solidFill>
                <a:latin typeface="Source Sans Pro Regular"/>
                <a:cs typeface="Source Sans Pro Regular"/>
              </a:rPr>
              <a:t>Raleigh-Durham,</a:t>
            </a:r>
          </a:p>
          <a:p>
            <a:r>
              <a:rPr lang="en-US" dirty="0">
                <a:solidFill>
                  <a:srgbClr val="032D61"/>
                </a:solidFill>
                <a:latin typeface="Source Sans Pro Regular"/>
                <a:cs typeface="Source Sans Pro Regular"/>
              </a:rPr>
              <a:t>Army</a:t>
            </a:r>
          </a:p>
        </p:txBody>
      </p:sp>
      <p:sp>
        <p:nvSpPr>
          <p:cNvPr id="18" name="TextBox 17"/>
          <p:cNvSpPr txBox="1"/>
          <p:nvPr/>
        </p:nvSpPr>
        <p:spPr>
          <a:xfrm>
            <a:off x="7651761" y="1403310"/>
            <a:ext cx="1003501" cy="1477328"/>
          </a:xfrm>
          <a:prstGeom prst="rect">
            <a:avLst/>
          </a:prstGeom>
          <a:solidFill>
            <a:srgbClr val="FFFFFF"/>
          </a:solidFill>
          <a:ln>
            <a:solidFill>
              <a:srgbClr val="032D61"/>
            </a:solidFill>
          </a:ln>
        </p:spPr>
        <p:txBody>
          <a:bodyPr wrap="square" rtlCol="0">
            <a:spAutoFit/>
          </a:bodyPr>
          <a:lstStyle/>
          <a:p>
            <a:r>
              <a:rPr lang="en-US" b="1" dirty="0">
                <a:solidFill>
                  <a:srgbClr val="032D61"/>
                </a:solidFill>
                <a:latin typeface="Source Sans Pro Regular"/>
                <a:cs typeface="Source Sans Pro Regular"/>
              </a:rPr>
              <a:t>P1, template</a:t>
            </a:r>
          </a:p>
          <a:p>
            <a:r>
              <a:rPr lang="en-US" dirty="0">
                <a:solidFill>
                  <a:srgbClr val="032D61"/>
                </a:solidFill>
                <a:latin typeface="Source Sans Pro Regular"/>
                <a:cs typeface="Source Sans Pro Regular"/>
              </a:rPr>
              <a:t>DMV,</a:t>
            </a:r>
          </a:p>
          <a:p>
            <a:r>
              <a:rPr lang="en-US" dirty="0">
                <a:solidFill>
                  <a:srgbClr val="032D61"/>
                </a:solidFill>
                <a:latin typeface="Source Sans Pro Regular"/>
                <a:cs typeface="Source Sans Pro Regular"/>
              </a:rPr>
              <a:t>Army</a:t>
            </a:r>
          </a:p>
        </p:txBody>
      </p:sp>
      <p:sp>
        <p:nvSpPr>
          <p:cNvPr id="3" name="Slide Number Placeholder 2"/>
          <p:cNvSpPr>
            <a:spLocks noGrp="1"/>
          </p:cNvSpPr>
          <p:nvPr>
            <p:ph type="sldNum" idx="12"/>
          </p:nvPr>
        </p:nvSpPr>
        <p:spPr/>
        <p:txBody>
          <a:bodyPr/>
          <a:lstStyle/>
          <a:p>
            <a:fld id="{00000000-1234-1234-1234-123412341234}" type="slidenum">
              <a:rPr lang="en" smtClean="0">
                <a:solidFill>
                  <a:prstClr val="black">
                    <a:tint val="75000"/>
                  </a:prstClr>
                </a:solidFill>
                <a:latin typeface="Calibri"/>
              </a:rPr>
              <a:pPr/>
              <a:t>11</a:t>
            </a:fld>
            <a:endParaRPr lang="en" dirty="0">
              <a:solidFill>
                <a:prstClr val="black">
                  <a:tint val="75000"/>
                </a:prstClr>
              </a:solidFill>
              <a:latin typeface="Calibri"/>
            </a:endParaRPr>
          </a:p>
        </p:txBody>
      </p:sp>
    </p:spTree>
    <p:extLst>
      <p:ext uri="{BB962C8B-B14F-4D97-AF65-F5344CB8AC3E}">
        <p14:creationId xmlns:p14="http://schemas.microsoft.com/office/powerpoint/2010/main" val="2472159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32D61"/>
        </a:solidFill>
        <a:effectLst/>
      </p:bgPr>
    </p:bg>
    <p:spTree>
      <p:nvGrpSpPr>
        <p:cNvPr id="1" name="Shape 366"/>
        <p:cNvGrpSpPr/>
        <p:nvPr/>
      </p:nvGrpSpPr>
      <p:grpSpPr>
        <a:xfrm>
          <a:off x="0" y="0"/>
          <a:ext cx="0" cy="0"/>
          <a:chOff x="0" y="0"/>
          <a:chExt cx="0" cy="0"/>
        </a:xfrm>
      </p:grpSpPr>
      <p:sp>
        <p:nvSpPr>
          <p:cNvPr id="5" name="Shape 367"/>
          <p:cNvSpPr txBox="1">
            <a:spLocks noGrp="1"/>
          </p:cNvSpPr>
          <p:nvPr>
            <p:ph type="ctrTitle"/>
          </p:nvPr>
        </p:nvSpPr>
        <p:spPr>
          <a:xfrm>
            <a:off x="387900" y="1982527"/>
            <a:ext cx="7973400" cy="1692000"/>
          </a:xfrm>
          <a:prstGeom prst="rect">
            <a:avLst/>
          </a:prstGeom>
        </p:spPr>
        <p:txBody>
          <a:bodyPr lIns="91425" tIns="91425" rIns="91425" bIns="91425" anchor="b" anchorCtr="0">
            <a:noAutofit/>
          </a:bodyPr>
          <a:lstStyle/>
          <a:p>
            <a:pPr lvl="0" algn="l" rtl="0">
              <a:spcBef>
                <a:spcPts val="0"/>
              </a:spcBef>
              <a:buNone/>
            </a:pPr>
            <a:r>
              <a:rPr lang="en-US" sz="4400" dirty="0">
                <a:solidFill>
                  <a:schemeClr val="bg1"/>
                </a:solidFill>
                <a:latin typeface="Merriweather"/>
                <a:ea typeface="Merriweather"/>
                <a:cs typeface="Merriweather"/>
                <a:sym typeface="Merriweather"/>
              </a:rPr>
              <a:t>Findings</a:t>
            </a:r>
            <a:endParaRPr lang="en" sz="4400" dirty="0">
              <a:solidFill>
                <a:schemeClr val="bg1"/>
              </a:solidFill>
              <a:latin typeface="Merriweather"/>
              <a:ea typeface="Merriweather"/>
              <a:cs typeface="Merriweather"/>
              <a:sym typeface="Merriweather"/>
            </a:endParaRPr>
          </a:p>
        </p:txBody>
      </p:sp>
      <p:cxnSp>
        <p:nvCxnSpPr>
          <p:cNvPr id="7" name="Shape 369"/>
          <p:cNvCxnSpPr/>
          <p:nvPr/>
        </p:nvCxnSpPr>
        <p:spPr>
          <a:xfrm>
            <a:off x="518550" y="3715388"/>
            <a:ext cx="6706500" cy="0"/>
          </a:xfrm>
          <a:prstGeom prst="straightConnector1">
            <a:avLst/>
          </a:prstGeom>
          <a:noFill/>
          <a:ln w="28575" cap="flat" cmpd="sng">
            <a:solidFill>
              <a:schemeClr val="bg1"/>
            </a:solidFill>
            <a:prstDash val="solid"/>
            <a:round/>
            <a:headEnd type="none" w="lg" len="lg"/>
            <a:tailEnd type="none" w="lg" len="lg"/>
          </a:ln>
        </p:spPr>
      </p:cxnSp>
      <p:sp>
        <p:nvSpPr>
          <p:cNvPr id="8" name="Shape 368"/>
          <p:cNvSpPr txBox="1"/>
          <p:nvPr/>
        </p:nvSpPr>
        <p:spPr>
          <a:xfrm>
            <a:off x="442350" y="3898325"/>
            <a:ext cx="7042800" cy="429525"/>
          </a:xfrm>
          <a:prstGeom prst="rect">
            <a:avLst/>
          </a:prstGeom>
          <a:noFill/>
          <a:ln>
            <a:noFill/>
          </a:ln>
        </p:spPr>
        <p:txBody>
          <a:bodyPr lIns="91425" tIns="91425" rIns="91425" bIns="91425" anchor="t" anchorCtr="0">
            <a:noAutofit/>
          </a:bodyPr>
          <a:lstStyle/>
          <a:p>
            <a:pPr defTabSz="914400">
              <a:buClr>
                <a:srgbClr val="333333"/>
              </a:buClr>
              <a:buSzPct val="61111"/>
            </a:pPr>
            <a:endParaRPr kern="0" dirty="0">
              <a:solidFill>
                <a:srgbClr val="E31C3D"/>
              </a:solidFill>
              <a:latin typeface="Arial"/>
              <a:ea typeface="Source Sans Pro"/>
              <a:cs typeface="Arial"/>
              <a:sym typeface="Source Sans Pro"/>
            </a:endParaRPr>
          </a:p>
        </p:txBody>
      </p:sp>
    </p:spTree>
    <p:extLst>
      <p:ext uri="{BB962C8B-B14F-4D97-AF65-F5344CB8AC3E}">
        <p14:creationId xmlns:p14="http://schemas.microsoft.com/office/powerpoint/2010/main" val="871447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13" name="Shape 367"/>
          <p:cNvSpPr txBox="1">
            <a:spLocks/>
          </p:cNvSpPr>
          <p:nvPr/>
        </p:nvSpPr>
        <p:spPr>
          <a:xfrm>
            <a:off x="387900" y="272174"/>
            <a:ext cx="7973400" cy="977911"/>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pPr>
              <a:buClr>
                <a:prstClr val="black"/>
              </a:buClr>
            </a:pPr>
            <a:r>
              <a:rPr lang="en-US" sz="4000" dirty="0">
                <a:solidFill>
                  <a:srgbClr val="032D61"/>
                </a:solidFill>
                <a:latin typeface="Merriweather"/>
                <a:ea typeface="Merriweather"/>
                <a:cs typeface="Merriweather"/>
                <a:sym typeface="Merriweather"/>
              </a:rPr>
              <a:t>Findings</a:t>
            </a:r>
            <a:endParaRPr lang="en" sz="4000" dirty="0">
              <a:solidFill>
                <a:srgbClr val="032D61"/>
              </a:solidFill>
              <a:latin typeface="Merriweather"/>
              <a:ea typeface="Merriweather"/>
              <a:cs typeface="Merriweather"/>
              <a:sym typeface="Merriweather"/>
            </a:endParaRPr>
          </a:p>
        </p:txBody>
      </p:sp>
      <p:cxnSp>
        <p:nvCxnSpPr>
          <p:cNvPr id="14" name="Shape 369"/>
          <p:cNvCxnSpPr/>
          <p:nvPr/>
        </p:nvCxnSpPr>
        <p:spPr>
          <a:xfrm>
            <a:off x="505591" y="1290932"/>
            <a:ext cx="8202672" cy="0"/>
          </a:xfrm>
          <a:prstGeom prst="straightConnector1">
            <a:avLst/>
          </a:prstGeom>
          <a:noFill/>
          <a:ln w="38100" cap="flat" cmpd="sng">
            <a:solidFill>
              <a:srgbClr val="032D61"/>
            </a:solidFill>
            <a:prstDash val="solid"/>
            <a:round/>
            <a:headEnd type="none" w="lg" len="lg"/>
            <a:tailEnd type="none" w="lg" len="lg"/>
          </a:ln>
        </p:spPr>
      </p:cxnSp>
      <p:sp>
        <p:nvSpPr>
          <p:cNvPr id="4" name="Rectangle 3"/>
          <p:cNvSpPr/>
          <p:nvPr/>
        </p:nvSpPr>
        <p:spPr>
          <a:xfrm>
            <a:off x="505591" y="1614121"/>
            <a:ext cx="8202672" cy="2893100"/>
          </a:xfrm>
          <a:prstGeom prst="rect">
            <a:avLst/>
          </a:prstGeom>
        </p:spPr>
        <p:txBody>
          <a:bodyPr wrap="square">
            <a:spAutoFit/>
          </a:bodyPr>
          <a:lstStyle/>
          <a:p>
            <a:pPr marL="342900" indent="-342900">
              <a:buFont typeface="+mj-lt"/>
              <a:buAutoNum type="arabicPeriod"/>
            </a:pPr>
            <a:r>
              <a:rPr lang="en-US" sz="1600" b="1" dirty="0" err="1">
                <a:latin typeface="Source Sans Pro Regular"/>
                <a:cs typeface="Source Sans Pro Regular"/>
              </a:rPr>
              <a:t>Lorem</a:t>
            </a:r>
            <a:r>
              <a:rPr lang="en-US" sz="1600" b="1" dirty="0">
                <a:latin typeface="Source Sans Pro Regular"/>
                <a:cs typeface="Source Sans Pro Regular"/>
              </a:rPr>
              <a:t> </a:t>
            </a:r>
            <a:r>
              <a:rPr lang="en-US" sz="1600" b="1" dirty="0" err="1">
                <a:latin typeface="Source Sans Pro Regular"/>
                <a:cs typeface="Source Sans Pro Regular"/>
              </a:rPr>
              <a:t>ipsum</a:t>
            </a:r>
            <a:endParaRPr lang="en-US" sz="1600" dirty="0">
              <a:latin typeface="Source Sans Pro Regular"/>
              <a:cs typeface="Source Sans Pro Regular"/>
            </a:endParaRPr>
          </a:p>
          <a:p>
            <a:pPr marL="342900" indent="-342900">
              <a:buFont typeface="+mj-lt"/>
              <a:buAutoNum type="arabicPeriod"/>
            </a:pPr>
            <a:endParaRPr lang="en-US" sz="1600" dirty="0">
              <a:latin typeface="Source Sans Pro Regular"/>
              <a:cs typeface="Source Sans Pro Regular"/>
            </a:endParaRPr>
          </a:p>
          <a:p>
            <a:pPr marL="342900" indent="-342900">
              <a:buFont typeface="+mj-lt"/>
              <a:buAutoNum type="arabicPeriod"/>
            </a:pPr>
            <a:r>
              <a:rPr lang="en-US" sz="1600" b="1" dirty="0" err="1">
                <a:latin typeface="Source Sans Pro Regular"/>
                <a:cs typeface="Source Sans Pro Regular"/>
              </a:rPr>
              <a:t>Lorem</a:t>
            </a:r>
            <a:r>
              <a:rPr lang="en-US" sz="1600" b="1" dirty="0">
                <a:latin typeface="Source Sans Pro Regular"/>
                <a:cs typeface="Source Sans Pro Regular"/>
              </a:rPr>
              <a:t> </a:t>
            </a:r>
            <a:r>
              <a:rPr lang="en-US" sz="1600" b="1" dirty="0" err="1">
                <a:latin typeface="Source Sans Pro Regular"/>
                <a:cs typeface="Source Sans Pro Regular"/>
              </a:rPr>
              <a:t>ipsum</a:t>
            </a:r>
            <a:r>
              <a:rPr lang="en-US" sz="1600" b="1" dirty="0">
                <a:latin typeface="Source Sans Pro Regular"/>
                <a:cs typeface="Source Sans Pro Regular"/>
              </a:rPr>
              <a:t>: </a:t>
            </a:r>
            <a:r>
              <a:rPr lang="en-US" sz="1600" dirty="0" err="1">
                <a:latin typeface="Source Sans Pro Regular"/>
                <a:cs typeface="Source Sans Pro Regular"/>
              </a:rPr>
              <a:t>lorem</a:t>
            </a:r>
            <a:r>
              <a:rPr lang="en-US" sz="1600" dirty="0">
                <a:latin typeface="Source Sans Pro Regular"/>
                <a:cs typeface="Source Sans Pro Regular"/>
              </a:rPr>
              <a:t> </a:t>
            </a:r>
            <a:r>
              <a:rPr lang="en-US" sz="1600" dirty="0" err="1">
                <a:latin typeface="Source Sans Pro Regular"/>
                <a:cs typeface="Source Sans Pro Regular"/>
              </a:rPr>
              <a:t>ipsum</a:t>
            </a:r>
            <a:endParaRPr lang="en-US" sz="1600" dirty="0">
              <a:latin typeface="Source Sans Pro Regular"/>
              <a:cs typeface="Source Sans Pro Regular"/>
            </a:endParaRPr>
          </a:p>
          <a:p>
            <a:pPr marL="342900" indent="-342900">
              <a:buFont typeface="+mj-lt"/>
              <a:buAutoNum type="arabicPeriod"/>
            </a:pPr>
            <a:endParaRPr lang="en-US" sz="1600" dirty="0">
              <a:latin typeface="Source Sans Pro Regular"/>
              <a:cs typeface="Source Sans Pro Regular"/>
            </a:endParaRPr>
          </a:p>
          <a:p>
            <a:pPr marL="342900" indent="-342900">
              <a:buFont typeface="+mj-lt"/>
              <a:buAutoNum type="arabicPeriod"/>
            </a:pPr>
            <a:r>
              <a:rPr lang="en-US" sz="1600" b="1" dirty="0" err="1">
                <a:latin typeface="Source Sans Pro Regular"/>
                <a:cs typeface="Source Sans Pro Regular"/>
              </a:rPr>
              <a:t>Lorem</a:t>
            </a:r>
            <a:r>
              <a:rPr lang="en-US" sz="1600" b="1" dirty="0">
                <a:latin typeface="Source Sans Pro Regular"/>
                <a:cs typeface="Source Sans Pro Regular"/>
              </a:rPr>
              <a:t> </a:t>
            </a:r>
            <a:r>
              <a:rPr lang="en-US" sz="1600" b="1" dirty="0" err="1">
                <a:latin typeface="Source Sans Pro Regular"/>
                <a:cs typeface="Source Sans Pro Regular"/>
              </a:rPr>
              <a:t>ipsum</a:t>
            </a:r>
            <a:r>
              <a:rPr lang="en-US" sz="1600" b="1" dirty="0">
                <a:latin typeface="Source Sans Pro Regular"/>
                <a:cs typeface="Source Sans Pro Regular"/>
              </a:rPr>
              <a:t>: </a:t>
            </a:r>
            <a:r>
              <a:rPr lang="en-US" sz="1600" dirty="0">
                <a:latin typeface="Source Sans Pro Regular"/>
                <a:cs typeface="Source Sans Pro Regular"/>
              </a:rPr>
              <a:t>4/5 Veterans mentioned </a:t>
            </a:r>
            <a:r>
              <a:rPr lang="en-US" sz="1600" dirty="0" err="1">
                <a:latin typeface="Source Sans Pro Regular"/>
                <a:cs typeface="Source Sans Pro Regular"/>
              </a:rPr>
              <a:t>lorem</a:t>
            </a:r>
            <a:r>
              <a:rPr lang="en-US" sz="1600" dirty="0">
                <a:latin typeface="Source Sans Pro Regular"/>
                <a:cs typeface="Source Sans Pro Regular"/>
              </a:rPr>
              <a:t> </a:t>
            </a:r>
            <a:r>
              <a:rPr lang="en-US" sz="1600" dirty="0" err="1">
                <a:latin typeface="Source Sans Pro Regular"/>
                <a:cs typeface="Source Sans Pro Regular"/>
              </a:rPr>
              <a:t>i</a:t>
            </a:r>
            <a:r>
              <a:rPr lang="en-US" sz="1600" dirty="0">
                <a:latin typeface="Source Sans Pro Regular"/>
                <a:cs typeface="Source Sans Pro Regular"/>
              </a:rPr>
              <a:t>[sum</a:t>
            </a:r>
          </a:p>
          <a:p>
            <a:pPr marL="342900" indent="-342900">
              <a:buFont typeface="+mj-lt"/>
              <a:buAutoNum type="arabicPeriod"/>
            </a:pPr>
            <a:endParaRPr lang="en-US" sz="1600" dirty="0">
              <a:latin typeface="Source Sans Pro Regular"/>
              <a:cs typeface="Source Sans Pro Regular"/>
            </a:endParaRPr>
          </a:p>
          <a:p>
            <a:pPr marL="342900" indent="-342900">
              <a:buFont typeface="+mj-lt"/>
              <a:buAutoNum type="arabicPeriod"/>
            </a:pPr>
            <a:r>
              <a:rPr lang="en-US" sz="1600" b="1" dirty="0" err="1">
                <a:latin typeface="Source Sans Pro Regular"/>
                <a:cs typeface="Source Sans Pro Regular"/>
              </a:rPr>
              <a:t>Lorem</a:t>
            </a:r>
            <a:r>
              <a:rPr lang="en-US" sz="1600" b="1" dirty="0">
                <a:latin typeface="Source Sans Pro Regular"/>
                <a:cs typeface="Source Sans Pro Regular"/>
              </a:rPr>
              <a:t> </a:t>
            </a:r>
            <a:r>
              <a:rPr lang="en-US" sz="1600" b="1" dirty="0" err="1">
                <a:latin typeface="Source Sans Pro Regular"/>
                <a:cs typeface="Source Sans Pro Regular"/>
              </a:rPr>
              <a:t>ipsum</a:t>
            </a:r>
            <a:r>
              <a:rPr lang="en-US" sz="1600" b="1" dirty="0">
                <a:latin typeface="Source Sans Pro Regular"/>
                <a:cs typeface="Source Sans Pro Regular"/>
              </a:rPr>
              <a:t>: </a:t>
            </a:r>
            <a:r>
              <a:rPr lang="en-US" sz="1600" dirty="0">
                <a:latin typeface="Source Sans Pro Regular"/>
                <a:cs typeface="Source Sans Pro Regular"/>
              </a:rPr>
              <a:t>2/5 Veterans brought up </a:t>
            </a:r>
            <a:r>
              <a:rPr lang="en-US" sz="1600" dirty="0" err="1">
                <a:latin typeface="Source Sans Pro Regular"/>
                <a:cs typeface="Source Sans Pro Regular"/>
              </a:rPr>
              <a:t>lorem</a:t>
            </a:r>
            <a:r>
              <a:rPr lang="en-US" sz="1600" dirty="0">
                <a:latin typeface="Source Sans Pro Regular"/>
                <a:cs typeface="Source Sans Pro Regular"/>
              </a:rPr>
              <a:t> </a:t>
            </a:r>
            <a:r>
              <a:rPr lang="en-US" sz="1600" dirty="0" err="1">
                <a:latin typeface="Source Sans Pro Regular"/>
                <a:cs typeface="Source Sans Pro Regular"/>
              </a:rPr>
              <a:t>ispum</a:t>
            </a:r>
            <a:endParaRPr lang="en-US" sz="1600" dirty="0">
              <a:latin typeface="Source Sans Pro Regular"/>
              <a:cs typeface="Source Sans Pro Regular"/>
            </a:endParaRPr>
          </a:p>
          <a:p>
            <a:pPr marL="342900" indent="-342900">
              <a:buFont typeface="+mj-lt"/>
              <a:buAutoNum type="arabicPeriod"/>
            </a:pPr>
            <a:endParaRPr lang="en-US" sz="1600" dirty="0">
              <a:latin typeface="Source Sans Pro Regular"/>
              <a:cs typeface="Source Sans Pro Regular"/>
            </a:endParaRPr>
          </a:p>
          <a:p>
            <a:pPr marL="342900" indent="-342900">
              <a:buFont typeface="+mj-lt"/>
              <a:buAutoNum type="arabicPeriod"/>
            </a:pPr>
            <a:r>
              <a:rPr lang="en-US" sz="1600" b="1" dirty="0" err="1">
                <a:latin typeface="Source Sans Pro Regular"/>
                <a:cs typeface="Source Sans Pro Regular"/>
              </a:rPr>
              <a:t>Lorem</a:t>
            </a:r>
            <a:r>
              <a:rPr lang="en-US" sz="1600" b="1" dirty="0">
                <a:latin typeface="Source Sans Pro Regular"/>
                <a:cs typeface="Source Sans Pro Regular"/>
              </a:rPr>
              <a:t> </a:t>
            </a:r>
            <a:r>
              <a:rPr lang="en-US" sz="1600" b="1" dirty="0" err="1">
                <a:latin typeface="Source Sans Pro Regular"/>
                <a:cs typeface="Source Sans Pro Regular"/>
              </a:rPr>
              <a:t>ipsum</a:t>
            </a:r>
            <a:r>
              <a:rPr lang="en-US" sz="1600" b="1" dirty="0">
                <a:latin typeface="Source Sans Pro Regular"/>
                <a:cs typeface="Source Sans Pro Regular"/>
              </a:rPr>
              <a:t>: </a:t>
            </a:r>
            <a:r>
              <a:rPr lang="en-US" sz="1600" dirty="0">
                <a:latin typeface="Source Sans Pro Regular"/>
                <a:cs typeface="Source Sans Pro Regular"/>
              </a:rPr>
              <a:t>in both concepts, </a:t>
            </a:r>
            <a:r>
              <a:rPr lang="en-US" sz="1600" dirty="0" err="1">
                <a:latin typeface="Source Sans Pro Regular"/>
                <a:cs typeface="Source Sans Pro Regular"/>
              </a:rPr>
              <a:t>lorem</a:t>
            </a:r>
            <a:r>
              <a:rPr lang="en-US" sz="1600" dirty="0">
                <a:latin typeface="Source Sans Pro Regular"/>
                <a:cs typeface="Source Sans Pro Regular"/>
              </a:rPr>
              <a:t> </a:t>
            </a:r>
            <a:r>
              <a:rPr lang="en-US" sz="1600" dirty="0" err="1">
                <a:latin typeface="Source Sans Pro Regular"/>
                <a:cs typeface="Source Sans Pro Regular"/>
              </a:rPr>
              <a:t>ipsum</a:t>
            </a:r>
            <a:endParaRPr lang="en-US" dirty="0"/>
          </a:p>
          <a:p>
            <a:endParaRPr lang="en-US" dirty="0"/>
          </a:p>
          <a:p>
            <a:endParaRPr lang="en-US" dirty="0"/>
          </a:p>
        </p:txBody>
      </p:sp>
      <p:sp>
        <p:nvSpPr>
          <p:cNvPr id="2" name="Slide Number Placeholder 1"/>
          <p:cNvSpPr>
            <a:spLocks noGrp="1"/>
          </p:cNvSpPr>
          <p:nvPr>
            <p:ph type="sldNum" idx="12"/>
          </p:nvPr>
        </p:nvSpPr>
        <p:spPr/>
        <p:txBody>
          <a:bodyPr/>
          <a:lstStyle/>
          <a:p>
            <a:fld id="{00000000-1234-1234-1234-123412341234}" type="slidenum">
              <a:rPr lang="en" smtClean="0">
                <a:solidFill>
                  <a:prstClr val="black">
                    <a:tint val="75000"/>
                  </a:prstClr>
                </a:solidFill>
                <a:latin typeface="Calibri"/>
              </a:rPr>
              <a:pPr/>
              <a:t>13</a:t>
            </a:fld>
            <a:endParaRPr lang="en" dirty="0">
              <a:solidFill>
                <a:prstClr val="black">
                  <a:tint val="75000"/>
                </a:prstClr>
              </a:solidFill>
              <a:latin typeface="Calibri"/>
            </a:endParaRPr>
          </a:p>
        </p:txBody>
      </p:sp>
    </p:spTree>
    <p:extLst>
      <p:ext uri="{BB962C8B-B14F-4D97-AF65-F5344CB8AC3E}">
        <p14:creationId xmlns:p14="http://schemas.microsoft.com/office/powerpoint/2010/main" val="3529526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397"/>
        <p:cNvGrpSpPr/>
        <p:nvPr/>
      </p:nvGrpSpPr>
      <p:grpSpPr>
        <a:xfrm>
          <a:off x="0" y="0"/>
          <a:ext cx="0" cy="0"/>
          <a:chOff x="0" y="0"/>
          <a:chExt cx="0" cy="0"/>
        </a:xfrm>
      </p:grpSpPr>
      <p:sp>
        <p:nvSpPr>
          <p:cNvPr id="13" name="Shape 367"/>
          <p:cNvSpPr txBox="1">
            <a:spLocks/>
          </p:cNvSpPr>
          <p:nvPr/>
        </p:nvSpPr>
        <p:spPr>
          <a:xfrm>
            <a:off x="387900" y="272174"/>
            <a:ext cx="7973400" cy="977911"/>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pPr>
              <a:buClr>
                <a:prstClr val="black"/>
              </a:buClr>
            </a:pPr>
            <a:r>
              <a:rPr lang="en-US" sz="4000" dirty="0">
                <a:solidFill>
                  <a:srgbClr val="032D61"/>
                </a:solidFill>
                <a:latin typeface="Merriweather"/>
                <a:ea typeface="Merriweather"/>
                <a:cs typeface="Merriweather"/>
                <a:sym typeface="Merriweather"/>
              </a:rPr>
              <a:t>Process</a:t>
            </a:r>
            <a:endParaRPr lang="en" sz="4000" dirty="0">
              <a:solidFill>
                <a:srgbClr val="032D61"/>
              </a:solidFill>
              <a:latin typeface="Merriweather"/>
              <a:ea typeface="Merriweather"/>
              <a:cs typeface="Merriweather"/>
              <a:sym typeface="Merriweather"/>
            </a:endParaRPr>
          </a:p>
        </p:txBody>
      </p:sp>
      <p:cxnSp>
        <p:nvCxnSpPr>
          <p:cNvPr id="14" name="Shape 369"/>
          <p:cNvCxnSpPr/>
          <p:nvPr/>
        </p:nvCxnSpPr>
        <p:spPr>
          <a:xfrm>
            <a:off x="505591" y="1290932"/>
            <a:ext cx="8202672" cy="0"/>
          </a:xfrm>
          <a:prstGeom prst="straightConnector1">
            <a:avLst/>
          </a:prstGeom>
          <a:noFill/>
          <a:ln w="38100" cap="flat" cmpd="sng">
            <a:solidFill>
              <a:srgbClr val="032D61"/>
            </a:solidFill>
            <a:prstDash val="solid"/>
            <a:round/>
            <a:headEnd type="none" w="lg" len="lg"/>
            <a:tailEnd type="none" w="lg" len="lg"/>
          </a:ln>
        </p:spPr>
      </p:cxnSp>
      <p:sp>
        <p:nvSpPr>
          <p:cNvPr id="7" name="Merge 6"/>
          <p:cNvSpPr/>
          <p:nvPr/>
        </p:nvSpPr>
        <p:spPr>
          <a:xfrm>
            <a:off x="1457281" y="1487326"/>
            <a:ext cx="6299293" cy="4980042"/>
          </a:xfrm>
          <a:prstGeom prst="flowChartMerge">
            <a:avLst/>
          </a:prstGeom>
          <a:solidFill>
            <a:srgbClr val="032D61"/>
          </a:solidFill>
          <a:ln>
            <a:solidFill>
              <a:srgbClr val="032D6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a:off x="2205588" y="2740693"/>
            <a:ext cx="4795483"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41038" y="4062901"/>
            <a:ext cx="3107874"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3487424" y="1904277"/>
            <a:ext cx="2239006" cy="461665"/>
          </a:xfrm>
          <a:prstGeom prst="rect">
            <a:avLst/>
          </a:prstGeom>
          <a:noFill/>
        </p:spPr>
        <p:txBody>
          <a:bodyPr wrap="square" rtlCol="0">
            <a:spAutoFit/>
          </a:bodyPr>
          <a:lstStyle/>
          <a:p>
            <a:pPr algn="ctr"/>
            <a:r>
              <a:rPr lang="en-US" sz="2400" dirty="0">
                <a:solidFill>
                  <a:schemeClr val="bg1"/>
                </a:solidFill>
                <a:latin typeface="Merriweather Regular"/>
                <a:cs typeface="Merriweather Regular"/>
              </a:rPr>
              <a:t>Research </a:t>
            </a:r>
          </a:p>
        </p:txBody>
      </p:sp>
      <p:sp>
        <p:nvSpPr>
          <p:cNvPr id="22" name="TextBox 21"/>
          <p:cNvSpPr txBox="1"/>
          <p:nvPr/>
        </p:nvSpPr>
        <p:spPr>
          <a:xfrm>
            <a:off x="3479070" y="3293751"/>
            <a:ext cx="2255715" cy="461665"/>
          </a:xfrm>
          <a:prstGeom prst="rect">
            <a:avLst/>
          </a:prstGeom>
          <a:noFill/>
        </p:spPr>
        <p:txBody>
          <a:bodyPr wrap="square" rtlCol="0">
            <a:spAutoFit/>
          </a:bodyPr>
          <a:lstStyle/>
          <a:p>
            <a:pPr algn="ctr"/>
            <a:r>
              <a:rPr lang="en-US" sz="2400" dirty="0">
                <a:solidFill>
                  <a:schemeClr val="bg1"/>
                </a:solidFill>
                <a:latin typeface="Merriweather Regular"/>
                <a:cs typeface="Merriweather Regular"/>
              </a:rPr>
              <a:t>Synthesis</a:t>
            </a:r>
          </a:p>
        </p:txBody>
      </p:sp>
      <p:sp>
        <p:nvSpPr>
          <p:cNvPr id="23" name="TextBox 22"/>
          <p:cNvSpPr txBox="1"/>
          <p:nvPr/>
        </p:nvSpPr>
        <p:spPr>
          <a:xfrm>
            <a:off x="3403879" y="4683225"/>
            <a:ext cx="2406097" cy="461665"/>
          </a:xfrm>
          <a:prstGeom prst="rect">
            <a:avLst/>
          </a:prstGeom>
          <a:noFill/>
        </p:spPr>
        <p:txBody>
          <a:bodyPr wrap="square" rtlCol="0">
            <a:spAutoFit/>
          </a:bodyPr>
          <a:lstStyle/>
          <a:p>
            <a:pPr algn="ctr"/>
            <a:r>
              <a:rPr lang="en-US" sz="2400" dirty="0">
                <a:solidFill>
                  <a:schemeClr val="bg1"/>
                </a:solidFill>
                <a:latin typeface="Merriweather Regular"/>
                <a:cs typeface="Merriweather Regular"/>
              </a:rPr>
              <a:t>Findings </a:t>
            </a:r>
          </a:p>
        </p:txBody>
      </p:sp>
      <p:sp>
        <p:nvSpPr>
          <p:cNvPr id="24" name="Slide Number Placeholder 23"/>
          <p:cNvSpPr>
            <a:spLocks noGrp="1"/>
          </p:cNvSpPr>
          <p:nvPr>
            <p:ph type="sldNum" idx="12"/>
          </p:nvPr>
        </p:nvSpPr>
        <p:spPr/>
        <p:txBody>
          <a:bodyPr/>
          <a:lstStyle/>
          <a:p>
            <a:fld id="{00000000-1234-1234-1234-123412341234}" type="slidenum">
              <a:rPr lang="en" smtClean="0">
                <a:solidFill>
                  <a:prstClr val="black">
                    <a:tint val="75000"/>
                  </a:prstClr>
                </a:solidFill>
                <a:latin typeface="Calibri"/>
              </a:rPr>
              <a:pPr/>
              <a:t>14</a:t>
            </a:fld>
            <a:endParaRPr lang="en" dirty="0">
              <a:solidFill>
                <a:prstClr val="black">
                  <a:tint val="75000"/>
                </a:prstClr>
              </a:solidFill>
              <a:latin typeface="Calibri"/>
            </a:endParaRPr>
          </a:p>
        </p:txBody>
      </p:sp>
    </p:spTree>
    <p:extLst>
      <p:ext uri="{BB962C8B-B14F-4D97-AF65-F5344CB8AC3E}">
        <p14:creationId xmlns:p14="http://schemas.microsoft.com/office/powerpoint/2010/main" val="2572087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rgbClr val="032D61"/>
        </a:solidFill>
        <a:effectLst/>
      </p:bgPr>
    </p:bg>
    <p:spTree>
      <p:nvGrpSpPr>
        <p:cNvPr id="1" name="Shape 366"/>
        <p:cNvGrpSpPr/>
        <p:nvPr/>
      </p:nvGrpSpPr>
      <p:grpSpPr>
        <a:xfrm>
          <a:off x="0" y="0"/>
          <a:ext cx="0" cy="0"/>
          <a:chOff x="0" y="0"/>
          <a:chExt cx="0" cy="0"/>
        </a:xfrm>
      </p:grpSpPr>
      <p:sp>
        <p:nvSpPr>
          <p:cNvPr id="5" name="Shape 367"/>
          <p:cNvSpPr txBox="1">
            <a:spLocks noGrp="1"/>
          </p:cNvSpPr>
          <p:nvPr>
            <p:ph type="ctrTitle"/>
          </p:nvPr>
        </p:nvSpPr>
        <p:spPr>
          <a:xfrm>
            <a:off x="387900" y="1982527"/>
            <a:ext cx="7973400" cy="1692000"/>
          </a:xfrm>
          <a:prstGeom prst="rect">
            <a:avLst/>
          </a:prstGeom>
        </p:spPr>
        <p:txBody>
          <a:bodyPr lIns="91425" tIns="91425" rIns="91425" bIns="91425" anchor="b" anchorCtr="0">
            <a:noAutofit/>
          </a:bodyPr>
          <a:lstStyle/>
          <a:p>
            <a:pPr lvl="0" algn="l" rtl="0">
              <a:spcBef>
                <a:spcPts val="0"/>
              </a:spcBef>
              <a:buNone/>
            </a:pPr>
            <a:r>
              <a:rPr lang="en-US" sz="4400" dirty="0">
                <a:solidFill>
                  <a:schemeClr val="bg1"/>
                </a:solidFill>
                <a:latin typeface="Merriweather"/>
                <a:ea typeface="Merriweather"/>
                <a:cs typeface="Merriweather"/>
                <a:sym typeface="Merriweather"/>
              </a:rPr>
              <a:t>Who We Talked To</a:t>
            </a:r>
            <a:endParaRPr lang="en" sz="4400" dirty="0">
              <a:solidFill>
                <a:schemeClr val="bg1"/>
              </a:solidFill>
              <a:latin typeface="Merriweather"/>
              <a:ea typeface="Merriweather"/>
              <a:cs typeface="Merriweather"/>
              <a:sym typeface="Merriweather"/>
            </a:endParaRPr>
          </a:p>
        </p:txBody>
      </p:sp>
      <p:cxnSp>
        <p:nvCxnSpPr>
          <p:cNvPr id="7" name="Shape 369"/>
          <p:cNvCxnSpPr/>
          <p:nvPr/>
        </p:nvCxnSpPr>
        <p:spPr>
          <a:xfrm>
            <a:off x="518550" y="3715388"/>
            <a:ext cx="6706500" cy="0"/>
          </a:xfrm>
          <a:prstGeom prst="straightConnector1">
            <a:avLst/>
          </a:prstGeom>
          <a:noFill/>
          <a:ln w="28575" cap="flat" cmpd="sng">
            <a:solidFill>
              <a:schemeClr val="bg1"/>
            </a:solidFill>
            <a:prstDash val="solid"/>
            <a:round/>
            <a:headEnd type="none" w="lg" len="lg"/>
            <a:tailEnd type="none" w="lg" len="lg"/>
          </a:ln>
        </p:spPr>
      </p:cxnSp>
      <p:sp>
        <p:nvSpPr>
          <p:cNvPr id="8" name="Shape 368"/>
          <p:cNvSpPr txBox="1"/>
          <p:nvPr/>
        </p:nvSpPr>
        <p:spPr>
          <a:xfrm>
            <a:off x="442350" y="3898325"/>
            <a:ext cx="7042800" cy="429525"/>
          </a:xfrm>
          <a:prstGeom prst="rect">
            <a:avLst/>
          </a:prstGeom>
          <a:noFill/>
          <a:ln>
            <a:noFill/>
          </a:ln>
        </p:spPr>
        <p:txBody>
          <a:bodyPr lIns="91425" tIns="91425" rIns="91425" bIns="91425" anchor="t" anchorCtr="0">
            <a:noAutofit/>
          </a:bodyPr>
          <a:lstStyle/>
          <a:p>
            <a:pPr defTabSz="914400">
              <a:buClr>
                <a:srgbClr val="333333"/>
              </a:buClr>
              <a:buSzPct val="61111"/>
            </a:pPr>
            <a:r>
              <a:rPr lang="en-US" kern="0" dirty="0">
                <a:solidFill>
                  <a:srgbClr val="FFFFFF"/>
                </a:solidFill>
                <a:latin typeface="Source Sans Pro"/>
                <a:ea typeface="Source Sans Pro"/>
                <a:cs typeface="Source Sans Pro"/>
                <a:sym typeface="Source Sans Pro"/>
              </a:rPr>
              <a:t>Participants</a:t>
            </a:r>
            <a:endParaRPr kern="0" dirty="0">
              <a:solidFill>
                <a:srgbClr val="E31C3D"/>
              </a:solidFill>
              <a:latin typeface="Arial"/>
              <a:ea typeface="Source Sans Pro"/>
              <a:cs typeface="Arial"/>
              <a:sym typeface="Source Sans Pro"/>
            </a:endParaRPr>
          </a:p>
        </p:txBody>
      </p:sp>
    </p:spTree>
    <p:extLst>
      <p:ext uri="{BB962C8B-B14F-4D97-AF65-F5344CB8AC3E}">
        <p14:creationId xmlns:p14="http://schemas.microsoft.com/office/powerpoint/2010/main" val="3577954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32D61"/>
        </a:solidFill>
        <a:effectLst/>
      </p:bgPr>
    </p:bg>
    <p:spTree>
      <p:nvGrpSpPr>
        <p:cNvPr id="1" name="Shape 366"/>
        <p:cNvGrpSpPr/>
        <p:nvPr/>
      </p:nvGrpSpPr>
      <p:grpSpPr>
        <a:xfrm>
          <a:off x="0" y="0"/>
          <a:ext cx="0" cy="0"/>
          <a:chOff x="0" y="0"/>
          <a:chExt cx="0" cy="0"/>
        </a:xfrm>
      </p:grpSpPr>
      <p:sp>
        <p:nvSpPr>
          <p:cNvPr id="5" name="Shape 367"/>
          <p:cNvSpPr txBox="1">
            <a:spLocks noGrp="1"/>
          </p:cNvSpPr>
          <p:nvPr>
            <p:ph type="ctrTitle"/>
          </p:nvPr>
        </p:nvSpPr>
        <p:spPr>
          <a:xfrm>
            <a:off x="387900" y="1982527"/>
            <a:ext cx="7973400" cy="1692000"/>
          </a:xfrm>
          <a:prstGeom prst="rect">
            <a:avLst/>
          </a:prstGeom>
        </p:spPr>
        <p:txBody>
          <a:bodyPr lIns="91425" tIns="91425" rIns="91425" bIns="91425" anchor="b" anchorCtr="0">
            <a:noAutofit/>
          </a:bodyPr>
          <a:lstStyle/>
          <a:p>
            <a:pPr lvl="0" algn="l" rtl="0">
              <a:spcBef>
                <a:spcPts val="0"/>
              </a:spcBef>
              <a:buNone/>
            </a:pPr>
            <a:r>
              <a:rPr lang="en-US" sz="4400" dirty="0">
                <a:solidFill>
                  <a:schemeClr val="bg1"/>
                </a:solidFill>
                <a:latin typeface="Merriweather"/>
                <a:ea typeface="Merriweather"/>
                <a:cs typeface="Merriweather"/>
                <a:sym typeface="Merriweather"/>
              </a:rPr>
              <a:t>Trends</a:t>
            </a:r>
            <a:endParaRPr lang="en" sz="4400" dirty="0">
              <a:solidFill>
                <a:schemeClr val="bg1"/>
              </a:solidFill>
              <a:latin typeface="Merriweather"/>
              <a:ea typeface="Merriweather"/>
              <a:cs typeface="Merriweather"/>
              <a:sym typeface="Merriweather"/>
            </a:endParaRPr>
          </a:p>
        </p:txBody>
      </p:sp>
      <p:cxnSp>
        <p:nvCxnSpPr>
          <p:cNvPr id="7" name="Shape 369"/>
          <p:cNvCxnSpPr/>
          <p:nvPr/>
        </p:nvCxnSpPr>
        <p:spPr>
          <a:xfrm>
            <a:off x="518550" y="3715388"/>
            <a:ext cx="6706500" cy="0"/>
          </a:xfrm>
          <a:prstGeom prst="straightConnector1">
            <a:avLst/>
          </a:prstGeom>
          <a:noFill/>
          <a:ln w="28575" cap="flat" cmpd="sng">
            <a:solidFill>
              <a:schemeClr val="bg1"/>
            </a:solidFill>
            <a:prstDash val="solid"/>
            <a:round/>
            <a:headEnd type="none" w="lg" len="lg"/>
            <a:tailEnd type="none" w="lg" len="lg"/>
          </a:ln>
        </p:spPr>
      </p:cxnSp>
      <p:sp>
        <p:nvSpPr>
          <p:cNvPr id="8" name="Shape 368"/>
          <p:cNvSpPr txBox="1"/>
          <p:nvPr/>
        </p:nvSpPr>
        <p:spPr>
          <a:xfrm>
            <a:off x="442350" y="3898325"/>
            <a:ext cx="7042800" cy="429525"/>
          </a:xfrm>
          <a:prstGeom prst="rect">
            <a:avLst/>
          </a:prstGeom>
          <a:noFill/>
          <a:ln>
            <a:noFill/>
          </a:ln>
        </p:spPr>
        <p:txBody>
          <a:bodyPr lIns="91425" tIns="91425" rIns="91425" bIns="91425" anchor="t" anchorCtr="0">
            <a:noAutofit/>
          </a:bodyPr>
          <a:lstStyle/>
          <a:p>
            <a:pPr defTabSz="914400">
              <a:buClr>
                <a:srgbClr val="333333"/>
              </a:buClr>
              <a:buSzPct val="61111"/>
            </a:pPr>
            <a:endParaRPr kern="0" dirty="0">
              <a:solidFill>
                <a:srgbClr val="E31C3D"/>
              </a:solidFill>
              <a:latin typeface="Arial"/>
              <a:ea typeface="Source Sans Pro"/>
              <a:cs typeface="Arial"/>
              <a:sym typeface="Source Sans Pro"/>
            </a:endParaRPr>
          </a:p>
        </p:txBody>
      </p:sp>
    </p:spTree>
    <p:extLst>
      <p:ext uri="{BB962C8B-B14F-4D97-AF65-F5344CB8AC3E}">
        <p14:creationId xmlns:p14="http://schemas.microsoft.com/office/powerpoint/2010/main" val="437093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13" name="Shape 367"/>
          <p:cNvSpPr txBox="1">
            <a:spLocks/>
          </p:cNvSpPr>
          <p:nvPr/>
        </p:nvSpPr>
        <p:spPr>
          <a:xfrm>
            <a:off x="387900" y="272174"/>
            <a:ext cx="7973400" cy="977911"/>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pPr>
              <a:buClr>
                <a:prstClr val="black"/>
              </a:buClr>
            </a:pPr>
            <a:r>
              <a:rPr lang="en-US" sz="4000" dirty="0">
                <a:solidFill>
                  <a:srgbClr val="032D61"/>
                </a:solidFill>
                <a:latin typeface="Merriweather"/>
                <a:ea typeface="Merriweather"/>
                <a:cs typeface="Merriweather"/>
                <a:sym typeface="Merriweather"/>
              </a:rPr>
              <a:t>CHARTS </a:t>
            </a:r>
            <a:endParaRPr lang="en" sz="4000" dirty="0">
              <a:solidFill>
                <a:srgbClr val="032D61"/>
              </a:solidFill>
              <a:latin typeface="Merriweather"/>
              <a:ea typeface="Merriweather"/>
              <a:cs typeface="Merriweather"/>
              <a:sym typeface="Merriweather"/>
            </a:endParaRPr>
          </a:p>
        </p:txBody>
      </p:sp>
      <p:cxnSp>
        <p:nvCxnSpPr>
          <p:cNvPr id="14" name="Shape 369"/>
          <p:cNvCxnSpPr/>
          <p:nvPr/>
        </p:nvCxnSpPr>
        <p:spPr>
          <a:xfrm>
            <a:off x="505591" y="1290932"/>
            <a:ext cx="8202672" cy="0"/>
          </a:xfrm>
          <a:prstGeom prst="straightConnector1">
            <a:avLst/>
          </a:prstGeom>
          <a:noFill/>
          <a:ln w="38100" cap="flat" cmpd="sng">
            <a:solidFill>
              <a:srgbClr val="032D61"/>
            </a:solidFill>
            <a:prstDash val="solid"/>
            <a:round/>
            <a:headEnd type="none" w="lg" len="lg"/>
            <a:tailEnd type="none" w="lg" len="lg"/>
          </a:ln>
        </p:spPr>
      </p:cxnSp>
      <p:sp>
        <p:nvSpPr>
          <p:cNvPr id="4" name="Rectangle 3"/>
          <p:cNvSpPr/>
          <p:nvPr/>
        </p:nvSpPr>
        <p:spPr>
          <a:xfrm>
            <a:off x="505591" y="1614121"/>
            <a:ext cx="8202672" cy="615553"/>
          </a:xfrm>
          <a:prstGeom prst="rect">
            <a:avLst/>
          </a:prstGeom>
        </p:spPr>
        <p:txBody>
          <a:bodyPr wrap="square">
            <a:spAutoFit/>
          </a:bodyPr>
          <a:lstStyle/>
          <a:p>
            <a:pPr marL="285750" lvl="0" indent="-285750">
              <a:buFont typeface="Arial"/>
              <a:buChar char="•"/>
            </a:pPr>
            <a:r>
              <a:rPr lang="en-US" dirty="0" err="1">
                <a:latin typeface="Source Sans Pro Regular"/>
                <a:cs typeface="Source Sans Pro Regular"/>
              </a:rPr>
              <a:t>Lorem</a:t>
            </a:r>
            <a:r>
              <a:rPr lang="en-US" dirty="0">
                <a:latin typeface="Source Sans Pro Regular"/>
                <a:cs typeface="Source Sans Pro Regular"/>
              </a:rPr>
              <a:t> </a:t>
            </a:r>
            <a:r>
              <a:rPr lang="en-US" dirty="0" err="1">
                <a:latin typeface="Source Sans Pro Regular"/>
                <a:cs typeface="Source Sans Pro Regular"/>
              </a:rPr>
              <a:t>ipsum</a:t>
            </a:r>
            <a:endParaRPr lang="en-US" dirty="0">
              <a:latin typeface="Source Sans Pro Regular"/>
              <a:cs typeface="Source Sans Pro Regular"/>
            </a:endParaRPr>
          </a:p>
          <a:p>
            <a:pPr marL="342900" indent="-342900">
              <a:buFont typeface="Arial"/>
              <a:buChar char="•"/>
            </a:pPr>
            <a:endParaRPr lang="en-US" sz="1600" b="1" dirty="0"/>
          </a:p>
        </p:txBody>
      </p:sp>
      <p:sp>
        <p:nvSpPr>
          <p:cNvPr id="2" name="Slide Number Placeholder 1"/>
          <p:cNvSpPr>
            <a:spLocks noGrp="1"/>
          </p:cNvSpPr>
          <p:nvPr>
            <p:ph type="sldNum" idx="12"/>
          </p:nvPr>
        </p:nvSpPr>
        <p:spPr/>
        <p:txBody>
          <a:bodyPr/>
          <a:lstStyle/>
          <a:p>
            <a:fld id="{00000000-1234-1234-1234-123412341234}" type="slidenum">
              <a:rPr lang="en" smtClean="0">
                <a:solidFill>
                  <a:prstClr val="black">
                    <a:tint val="75000"/>
                  </a:prstClr>
                </a:solidFill>
                <a:latin typeface="Calibri"/>
              </a:rPr>
              <a:pPr/>
              <a:t>17</a:t>
            </a:fld>
            <a:endParaRPr lang="en" dirty="0">
              <a:solidFill>
                <a:prstClr val="black">
                  <a:tint val="75000"/>
                </a:prstClr>
              </a:solidFill>
              <a:latin typeface="Calibri"/>
            </a:endParaRPr>
          </a:p>
        </p:txBody>
      </p:sp>
      <p:pic>
        <p:nvPicPr>
          <p:cNvPr id="3" name="Picture 2" descr="Screen Shot 2018-02-20 at 11.20.0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758" y="1614121"/>
            <a:ext cx="7214482" cy="4751890"/>
          </a:xfrm>
          <a:prstGeom prst="rect">
            <a:avLst/>
          </a:prstGeom>
        </p:spPr>
      </p:pic>
      <p:sp>
        <p:nvSpPr>
          <p:cNvPr id="5" name="TextBox 4"/>
          <p:cNvSpPr txBox="1"/>
          <p:nvPr/>
        </p:nvSpPr>
        <p:spPr>
          <a:xfrm>
            <a:off x="4138201" y="503640"/>
            <a:ext cx="2857328" cy="461665"/>
          </a:xfrm>
          <a:prstGeom prst="rect">
            <a:avLst/>
          </a:prstGeom>
          <a:noFill/>
        </p:spPr>
        <p:txBody>
          <a:bodyPr wrap="square" rtlCol="0">
            <a:spAutoFit/>
          </a:bodyPr>
          <a:lstStyle/>
          <a:p>
            <a:r>
              <a:rPr lang="en-US" sz="2400" b="1" dirty="0">
                <a:solidFill>
                  <a:srgbClr val="0A59B1"/>
                </a:solidFill>
              </a:rPr>
              <a:t>Kristin/Paris</a:t>
            </a:r>
          </a:p>
        </p:txBody>
      </p:sp>
    </p:spTree>
    <p:extLst>
      <p:ext uri="{BB962C8B-B14F-4D97-AF65-F5344CB8AC3E}">
        <p14:creationId xmlns:p14="http://schemas.microsoft.com/office/powerpoint/2010/main" val="2206040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13" name="Shape 367"/>
          <p:cNvSpPr txBox="1">
            <a:spLocks/>
          </p:cNvSpPr>
          <p:nvPr/>
        </p:nvSpPr>
        <p:spPr>
          <a:xfrm>
            <a:off x="387900" y="272174"/>
            <a:ext cx="7973400" cy="977911"/>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pPr>
              <a:buClr>
                <a:prstClr val="black"/>
              </a:buClr>
            </a:pPr>
            <a:r>
              <a:rPr lang="en-US" sz="4000" dirty="0">
                <a:solidFill>
                  <a:srgbClr val="032D61"/>
                </a:solidFill>
                <a:latin typeface="Merriweather"/>
                <a:ea typeface="Merriweather"/>
                <a:cs typeface="Merriweather"/>
                <a:sym typeface="Merriweather"/>
              </a:rPr>
              <a:t>PI5 Research</a:t>
            </a:r>
            <a:endParaRPr lang="en" sz="4000" dirty="0">
              <a:solidFill>
                <a:srgbClr val="032D61"/>
              </a:solidFill>
              <a:latin typeface="Merriweather"/>
              <a:ea typeface="Merriweather"/>
              <a:cs typeface="Merriweather"/>
              <a:sym typeface="Merriweather"/>
            </a:endParaRPr>
          </a:p>
        </p:txBody>
      </p:sp>
      <p:cxnSp>
        <p:nvCxnSpPr>
          <p:cNvPr id="14" name="Shape 369"/>
          <p:cNvCxnSpPr/>
          <p:nvPr/>
        </p:nvCxnSpPr>
        <p:spPr>
          <a:xfrm>
            <a:off x="505591" y="1290932"/>
            <a:ext cx="8202672" cy="0"/>
          </a:xfrm>
          <a:prstGeom prst="straightConnector1">
            <a:avLst/>
          </a:prstGeom>
          <a:noFill/>
          <a:ln w="38100" cap="flat" cmpd="sng">
            <a:solidFill>
              <a:srgbClr val="032D61"/>
            </a:solidFill>
            <a:prstDash val="solid"/>
            <a:round/>
            <a:headEnd type="none" w="lg" len="lg"/>
            <a:tailEnd type="none" w="lg" len="lg"/>
          </a:ln>
        </p:spPr>
      </p:cxnSp>
      <p:sp>
        <p:nvSpPr>
          <p:cNvPr id="4" name="Rectangle 3"/>
          <p:cNvSpPr/>
          <p:nvPr/>
        </p:nvSpPr>
        <p:spPr>
          <a:xfrm>
            <a:off x="505591" y="1614121"/>
            <a:ext cx="8202672" cy="615553"/>
          </a:xfrm>
          <a:prstGeom prst="rect">
            <a:avLst/>
          </a:prstGeom>
        </p:spPr>
        <p:txBody>
          <a:bodyPr wrap="square">
            <a:spAutoFit/>
          </a:bodyPr>
          <a:lstStyle/>
          <a:p>
            <a:pPr marL="285750" lvl="0" indent="-285750">
              <a:buFont typeface="Arial"/>
              <a:buChar char="•"/>
            </a:pPr>
            <a:r>
              <a:rPr lang="en-US" dirty="0" err="1">
                <a:latin typeface="Source Sans Pro Regular"/>
                <a:cs typeface="Source Sans Pro Regular"/>
              </a:rPr>
              <a:t>Lorem</a:t>
            </a:r>
            <a:r>
              <a:rPr lang="en-US" dirty="0">
                <a:latin typeface="Source Sans Pro Regular"/>
                <a:cs typeface="Source Sans Pro Regular"/>
              </a:rPr>
              <a:t> </a:t>
            </a:r>
            <a:r>
              <a:rPr lang="en-US" dirty="0" err="1">
                <a:latin typeface="Source Sans Pro Regular"/>
                <a:cs typeface="Source Sans Pro Regular"/>
              </a:rPr>
              <a:t>ipsum</a:t>
            </a:r>
            <a:endParaRPr lang="en-US" dirty="0">
              <a:latin typeface="Source Sans Pro Regular"/>
              <a:cs typeface="Source Sans Pro Regular"/>
            </a:endParaRPr>
          </a:p>
          <a:p>
            <a:pPr marL="342900" indent="-342900">
              <a:buFont typeface="Arial"/>
              <a:buChar char="•"/>
            </a:pPr>
            <a:endParaRPr lang="en-US" sz="1600" b="1" dirty="0"/>
          </a:p>
        </p:txBody>
      </p:sp>
      <p:sp>
        <p:nvSpPr>
          <p:cNvPr id="2" name="Slide Number Placeholder 1"/>
          <p:cNvSpPr>
            <a:spLocks noGrp="1"/>
          </p:cNvSpPr>
          <p:nvPr>
            <p:ph type="sldNum" idx="12"/>
          </p:nvPr>
        </p:nvSpPr>
        <p:spPr/>
        <p:txBody>
          <a:bodyPr/>
          <a:lstStyle/>
          <a:p>
            <a:fld id="{00000000-1234-1234-1234-123412341234}" type="slidenum">
              <a:rPr lang="en" smtClean="0">
                <a:solidFill>
                  <a:prstClr val="black">
                    <a:tint val="75000"/>
                  </a:prstClr>
                </a:solidFill>
                <a:latin typeface="Calibri"/>
              </a:rPr>
              <a:pPr/>
              <a:t>18</a:t>
            </a:fld>
            <a:endParaRPr lang="en" dirty="0">
              <a:solidFill>
                <a:prstClr val="black">
                  <a:tint val="75000"/>
                </a:prstClr>
              </a:solidFill>
              <a:latin typeface="Calibri"/>
            </a:endParaRPr>
          </a:p>
        </p:txBody>
      </p:sp>
      <p:sp>
        <p:nvSpPr>
          <p:cNvPr id="6" name="TextBox 5"/>
          <p:cNvSpPr txBox="1"/>
          <p:nvPr/>
        </p:nvSpPr>
        <p:spPr>
          <a:xfrm>
            <a:off x="3678401" y="503640"/>
            <a:ext cx="2857328" cy="461665"/>
          </a:xfrm>
          <a:prstGeom prst="rect">
            <a:avLst/>
          </a:prstGeom>
          <a:noFill/>
        </p:spPr>
        <p:txBody>
          <a:bodyPr wrap="square" rtlCol="0">
            <a:spAutoFit/>
          </a:bodyPr>
          <a:lstStyle/>
          <a:p>
            <a:r>
              <a:rPr lang="en-US" sz="2400" b="1" dirty="0">
                <a:solidFill>
                  <a:srgbClr val="0A59B1"/>
                </a:solidFill>
              </a:rPr>
              <a:t>Paris</a:t>
            </a:r>
          </a:p>
        </p:txBody>
      </p:sp>
    </p:spTree>
    <p:extLst>
      <p:ext uri="{BB962C8B-B14F-4D97-AF65-F5344CB8AC3E}">
        <p14:creationId xmlns:p14="http://schemas.microsoft.com/office/powerpoint/2010/main" val="3571635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13" name="Shape 367"/>
          <p:cNvSpPr txBox="1">
            <a:spLocks/>
          </p:cNvSpPr>
          <p:nvPr/>
        </p:nvSpPr>
        <p:spPr>
          <a:xfrm>
            <a:off x="387900" y="272174"/>
            <a:ext cx="7973400" cy="977911"/>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pPr>
              <a:buClr>
                <a:prstClr val="black"/>
              </a:buClr>
            </a:pPr>
            <a:r>
              <a:rPr lang="en-US" sz="4000" dirty="0">
                <a:solidFill>
                  <a:srgbClr val="032D61"/>
                </a:solidFill>
                <a:latin typeface="Merriweather"/>
                <a:ea typeface="Merriweather"/>
                <a:cs typeface="Merriweather"/>
                <a:sym typeface="Merriweather"/>
              </a:rPr>
              <a:t>Next Steps</a:t>
            </a:r>
            <a:endParaRPr lang="en" sz="4000" dirty="0">
              <a:solidFill>
                <a:srgbClr val="032D61"/>
              </a:solidFill>
              <a:latin typeface="Merriweather"/>
              <a:ea typeface="Merriweather"/>
              <a:cs typeface="Merriweather"/>
              <a:sym typeface="Merriweather"/>
            </a:endParaRPr>
          </a:p>
        </p:txBody>
      </p:sp>
      <p:cxnSp>
        <p:nvCxnSpPr>
          <p:cNvPr id="14" name="Shape 369"/>
          <p:cNvCxnSpPr/>
          <p:nvPr/>
        </p:nvCxnSpPr>
        <p:spPr>
          <a:xfrm>
            <a:off x="505591" y="1290932"/>
            <a:ext cx="8202672" cy="0"/>
          </a:xfrm>
          <a:prstGeom prst="straightConnector1">
            <a:avLst/>
          </a:prstGeom>
          <a:noFill/>
          <a:ln w="38100" cap="flat" cmpd="sng">
            <a:solidFill>
              <a:srgbClr val="032D61"/>
            </a:solidFill>
            <a:prstDash val="solid"/>
            <a:round/>
            <a:headEnd type="none" w="lg" len="lg"/>
            <a:tailEnd type="none" w="lg" len="lg"/>
          </a:ln>
        </p:spPr>
      </p:cxnSp>
      <p:sp>
        <p:nvSpPr>
          <p:cNvPr id="4" name="Rectangle 3"/>
          <p:cNvSpPr/>
          <p:nvPr/>
        </p:nvSpPr>
        <p:spPr>
          <a:xfrm>
            <a:off x="505591" y="1614121"/>
            <a:ext cx="8202672" cy="615553"/>
          </a:xfrm>
          <a:prstGeom prst="rect">
            <a:avLst/>
          </a:prstGeom>
        </p:spPr>
        <p:txBody>
          <a:bodyPr wrap="square">
            <a:spAutoFit/>
          </a:bodyPr>
          <a:lstStyle/>
          <a:p>
            <a:pPr marL="285750" lvl="0" indent="-285750">
              <a:buFont typeface="Arial"/>
              <a:buChar char="•"/>
            </a:pPr>
            <a:r>
              <a:rPr lang="en-US" dirty="0" err="1">
                <a:latin typeface="Source Sans Pro Regular"/>
                <a:cs typeface="Source Sans Pro Regular"/>
              </a:rPr>
              <a:t>Lorem</a:t>
            </a:r>
            <a:r>
              <a:rPr lang="en-US" dirty="0">
                <a:latin typeface="Source Sans Pro Regular"/>
                <a:cs typeface="Source Sans Pro Regular"/>
              </a:rPr>
              <a:t> </a:t>
            </a:r>
            <a:r>
              <a:rPr lang="en-US" dirty="0" err="1">
                <a:latin typeface="Source Sans Pro Regular"/>
                <a:cs typeface="Source Sans Pro Regular"/>
              </a:rPr>
              <a:t>ipsum</a:t>
            </a:r>
            <a:endParaRPr lang="en-US" dirty="0">
              <a:latin typeface="Source Sans Pro Regular"/>
              <a:cs typeface="Source Sans Pro Regular"/>
            </a:endParaRPr>
          </a:p>
          <a:p>
            <a:pPr marL="342900" indent="-342900">
              <a:buFont typeface="Arial"/>
              <a:buChar char="•"/>
            </a:pPr>
            <a:endParaRPr lang="en-US" sz="1600" b="1" dirty="0"/>
          </a:p>
        </p:txBody>
      </p:sp>
      <p:sp>
        <p:nvSpPr>
          <p:cNvPr id="2" name="Slide Number Placeholder 1"/>
          <p:cNvSpPr>
            <a:spLocks noGrp="1"/>
          </p:cNvSpPr>
          <p:nvPr>
            <p:ph type="sldNum" idx="12"/>
          </p:nvPr>
        </p:nvSpPr>
        <p:spPr/>
        <p:txBody>
          <a:bodyPr/>
          <a:lstStyle/>
          <a:p>
            <a:fld id="{00000000-1234-1234-1234-123412341234}" type="slidenum">
              <a:rPr lang="en" smtClean="0">
                <a:solidFill>
                  <a:prstClr val="black">
                    <a:tint val="75000"/>
                  </a:prstClr>
                </a:solidFill>
                <a:latin typeface="Calibri"/>
              </a:rPr>
              <a:pPr/>
              <a:t>19</a:t>
            </a:fld>
            <a:endParaRPr lang="en" dirty="0">
              <a:solidFill>
                <a:prstClr val="black">
                  <a:tint val="75000"/>
                </a:prstClr>
              </a:solidFill>
              <a:latin typeface="Calibri"/>
            </a:endParaRPr>
          </a:p>
        </p:txBody>
      </p:sp>
      <p:sp>
        <p:nvSpPr>
          <p:cNvPr id="6" name="TextBox 5"/>
          <p:cNvSpPr txBox="1"/>
          <p:nvPr/>
        </p:nvSpPr>
        <p:spPr>
          <a:xfrm>
            <a:off x="3678401" y="503640"/>
            <a:ext cx="2857328" cy="461665"/>
          </a:xfrm>
          <a:prstGeom prst="rect">
            <a:avLst/>
          </a:prstGeom>
          <a:noFill/>
        </p:spPr>
        <p:txBody>
          <a:bodyPr wrap="square" rtlCol="0">
            <a:spAutoFit/>
          </a:bodyPr>
          <a:lstStyle/>
          <a:p>
            <a:r>
              <a:rPr lang="en-US" sz="2400" b="1" dirty="0">
                <a:solidFill>
                  <a:srgbClr val="0A59B1"/>
                </a:solidFill>
              </a:rPr>
              <a:t>Paris</a:t>
            </a:r>
          </a:p>
        </p:txBody>
      </p:sp>
    </p:spTree>
    <p:extLst>
      <p:ext uri="{BB962C8B-B14F-4D97-AF65-F5344CB8AC3E}">
        <p14:creationId xmlns:p14="http://schemas.microsoft.com/office/powerpoint/2010/main" val="3067474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32D61"/>
        </a:solidFill>
        <a:effectLst/>
      </p:bgPr>
    </p:bg>
    <p:spTree>
      <p:nvGrpSpPr>
        <p:cNvPr id="1" name="Shape 366"/>
        <p:cNvGrpSpPr/>
        <p:nvPr/>
      </p:nvGrpSpPr>
      <p:grpSpPr>
        <a:xfrm>
          <a:off x="0" y="0"/>
          <a:ext cx="0" cy="0"/>
          <a:chOff x="0" y="0"/>
          <a:chExt cx="0" cy="0"/>
        </a:xfrm>
      </p:grpSpPr>
      <p:sp>
        <p:nvSpPr>
          <p:cNvPr id="5" name="Shape 367"/>
          <p:cNvSpPr txBox="1">
            <a:spLocks noGrp="1"/>
          </p:cNvSpPr>
          <p:nvPr>
            <p:ph type="ctrTitle"/>
          </p:nvPr>
        </p:nvSpPr>
        <p:spPr>
          <a:xfrm>
            <a:off x="584959" y="656922"/>
            <a:ext cx="7973400" cy="4517577"/>
          </a:xfrm>
          <a:prstGeom prst="rect">
            <a:avLst/>
          </a:prstGeom>
        </p:spPr>
        <p:txBody>
          <a:bodyPr lIns="91425" tIns="91425" rIns="91425" bIns="91425" anchor="b" anchorCtr="0">
            <a:noAutofit/>
          </a:bodyPr>
          <a:lstStyle/>
          <a:p>
            <a:pPr lvl="0" algn="l" rtl="0">
              <a:spcBef>
                <a:spcPts val="0"/>
              </a:spcBef>
              <a:buNone/>
            </a:pPr>
            <a:r>
              <a:rPr lang="en-US" sz="4000" dirty="0">
                <a:solidFill>
                  <a:schemeClr val="bg1"/>
                </a:solidFill>
                <a:latin typeface="Merriweather"/>
                <a:ea typeface="Merriweather"/>
                <a:cs typeface="Merriweather"/>
                <a:sym typeface="Merriweather"/>
              </a:rPr>
              <a:t>Veterans ID Card (VIC)</a:t>
            </a:r>
            <a:br>
              <a:rPr lang="en-US" sz="4000" dirty="0">
                <a:solidFill>
                  <a:schemeClr val="bg1"/>
                </a:solidFill>
                <a:latin typeface="Merriweather"/>
                <a:ea typeface="Merriweather"/>
                <a:cs typeface="Merriweather"/>
                <a:sym typeface="Merriweather"/>
              </a:rPr>
            </a:br>
            <a:r>
              <a:rPr lang="en-US" sz="4000" dirty="0">
                <a:solidFill>
                  <a:schemeClr val="bg1"/>
                </a:solidFill>
                <a:latin typeface="Merriweather"/>
                <a:ea typeface="Merriweather"/>
                <a:cs typeface="Merriweather"/>
                <a:sym typeface="Merriweather"/>
              </a:rPr>
              <a:t>526</a:t>
            </a:r>
            <a:br>
              <a:rPr lang="en-US" sz="4000" dirty="0">
                <a:solidFill>
                  <a:schemeClr val="bg1"/>
                </a:solidFill>
                <a:latin typeface="Merriweather"/>
                <a:ea typeface="Merriweather"/>
                <a:cs typeface="Merriweather"/>
                <a:sym typeface="Merriweather"/>
              </a:rPr>
            </a:br>
            <a:r>
              <a:rPr lang="en-US" sz="4000" dirty="0">
                <a:solidFill>
                  <a:schemeClr val="bg1"/>
                </a:solidFill>
                <a:latin typeface="Merriweather"/>
                <a:ea typeface="Merriweather"/>
                <a:cs typeface="Merriweather"/>
                <a:sym typeface="Merriweather"/>
              </a:rPr>
              <a:t>VR&amp;E</a:t>
            </a:r>
            <a:br>
              <a:rPr lang="en-US" sz="4000" dirty="0">
                <a:solidFill>
                  <a:schemeClr val="bg1"/>
                </a:solidFill>
                <a:latin typeface="Merriweather"/>
                <a:ea typeface="Merriweather"/>
                <a:cs typeface="Merriweather"/>
                <a:sym typeface="Merriweather"/>
              </a:rPr>
            </a:br>
            <a:r>
              <a:rPr lang="en-US" sz="4000" dirty="0">
                <a:solidFill>
                  <a:schemeClr val="bg1"/>
                </a:solidFill>
                <a:latin typeface="Merriweather"/>
                <a:ea typeface="Merriweather"/>
                <a:cs typeface="Merriweather"/>
                <a:sym typeface="Merriweather"/>
              </a:rPr>
              <a:t>Education Card Sort</a:t>
            </a:r>
            <a:br>
              <a:rPr lang="en-US" sz="4000" dirty="0">
                <a:solidFill>
                  <a:schemeClr val="bg1"/>
                </a:solidFill>
                <a:latin typeface="Merriweather"/>
                <a:ea typeface="Merriweather"/>
                <a:cs typeface="Merriweather"/>
                <a:sym typeface="Merriweather"/>
              </a:rPr>
            </a:br>
            <a:endParaRPr lang="en" sz="4000" dirty="0">
              <a:solidFill>
                <a:schemeClr val="bg1"/>
              </a:solidFill>
              <a:latin typeface="Merriweather"/>
              <a:ea typeface="Merriweather"/>
              <a:cs typeface="Merriweather"/>
              <a:sym typeface="Merriweather"/>
            </a:endParaRPr>
          </a:p>
        </p:txBody>
      </p:sp>
      <p:cxnSp>
        <p:nvCxnSpPr>
          <p:cNvPr id="7" name="Shape 369"/>
          <p:cNvCxnSpPr/>
          <p:nvPr/>
        </p:nvCxnSpPr>
        <p:spPr>
          <a:xfrm>
            <a:off x="1218409" y="978210"/>
            <a:ext cx="6706500" cy="0"/>
          </a:xfrm>
          <a:prstGeom prst="straightConnector1">
            <a:avLst/>
          </a:prstGeom>
          <a:noFill/>
          <a:ln w="28575" cap="flat" cmpd="sng">
            <a:solidFill>
              <a:schemeClr val="bg1"/>
            </a:solidFill>
            <a:prstDash val="solid"/>
            <a:round/>
            <a:headEnd type="none" w="lg" len="lg"/>
            <a:tailEnd type="none" w="lg" len="lg"/>
          </a:ln>
        </p:spPr>
      </p:cxnSp>
    </p:spTree>
    <p:extLst>
      <p:ext uri="{BB962C8B-B14F-4D97-AF65-F5344CB8AC3E}">
        <p14:creationId xmlns:p14="http://schemas.microsoft.com/office/powerpoint/2010/main" val="2011656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DEBEE"/>
        </a:solidFill>
        <a:effectLst/>
      </p:bgPr>
    </p:bg>
    <p:spTree>
      <p:nvGrpSpPr>
        <p:cNvPr id="1" name="Shape 397"/>
        <p:cNvGrpSpPr/>
        <p:nvPr/>
      </p:nvGrpSpPr>
      <p:grpSpPr>
        <a:xfrm>
          <a:off x="0" y="0"/>
          <a:ext cx="0" cy="0"/>
          <a:chOff x="0" y="0"/>
          <a:chExt cx="0" cy="0"/>
        </a:xfrm>
      </p:grpSpPr>
      <p:sp>
        <p:nvSpPr>
          <p:cNvPr id="3" name="Shape 367"/>
          <p:cNvSpPr txBox="1">
            <a:spLocks/>
          </p:cNvSpPr>
          <p:nvPr/>
        </p:nvSpPr>
        <p:spPr>
          <a:xfrm>
            <a:off x="387925" y="3204518"/>
            <a:ext cx="8359239" cy="955591"/>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pPr algn="ctr"/>
            <a:r>
              <a:rPr lang="en-US" sz="5000" dirty="0">
                <a:solidFill>
                  <a:srgbClr val="17426F"/>
                </a:solidFill>
                <a:latin typeface="Merriweather"/>
                <a:ea typeface="Cambria" charset="0"/>
                <a:cs typeface="Merriweather"/>
                <a:sym typeface="Merriweather"/>
              </a:rPr>
              <a:t>Thank you</a:t>
            </a:r>
            <a:endParaRPr lang="en" sz="5000" dirty="0">
              <a:solidFill>
                <a:srgbClr val="17426F"/>
              </a:solidFill>
              <a:latin typeface="Merriweather"/>
              <a:ea typeface="Cambria" charset="0"/>
              <a:cs typeface="Merriweather"/>
              <a:sym typeface="Merriweather"/>
            </a:endParaRPr>
          </a:p>
        </p:txBody>
      </p:sp>
      <p:pic>
        <p:nvPicPr>
          <p:cNvPr id="5" name="Picture 4" descr="dsva_logo.pn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630114" y="1808323"/>
            <a:ext cx="1749058" cy="1011548"/>
          </a:xfrm>
          <a:prstGeom prst="rect">
            <a:avLst/>
          </a:prstGeom>
        </p:spPr>
      </p:pic>
    </p:spTree>
    <p:extLst>
      <p:ext uri="{BB962C8B-B14F-4D97-AF65-F5344CB8AC3E}">
        <p14:creationId xmlns:p14="http://schemas.microsoft.com/office/powerpoint/2010/main" val="3077637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5" name="Shape 367"/>
          <p:cNvSpPr txBox="1">
            <a:spLocks noGrp="1"/>
          </p:cNvSpPr>
          <p:nvPr>
            <p:ph type="ctrTitle"/>
          </p:nvPr>
        </p:nvSpPr>
        <p:spPr>
          <a:xfrm>
            <a:off x="387900" y="1982527"/>
            <a:ext cx="7973400" cy="1692000"/>
          </a:xfrm>
          <a:prstGeom prst="rect">
            <a:avLst/>
          </a:prstGeom>
        </p:spPr>
        <p:txBody>
          <a:bodyPr lIns="91425" tIns="91425" rIns="91425" bIns="91425" anchor="b" anchorCtr="0">
            <a:noAutofit/>
          </a:bodyPr>
          <a:lstStyle/>
          <a:p>
            <a:pPr lvl="0" algn="l" rtl="0">
              <a:spcBef>
                <a:spcPts val="0"/>
              </a:spcBef>
              <a:buNone/>
            </a:pPr>
            <a:r>
              <a:rPr lang="en-US" sz="4400" dirty="0">
                <a:solidFill>
                  <a:schemeClr val="bg1"/>
                </a:solidFill>
                <a:latin typeface="Merriweather"/>
                <a:ea typeface="Merriweather"/>
                <a:cs typeface="Merriweather"/>
                <a:sym typeface="Merriweather"/>
              </a:rPr>
              <a:t>Appendix</a:t>
            </a:r>
            <a:endParaRPr lang="en" sz="4400" dirty="0">
              <a:solidFill>
                <a:schemeClr val="bg1"/>
              </a:solidFill>
              <a:latin typeface="Merriweather"/>
              <a:ea typeface="Merriweather"/>
              <a:cs typeface="Merriweather"/>
              <a:sym typeface="Merriweather"/>
            </a:endParaRPr>
          </a:p>
        </p:txBody>
      </p:sp>
      <p:cxnSp>
        <p:nvCxnSpPr>
          <p:cNvPr id="7" name="Shape 369"/>
          <p:cNvCxnSpPr/>
          <p:nvPr/>
        </p:nvCxnSpPr>
        <p:spPr>
          <a:xfrm>
            <a:off x="518550" y="3715388"/>
            <a:ext cx="6706500" cy="0"/>
          </a:xfrm>
          <a:prstGeom prst="straightConnector1">
            <a:avLst/>
          </a:prstGeom>
          <a:noFill/>
          <a:ln w="28575" cap="flat" cmpd="sng">
            <a:solidFill>
              <a:schemeClr val="bg1"/>
            </a:solidFill>
            <a:prstDash val="solid"/>
            <a:round/>
            <a:headEnd type="none" w="lg" len="lg"/>
            <a:tailEnd type="none" w="lg" len="lg"/>
          </a:ln>
        </p:spPr>
      </p:cxnSp>
      <p:sp>
        <p:nvSpPr>
          <p:cNvPr id="8" name="Shape 368"/>
          <p:cNvSpPr txBox="1"/>
          <p:nvPr/>
        </p:nvSpPr>
        <p:spPr>
          <a:xfrm>
            <a:off x="442350" y="3898325"/>
            <a:ext cx="7042800" cy="429525"/>
          </a:xfrm>
          <a:prstGeom prst="rect">
            <a:avLst/>
          </a:prstGeom>
          <a:noFill/>
          <a:ln>
            <a:noFill/>
          </a:ln>
        </p:spPr>
        <p:txBody>
          <a:bodyPr lIns="91425" tIns="91425" rIns="91425" bIns="91425" anchor="t" anchorCtr="0">
            <a:noAutofit/>
          </a:bodyPr>
          <a:lstStyle/>
          <a:p>
            <a:pPr defTabSz="914400">
              <a:buClr>
                <a:srgbClr val="333333"/>
              </a:buClr>
              <a:buSzPct val="61111"/>
            </a:pPr>
            <a:r>
              <a:rPr lang="en-US" kern="0" dirty="0">
                <a:solidFill>
                  <a:srgbClr val="FFFFFF"/>
                </a:solidFill>
                <a:latin typeface="Source Sans Pro"/>
                <a:ea typeface="Source Sans Pro"/>
                <a:cs typeface="Source Sans Pro"/>
                <a:sym typeface="Source Sans Pro"/>
              </a:rPr>
              <a:t>Participants   |   Findings</a:t>
            </a:r>
            <a:endParaRPr kern="0" dirty="0">
              <a:solidFill>
                <a:srgbClr val="E31C3D"/>
              </a:solidFill>
              <a:latin typeface="Arial"/>
              <a:ea typeface="Source Sans Pro"/>
              <a:cs typeface="Arial"/>
              <a:sym typeface="Source Sans Pro"/>
            </a:endParaRPr>
          </a:p>
        </p:txBody>
      </p:sp>
      <p:sp>
        <p:nvSpPr>
          <p:cNvPr id="2" name="Slide Number Placeholder 1"/>
          <p:cNvSpPr>
            <a:spLocks noGrp="1"/>
          </p:cNvSpPr>
          <p:nvPr>
            <p:ph type="sldNum" idx="12"/>
          </p:nvPr>
        </p:nvSpPr>
        <p:spPr/>
        <p:txBody>
          <a:bodyPr/>
          <a:lstStyle/>
          <a:p>
            <a:fld id="{00000000-1234-1234-1234-123412341234}" type="slidenum">
              <a:rPr lang="en" smtClean="0"/>
              <a:pPr/>
              <a:t>21</a:t>
            </a:fld>
            <a:endParaRPr lang="en"/>
          </a:p>
        </p:txBody>
      </p:sp>
    </p:spTree>
    <p:extLst>
      <p:ext uri="{BB962C8B-B14F-4D97-AF65-F5344CB8AC3E}">
        <p14:creationId xmlns:p14="http://schemas.microsoft.com/office/powerpoint/2010/main" val="253913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366"/>
        <p:cNvGrpSpPr/>
        <p:nvPr/>
      </p:nvGrpSpPr>
      <p:grpSpPr>
        <a:xfrm>
          <a:off x="0" y="0"/>
          <a:ext cx="0" cy="0"/>
          <a:chOff x="0" y="0"/>
          <a:chExt cx="0" cy="0"/>
        </a:xfrm>
      </p:grpSpPr>
      <p:sp>
        <p:nvSpPr>
          <p:cNvPr id="5" name="Shape 367"/>
          <p:cNvSpPr txBox="1">
            <a:spLocks noGrp="1"/>
          </p:cNvSpPr>
          <p:nvPr>
            <p:ph type="ctrTitle"/>
          </p:nvPr>
        </p:nvSpPr>
        <p:spPr>
          <a:xfrm>
            <a:off x="387900" y="1982527"/>
            <a:ext cx="7973400" cy="1692000"/>
          </a:xfrm>
          <a:prstGeom prst="rect">
            <a:avLst/>
          </a:prstGeom>
        </p:spPr>
        <p:txBody>
          <a:bodyPr lIns="91425" tIns="91425" rIns="91425" bIns="91425" anchor="b" anchorCtr="0">
            <a:noAutofit/>
          </a:bodyPr>
          <a:lstStyle/>
          <a:p>
            <a:pPr lvl="0" algn="l" rtl="0">
              <a:spcBef>
                <a:spcPts val="0"/>
              </a:spcBef>
              <a:buNone/>
            </a:pPr>
            <a:r>
              <a:rPr lang="en-US" sz="4400" dirty="0">
                <a:solidFill>
                  <a:schemeClr val="bg1"/>
                </a:solidFill>
                <a:latin typeface="Merriweather"/>
                <a:ea typeface="Merriweather"/>
                <a:cs typeface="Merriweather"/>
                <a:sym typeface="Merriweather"/>
              </a:rPr>
              <a:t>Participants</a:t>
            </a:r>
            <a:endParaRPr lang="en" sz="4400" dirty="0">
              <a:solidFill>
                <a:schemeClr val="bg1"/>
              </a:solidFill>
              <a:latin typeface="Merriweather"/>
              <a:ea typeface="Merriweather"/>
              <a:cs typeface="Merriweather"/>
              <a:sym typeface="Merriweather"/>
            </a:endParaRPr>
          </a:p>
        </p:txBody>
      </p:sp>
      <p:cxnSp>
        <p:nvCxnSpPr>
          <p:cNvPr id="7" name="Shape 369"/>
          <p:cNvCxnSpPr/>
          <p:nvPr/>
        </p:nvCxnSpPr>
        <p:spPr>
          <a:xfrm>
            <a:off x="518550" y="3715388"/>
            <a:ext cx="6706500" cy="0"/>
          </a:xfrm>
          <a:prstGeom prst="straightConnector1">
            <a:avLst/>
          </a:prstGeom>
          <a:noFill/>
          <a:ln w="28575" cap="flat" cmpd="sng">
            <a:solidFill>
              <a:schemeClr val="bg1"/>
            </a:solidFill>
            <a:prstDash val="solid"/>
            <a:round/>
            <a:headEnd type="none" w="lg" len="lg"/>
            <a:tailEnd type="none" w="lg" len="lg"/>
          </a:ln>
        </p:spPr>
      </p:cxnSp>
      <p:sp>
        <p:nvSpPr>
          <p:cNvPr id="8" name="Shape 368"/>
          <p:cNvSpPr txBox="1"/>
          <p:nvPr/>
        </p:nvSpPr>
        <p:spPr>
          <a:xfrm>
            <a:off x="442350" y="3898325"/>
            <a:ext cx="7042800" cy="429525"/>
          </a:xfrm>
          <a:prstGeom prst="rect">
            <a:avLst/>
          </a:prstGeom>
          <a:noFill/>
          <a:ln>
            <a:noFill/>
          </a:ln>
        </p:spPr>
        <p:txBody>
          <a:bodyPr lIns="91425" tIns="91425" rIns="91425" bIns="91425" anchor="t" anchorCtr="0">
            <a:noAutofit/>
          </a:bodyPr>
          <a:lstStyle/>
          <a:p>
            <a:pPr defTabSz="914400">
              <a:buClr>
                <a:srgbClr val="333333"/>
              </a:buClr>
              <a:buSzPct val="61111"/>
            </a:pPr>
            <a:endParaRPr kern="0" dirty="0">
              <a:solidFill>
                <a:srgbClr val="E31C3D"/>
              </a:solidFill>
              <a:latin typeface="Arial"/>
              <a:ea typeface="Source Sans Pro"/>
              <a:cs typeface="Arial"/>
              <a:sym typeface="Source Sans Pro"/>
            </a:endParaRPr>
          </a:p>
        </p:txBody>
      </p:sp>
      <p:sp>
        <p:nvSpPr>
          <p:cNvPr id="2" name="Slide Number Placeholder 1"/>
          <p:cNvSpPr>
            <a:spLocks noGrp="1"/>
          </p:cNvSpPr>
          <p:nvPr>
            <p:ph type="sldNum" idx="12"/>
          </p:nvPr>
        </p:nvSpPr>
        <p:spPr/>
        <p:txBody>
          <a:bodyPr/>
          <a:lstStyle/>
          <a:p>
            <a:fld id="{00000000-1234-1234-1234-123412341234}" type="slidenum">
              <a:rPr lang="en" smtClean="0"/>
              <a:pPr/>
              <a:t>22</a:t>
            </a:fld>
            <a:endParaRPr lang="en"/>
          </a:p>
        </p:txBody>
      </p:sp>
    </p:spTree>
    <p:extLst>
      <p:ext uri="{BB962C8B-B14F-4D97-AF65-F5344CB8AC3E}">
        <p14:creationId xmlns:p14="http://schemas.microsoft.com/office/powerpoint/2010/main" val="520066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397"/>
        <p:cNvGrpSpPr/>
        <p:nvPr/>
      </p:nvGrpSpPr>
      <p:grpSpPr>
        <a:xfrm>
          <a:off x="0" y="0"/>
          <a:ext cx="0" cy="0"/>
          <a:chOff x="0" y="0"/>
          <a:chExt cx="0" cy="0"/>
        </a:xfrm>
      </p:grpSpPr>
      <p:sp>
        <p:nvSpPr>
          <p:cNvPr id="4" name="Rectangle 3"/>
          <p:cNvSpPr/>
          <p:nvPr/>
        </p:nvSpPr>
        <p:spPr>
          <a:xfrm>
            <a:off x="343031" y="233973"/>
            <a:ext cx="8202672" cy="6247865"/>
          </a:xfrm>
          <a:prstGeom prst="rect">
            <a:avLst/>
          </a:prstGeom>
        </p:spPr>
        <p:txBody>
          <a:bodyPr wrap="square" numCol="1">
            <a:spAutoFit/>
          </a:bodyPr>
          <a:lstStyle/>
          <a:p>
            <a:r>
              <a:rPr lang="en-US" sz="2400" u="sng" dirty="0">
                <a:solidFill>
                  <a:srgbClr val="032D61"/>
                </a:solidFill>
                <a:latin typeface="Merriweather"/>
                <a:cs typeface="Merriweather"/>
              </a:rPr>
              <a:t>P1, Sid, DMV</a:t>
            </a:r>
            <a:endParaRPr lang="en-US" dirty="0">
              <a:latin typeface="Merriweather"/>
              <a:cs typeface="Merriweather"/>
            </a:endParaRPr>
          </a:p>
          <a:p>
            <a:endParaRPr lang="en-US" dirty="0">
              <a:latin typeface="Merriweather"/>
              <a:cs typeface="Merriweather"/>
            </a:endParaRPr>
          </a:p>
          <a:p>
            <a:endParaRPr lang="en-US" dirty="0">
              <a:latin typeface="Merriweather"/>
              <a:cs typeface="Merriweather"/>
            </a:endParaRPr>
          </a:p>
          <a:p>
            <a:r>
              <a:rPr lang="en-US" sz="1600" u="sng" dirty="0">
                <a:latin typeface="Source Sans Pro Regular"/>
                <a:cs typeface="Source Sans Pro Regular"/>
              </a:rPr>
              <a:t>Brief bio</a:t>
            </a:r>
            <a:r>
              <a:rPr lang="en-US" sz="1600" dirty="0">
                <a:latin typeface="Source Sans Pro Regular"/>
                <a:cs typeface="Source Sans Pro Regular"/>
              </a:rPr>
              <a:t>: 30 years in the service, 13 years Active Duty Army, the rest of his time has been with the Reserves. Sid’s long history with the VA has allowed him to observe changes in both benefits offered as well as their access methods. His health care needs have been well serviced, but there have been communication issues and delays in his education benefits.   </a:t>
            </a:r>
          </a:p>
          <a:p>
            <a:endParaRPr lang="en-US" sz="1600" u="sng" dirty="0">
              <a:latin typeface="Source Sans Pro Regular"/>
              <a:cs typeface="Source Sans Pro Regular"/>
            </a:endParaRPr>
          </a:p>
          <a:p>
            <a:r>
              <a:rPr lang="en-US" sz="1600" u="sng" dirty="0">
                <a:latin typeface="Source Sans Pro Regular"/>
                <a:cs typeface="Source Sans Pro Regular"/>
              </a:rPr>
              <a:t>VA Benefits used</a:t>
            </a:r>
            <a:r>
              <a:rPr lang="en-US" sz="1600" dirty="0">
                <a:latin typeface="Source Sans Pro Regular"/>
                <a:cs typeface="Source Sans Pro Regular"/>
              </a:rPr>
              <a:t>: Health care and education.</a:t>
            </a:r>
          </a:p>
          <a:p>
            <a:endParaRPr lang="en-US" sz="1600" dirty="0">
              <a:latin typeface="Source Sans Pro Regular"/>
              <a:cs typeface="Source Sans Pro Regular"/>
            </a:endParaRPr>
          </a:p>
          <a:p>
            <a:r>
              <a:rPr lang="en-US" sz="1600" u="sng" dirty="0">
                <a:latin typeface="Source Sans Pro Regular"/>
                <a:cs typeface="Source Sans Pro Regular"/>
              </a:rPr>
              <a:t>Preferred concept</a:t>
            </a:r>
            <a:r>
              <a:rPr lang="en-US" sz="1600" dirty="0">
                <a:latin typeface="Source Sans Pro Regular"/>
                <a:cs typeface="Source Sans Pro Regular"/>
              </a:rPr>
              <a:t>: Guided</a:t>
            </a:r>
          </a:p>
          <a:p>
            <a:endParaRPr lang="en-US" sz="1600" u="sng" dirty="0">
              <a:latin typeface="Source Sans Pro Regular"/>
              <a:cs typeface="Source Sans Pro Regular"/>
            </a:endParaRPr>
          </a:p>
          <a:p>
            <a:r>
              <a:rPr lang="en-US" sz="1600" u="sng" dirty="0">
                <a:latin typeface="Source Sans Pro Regular"/>
                <a:cs typeface="Source Sans Pro Regular"/>
              </a:rPr>
              <a:t>Key quotes on his VA experience</a:t>
            </a:r>
            <a:r>
              <a:rPr lang="en-US" sz="1600" dirty="0">
                <a:latin typeface="Source Sans Pro Regular"/>
                <a:cs typeface="Source Sans Pro Regular"/>
              </a:rPr>
              <a:t>: </a:t>
            </a:r>
          </a:p>
          <a:p>
            <a:endParaRPr lang="en-US" sz="1600" dirty="0">
              <a:latin typeface="Source Sans Pro Regular"/>
              <a:cs typeface="Source Sans Pro Regular"/>
            </a:endParaRPr>
          </a:p>
          <a:p>
            <a:pPr marL="285750" indent="-285750">
              <a:buFont typeface="Arial"/>
              <a:buChar char="•"/>
            </a:pPr>
            <a:r>
              <a:rPr lang="en-US" sz="1600" dirty="0">
                <a:latin typeface="Source Sans Pro Regular"/>
                <a:cs typeface="Source Sans Pro Regular"/>
              </a:rPr>
              <a:t>“The way the VA works, they never tell you they did something, money just shows up in your account”.</a:t>
            </a:r>
          </a:p>
          <a:p>
            <a:pPr marL="285750" indent="-285750">
              <a:buFont typeface="Arial"/>
              <a:buChar char="•"/>
            </a:pPr>
            <a:r>
              <a:rPr lang="en-US" sz="1600" dirty="0">
                <a:latin typeface="Source Sans Pro Regular"/>
                <a:cs typeface="Source Sans Pro Regular"/>
              </a:rPr>
              <a:t>“Dealing with the “big” VA, there’s no single person, it’s the luck of the draw. But the clinic I go to, I have a case manager attached to the VA hospital”.</a:t>
            </a:r>
          </a:p>
          <a:p>
            <a:pPr marL="285750" indent="-285750">
              <a:buFont typeface="Arial"/>
              <a:buChar char="•"/>
            </a:pPr>
            <a:r>
              <a:rPr lang="en-US" sz="1600" dirty="0">
                <a:latin typeface="Source Sans Pro Regular"/>
                <a:cs typeface="Source Sans Pro Regular"/>
              </a:rPr>
              <a:t>“The VA gets a bad rap about a lot of stuff, this is a really big improvement”. </a:t>
            </a:r>
          </a:p>
          <a:p>
            <a:endParaRPr lang="en-US" sz="1600" dirty="0">
              <a:latin typeface="Source Sans Pro Regular"/>
              <a:cs typeface="Source Sans Pro Regular"/>
            </a:endParaRPr>
          </a:p>
          <a:p>
            <a:endParaRPr lang="en-US" sz="1600" dirty="0">
              <a:latin typeface="Source Sans Pro Regular"/>
              <a:cs typeface="Source Sans Pro Regular"/>
            </a:endParaRPr>
          </a:p>
          <a:p>
            <a:endParaRPr lang="en-US" sz="1600" dirty="0">
              <a:latin typeface="Source Sans Pro Regular"/>
              <a:cs typeface="Source Sans Pro Regular"/>
            </a:endParaRPr>
          </a:p>
          <a:p>
            <a:endParaRPr lang="en-US" dirty="0">
              <a:latin typeface="Source Sans Pro Regular"/>
              <a:cs typeface="Source Sans Pro Regular"/>
            </a:endParaRPr>
          </a:p>
          <a:p>
            <a:endParaRPr lang="en-US" dirty="0">
              <a:latin typeface="Source Sans Pro Regular"/>
              <a:cs typeface="Source Sans Pro Regular"/>
            </a:endParaRPr>
          </a:p>
        </p:txBody>
      </p:sp>
      <p:pic>
        <p:nvPicPr>
          <p:cNvPr id="6" name="Picture 5" descr="army_star_light_backgroun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4674" y="121918"/>
            <a:ext cx="822057" cy="1039193"/>
          </a:xfrm>
          <a:prstGeom prst="rect">
            <a:avLst/>
          </a:prstGeom>
        </p:spPr>
      </p:pic>
      <p:sp>
        <p:nvSpPr>
          <p:cNvPr id="2" name="Slide Number Placeholder 1"/>
          <p:cNvSpPr>
            <a:spLocks noGrp="1"/>
          </p:cNvSpPr>
          <p:nvPr>
            <p:ph type="sldNum" idx="12"/>
          </p:nvPr>
        </p:nvSpPr>
        <p:spPr/>
        <p:txBody>
          <a:bodyPr/>
          <a:lstStyle/>
          <a:p>
            <a:fld id="{00000000-1234-1234-1234-123412341234}" type="slidenum">
              <a:rPr lang="en" smtClean="0">
                <a:solidFill>
                  <a:prstClr val="black">
                    <a:tint val="75000"/>
                  </a:prstClr>
                </a:solidFill>
                <a:latin typeface="Calibri"/>
              </a:rPr>
              <a:pPr/>
              <a:t>23</a:t>
            </a:fld>
            <a:endParaRPr lang="en" dirty="0">
              <a:solidFill>
                <a:prstClr val="black">
                  <a:tint val="75000"/>
                </a:prstClr>
              </a:solidFill>
              <a:latin typeface="Calibri"/>
            </a:endParaRPr>
          </a:p>
        </p:txBody>
      </p:sp>
    </p:spTree>
    <p:extLst>
      <p:ext uri="{BB962C8B-B14F-4D97-AF65-F5344CB8AC3E}">
        <p14:creationId xmlns:p14="http://schemas.microsoft.com/office/powerpoint/2010/main" val="1259397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397"/>
        <p:cNvGrpSpPr/>
        <p:nvPr/>
      </p:nvGrpSpPr>
      <p:grpSpPr>
        <a:xfrm>
          <a:off x="0" y="0"/>
          <a:ext cx="0" cy="0"/>
          <a:chOff x="0" y="0"/>
          <a:chExt cx="0" cy="0"/>
        </a:xfrm>
      </p:grpSpPr>
      <p:sp>
        <p:nvSpPr>
          <p:cNvPr id="4" name="Rectangle 3"/>
          <p:cNvSpPr/>
          <p:nvPr/>
        </p:nvSpPr>
        <p:spPr>
          <a:xfrm>
            <a:off x="343031" y="233973"/>
            <a:ext cx="8202672" cy="7571303"/>
          </a:xfrm>
          <a:prstGeom prst="rect">
            <a:avLst/>
          </a:prstGeom>
        </p:spPr>
        <p:txBody>
          <a:bodyPr wrap="square" numCol="1">
            <a:spAutoFit/>
          </a:bodyPr>
          <a:lstStyle/>
          <a:p>
            <a:r>
              <a:rPr lang="en-US" sz="2400" u="sng" dirty="0">
                <a:solidFill>
                  <a:srgbClr val="032D61"/>
                </a:solidFill>
                <a:latin typeface="Merriweather"/>
                <a:cs typeface="Merriweather"/>
              </a:rPr>
              <a:t>P2, Quinn, Seattle-Kirkland Area</a:t>
            </a:r>
          </a:p>
          <a:p>
            <a:endParaRPr lang="en-US" dirty="0">
              <a:latin typeface="Merriweather"/>
              <a:cs typeface="Merriweather"/>
            </a:endParaRPr>
          </a:p>
          <a:p>
            <a:endParaRPr lang="en-US" sz="1600" dirty="0">
              <a:latin typeface="Merriweather"/>
              <a:cs typeface="Merriweather"/>
            </a:endParaRPr>
          </a:p>
          <a:p>
            <a:r>
              <a:rPr lang="en-US" sz="1600" u="sng" dirty="0">
                <a:latin typeface="Source Sans Pro Regular"/>
                <a:cs typeface="Source Sans Pro Regular"/>
              </a:rPr>
              <a:t>Brief Bio</a:t>
            </a:r>
            <a:r>
              <a:rPr lang="en-US" sz="1600" dirty="0">
                <a:latin typeface="Source Sans Pro Regular"/>
                <a:cs typeface="Source Sans Pro Regular"/>
              </a:rPr>
              <a:t>: A former Navy WAVE (separated 1966), Quinn is recently widowed and retired from the private sector. She keeps busy writing a daily newsletter to Veterans (particularly her fellow WAVES, but current reach extends to Air Force as well), to keep them informed of military services they are eligible for, as well as what’s going on with Congress and the DoD.</a:t>
            </a:r>
          </a:p>
          <a:p>
            <a:endParaRPr lang="en-US" sz="1600" u="sng" dirty="0">
              <a:latin typeface="Source Sans Pro Regular"/>
              <a:cs typeface="Source Sans Pro Regular"/>
            </a:endParaRPr>
          </a:p>
          <a:p>
            <a:r>
              <a:rPr lang="en-US" sz="1600" u="sng" dirty="0">
                <a:latin typeface="Source Sans Pro Regular"/>
                <a:cs typeface="Source Sans Pro Regular"/>
              </a:rPr>
              <a:t>VA Benefits used</a:t>
            </a:r>
            <a:r>
              <a:rPr lang="en-US" sz="1600" dirty="0">
                <a:latin typeface="Source Sans Pro Regular"/>
                <a:cs typeface="Source Sans Pro Regular"/>
              </a:rPr>
              <a:t>: Struggled to get a VA ID card. Has TriCare for life so does not use VA for general health coverage, but interested in potential access to hearing aids (if she needs them eventually). Has a claim in the queue for Agent Orange related chronic illness.</a:t>
            </a:r>
          </a:p>
          <a:p>
            <a:endParaRPr lang="en-US" sz="1600" u="sng" dirty="0">
              <a:latin typeface="Source Sans Pro Regular"/>
              <a:cs typeface="Source Sans Pro Regular"/>
            </a:endParaRPr>
          </a:p>
          <a:p>
            <a:r>
              <a:rPr lang="en-US" sz="1600" u="sng" dirty="0">
                <a:latin typeface="Source Sans Pro Regular"/>
                <a:cs typeface="Source Sans Pro Regular"/>
              </a:rPr>
              <a:t>Preferred Concept</a:t>
            </a:r>
            <a:r>
              <a:rPr lang="en-US" sz="1600" dirty="0">
                <a:latin typeface="Source Sans Pro Regular"/>
                <a:cs typeface="Source Sans Pro Regular"/>
              </a:rPr>
              <a:t>: Guided</a:t>
            </a:r>
          </a:p>
          <a:p>
            <a:endParaRPr lang="en-US" sz="1600" u="sng" dirty="0">
              <a:latin typeface="Source Sans Pro Regular"/>
              <a:cs typeface="Source Sans Pro Regular"/>
            </a:endParaRPr>
          </a:p>
          <a:p>
            <a:r>
              <a:rPr lang="en-US" sz="1600" u="sng" dirty="0">
                <a:latin typeface="Source Sans Pro Regular"/>
                <a:cs typeface="Source Sans Pro Regular"/>
              </a:rPr>
              <a:t>Key quotes on her VA experience</a:t>
            </a:r>
            <a:r>
              <a:rPr lang="en-US" sz="1600" dirty="0">
                <a:latin typeface="Source Sans Pro Regular"/>
                <a:cs typeface="Source Sans Pro Regular"/>
              </a:rPr>
              <a:t>: </a:t>
            </a:r>
          </a:p>
          <a:p>
            <a:endParaRPr lang="en-US" sz="1600" dirty="0">
              <a:latin typeface="Source Sans Pro Regular"/>
              <a:cs typeface="Source Sans Pro Regular"/>
            </a:endParaRPr>
          </a:p>
          <a:p>
            <a:pPr marL="285750" indent="-285750">
              <a:buFont typeface="Arial"/>
              <a:buChar char="•"/>
            </a:pPr>
            <a:r>
              <a:rPr lang="en-US" sz="1600" dirty="0">
                <a:latin typeface="Source Sans Pro Regular"/>
                <a:cs typeface="Source Sans Pro Regular"/>
              </a:rPr>
              <a:t>“It’s like talking down to get the people at the VA to understand things. They don’t seem to know what you’re talking about. I need an adult! If I was dealing with the service I would ask them for an E7 so I could at least talk to them equally”.</a:t>
            </a:r>
          </a:p>
          <a:p>
            <a:pPr marL="285750" indent="-285750">
              <a:buFont typeface="Arial"/>
              <a:buChar char="•"/>
            </a:pPr>
            <a:r>
              <a:rPr lang="en-US" sz="1600" dirty="0">
                <a:latin typeface="Source Sans Pro Regular"/>
                <a:cs typeface="Source Sans Pro Regular"/>
              </a:rPr>
              <a:t>“If you don’t keep busy, you die. Most people over 65 all they do is watch TV all day. If they’re widowed they really don’t do anything. They’re afraid to go out because they’re alone… I hate to say this to a civilian, but if you’ve been in the military you just can’t sit”.</a:t>
            </a:r>
          </a:p>
          <a:p>
            <a:pPr marL="285750" indent="-285750">
              <a:buFont typeface="Arial"/>
              <a:buChar char="•"/>
            </a:pPr>
            <a:r>
              <a:rPr lang="en-US" sz="1600" dirty="0"/>
              <a:t>“Do you have women’s health in here? You need to have women’s health in here.’”</a:t>
            </a:r>
          </a:p>
          <a:p>
            <a:pPr marL="285750" indent="-285750">
              <a:buFont typeface="Arial"/>
              <a:buChar char="•"/>
            </a:pPr>
            <a:endParaRPr lang="en-US" dirty="0">
              <a:latin typeface="Source sans pro"/>
              <a:cs typeface="Source sans pro"/>
            </a:endParaRPr>
          </a:p>
          <a:p>
            <a:endParaRPr lang="en-US" dirty="0"/>
          </a:p>
          <a:p>
            <a:endParaRPr lang="en-US" dirty="0"/>
          </a:p>
          <a:p>
            <a:endParaRPr lang="en-US" dirty="0"/>
          </a:p>
          <a:p>
            <a:endParaRPr lang="en-US" dirty="0"/>
          </a:p>
          <a:p>
            <a:endParaRPr lang="en-US" dirty="0"/>
          </a:p>
        </p:txBody>
      </p:sp>
      <p:pic>
        <p:nvPicPr>
          <p:cNvPr id="5" name="Picture 4" descr="NavyLogohir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6240" y="121919"/>
            <a:ext cx="1005840" cy="1005840"/>
          </a:xfrm>
          <a:prstGeom prst="rect">
            <a:avLst/>
          </a:prstGeom>
        </p:spPr>
      </p:pic>
      <p:sp>
        <p:nvSpPr>
          <p:cNvPr id="2" name="Slide Number Placeholder 1"/>
          <p:cNvSpPr>
            <a:spLocks noGrp="1"/>
          </p:cNvSpPr>
          <p:nvPr>
            <p:ph type="sldNum" idx="12"/>
          </p:nvPr>
        </p:nvSpPr>
        <p:spPr/>
        <p:txBody>
          <a:bodyPr/>
          <a:lstStyle/>
          <a:p>
            <a:fld id="{00000000-1234-1234-1234-123412341234}" type="slidenum">
              <a:rPr lang="en" smtClean="0">
                <a:solidFill>
                  <a:prstClr val="black">
                    <a:tint val="75000"/>
                  </a:prstClr>
                </a:solidFill>
                <a:latin typeface="Calibri"/>
              </a:rPr>
              <a:pPr/>
              <a:t>24</a:t>
            </a:fld>
            <a:endParaRPr lang="en" dirty="0">
              <a:solidFill>
                <a:prstClr val="black">
                  <a:tint val="75000"/>
                </a:prstClr>
              </a:solidFill>
              <a:latin typeface="Calibri"/>
            </a:endParaRPr>
          </a:p>
        </p:txBody>
      </p:sp>
    </p:spTree>
    <p:extLst>
      <p:ext uri="{BB962C8B-B14F-4D97-AF65-F5344CB8AC3E}">
        <p14:creationId xmlns:p14="http://schemas.microsoft.com/office/powerpoint/2010/main" val="1004309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397"/>
        <p:cNvGrpSpPr/>
        <p:nvPr/>
      </p:nvGrpSpPr>
      <p:grpSpPr>
        <a:xfrm>
          <a:off x="0" y="0"/>
          <a:ext cx="0" cy="0"/>
          <a:chOff x="0" y="0"/>
          <a:chExt cx="0" cy="0"/>
        </a:xfrm>
      </p:grpSpPr>
      <p:sp>
        <p:nvSpPr>
          <p:cNvPr id="4" name="Rectangle 3"/>
          <p:cNvSpPr/>
          <p:nvPr/>
        </p:nvSpPr>
        <p:spPr>
          <a:xfrm>
            <a:off x="343031" y="233973"/>
            <a:ext cx="8202672" cy="6863418"/>
          </a:xfrm>
          <a:prstGeom prst="rect">
            <a:avLst/>
          </a:prstGeom>
        </p:spPr>
        <p:txBody>
          <a:bodyPr wrap="square" numCol="1">
            <a:spAutoFit/>
          </a:bodyPr>
          <a:lstStyle/>
          <a:p>
            <a:r>
              <a:rPr lang="en-US" sz="2400" u="sng" dirty="0">
                <a:solidFill>
                  <a:srgbClr val="032D61"/>
                </a:solidFill>
                <a:latin typeface="Merriweather"/>
                <a:cs typeface="Merriweather"/>
              </a:rPr>
              <a:t>P3, Thomas, North Carolina</a:t>
            </a:r>
          </a:p>
          <a:p>
            <a:endParaRPr lang="en-US" dirty="0">
              <a:latin typeface="Merriweather"/>
              <a:cs typeface="Merriweather"/>
            </a:endParaRPr>
          </a:p>
          <a:p>
            <a:endParaRPr lang="en-US" dirty="0">
              <a:latin typeface="Source Sans Pro Regular"/>
              <a:cs typeface="Source Sans Pro Regular"/>
            </a:endParaRPr>
          </a:p>
          <a:p>
            <a:r>
              <a:rPr lang="en-US" sz="1600" u="sng" dirty="0">
                <a:latin typeface="Source Sans Pro Regular"/>
                <a:cs typeface="Source Sans Pro Regular"/>
              </a:rPr>
              <a:t>Brief Bio</a:t>
            </a:r>
            <a:r>
              <a:rPr lang="en-US" sz="1600" dirty="0">
                <a:latin typeface="Source Sans Pro Regular"/>
                <a:cs typeface="Source Sans Pro Regular"/>
              </a:rPr>
              <a:t>:  An Army Veteran, Thomas served from 1972-1975. Since then, he has been taking advantage of both education and health benefits. He is a recent graduate of Pitt Community College, where he received his second Associate’s Degree in Health Care Business Informatics, and was the President of the Student Veterans’ Association (SVA). He continues to work with SVA to try and help student-veterans get the resources they need.</a:t>
            </a:r>
          </a:p>
          <a:p>
            <a:r>
              <a:rPr lang="en-US" sz="1600" u="sng" dirty="0">
                <a:latin typeface="Source Sans Pro Regular"/>
                <a:cs typeface="Source Sans Pro Regular"/>
              </a:rPr>
              <a:t> </a:t>
            </a:r>
          </a:p>
          <a:p>
            <a:r>
              <a:rPr lang="en-US" sz="1600" u="sng" dirty="0">
                <a:latin typeface="Source Sans Pro Regular"/>
                <a:cs typeface="Source Sans Pro Regular"/>
              </a:rPr>
              <a:t>VA Benefits used</a:t>
            </a:r>
            <a:r>
              <a:rPr lang="en-US" sz="1600" dirty="0">
                <a:latin typeface="Source Sans Pro Regular"/>
                <a:cs typeface="Source Sans Pro Regular"/>
              </a:rPr>
              <a:t>: Health care and education.</a:t>
            </a:r>
          </a:p>
          <a:p>
            <a:endParaRPr lang="en-US" sz="1600" dirty="0">
              <a:latin typeface="Source Sans Pro Regular"/>
              <a:cs typeface="Source Sans Pro Regular"/>
            </a:endParaRPr>
          </a:p>
          <a:p>
            <a:r>
              <a:rPr lang="en-US" sz="1600" u="sng" dirty="0">
                <a:latin typeface="Source Sans Pro Regular"/>
                <a:cs typeface="Source Sans Pro Regular"/>
              </a:rPr>
              <a:t>Preferred concept</a:t>
            </a:r>
            <a:r>
              <a:rPr lang="en-US" sz="1600" dirty="0">
                <a:latin typeface="Source Sans Pro Regular"/>
                <a:cs typeface="Source Sans Pro Regular"/>
              </a:rPr>
              <a:t>: Search</a:t>
            </a:r>
          </a:p>
          <a:p>
            <a:endParaRPr lang="en-US" sz="1600" u="sng" dirty="0">
              <a:latin typeface="Source Sans Pro Regular"/>
              <a:cs typeface="Source Sans Pro Regular"/>
            </a:endParaRPr>
          </a:p>
          <a:p>
            <a:r>
              <a:rPr lang="en-US" sz="1600" u="sng" dirty="0">
                <a:latin typeface="Source Sans Pro Regular"/>
                <a:cs typeface="Source Sans Pro Regular"/>
              </a:rPr>
              <a:t>Key quotes on his VA experience</a:t>
            </a:r>
            <a:r>
              <a:rPr lang="en-US" sz="1600" dirty="0">
                <a:latin typeface="Source Sans Pro Regular"/>
                <a:cs typeface="Source Sans Pro Regular"/>
              </a:rPr>
              <a:t>: </a:t>
            </a:r>
          </a:p>
          <a:p>
            <a:endParaRPr lang="en-US" sz="1600" dirty="0">
              <a:latin typeface="Source Sans Pro Regular"/>
              <a:cs typeface="Source Sans Pro Regular"/>
            </a:endParaRPr>
          </a:p>
          <a:p>
            <a:pPr marL="285750" indent="-285750">
              <a:buFont typeface="Arial"/>
              <a:buChar char="•"/>
            </a:pPr>
            <a:r>
              <a:rPr lang="en-US" sz="1600" dirty="0">
                <a:latin typeface="Source Sans Pro Regular"/>
                <a:cs typeface="Source Sans Pro Regular"/>
              </a:rPr>
              <a:t>“It hasn’t been that stressful navigating the system. I am a go-getter and make friends easily in the system. I’m the kind of person who will go and be proactive and get things done ”.</a:t>
            </a:r>
          </a:p>
          <a:p>
            <a:pPr marL="285750" indent="-285750">
              <a:buFont typeface="Arial"/>
              <a:buChar char="•"/>
            </a:pPr>
            <a:r>
              <a:rPr lang="en-US" sz="1600" dirty="0">
                <a:latin typeface="Source Sans Pro Regular"/>
                <a:cs typeface="Source Sans Pro Regular"/>
              </a:rPr>
              <a:t>“I’ve used some contacts, VSOs, and I’m able to navigate my way through the system pretty good as far as getting where I need to go and find out how to submit my information”.</a:t>
            </a:r>
          </a:p>
          <a:p>
            <a:pPr marL="285750" indent="-285750">
              <a:buFont typeface="Arial"/>
              <a:buChar char="•"/>
            </a:pPr>
            <a:r>
              <a:rPr lang="en-US" sz="1600" dirty="0">
                <a:latin typeface="Source Sans Pro Regular"/>
                <a:cs typeface="Source Sans Pro Regular"/>
              </a:rPr>
              <a:t>“ The VA crisis line is much needed for Veterans with PTSD and other mental health issues”.</a:t>
            </a:r>
          </a:p>
          <a:p>
            <a:pPr marL="285750" indent="-285750">
              <a:buFont typeface="Arial"/>
              <a:buChar char="•"/>
            </a:pPr>
            <a:endParaRPr lang="en-US" dirty="0">
              <a:latin typeface="Source Sans Pro Regular"/>
              <a:cs typeface="Source Sans Pro Regular"/>
            </a:endParaRPr>
          </a:p>
          <a:p>
            <a:endParaRPr lang="en-US" dirty="0">
              <a:latin typeface="Source Sans Pro Regular"/>
              <a:cs typeface="Source Sans Pro Regular"/>
            </a:endParaRPr>
          </a:p>
          <a:p>
            <a:endParaRPr lang="en-US" dirty="0">
              <a:latin typeface="Source Sans Pro Regular"/>
              <a:cs typeface="Source Sans Pro Regular"/>
            </a:endParaRPr>
          </a:p>
          <a:p>
            <a:endParaRPr lang="en-US" dirty="0">
              <a:latin typeface="Source Sans Pro Regular"/>
              <a:cs typeface="Source Sans Pro Regular"/>
            </a:endParaRPr>
          </a:p>
          <a:p>
            <a:endParaRPr lang="en-US" dirty="0">
              <a:latin typeface="Source Sans Pro Regular"/>
              <a:cs typeface="Source Sans Pro Regular"/>
            </a:endParaRPr>
          </a:p>
          <a:p>
            <a:endParaRPr lang="en-US" dirty="0">
              <a:latin typeface="Source Sans Pro Regular"/>
              <a:cs typeface="Source Sans Pro Regular"/>
            </a:endParaRPr>
          </a:p>
        </p:txBody>
      </p:sp>
      <p:pic>
        <p:nvPicPr>
          <p:cNvPr id="6" name="Picture 5" descr="army_star_light_backgroun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4674" y="121918"/>
            <a:ext cx="822057" cy="1039193"/>
          </a:xfrm>
          <a:prstGeom prst="rect">
            <a:avLst/>
          </a:prstGeom>
        </p:spPr>
      </p:pic>
      <p:sp>
        <p:nvSpPr>
          <p:cNvPr id="2" name="Slide Number Placeholder 1"/>
          <p:cNvSpPr>
            <a:spLocks noGrp="1"/>
          </p:cNvSpPr>
          <p:nvPr>
            <p:ph type="sldNum" idx="12"/>
          </p:nvPr>
        </p:nvSpPr>
        <p:spPr/>
        <p:txBody>
          <a:bodyPr/>
          <a:lstStyle/>
          <a:p>
            <a:fld id="{00000000-1234-1234-1234-123412341234}" type="slidenum">
              <a:rPr lang="en" smtClean="0">
                <a:solidFill>
                  <a:prstClr val="black">
                    <a:tint val="75000"/>
                  </a:prstClr>
                </a:solidFill>
                <a:latin typeface="Calibri"/>
              </a:rPr>
              <a:pPr/>
              <a:t>25</a:t>
            </a:fld>
            <a:endParaRPr lang="en" dirty="0">
              <a:solidFill>
                <a:prstClr val="black">
                  <a:tint val="75000"/>
                </a:prstClr>
              </a:solidFill>
              <a:latin typeface="Calibri"/>
            </a:endParaRPr>
          </a:p>
        </p:txBody>
      </p:sp>
    </p:spTree>
    <p:extLst>
      <p:ext uri="{BB962C8B-B14F-4D97-AF65-F5344CB8AC3E}">
        <p14:creationId xmlns:p14="http://schemas.microsoft.com/office/powerpoint/2010/main" val="3404824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397"/>
        <p:cNvGrpSpPr/>
        <p:nvPr/>
      </p:nvGrpSpPr>
      <p:grpSpPr>
        <a:xfrm>
          <a:off x="0" y="0"/>
          <a:ext cx="0" cy="0"/>
          <a:chOff x="0" y="0"/>
          <a:chExt cx="0" cy="0"/>
        </a:xfrm>
      </p:grpSpPr>
      <p:pic>
        <p:nvPicPr>
          <p:cNvPr id="6" name="Picture 5" descr="USMC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400" y="121919"/>
            <a:ext cx="1005840" cy="1005840"/>
          </a:xfrm>
          <a:prstGeom prst="rect">
            <a:avLst/>
          </a:prstGeom>
        </p:spPr>
      </p:pic>
      <p:sp>
        <p:nvSpPr>
          <p:cNvPr id="4" name="Rectangle 3"/>
          <p:cNvSpPr/>
          <p:nvPr/>
        </p:nvSpPr>
        <p:spPr>
          <a:xfrm>
            <a:off x="343031" y="233973"/>
            <a:ext cx="8202672" cy="6955751"/>
          </a:xfrm>
          <a:prstGeom prst="rect">
            <a:avLst/>
          </a:prstGeom>
        </p:spPr>
        <p:txBody>
          <a:bodyPr wrap="square" numCol="1">
            <a:spAutoFit/>
          </a:bodyPr>
          <a:lstStyle/>
          <a:p>
            <a:r>
              <a:rPr lang="en-US" sz="2400" u="sng" dirty="0">
                <a:solidFill>
                  <a:srgbClr val="032D61"/>
                </a:solidFill>
                <a:latin typeface="Merriweather"/>
                <a:cs typeface="Merriweather"/>
              </a:rPr>
              <a:t>P4, Nathan, Charleston, Arkansas</a:t>
            </a:r>
          </a:p>
          <a:p>
            <a:endParaRPr lang="en-US" dirty="0">
              <a:latin typeface="Merriweather"/>
              <a:cs typeface="Merriweather"/>
            </a:endParaRPr>
          </a:p>
          <a:p>
            <a:endParaRPr lang="en-US" dirty="0">
              <a:latin typeface="Merriweather"/>
              <a:cs typeface="Merriweather"/>
            </a:endParaRPr>
          </a:p>
          <a:p>
            <a:r>
              <a:rPr lang="en-US" sz="1600" u="sng" dirty="0">
                <a:latin typeface="Source Sans Pro Regular"/>
                <a:cs typeface="Source Sans Pro Regular"/>
              </a:rPr>
              <a:t>Brief Bio</a:t>
            </a:r>
            <a:r>
              <a:rPr lang="en-US" sz="1600" dirty="0">
                <a:latin typeface="Source Sans Pro Regular"/>
                <a:cs typeface="Source Sans Pro Regular"/>
              </a:rPr>
              <a:t>: Nathan works in the National Guard, and is currently going to school, working to apply to a Social Work program. He has used a variety of VA benefits and has been on the whole, happy with his experience. He was attuned to thinking about each Veteran’s experience with the page as unique, and wanted us to think about how we could prioritize content in a way that made sense for the individual – not an information dump. He did not interact with the tabs or scroll much on his own.</a:t>
            </a:r>
          </a:p>
          <a:p>
            <a:endParaRPr lang="en-US" sz="1600" u="sng" dirty="0">
              <a:latin typeface="Source Sans Pro Regular"/>
              <a:cs typeface="Source Sans Pro Regular"/>
            </a:endParaRPr>
          </a:p>
          <a:p>
            <a:r>
              <a:rPr lang="en-US" sz="1600" u="sng" dirty="0">
                <a:latin typeface="Source Sans Pro Regular"/>
                <a:cs typeface="Source Sans Pro Regular"/>
              </a:rPr>
              <a:t>VA Benefits used</a:t>
            </a:r>
            <a:r>
              <a:rPr lang="en-US" sz="1600" dirty="0">
                <a:latin typeface="Source Sans Pro Regular"/>
                <a:cs typeface="Source Sans Pro Regular"/>
              </a:rPr>
              <a:t>: Medical, dental, voc rehab.</a:t>
            </a:r>
          </a:p>
          <a:p>
            <a:endParaRPr lang="en-US" sz="1600" u="sng" dirty="0">
              <a:latin typeface="Source Sans Pro Regular"/>
              <a:cs typeface="Source Sans Pro Regular"/>
            </a:endParaRPr>
          </a:p>
          <a:p>
            <a:r>
              <a:rPr lang="en-US" sz="1600" u="sng" dirty="0">
                <a:latin typeface="Source Sans Pro Regular"/>
                <a:cs typeface="Source Sans Pro Regular"/>
              </a:rPr>
              <a:t>Preferred concept</a:t>
            </a:r>
            <a:r>
              <a:rPr lang="en-US" sz="1600" dirty="0">
                <a:latin typeface="Source Sans Pro Regular"/>
                <a:cs typeface="Source Sans Pro Regular"/>
              </a:rPr>
              <a:t>: Search</a:t>
            </a:r>
          </a:p>
          <a:p>
            <a:endParaRPr lang="en-US" sz="1600" u="sng" dirty="0">
              <a:latin typeface="Source Sans Pro Regular"/>
              <a:cs typeface="Source Sans Pro Regular"/>
            </a:endParaRPr>
          </a:p>
          <a:p>
            <a:r>
              <a:rPr lang="en-US" sz="1600" u="sng" dirty="0">
                <a:latin typeface="Source Sans Pro Regular"/>
                <a:cs typeface="Source Sans Pro Regular"/>
              </a:rPr>
              <a:t>Key quotes on his VA experience</a:t>
            </a:r>
            <a:r>
              <a:rPr lang="en-US" sz="1600" dirty="0">
                <a:latin typeface="Source Sans Pro Regular"/>
                <a:cs typeface="Source Sans Pro Regular"/>
              </a:rPr>
              <a:t>: </a:t>
            </a:r>
          </a:p>
          <a:p>
            <a:pPr marL="285750" indent="-285750">
              <a:buFont typeface="Arial"/>
              <a:buChar char="•"/>
            </a:pPr>
            <a:r>
              <a:rPr lang="en-US" sz="1600" dirty="0">
                <a:latin typeface="Source Sans Pro Regular"/>
                <a:cs typeface="Source Sans Pro Regular"/>
              </a:rPr>
              <a:t>“I think the VA is amazing. Not everyone has good results, but the VA has taken care of me”.</a:t>
            </a:r>
          </a:p>
          <a:p>
            <a:pPr marL="285750" indent="-285750">
              <a:buFont typeface="Arial"/>
              <a:buChar char="•"/>
            </a:pPr>
            <a:r>
              <a:rPr lang="en-US" sz="1600" dirty="0">
                <a:latin typeface="Source Sans Pro Regular"/>
                <a:cs typeface="Source Sans Pro Regular"/>
              </a:rPr>
              <a:t>“Every Veteran you get, everyone has their own thing they’re interested in more than others. Not everyone is looking at financial aid, some might look at disability claims or things of that nature. I think it’ll be different for everybody”.</a:t>
            </a:r>
          </a:p>
          <a:p>
            <a:pPr marL="285750" indent="-285750">
              <a:buFont typeface="Arial"/>
              <a:buChar char="•"/>
            </a:pPr>
            <a:r>
              <a:rPr lang="en-US" sz="1600" dirty="0">
                <a:latin typeface="Source Sans Pro Regular"/>
                <a:cs typeface="Source Sans Pro Regular"/>
              </a:rPr>
              <a:t> </a:t>
            </a:r>
            <a:r>
              <a:rPr lang="en-US" sz="1600" dirty="0"/>
              <a:t>“It might help to have a link, something like “for recently separated Veterans”. I learned a lot about the VA before I left Active Duty, but once you get out you feel kind of alone and without support. It’s good to be reminded that people are there for you to support… a link to transitioning Veterans would be great”.</a:t>
            </a:r>
            <a:endParaRPr lang="en-US" sz="1600" dirty="0">
              <a:latin typeface="Source Sans Pro Regular"/>
              <a:cs typeface="Source Sans Pro Regular"/>
            </a:endParaRPr>
          </a:p>
          <a:p>
            <a:endParaRPr lang="en-US" sz="1600" dirty="0">
              <a:latin typeface="Source Sans Pro Regular"/>
              <a:cs typeface="Source Sans Pro Regular"/>
            </a:endParaRPr>
          </a:p>
          <a:p>
            <a:endParaRPr lang="en-US" sz="1600" dirty="0">
              <a:latin typeface="Source Sans Pro Regular"/>
              <a:cs typeface="Source Sans Pro Regular"/>
            </a:endParaRPr>
          </a:p>
          <a:p>
            <a:endParaRPr lang="en-US" sz="1600" dirty="0">
              <a:latin typeface="Source Sans Pro Regular"/>
              <a:cs typeface="Source Sans Pro Regular"/>
            </a:endParaRPr>
          </a:p>
          <a:p>
            <a:endParaRPr lang="en-US" dirty="0"/>
          </a:p>
        </p:txBody>
      </p:sp>
      <p:sp>
        <p:nvSpPr>
          <p:cNvPr id="2" name="Slide Number Placeholder 1"/>
          <p:cNvSpPr>
            <a:spLocks noGrp="1"/>
          </p:cNvSpPr>
          <p:nvPr>
            <p:ph type="sldNum" idx="12"/>
          </p:nvPr>
        </p:nvSpPr>
        <p:spPr/>
        <p:txBody>
          <a:bodyPr/>
          <a:lstStyle/>
          <a:p>
            <a:fld id="{00000000-1234-1234-1234-123412341234}" type="slidenum">
              <a:rPr lang="en" smtClean="0">
                <a:solidFill>
                  <a:prstClr val="black">
                    <a:tint val="75000"/>
                  </a:prstClr>
                </a:solidFill>
                <a:latin typeface="Calibri"/>
              </a:rPr>
              <a:pPr/>
              <a:t>26</a:t>
            </a:fld>
            <a:endParaRPr lang="en" dirty="0">
              <a:solidFill>
                <a:prstClr val="black">
                  <a:tint val="75000"/>
                </a:prstClr>
              </a:solidFill>
              <a:latin typeface="Calibri"/>
            </a:endParaRPr>
          </a:p>
        </p:txBody>
      </p:sp>
    </p:spTree>
    <p:extLst>
      <p:ext uri="{BB962C8B-B14F-4D97-AF65-F5344CB8AC3E}">
        <p14:creationId xmlns:p14="http://schemas.microsoft.com/office/powerpoint/2010/main" val="4032483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397"/>
        <p:cNvGrpSpPr/>
        <p:nvPr/>
      </p:nvGrpSpPr>
      <p:grpSpPr>
        <a:xfrm>
          <a:off x="0" y="0"/>
          <a:ext cx="0" cy="0"/>
          <a:chOff x="0" y="0"/>
          <a:chExt cx="0" cy="0"/>
        </a:xfrm>
      </p:grpSpPr>
      <p:sp>
        <p:nvSpPr>
          <p:cNvPr id="4" name="Rectangle 3"/>
          <p:cNvSpPr/>
          <p:nvPr/>
        </p:nvSpPr>
        <p:spPr>
          <a:xfrm>
            <a:off x="343031" y="233973"/>
            <a:ext cx="8202672" cy="7540526"/>
          </a:xfrm>
          <a:prstGeom prst="rect">
            <a:avLst/>
          </a:prstGeom>
        </p:spPr>
        <p:txBody>
          <a:bodyPr wrap="square" numCol="1">
            <a:spAutoFit/>
          </a:bodyPr>
          <a:lstStyle/>
          <a:p>
            <a:r>
              <a:rPr lang="en-US" sz="2400" u="sng" dirty="0">
                <a:solidFill>
                  <a:srgbClr val="032D61"/>
                </a:solidFill>
                <a:latin typeface="Merriweather"/>
                <a:cs typeface="Merriweather"/>
              </a:rPr>
              <a:t>P5, Duncan, Houston, Texas</a:t>
            </a:r>
            <a:endParaRPr lang="en-US" dirty="0">
              <a:latin typeface="Merriweather"/>
              <a:cs typeface="Merriweather"/>
            </a:endParaRPr>
          </a:p>
          <a:p>
            <a:endParaRPr lang="en-US" dirty="0">
              <a:latin typeface="Merriweather"/>
              <a:cs typeface="Merriweather"/>
            </a:endParaRPr>
          </a:p>
          <a:p>
            <a:endParaRPr lang="en-US" dirty="0">
              <a:latin typeface="Merriweather"/>
              <a:cs typeface="Merriweather"/>
            </a:endParaRPr>
          </a:p>
          <a:p>
            <a:r>
              <a:rPr lang="en-US" sz="1600" u="sng" dirty="0">
                <a:latin typeface="Source Sans Pro Regular"/>
                <a:cs typeface="Source Sans Pro Regular"/>
              </a:rPr>
              <a:t>Brief Bio</a:t>
            </a:r>
            <a:r>
              <a:rPr lang="en-US" sz="1600" dirty="0">
                <a:latin typeface="Source Sans Pro Regular"/>
                <a:cs typeface="Source Sans Pro Regular"/>
              </a:rPr>
              <a:t>: A Marine who separated in 1978, Duncan spent the following forty years working in the private sector, with private insurance. He used education benefits to obtain his Associates directly following his service, but had minimal health interaction until recently. He has been extremely pleased with MHV and </a:t>
            </a:r>
          </a:p>
          <a:p>
            <a:endParaRPr lang="en-US" sz="1600" u="sng" dirty="0">
              <a:latin typeface="Source Sans Pro Regular"/>
              <a:cs typeface="Source Sans Pro Regular"/>
            </a:endParaRPr>
          </a:p>
          <a:p>
            <a:r>
              <a:rPr lang="en-US" sz="1600" u="sng" dirty="0">
                <a:latin typeface="Source Sans Pro Regular"/>
                <a:cs typeface="Source Sans Pro Regular"/>
              </a:rPr>
              <a:t>VA Benefits used</a:t>
            </a:r>
            <a:r>
              <a:rPr lang="en-US" sz="1600" dirty="0">
                <a:latin typeface="Source Sans Pro Regular"/>
                <a:cs typeface="Source Sans Pro Regular"/>
              </a:rPr>
              <a:t>: Struggled to get a VA ID card. Has TriCare for life so does not use VA for general health coverage, but interested in potential access to hearing aids (if she needs them eventually). Has a claim in the queue for Agent Orange related chronic illness.</a:t>
            </a:r>
          </a:p>
          <a:p>
            <a:endParaRPr lang="en-US" sz="1600" u="sng" dirty="0">
              <a:latin typeface="Source Sans Pro Regular"/>
              <a:cs typeface="Source Sans Pro Regular"/>
            </a:endParaRPr>
          </a:p>
          <a:p>
            <a:r>
              <a:rPr lang="en-US" sz="1600" u="sng" dirty="0">
                <a:latin typeface="Source Sans Pro Regular"/>
                <a:cs typeface="Source Sans Pro Regular"/>
              </a:rPr>
              <a:t>Preferred concept</a:t>
            </a:r>
            <a:r>
              <a:rPr lang="en-US" sz="1600" dirty="0">
                <a:latin typeface="Source Sans Pro Regular"/>
                <a:cs typeface="Source Sans Pro Regular"/>
              </a:rPr>
              <a:t>: Guided + pictures</a:t>
            </a:r>
          </a:p>
          <a:p>
            <a:endParaRPr lang="en-US" sz="1600" u="sng" dirty="0">
              <a:latin typeface="Source Sans Pro Regular"/>
              <a:cs typeface="Source Sans Pro Regular"/>
            </a:endParaRPr>
          </a:p>
          <a:p>
            <a:r>
              <a:rPr lang="en-US" sz="1600" u="sng" dirty="0">
                <a:latin typeface="Source Sans Pro Regular"/>
                <a:cs typeface="Source Sans Pro Regular"/>
              </a:rPr>
              <a:t>Key quotes on his VA experience</a:t>
            </a:r>
            <a:r>
              <a:rPr lang="en-US" sz="1600" dirty="0">
                <a:latin typeface="Source Sans Pro Regular"/>
                <a:cs typeface="Source Sans Pro Regular"/>
              </a:rPr>
              <a:t>: </a:t>
            </a:r>
          </a:p>
          <a:p>
            <a:pPr marL="285750" indent="-285750">
              <a:buFont typeface="Arial"/>
              <a:buChar char="•"/>
            </a:pPr>
            <a:r>
              <a:rPr lang="en-US" sz="1600" dirty="0">
                <a:latin typeface="Source Sans Pro Regular"/>
                <a:cs typeface="Source Sans Pro Regular"/>
              </a:rPr>
              <a:t>“I can say that I’m surprised how easy it is to get health benefits with the VA. They’re second to none”.</a:t>
            </a:r>
          </a:p>
          <a:p>
            <a:pPr marL="285750" indent="-285750">
              <a:buFont typeface="Arial"/>
              <a:buChar char="•"/>
            </a:pPr>
            <a:r>
              <a:rPr lang="en-US" sz="1600" dirty="0">
                <a:latin typeface="Source Sans Pro Regular"/>
                <a:cs typeface="Source Sans Pro Regular"/>
              </a:rPr>
              <a:t>“A lot of people are intimidated, especially of my generation, they</a:t>
            </a:r>
            <a:r>
              <a:rPr lang="fr-FR" sz="1600" dirty="0">
                <a:latin typeface="Source Sans Pro Regular"/>
                <a:cs typeface="Source Sans Pro Regular"/>
              </a:rPr>
              <a:t>’</a:t>
            </a:r>
            <a:r>
              <a:rPr lang="en-US" sz="1600" dirty="0">
                <a:latin typeface="Source Sans Pro Regular"/>
                <a:cs typeface="Source Sans Pro Regular"/>
              </a:rPr>
              <a:t>re afraid they’re going to break something, make changes they can’t fix, they don’t have any person there to let them know what to do next, they get frustrated when things aren’t immediately clear”.</a:t>
            </a:r>
          </a:p>
          <a:p>
            <a:pPr marL="285750" indent="-285750">
              <a:buFont typeface="Arial"/>
              <a:buChar char="•"/>
            </a:pPr>
            <a:r>
              <a:rPr lang="en-US" sz="1600" dirty="0">
                <a:latin typeface="Source Sans Pro Regular"/>
                <a:cs typeface="Source Sans Pro Regular"/>
              </a:rPr>
              <a:t>“The questions you asked, I get the feeling you really want to make a great product, and the effort and energy you all are putting in by doing this says to me you’re really trying to make it something special, and I think that’s a great idea You’re non-threatening, non “too governmental” appearing if you know what I mean. Even some Vets are a little sensitive about the government”.</a:t>
            </a:r>
          </a:p>
          <a:p>
            <a:endParaRPr lang="en-US" dirty="0"/>
          </a:p>
          <a:p>
            <a:endParaRPr lang="en-US" dirty="0"/>
          </a:p>
          <a:p>
            <a:endParaRPr lang="en-US" dirty="0"/>
          </a:p>
          <a:p>
            <a:endParaRPr lang="en-US" dirty="0"/>
          </a:p>
        </p:txBody>
      </p:sp>
      <p:pic>
        <p:nvPicPr>
          <p:cNvPr id="5" name="Picture 4" descr="NavyLogohir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6240" y="121919"/>
            <a:ext cx="1005840" cy="1005840"/>
          </a:xfrm>
          <a:prstGeom prst="rect">
            <a:avLst/>
          </a:prstGeom>
        </p:spPr>
      </p:pic>
      <p:pic>
        <p:nvPicPr>
          <p:cNvPr id="6" name="Picture 5" descr="USMC 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6400" y="121919"/>
            <a:ext cx="1005840" cy="1005840"/>
          </a:xfrm>
          <a:prstGeom prst="rect">
            <a:avLst/>
          </a:prstGeom>
        </p:spPr>
      </p:pic>
      <p:sp>
        <p:nvSpPr>
          <p:cNvPr id="2" name="Slide Number Placeholder 1"/>
          <p:cNvSpPr>
            <a:spLocks noGrp="1"/>
          </p:cNvSpPr>
          <p:nvPr>
            <p:ph type="sldNum" idx="12"/>
          </p:nvPr>
        </p:nvSpPr>
        <p:spPr/>
        <p:txBody>
          <a:bodyPr/>
          <a:lstStyle/>
          <a:p>
            <a:fld id="{00000000-1234-1234-1234-123412341234}" type="slidenum">
              <a:rPr lang="en" smtClean="0">
                <a:solidFill>
                  <a:prstClr val="black">
                    <a:tint val="75000"/>
                  </a:prstClr>
                </a:solidFill>
                <a:latin typeface="Calibri"/>
              </a:rPr>
              <a:pPr/>
              <a:t>27</a:t>
            </a:fld>
            <a:endParaRPr lang="en" dirty="0">
              <a:solidFill>
                <a:prstClr val="black">
                  <a:tint val="75000"/>
                </a:prstClr>
              </a:solidFill>
              <a:latin typeface="Calibri"/>
            </a:endParaRPr>
          </a:p>
        </p:txBody>
      </p:sp>
    </p:spTree>
    <p:extLst>
      <p:ext uri="{BB962C8B-B14F-4D97-AF65-F5344CB8AC3E}">
        <p14:creationId xmlns:p14="http://schemas.microsoft.com/office/powerpoint/2010/main" val="3831717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366"/>
        <p:cNvGrpSpPr/>
        <p:nvPr/>
      </p:nvGrpSpPr>
      <p:grpSpPr>
        <a:xfrm>
          <a:off x="0" y="0"/>
          <a:ext cx="0" cy="0"/>
          <a:chOff x="0" y="0"/>
          <a:chExt cx="0" cy="0"/>
        </a:xfrm>
      </p:grpSpPr>
      <p:sp>
        <p:nvSpPr>
          <p:cNvPr id="5" name="Shape 367"/>
          <p:cNvSpPr txBox="1">
            <a:spLocks noGrp="1"/>
          </p:cNvSpPr>
          <p:nvPr>
            <p:ph type="ctrTitle"/>
          </p:nvPr>
        </p:nvSpPr>
        <p:spPr>
          <a:xfrm>
            <a:off x="387900" y="1982527"/>
            <a:ext cx="7973400" cy="1692000"/>
          </a:xfrm>
          <a:prstGeom prst="rect">
            <a:avLst/>
          </a:prstGeom>
        </p:spPr>
        <p:txBody>
          <a:bodyPr lIns="91425" tIns="91425" rIns="91425" bIns="91425" anchor="b" anchorCtr="0">
            <a:noAutofit/>
          </a:bodyPr>
          <a:lstStyle/>
          <a:p>
            <a:pPr lvl="0" algn="l" rtl="0">
              <a:spcBef>
                <a:spcPts val="0"/>
              </a:spcBef>
              <a:buNone/>
            </a:pPr>
            <a:r>
              <a:rPr lang="en-US" sz="4400" dirty="0">
                <a:solidFill>
                  <a:schemeClr val="bg1"/>
                </a:solidFill>
                <a:latin typeface="Merriweather"/>
                <a:ea typeface="Merriweather"/>
                <a:cs typeface="Merriweather"/>
                <a:sym typeface="Merriweather"/>
              </a:rPr>
              <a:t>Findings</a:t>
            </a:r>
            <a:endParaRPr lang="en" sz="4400" dirty="0">
              <a:solidFill>
                <a:schemeClr val="bg1"/>
              </a:solidFill>
              <a:latin typeface="Merriweather"/>
              <a:ea typeface="Merriweather"/>
              <a:cs typeface="Merriweather"/>
              <a:sym typeface="Merriweather"/>
            </a:endParaRPr>
          </a:p>
        </p:txBody>
      </p:sp>
      <p:cxnSp>
        <p:nvCxnSpPr>
          <p:cNvPr id="7" name="Shape 369"/>
          <p:cNvCxnSpPr/>
          <p:nvPr/>
        </p:nvCxnSpPr>
        <p:spPr>
          <a:xfrm>
            <a:off x="518550" y="3715388"/>
            <a:ext cx="6706500" cy="0"/>
          </a:xfrm>
          <a:prstGeom prst="straightConnector1">
            <a:avLst/>
          </a:prstGeom>
          <a:noFill/>
          <a:ln w="28575" cap="flat" cmpd="sng">
            <a:solidFill>
              <a:schemeClr val="bg1"/>
            </a:solidFill>
            <a:prstDash val="solid"/>
            <a:round/>
            <a:headEnd type="none" w="lg" len="lg"/>
            <a:tailEnd type="none" w="lg" len="lg"/>
          </a:ln>
        </p:spPr>
      </p:cxnSp>
      <p:sp>
        <p:nvSpPr>
          <p:cNvPr id="8" name="Shape 368"/>
          <p:cNvSpPr txBox="1"/>
          <p:nvPr/>
        </p:nvSpPr>
        <p:spPr>
          <a:xfrm>
            <a:off x="442350" y="3898325"/>
            <a:ext cx="7042800" cy="429525"/>
          </a:xfrm>
          <a:prstGeom prst="rect">
            <a:avLst/>
          </a:prstGeom>
          <a:noFill/>
          <a:ln>
            <a:noFill/>
          </a:ln>
        </p:spPr>
        <p:txBody>
          <a:bodyPr lIns="91425" tIns="91425" rIns="91425" bIns="91425" anchor="t" anchorCtr="0">
            <a:noAutofit/>
          </a:bodyPr>
          <a:lstStyle/>
          <a:p>
            <a:pPr defTabSz="914400">
              <a:buClr>
                <a:srgbClr val="333333"/>
              </a:buClr>
              <a:buSzPct val="61111"/>
            </a:pPr>
            <a:endParaRPr kern="0" dirty="0">
              <a:solidFill>
                <a:srgbClr val="E31C3D"/>
              </a:solidFill>
              <a:latin typeface="Arial"/>
              <a:ea typeface="Source Sans Pro"/>
              <a:cs typeface="Arial"/>
              <a:sym typeface="Source Sans Pro"/>
            </a:endParaRPr>
          </a:p>
        </p:txBody>
      </p:sp>
      <p:sp>
        <p:nvSpPr>
          <p:cNvPr id="2" name="Slide Number Placeholder 1"/>
          <p:cNvSpPr>
            <a:spLocks noGrp="1"/>
          </p:cNvSpPr>
          <p:nvPr>
            <p:ph type="sldNum" idx="12"/>
          </p:nvPr>
        </p:nvSpPr>
        <p:spPr/>
        <p:txBody>
          <a:bodyPr/>
          <a:lstStyle/>
          <a:p>
            <a:fld id="{00000000-1234-1234-1234-123412341234}" type="slidenum">
              <a:rPr lang="en" smtClean="0"/>
              <a:pPr/>
              <a:t>28</a:t>
            </a:fld>
            <a:endParaRPr lang="en"/>
          </a:p>
        </p:txBody>
      </p:sp>
    </p:spTree>
    <p:extLst>
      <p:ext uri="{BB962C8B-B14F-4D97-AF65-F5344CB8AC3E}">
        <p14:creationId xmlns:p14="http://schemas.microsoft.com/office/powerpoint/2010/main" val="760897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397"/>
        <p:cNvGrpSpPr/>
        <p:nvPr/>
      </p:nvGrpSpPr>
      <p:grpSpPr>
        <a:xfrm>
          <a:off x="0" y="0"/>
          <a:ext cx="0" cy="0"/>
          <a:chOff x="0" y="0"/>
          <a:chExt cx="0" cy="0"/>
        </a:xfrm>
      </p:grpSpPr>
      <p:sp>
        <p:nvSpPr>
          <p:cNvPr id="13" name="Shape 367"/>
          <p:cNvSpPr txBox="1">
            <a:spLocks/>
          </p:cNvSpPr>
          <p:nvPr/>
        </p:nvSpPr>
        <p:spPr>
          <a:xfrm>
            <a:off x="387900" y="272174"/>
            <a:ext cx="7973400" cy="977911"/>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pPr>
              <a:buClr>
                <a:prstClr val="black"/>
              </a:buClr>
            </a:pPr>
            <a:r>
              <a:rPr lang="en-US" sz="4000" dirty="0">
                <a:solidFill>
                  <a:srgbClr val="032D61"/>
                </a:solidFill>
                <a:latin typeface="Merriweather"/>
                <a:ea typeface="Merriweather"/>
                <a:cs typeface="Merriweather"/>
                <a:sym typeface="Merriweather"/>
              </a:rPr>
              <a:t>“Guided” Concept Rises to Top</a:t>
            </a:r>
            <a:endParaRPr lang="en" sz="4000" dirty="0">
              <a:solidFill>
                <a:srgbClr val="032D61"/>
              </a:solidFill>
              <a:latin typeface="Merriweather"/>
              <a:ea typeface="Merriweather"/>
              <a:cs typeface="Merriweather"/>
              <a:sym typeface="Merriweather"/>
            </a:endParaRPr>
          </a:p>
        </p:txBody>
      </p:sp>
      <p:cxnSp>
        <p:nvCxnSpPr>
          <p:cNvPr id="14" name="Shape 369"/>
          <p:cNvCxnSpPr/>
          <p:nvPr/>
        </p:nvCxnSpPr>
        <p:spPr>
          <a:xfrm>
            <a:off x="505591" y="1290932"/>
            <a:ext cx="8202672" cy="0"/>
          </a:xfrm>
          <a:prstGeom prst="straightConnector1">
            <a:avLst/>
          </a:prstGeom>
          <a:noFill/>
          <a:ln w="38100" cap="flat" cmpd="sng">
            <a:solidFill>
              <a:srgbClr val="032D61"/>
            </a:solidFill>
            <a:prstDash val="solid"/>
            <a:round/>
            <a:headEnd type="none" w="lg" len="lg"/>
            <a:tailEnd type="none" w="lg" len="lg"/>
          </a:ln>
        </p:spPr>
      </p:cxnSp>
      <p:sp>
        <p:nvSpPr>
          <p:cNvPr id="6" name="clipart_symbols_newspaperclippings"/>
          <p:cNvSpPr>
            <a:spLocks/>
          </p:cNvSpPr>
          <p:nvPr/>
        </p:nvSpPr>
        <p:spPr bwMode="auto">
          <a:xfrm>
            <a:off x="446238" y="1542725"/>
            <a:ext cx="8320363" cy="1498779"/>
          </a:xfrm>
          <a:custGeom>
            <a:avLst/>
            <a:gdLst>
              <a:gd name="T0" fmla="*/ 2147483647 w 1124"/>
              <a:gd name="T1" fmla="*/ 2147483647 h 323"/>
              <a:gd name="T2" fmla="*/ 2147483647 w 1124"/>
              <a:gd name="T3" fmla="*/ 2147483647 h 323"/>
              <a:gd name="T4" fmla="*/ 2147483647 w 1124"/>
              <a:gd name="T5" fmla="*/ 2147483647 h 323"/>
              <a:gd name="T6" fmla="*/ 2147483647 w 1124"/>
              <a:gd name="T7" fmla="*/ 2147483647 h 323"/>
              <a:gd name="T8" fmla="*/ 2147483647 w 1124"/>
              <a:gd name="T9" fmla="*/ 2147483647 h 323"/>
              <a:gd name="T10" fmla="*/ 2147483647 w 1124"/>
              <a:gd name="T11" fmla="*/ 2147483647 h 323"/>
              <a:gd name="T12" fmla="*/ 2147483647 w 1124"/>
              <a:gd name="T13" fmla="*/ 2147483647 h 323"/>
              <a:gd name="T14" fmla="*/ 2147483647 w 1124"/>
              <a:gd name="T15" fmla="*/ 2147483647 h 323"/>
              <a:gd name="T16" fmla="*/ 2147483647 w 1124"/>
              <a:gd name="T17" fmla="*/ 2147483647 h 323"/>
              <a:gd name="T18" fmla="*/ 2147483647 w 1124"/>
              <a:gd name="T19" fmla="*/ 2147483647 h 323"/>
              <a:gd name="T20" fmla="*/ 2147483647 w 1124"/>
              <a:gd name="T21" fmla="*/ 2147483647 h 323"/>
              <a:gd name="T22" fmla="*/ 2147483647 w 1124"/>
              <a:gd name="T23" fmla="*/ 2147483647 h 323"/>
              <a:gd name="T24" fmla="*/ 2147483647 w 1124"/>
              <a:gd name="T25" fmla="*/ 2147483647 h 323"/>
              <a:gd name="T26" fmla="*/ 2147483647 w 1124"/>
              <a:gd name="T27" fmla="*/ 2147483647 h 323"/>
              <a:gd name="T28" fmla="*/ 2147483647 w 1124"/>
              <a:gd name="T29" fmla="*/ 2147483647 h 323"/>
              <a:gd name="T30" fmla="*/ 2147483647 w 1124"/>
              <a:gd name="T31" fmla="*/ 2147483647 h 323"/>
              <a:gd name="T32" fmla="*/ 2147483647 w 1124"/>
              <a:gd name="T33" fmla="*/ 2147483647 h 323"/>
              <a:gd name="T34" fmla="*/ 2147483647 w 1124"/>
              <a:gd name="T35" fmla="*/ 2147483647 h 323"/>
              <a:gd name="T36" fmla="*/ 2147483647 w 1124"/>
              <a:gd name="T37" fmla="*/ 2147483647 h 323"/>
              <a:gd name="T38" fmla="*/ 2147483647 w 1124"/>
              <a:gd name="T39" fmla="*/ 2147483647 h 323"/>
              <a:gd name="T40" fmla="*/ 2147483647 w 1124"/>
              <a:gd name="T41" fmla="*/ 2147483647 h 323"/>
              <a:gd name="T42" fmla="*/ 2147483647 w 1124"/>
              <a:gd name="T43" fmla="*/ 2147483647 h 323"/>
              <a:gd name="T44" fmla="*/ 2147483647 w 1124"/>
              <a:gd name="T45" fmla="*/ 2147483647 h 323"/>
              <a:gd name="T46" fmla="*/ 2147483647 w 1124"/>
              <a:gd name="T47" fmla="*/ 2147483647 h 323"/>
              <a:gd name="T48" fmla="*/ 2147483647 w 1124"/>
              <a:gd name="T49" fmla="*/ 2147483647 h 323"/>
              <a:gd name="T50" fmla="*/ 2147483647 w 1124"/>
              <a:gd name="T51" fmla="*/ 2147483647 h 323"/>
              <a:gd name="T52" fmla="*/ 2147483647 w 1124"/>
              <a:gd name="T53" fmla="*/ 2147483647 h 323"/>
              <a:gd name="T54" fmla="*/ 2147483647 w 1124"/>
              <a:gd name="T55" fmla="*/ 2147483647 h 323"/>
              <a:gd name="T56" fmla="*/ 2147483647 w 1124"/>
              <a:gd name="T57" fmla="*/ 0 h 323"/>
              <a:gd name="T58" fmla="*/ 2147483647 w 1124"/>
              <a:gd name="T59" fmla="*/ 2147483647 h 323"/>
              <a:gd name="T60" fmla="*/ 2147483647 w 1124"/>
              <a:gd name="T61" fmla="*/ 2147483647 h 323"/>
              <a:gd name="T62" fmla="*/ 2147483647 w 1124"/>
              <a:gd name="T63" fmla="*/ 2147483647 h 323"/>
              <a:gd name="T64" fmla="*/ 2147483647 w 1124"/>
              <a:gd name="T65" fmla="*/ 2147483647 h 323"/>
              <a:gd name="T66" fmla="*/ 2147483647 w 1124"/>
              <a:gd name="T67" fmla="*/ 2147483647 h 323"/>
              <a:gd name="T68" fmla="*/ 2147483647 w 1124"/>
              <a:gd name="T69" fmla="*/ 2147483647 h 323"/>
              <a:gd name="T70" fmla="*/ 2147483647 w 1124"/>
              <a:gd name="T71" fmla="*/ 2147483647 h 323"/>
              <a:gd name="T72" fmla="*/ 2147483647 w 1124"/>
              <a:gd name="T73" fmla="*/ 2147483647 h 323"/>
              <a:gd name="T74" fmla="*/ 2147483647 w 1124"/>
              <a:gd name="T75" fmla="*/ 2147483647 h 323"/>
              <a:gd name="T76" fmla="*/ 2147483647 w 1124"/>
              <a:gd name="T77" fmla="*/ 2147483647 h 323"/>
              <a:gd name="T78" fmla="*/ 2147483647 w 1124"/>
              <a:gd name="T79" fmla="*/ 2147483647 h 323"/>
              <a:gd name="T80" fmla="*/ 2147483647 w 1124"/>
              <a:gd name="T81" fmla="*/ 2147483647 h 323"/>
              <a:gd name="T82" fmla="*/ 2147483647 w 1124"/>
              <a:gd name="T83" fmla="*/ 2147483647 h 323"/>
              <a:gd name="T84" fmla="*/ 2147483647 w 1124"/>
              <a:gd name="T85" fmla="*/ 2147483647 h 323"/>
              <a:gd name="T86" fmla="*/ 2147483647 w 1124"/>
              <a:gd name="T87" fmla="*/ 2147483647 h 323"/>
              <a:gd name="T88" fmla="*/ 2147483647 w 1124"/>
              <a:gd name="T89" fmla="*/ 2147483647 h 323"/>
              <a:gd name="T90" fmla="*/ 2147483647 w 1124"/>
              <a:gd name="T91" fmla="*/ 2147483647 h 323"/>
              <a:gd name="T92" fmla="*/ 2147483647 w 1124"/>
              <a:gd name="T93" fmla="*/ 2147483647 h 323"/>
              <a:gd name="T94" fmla="*/ 2147483647 w 1124"/>
              <a:gd name="T95" fmla="*/ 2147483647 h 323"/>
              <a:gd name="T96" fmla="*/ 2147483647 w 1124"/>
              <a:gd name="T97" fmla="*/ 2147483647 h 323"/>
              <a:gd name="T98" fmla="*/ 2147483647 w 1124"/>
              <a:gd name="T99" fmla="*/ 2147483647 h 323"/>
              <a:gd name="T100" fmla="*/ 2147483647 w 1124"/>
              <a:gd name="T101" fmla="*/ 2147483647 h 323"/>
              <a:gd name="T102" fmla="*/ 2147483647 w 1124"/>
              <a:gd name="T103" fmla="*/ 2147483647 h 323"/>
              <a:gd name="T104" fmla="*/ 2147483647 w 1124"/>
              <a:gd name="T105" fmla="*/ 2147483647 h 323"/>
              <a:gd name="T106" fmla="*/ 2147483647 w 1124"/>
              <a:gd name="T107" fmla="*/ 2147483647 h 323"/>
              <a:gd name="T108" fmla="*/ 2147483647 w 1124"/>
              <a:gd name="T109" fmla="*/ 2147483647 h 323"/>
              <a:gd name="T110" fmla="*/ 2147483647 w 1124"/>
              <a:gd name="T111" fmla="*/ 2147483647 h 32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24"/>
              <a:gd name="T169" fmla="*/ 0 h 323"/>
              <a:gd name="T170" fmla="*/ 1124 w 1124"/>
              <a:gd name="T171" fmla="*/ 323 h 32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24" h="323">
                <a:moveTo>
                  <a:pt x="57" y="310"/>
                </a:moveTo>
                <a:cubicBezTo>
                  <a:pt x="54" y="310"/>
                  <a:pt x="50" y="310"/>
                  <a:pt x="46" y="309"/>
                </a:cubicBezTo>
                <a:cubicBezTo>
                  <a:pt x="49" y="303"/>
                  <a:pt x="27" y="304"/>
                  <a:pt x="34" y="309"/>
                </a:cubicBezTo>
                <a:cubicBezTo>
                  <a:pt x="32" y="309"/>
                  <a:pt x="33" y="248"/>
                  <a:pt x="29" y="226"/>
                </a:cubicBezTo>
                <a:cubicBezTo>
                  <a:pt x="23" y="224"/>
                  <a:pt x="16" y="199"/>
                  <a:pt x="14" y="192"/>
                </a:cubicBezTo>
                <a:cubicBezTo>
                  <a:pt x="8" y="193"/>
                  <a:pt x="9" y="174"/>
                  <a:pt x="6" y="162"/>
                </a:cubicBezTo>
                <a:cubicBezTo>
                  <a:pt x="9" y="155"/>
                  <a:pt x="9" y="136"/>
                  <a:pt x="8" y="124"/>
                </a:cubicBezTo>
                <a:cubicBezTo>
                  <a:pt x="7" y="114"/>
                  <a:pt x="4" y="96"/>
                  <a:pt x="3" y="84"/>
                </a:cubicBezTo>
                <a:cubicBezTo>
                  <a:pt x="3" y="71"/>
                  <a:pt x="0" y="59"/>
                  <a:pt x="1" y="56"/>
                </a:cubicBezTo>
                <a:cubicBezTo>
                  <a:pt x="4" y="47"/>
                  <a:pt x="3" y="29"/>
                  <a:pt x="17" y="25"/>
                </a:cubicBezTo>
                <a:cubicBezTo>
                  <a:pt x="25" y="22"/>
                  <a:pt x="36" y="26"/>
                  <a:pt x="43" y="27"/>
                </a:cubicBezTo>
                <a:cubicBezTo>
                  <a:pt x="54" y="27"/>
                  <a:pt x="63" y="23"/>
                  <a:pt x="82" y="22"/>
                </a:cubicBezTo>
                <a:cubicBezTo>
                  <a:pt x="103" y="21"/>
                  <a:pt x="127" y="26"/>
                  <a:pt x="143" y="24"/>
                </a:cubicBezTo>
                <a:cubicBezTo>
                  <a:pt x="151" y="23"/>
                  <a:pt x="158" y="26"/>
                  <a:pt x="166" y="26"/>
                </a:cubicBezTo>
                <a:cubicBezTo>
                  <a:pt x="174" y="25"/>
                  <a:pt x="183" y="20"/>
                  <a:pt x="191" y="21"/>
                </a:cubicBezTo>
                <a:cubicBezTo>
                  <a:pt x="208" y="23"/>
                  <a:pt x="227" y="18"/>
                  <a:pt x="245" y="17"/>
                </a:cubicBezTo>
                <a:cubicBezTo>
                  <a:pt x="269" y="15"/>
                  <a:pt x="299" y="20"/>
                  <a:pt x="316" y="20"/>
                </a:cubicBezTo>
                <a:cubicBezTo>
                  <a:pt x="327" y="21"/>
                  <a:pt x="339" y="15"/>
                  <a:pt x="351" y="16"/>
                </a:cubicBezTo>
                <a:cubicBezTo>
                  <a:pt x="369" y="16"/>
                  <a:pt x="405" y="22"/>
                  <a:pt x="422" y="17"/>
                </a:cubicBezTo>
                <a:cubicBezTo>
                  <a:pt x="454" y="8"/>
                  <a:pt x="459" y="20"/>
                  <a:pt x="481" y="17"/>
                </a:cubicBezTo>
                <a:cubicBezTo>
                  <a:pt x="507" y="13"/>
                  <a:pt x="527" y="18"/>
                  <a:pt x="547" y="15"/>
                </a:cubicBezTo>
                <a:cubicBezTo>
                  <a:pt x="553" y="9"/>
                  <a:pt x="570" y="12"/>
                  <a:pt x="578" y="8"/>
                </a:cubicBezTo>
                <a:cubicBezTo>
                  <a:pt x="604" y="16"/>
                  <a:pt x="615" y="13"/>
                  <a:pt x="635" y="11"/>
                </a:cubicBezTo>
                <a:cubicBezTo>
                  <a:pt x="647" y="10"/>
                  <a:pt x="659" y="15"/>
                  <a:pt x="672" y="14"/>
                </a:cubicBezTo>
                <a:cubicBezTo>
                  <a:pt x="679" y="14"/>
                  <a:pt x="685" y="10"/>
                  <a:pt x="693" y="9"/>
                </a:cubicBezTo>
                <a:cubicBezTo>
                  <a:pt x="748" y="1"/>
                  <a:pt x="803" y="5"/>
                  <a:pt x="843" y="7"/>
                </a:cubicBezTo>
                <a:cubicBezTo>
                  <a:pt x="880" y="8"/>
                  <a:pt x="910" y="6"/>
                  <a:pt x="945" y="7"/>
                </a:cubicBezTo>
                <a:cubicBezTo>
                  <a:pt x="942" y="7"/>
                  <a:pt x="938" y="7"/>
                  <a:pt x="939" y="3"/>
                </a:cubicBezTo>
                <a:cubicBezTo>
                  <a:pt x="955" y="10"/>
                  <a:pt x="997" y="8"/>
                  <a:pt x="1029" y="0"/>
                </a:cubicBezTo>
                <a:cubicBezTo>
                  <a:pt x="1058" y="11"/>
                  <a:pt x="1097" y="1"/>
                  <a:pt x="1116" y="4"/>
                </a:cubicBezTo>
                <a:cubicBezTo>
                  <a:pt x="1106" y="23"/>
                  <a:pt x="1113" y="70"/>
                  <a:pt x="1106" y="86"/>
                </a:cubicBezTo>
                <a:cubicBezTo>
                  <a:pt x="1102" y="108"/>
                  <a:pt x="1102" y="153"/>
                  <a:pt x="1096" y="184"/>
                </a:cubicBezTo>
                <a:cubicBezTo>
                  <a:pt x="1086" y="193"/>
                  <a:pt x="1124" y="276"/>
                  <a:pt x="1112" y="302"/>
                </a:cubicBezTo>
                <a:cubicBezTo>
                  <a:pt x="1102" y="298"/>
                  <a:pt x="1101" y="298"/>
                  <a:pt x="1091" y="295"/>
                </a:cubicBezTo>
                <a:cubicBezTo>
                  <a:pt x="1048" y="313"/>
                  <a:pt x="1014" y="305"/>
                  <a:pt x="951" y="301"/>
                </a:cubicBezTo>
                <a:cubicBezTo>
                  <a:pt x="934" y="323"/>
                  <a:pt x="922" y="304"/>
                  <a:pt x="900" y="311"/>
                </a:cubicBezTo>
                <a:cubicBezTo>
                  <a:pt x="893" y="310"/>
                  <a:pt x="896" y="305"/>
                  <a:pt x="873" y="308"/>
                </a:cubicBezTo>
                <a:cubicBezTo>
                  <a:pt x="858" y="308"/>
                  <a:pt x="856" y="311"/>
                  <a:pt x="851" y="310"/>
                </a:cubicBezTo>
                <a:cubicBezTo>
                  <a:pt x="843" y="310"/>
                  <a:pt x="832" y="319"/>
                  <a:pt x="824" y="310"/>
                </a:cubicBezTo>
                <a:cubicBezTo>
                  <a:pt x="822" y="319"/>
                  <a:pt x="817" y="315"/>
                  <a:pt x="806" y="313"/>
                </a:cubicBezTo>
                <a:cubicBezTo>
                  <a:pt x="801" y="312"/>
                  <a:pt x="787" y="311"/>
                  <a:pt x="787" y="311"/>
                </a:cubicBezTo>
                <a:cubicBezTo>
                  <a:pt x="785" y="310"/>
                  <a:pt x="779" y="316"/>
                  <a:pt x="777" y="316"/>
                </a:cubicBezTo>
                <a:cubicBezTo>
                  <a:pt x="775" y="316"/>
                  <a:pt x="768" y="311"/>
                  <a:pt x="766" y="310"/>
                </a:cubicBezTo>
                <a:cubicBezTo>
                  <a:pt x="745" y="307"/>
                  <a:pt x="736" y="320"/>
                  <a:pt x="715" y="308"/>
                </a:cubicBezTo>
                <a:cubicBezTo>
                  <a:pt x="711" y="308"/>
                  <a:pt x="698" y="308"/>
                  <a:pt x="688" y="305"/>
                </a:cubicBezTo>
                <a:cubicBezTo>
                  <a:pt x="673" y="305"/>
                  <a:pt x="685" y="304"/>
                  <a:pt x="665" y="307"/>
                </a:cubicBezTo>
                <a:cubicBezTo>
                  <a:pt x="652" y="295"/>
                  <a:pt x="639" y="300"/>
                  <a:pt x="622" y="297"/>
                </a:cubicBezTo>
                <a:cubicBezTo>
                  <a:pt x="568" y="288"/>
                  <a:pt x="552" y="290"/>
                  <a:pt x="505" y="300"/>
                </a:cubicBezTo>
                <a:cubicBezTo>
                  <a:pt x="510" y="294"/>
                  <a:pt x="467" y="305"/>
                  <a:pt x="465" y="299"/>
                </a:cubicBezTo>
                <a:cubicBezTo>
                  <a:pt x="458" y="296"/>
                  <a:pt x="454" y="303"/>
                  <a:pt x="446" y="300"/>
                </a:cubicBezTo>
                <a:cubicBezTo>
                  <a:pt x="425" y="291"/>
                  <a:pt x="414" y="307"/>
                  <a:pt x="396" y="299"/>
                </a:cubicBezTo>
                <a:cubicBezTo>
                  <a:pt x="381" y="305"/>
                  <a:pt x="355" y="308"/>
                  <a:pt x="342" y="298"/>
                </a:cubicBezTo>
                <a:cubicBezTo>
                  <a:pt x="333" y="301"/>
                  <a:pt x="329" y="301"/>
                  <a:pt x="318" y="300"/>
                </a:cubicBezTo>
                <a:cubicBezTo>
                  <a:pt x="310" y="299"/>
                  <a:pt x="297" y="298"/>
                  <a:pt x="290" y="296"/>
                </a:cubicBezTo>
                <a:cubicBezTo>
                  <a:pt x="272" y="293"/>
                  <a:pt x="223" y="300"/>
                  <a:pt x="213" y="302"/>
                </a:cubicBezTo>
                <a:cubicBezTo>
                  <a:pt x="160" y="313"/>
                  <a:pt x="105" y="304"/>
                  <a:pt x="57" y="310"/>
                </a:cubicBezTo>
                <a:close/>
              </a:path>
            </a:pathLst>
          </a:custGeom>
          <a:solidFill>
            <a:srgbClr val="E2E2E2"/>
          </a:solidFill>
          <a:ln w="9525">
            <a:noFill/>
            <a:round/>
            <a:headEnd/>
            <a:tailEnd/>
          </a:ln>
        </p:spPr>
        <p:txBody>
          <a:bodyPr wrap="square" lIns="548640" tIns="182880" rIns="548640" bIns="182880" anchor="ctr" anchorCtr="1"/>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latin typeface="Source Sans Pro Regular"/>
                <a:cs typeface="Source Sans Pro Regular"/>
              </a:rPr>
              <a:t>“(Search) has too much stuff for me, if I want to get right what I need, (Guided) gives me everything I need, most of what I need is right here in front of my face. When I don’t find what I need, that’s when I start going to the edges. (Search) most of the stuff in the middle of the page I can’t use, I have to scroll to get what I need ”. –P1, Sid</a:t>
            </a:r>
          </a:p>
          <a:p>
            <a:endParaRPr lang="en-US" sz="1600" dirty="0">
              <a:latin typeface="Source Sans Pro Regular"/>
              <a:cs typeface="Source Sans Pro Regular"/>
            </a:endParaRPr>
          </a:p>
          <a:p>
            <a:endParaRPr lang="en-US" sz="1600" dirty="0">
              <a:latin typeface="Source Sans Pro Regular"/>
              <a:cs typeface="Source Sans Pro Regular"/>
            </a:endParaRPr>
          </a:p>
          <a:p>
            <a:endParaRPr lang="en-US" sz="1600" dirty="0">
              <a:latin typeface="Source Sans Pro Regular"/>
              <a:cs typeface="Source Sans Pro Regular"/>
            </a:endParaRP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sp>
        <p:nvSpPr>
          <p:cNvPr id="7" name="clipart_symbols_newspaperclippings"/>
          <p:cNvSpPr>
            <a:spLocks/>
          </p:cNvSpPr>
          <p:nvPr/>
        </p:nvSpPr>
        <p:spPr bwMode="auto">
          <a:xfrm>
            <a:off x="446238" y="3193905"/>
            <a:ext cx="8320363" cy="1167808"/>
          </a:xfrm>
          <a:custGeom>
            <a:avLst/>
            <a:gdLst>
              <a:gd name="T0" fmla="*/ 2147483647 w 1124"/>
              <a:gd name="T1" fmla="*/ 2147483647 h 323"/>
              <a:gd name="T2" fmla="*/ 2147483647 w 1124"/>
              <a:gd name="T3" fmla="*/ 2147483647 h 323"/>
              <a:gd name="T4" fmla="*/ 2147483647 w 1124"/>
              <a:gd name="T5" fmla="*/ 2147483647 h 323"/>
              <a:gd name="T6" fmla="*/ 2147483647 w 1124"/>
              <a:gd name="T7" fmla="*/ 2147483647 h 323"/>
              <a:gd name="T8" fmla="*/ 2147483647 w 1124"/>
              <a:gd name="T9" fmla="*/ 2147483647 h 323"/>
              <a:gd name="T10" fmla="*/ 2147483647 w 1124"/>
              <a:gd name="T11" fmla="*/ 2147483647 h 323"/>
              <a:gd name="T12" fmla="*/ 2147483647 w 1124"/>
              <a:gd name="T13" fmla="*/ 2147483647 h 323"/>
              <a:gd name="T14" fmla="*/ 2147483647 w 1124"/>
              <a:gd name="T15" fmla="*/ 2147483647 h 323"/>
              <a:gd name="T16" fmla="*/ 2147483647 w 1124"/>
              <a:gd name="T17" fmla="*/ 2147483647 h 323"/>
              <a:gd name="T18" fmla="*/ 2147483647 w 1124"/>
              <a:gd name="T19" fmla="*/ 2147483647 h 323"/>
              <a:gd name="T20" fmla="*/ 2147483647 w 1124"/>
              <a:gd name="T21" fmla="*/ 2147483647 h 323"/>
              <a:gd name="T22" fmla="*/ 2147483647 w 1124"/>
              <a:gd name="T23" fmla="*/ 2147483647 h 323"/>
              <a:gd name="T24" fmla="*/ 2147483647 w 1124"/>
              <a:gd name="T25" fmla="*/ 2147483647 h 323"/>
              <a:gd name="T26" fmla="*/ 2147483647 w 1124"/>
              <a:gd name="T27" fmla="*/ 2147483647 h 323"/>
              <a:gd name="T28" fmla="*/ 2147483647 w 1124"/>
              <a:gd name="T29" fmla="*/ 2147483647 h 323"/>
              <a:gd name="T30" fmla="*/ 2147483647 w 1124"/>
              <a:gd name="T31" fmla="*/ 2147483647 h 323"/>
              <a:gd name="T32" fmla="*/ 2147483647 w 1124"/>
              <a:gd name="T33" fmla="*/ 2147483647 h 323"/>
              <a:gd name="T34" fmla="*/ 2147483647 w 1124"/>
              <a:gd name="T35" fmla="*/ 2147483647 h 323"/>
              <a:gd name="T36" fmla="*/ 2147483647 w 1124"/>
              <a:gd name="T37" fmla="*/ 2147483647 h 323"/>
              <a:gd name="T38" fmla="*/ 2147483647 w 1124"/>
              <a:gd name="T39" fmla="*/ 2147483647 h 323"/>
              <a:gd name="T40" fmla="*/ 2147483647 w 1124"/>
              <a:gd name="T41" fmla="*/ 2147483647 h 323"/>
              <a:gd name="T42" fmla="*/ 2147483647 w 1124"/>
              <a:gd name="T43" fmla="*/ 2147483647 h 323"/>
              <a:gd name="T44" fmla="*/ 2147483647 w 1124"/>
              <a:gd name="T45" fmla="*/ 2147483647 h 323"/>
              <a:gd name="T46" fmla="*/ 2147483647 w 1124"/>
              <a:gd name="T47" fmla="*/ 2147483647 h 323"/>
              <a:gd name="T48" fmla="*/ 2147483647 w 1124"/>
              <a:gd name="T49" fmla="*/ 2147483647 h 323"/>
              <a:gd name="T50" fmla="*/ 2147483647 w 1124"/>
              <a:gd name="T51" fmla="*/ 2147483647 h 323"/>
              <a:gd name="T52" fmla="*/ 2147483647 w 1124"/>
              <a:gd name="T53" fmla="*/ 2147483647 h 323"/>
              <a:gd name="T54" fmla="*/ 2147483647 w 1124"/>
              <a:gd name="T55" fmla="*/ 2147483647 h 323"/>
              <a:gd name="T56" fmla="*/ 2147483647 w 1124"/>
              <a:gd name="T57" fmla="*/ 0 h 323"/>
              <a:gd name="T58" fmla="*/ 2147483647 w 1124"/>
              <a:gd name="T59" fmla="*/ 2147483647 h 323"/>
              <a:gd name="T60" fmla="*/ 2147483647 w 1124"/>
              <a:gd name="T61" fmla="*/ 2147483647 h 323"/>
              <a:gd name="T62" fmla="*/ 2147483647 w 1124"/>
              <a:gd name="T63" fmla="*/ 2147483647 h 323"/>
              <a:gd name="T64" fmla="*/ 2147483647 w 1124"/>
              <a:gd name="T65" fmla="*/ 2147483647 h 323"/>
              <a:gd name="T66" fmla="*/ 2147483647 w 1124"/>
              <a:gd name="T67" fmla="*/ 2147483647 h 323"/>
              <a:gd name="T68" fmla="*/ 2147483647 w 1124"/>
              <a:gd name="T69" fmla="*/ 2147483647 h 323"/>
              <a:gd name="T70" fmla="*/ 2147483647 w 1124"/>
              <a:gd name="T71" fmla="*/ 2147483647 h 323"/>
              <a:gd name="T72" fmla="*/ 2147483647 w 1124"/>
              <a:gd name="T73" fmla="*/ 2147483647 h 323"/>
              <a:gd name="T74" fmla="*/ 2147483647 w 1124"/>
              <a:gd name="T75" fmla="*/ 2147483647 h 323"/>
              <a:gd name="T76" fmla="*/ 2147483647 w 1124"/>
              <a:gd name="T77" fmla="*/ 2147483647 h 323"/>
              <a:gd name="T78" fmla="*/ 2147483647 w 1124"/>
              <a:gd name="T79" fmla="*/ 2147483647 h 323"/>
              <a:gd name="T80" fmla="*/ 2147483647 w 1124"/>
              <a:gd name="T81" fmla="*/ 2147483647 h 323"/>
              <a:gd name="T82" fmla="*/ 2147483647 w 1124"/>
              <a:gd name="T83" fmla="*/ 2147483647 h 323"/>
              <a:gd name="T84" fmla="*/ 2147483647 w 1124"/>
              <a:gd name="T85" fmla="*/ 2147483647 h 323"/>
              <a:gd name="T86" fmla="*/ 2147483647 w 1124"/>
              <a:gd name="T87" fmla="*/ 2147483647 h 323"/>
              <a:gd name="T88" fmla="*/ 2147483647 w 1124"/>
              <a:gd name="T89" fmla="*/ 2147483647 h 323"/>
              <a:gd name="T90" fmla="*/ 2147483647 w 1124"/>
              <a:gd name="T91" fmla="*/ 2147483647 h 323"/>
              <a:gd name="T92" fmla="*/ 2147483647 w 1124"/>
              <a:gd name="T93" fmla="*/ 2147483647 h 323"/>
              <a:gd name="T94" fmla="*/ 2147483647 w 1124"/>
              <a:gd name="T95" fmla="*/ 2147483647 h 323"/>
              <a:gd name="T96" fmla="*/ 2147483647 w 1124"/>
              <a:gd name="T97" fmla="*/ 2147483647 h 323"/>
              <a:gd name="T98" fmla="*/ 2147483647 w 1124"/>
              <a:gd name="T99" fmla="*/ 2147483647 h 323"/>
              <a:gd name="T100" fmla="*/ 2147483647 w 1124"/>
              <a:gd name="T101" fmla="*/ 2147483647 h 323"/>
              <a:gd name="T102" fmla="*/ 2147483647 w 1124"/>
              <a:gd name="T103" fmla="*/ 2147483647 h 323"/>
              <a:gd name="T104" fmla="*/ 2147483647 w 1124"/>
              <a:gd name="T105" fmla="*/ 2147483647 h 323"/>
              <a:gd name="T106" fmla="*/ 2147483647 w 1124"/>
              <a:gd name="T107" fmla="*/ 2147483647 h 323"/>
              <a:gd name="T108" fmla="*/ 2147483647 w 1124"/>
              <a:gd name="T109" fmla="*/ 2147483647 h 323"/>
              <a:gd name="T110" fmla="*/ 2147483647 w 1124"/>
              <a:gd name="T111" fmla="*/ 2147483647 h 32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24"/>
              <a:gd name="T169" fmla="*/ 0 h 323"/>
              <a:gd name="T170" fmla="*/ 1124 w 1124"/>
              <a:gd name="T171" fmla="*/ 323 h 32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24" h="323">
                <a:moveTo>
                  <a:pt x="57" y="310"/>
                </a:moveTo>
                <a:cubicBezTo>
                  <a:pt x="54" y="310"/>
                  <a:pt x="50" y="310"/>
                  <a:pt x="46" y="309"/>
                </a:cubicBezTo>
                <a:cubicBezTo>
                  <a:pt x="49" y="303"/>
                  <a:pt x="27" y="304"/>
                  <a:pt x="34" y="309"/>
                </a:cubicBezTo>
                <a:cubicBezTo>
                  <a:pt x="32" y="309"/>
                  <a:pt x="33" y="248"/>
                  <a:pt x="29" y="226"/>
                </a:cubicBezTo>
                <a:cubicBezTo>
                  <a:pt x="23" y="224"/>
                  <a:pt x="16" y="199"/>
                  <a:pt x="14" y="192"/>
                </a:cubicBezTo>
                <a:cubicBezTo>
                  <a:pt x="8" y="193"/>
                  <a:pt x="9" y="174"/>
                  <a:pt x="6" y="162"/>
                </a:cubicBezTo>
                <a:cubicBezTo>
                  <a:pt x="9" y="155"/>
                  <a:pt x="9" y="136"/>
                  <a:pt x="8" y="124"/>
                </a:cubicBezTo>
                <a:cubicBezTo>
                  <a:pt x="7" y="114"/>
                  <a:pt x="4" y="96"/>
                  <a:pt x="3" y="84"/>
                </a:cubicBezTo>
                <a:cubicBezTo>
                  <a:pt x="3" y="71"/>
                  <a:pt x="0" y="59"/>
                  <a:pt x="1" y="56"/>
                </a:cubicBezTo>
                <a:cubicBezTo>
                  <a:pt x="4" y="47"/>
                  <a:pt x="3" y="29"/>
                  <a:pt x="17" y="25"/>
                </a:cubicBezTo>
                <a:cubicBezTo>
                  <a:pt x="25" y="22"/>
                  <a:pt x="36" y="26"/>
                  <a:pt x="43" y="27"/>
                </a:cubicBezTo>
                <a:cubicBezTo>
                  <a:pt x="54" y="27"/>
                  <a:pt x="63" y="23"/>
                  <a:pt x="82" y="22"/>
                </a:cubicBezTo>
                <a:cubicBezTo>
                  <a:pt x="103" y="21"/>
                  <a:pt x="127" y="26"/>
                  <a:pt x="143" y="24"/>
                </a:cubicBezTo>
                <a:cubicBezTo>
                  <a:pt x="151" y="23"/>
                  <a:pt x="158" y="26"/>
                  <a:pt x="166" y="26"/>
                </a:cubicBezTo>
                <a:cubicBezTo>
                  <a:pt x="174" y="25"/>
                  <a:pt x="183" y="20"/>
                  <a:pt x="191" y="21"/>
                </a:cubicBezTo>
                <a:cubicBezTo>
                  <a:pt x="208" y="23"/>
                  <a:pt x="227" y="18"/>
                  <a:pt x="245" y="17"/>
                </a:cubicBezTo>
                <a:cubicBezTo>
                  <a:pt x="269" y="15"/>
                  <a:pt x="299" y="20"/>
                  <a:pt x="316" y="20"/>
                </a:cubicBezTo>
                <a:cubicBezTo>
                  <a:pt x="327" y="21"/>
                  <a:pt x="339" y="15"/>
                  <a:pt x="351" y="16"/>
                </a:cubicBezTo>
                <a:cubicBezTo>
                  <a:pt x="369" y="16"/>
                  <a:pt x="405" y="22"/>
                  <a:pt x="422" y="17"/>
                </a:cubicBezTo>
                <a:cubicBezTo>
                  <a:pt x="454" y="8"/>
                  <a:pt x="459" y="20"/>
                  <a:pt x="481" y="17"/>
                </a:cubicBezTo>
                <a:cubicBezTo>
                  <a:pt x="507" y="13"/>
                  <a:pt x="527" y="18"/>
                  <a:pt x="547" y="15"/>
                </a:cubicBezTo>
                <a:cubicBezTo>
                  <a:pt x="553" y="9"/>
                  <a:pt x="570" y="12"/>
                  <a:pt x="578" y="8"/>
                </a:cubicBezTo>
                <a:cubicBezTo>
                  <a:pt x="604" y="16"/>
                  <a:pt x="615" y="13"/>
                  <a:pt x="635" y="11"/>
                </a:cubicBezTo>
                <a:cubicBezTo>
                  <a:pt x="647" y="10"/>
                  <a:pt x="659" y="15"/>
                  <a:pt x="672" y="14"/>
                </a:cubicBezTo>
                <a:cubicBezTo>
                  <a:pt x="679" y="14"/>
                  <a:pt x="685" y="10"/>
                  <a:pt x="693" y="9"/>
                </a:cubicBezTo>
                <a:cubicBezTo>
                  <a:pt x="748" y="1"/>
                  <a:pt x="803" y="5"/>
                  <a:pt x="843" y="7"/>
                </a:cubicBezTo>
                <a:cubicBezTo>
                  <a:pt x="880" y="8"/>
                  <a:pt x="910" y="6"/>
                  <a:pt x="945" y="7"/>
                </a:cubicBezTo>
                <a:cubicBezTo>
                  <a:pt x="942" y="7"/>
                  <a:pt x="938" y="7"/>
                  <a:pt x="939" y="3"/>
                </a:cubicBezTo>
                <a:cubicBezTo>
                  <a:pt x="955" y="10"/>
                  <a:pt x="997" y="8"/>
                  <a:pt x="1029" y="0"/>
                </a:cubicBezTo>
                <a:cubicBezTo>
                  <a:pt x="1058" y="11"/>
                  <a:pt x="1097" y="1"/>
                  <a:pt x="1116" y="4"/>
                </a:cubicBezTo>
                <a:cubicBezTo>
                  <a:pt x="1106" y="23"/>
                  <a:pt x="1113" y="70"/>
                  <a:pt x="1106" y="86"/>
                </a:cubicBezTo>
                <a:cubicBezTo>
                  <a:pt x="1102" y="108"/>
                  <a:pt x="1102" y="153"/>
                  <a:pt x="1096" y="184"/>
                </a:cubicBezTo>
                <a:cubicBezTo>
                  <a:pt x="1086" y="193"/>
                  <a:pt x="1124" y="276"/>
                  <a:pt x="1112" y="302"/>
                </a:cubicBezTo>
                <a:cubicBezTo>
                  <a:pt x="1102" y="298"/>
                  <a:pt x="1101" y="298"/>
                  <a:pt x="1091" y="295"/>
                </a:cubicBezTo>
                <a:cubicBezTo>
                  <a:pt x="1048" y="313"/>
                  <a:pt x="1014" y="305"/>
                  <a:pt x="951" y="301"/>
                </a:cubicBezTo>
                <a:cubicBezTo>
                  <a:pt x="934" y="323"/>
                  <a:pt x="922" y="304"/>
                  <a:pt x="900" y="311"/>
                </a:cubicBezTo>
                <a:cubicBezTo>
                  <a:pt x="893" y="310"/>
                  <a:pt x="896" y="305"/>
                  <a:pt x="873" y="308"/>
                </a:cubicBezTo>
                <a:cubicBezTo>
                  <a:pt x="858" y="308"/>
                  <a:pt x="856" y="311"/>
                  <a:pt x="851" y="310"/>
                </a:cubicBezTo>
                <a:cubicBezTo>
                  <a:pt x="843" y="310"/>
                  <a:pt x="832" y="319"/>
                  <a:pt x="824" y="310"/>
                </a:cubicBezTo>
                <a:cubicBezTo>
                  <a:pt x="822" y="319"/>
                  <a:pt x="817" y="315"/>
                  <a:pt x="806" y="313"/>
                </a:cubicBezTo>
                <a:cubicBezTo>
                  <a:pt x="801" y="312"/>
                  <a:pt x="787" y="311"/>
                  <a:pt x="787" y="311"/>
                </a:cubicBezTo>
                <a:cubicBezTo>
                  <a:pt x="785" y="310"/>
                  <a:pt x="779" y="316"/>
                  <a:pt x="777" y="316"/>
                </a:cubicBezTo>
                <a:cubicBezTo>
                  <a:pt x="775" y="316"/>
                  <a:pt x="768" y="311"/>
                  <a:pt x="766" y="310"/>
                </a:cubicBezTo>
                <a:cubicBezTo>
                  <a:pt x="745" y="307"/>
                  <a:pt x="736" y="320"/>
                  <a:pt x="715" y="308"/>
                </a:cubicBezTo>
                <a:cubicBezTo>
                  <a:pt x="711" y="308"/>
                  <a:pt x="698" y="308"/>
                  <a:pt x="688" y="305"/>
                </a:cubicBezTo>
                <a:cubicBezTo>
                  <a:pt x="673" y="305"/>
                  <a:pt x="685" y="304"/>
                  <a:pt x="665" y="307"/>
                </a:cubicBezTo>
                <a:cubicBezTo>
                  <a:pt x="652" y="295"/>
                  <a:pt x="639" y="300"/>
                  <a:pt x="622" y="297"/>
                </a:cubicBezTo>
                <a:cubicBezTo>
                  <a:pt x="568" y="288"/>
                  <a:pt x="552" y="290"/>
                  <a:pt x="505" y="300"/>
                </a:cubicBezTo>
                <a:cubicBezTo>
                  <a:pt x="510" y="294"/>
                  <a:pt x="467" y="305"/>
                  <a:pt x="465" y="299"/>
                </a:cubicBezTo>
                <a:cubicBezTo>
                  <a:pt x="458" y="296"/>
                  <a:pt x="454" y="303"/>
                  <a:pt x="446" y="300"/>
                </a:cubicBezTo>
                <a:cubicBezTo>
                  <a:pt x="425" y="291"/>
                  <a:pt x="414" y="307"/>
                  <a:pt x="396" y="299"/>
                </a:cubicBezTo>
                <a:cubicBezTo>
                  <a:pt x="381" y="305"/>
                  <a:pt x="355" y="308"/>
                  <a:pt x="342" y="298"/>
                </a:cubicBezTo>
                <a:cubicBezTo>
                  <a:pt x="333" y="301"/>
                  <a:pt x="329" y="301"/>
                  <a:pt x="318" y="300"/>
                </a:cubicBezTo>
                <a:cubicBezTo>
                  <a:pt x="310" y="299"/>
                  <a:pt x="297" y="298"/>
                  <a:pt x="290" y="296"/>
                </a:cubicBezTo>
                <a:cubicBezTo>
                  <a:pt x="272" y="293"/>
                  <a:pt x="223" y="300"/>
                  <a:pt x="213" y="302"/>
                </a:cubicBezTo>
                <a:cubicBezTo>
                  <a:pt x="160" y="313"/>
                  <a:pt x="105" y="304"/>
                  <a:pt x="57" y="310"/>
                </a:cubicBezTo>
                <a:close/>
              </a:path>
            </a:pathLst>
          </a:custGeom>
          <a:solidFill>
            <a:srgbClr val="E2E2E2"/>
          </a:solidFill>
          <a:ln w="9525">
            <a:noFill/>
            <a:round/>
            <a:headEnd/>
            <a:tailEnd/>
          </a:ln>
        </p:spPr>
        <p:txBody>
          <a:bodyPr wrap="square" lIns="548640" tIns="182880" rIns="548640" bIns="182880" anchor="ctr" anchorCtr="1"/>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sp>
        <p:nvSpPr>
          <p:cNvPr id="2" name="TextBox 1"/>
          <p:cNvSpPr txBox="1"/>
          <p:nvPr/>
        </p:nvSpPr>
        <p:spPr>
          <a:xfrm>
            <a:off x="980566" y="3409155"/>
            <a:ext cx="7251706" cy="584776"/>
          </a:xfrm>
          <a:prstGeom prst="rect">
            <a:avLst/>
          </a:prstGeom>
          <a:noFill/>
        </p:spPr>
        <p:txBody>
          <a:bodyPr wrap="square" rtlCol="0">
            <a:spAutoFit/>
          </a:bodyPr>
          <a:lstStyle/>
          <a:p>
            <a:r>
              <a:rPr lang="en-US" sz="1600" dirty="0">
                <a:latin typeface="Source Sans Pro Regular"/>
                <a:cs typeface="Source Sans Pro Regular"/>
              </a:rPr>
              <a:t>“I like the second one (Guided), the one with all the stuff. It’s easy, I don’t have to think. I just read it, and there I am”. –P2, Quinn</a:t>
            </a:r>
          </a:p>
        </p:txBody>
      </p:sp>
      <p:sp>
        <p:nvSpPr>
          <p:cNvPr id="9" name="clipart_symbols_newspaperclippings"/>
          <p:cNvSpPr>
            <a:spLocks/>
          </p:cNvSpPr>
          <p:nvPr/>
        </p:nvSpPr>
        <p:spPr bwMode="auto">
          <a:xfrm>
            <a:off x="446238" y="4499399"/>
            <a:ext cx="8320363" cy="1884409"/>
          </a:xfrm>
          <a:custGeom>
            <a:avLst/>
            <a:gdLst>
              <a:gd name="T0" fmla="*/ 2147483647 w 1124"/>
              <a:gd name="T1" fmla="*/ 2147483647 h 323"/>
              <a:gd name="T2" fmla="*/ 2147483647 w 1124"/>
              <a:gd name="T3" fmla="*/ 2147483647 h 323"/>
              <a:gd name="T4" fmla="*/ 2147483647 w 1124"/>
              <a:gd name="T5" fmla="*/ 2147483647 h 323"/>
              <a:gd name="T6" fmla="*/ 2147483647 w 1124"/>
              <a:gd name="T7" fmla="*/ 2147483647 h 323"/>
              <a:gd name="T8" fmla="*/ 2147483647 w 1124"/>
              <a:gd name="T9" fmla="*/ 2147483647 h 323"/>
              <a:gd name="T10" fmla="*/ 2147483647 w 1124"/>
              <a:gd name="T11" fmla="*/ 2147483647 h 323"/>
              <a:gd name="T12" fmla="*/ 2147483647 w 1124"/>
              <a:gd name="T13" fmla="*/ 2147483647 h 323"/>
              <a:gd name="T14" fmla="*/ 2147483647 w 1124"/>
              <a:gd name="T15" fmla="*/ 2147483647 h 323"/>
              <a:gd name="T16" fmla="*/ 2147483647 w 1124"/>
              <a:gd name="T17" fmla="*/ 2147483647 h 323"/>
              <a:gd name="T18" fmla="*/ 2147483647 w 1124"/>
              <a:gd name="T19" fmla="*/ 2147483647 h 323"/>
              <a:gd name="T20" fmla="*/ 2147483647 w 1124"/>
              <a:gd name="T21" fmla="*/ 2147483647 h 323"/>
              <a:gd name="T22" fmla="*/ 2147483647 w 1124"/>
              <a:gd name="T23" fmla="*/ 2147483647 h 323"/>
              <a:gd name="T24" fmla="*/ 2147483647 w 1124"/>
              <a:gd name="T25" fmla="*/ 2147483647 h 323"/>
              <a:gd name="T26" fmla="*/ 2147483647 w 1124"/>
              <a:gd name="T27" fmla="*/ 2147483647 h 323"/>
              <a:gd name="T28" fmla="*/ 2147483647 w 1124"/>
              <a:gd name="T29" fmla="*/ 2147483647 h 323"/>
              <a:gd name="T30" fmla="*/ 2147483647 w 1124"/>
              <a:gd name="T31" fmla="*/ 2147483647 h 323"/>
              <a:gd name="T32" fmla="*/ 2147483647 w 1124"/>
              <a:gd name="T33" fmla="*/ 2147483647 h 323"/>
              <a:gd name="T34" fmla="*/ 2147483647 w 1124"/>
              <a:gd name="T35" fmla="*/ 2147483647 h 323"/>
              <a:gd name="T36" fmla="*/ 2147483647 w 1124"/>
              <a:gd name="T37" fmla="*/ 2147483647 h 323"/>
              <a:gd name="T38" fmla="*/ 2147483647 w 1124"/>
              <a:gd name="T39" fmla="*/ 2147483647 h 323"/>
              <a:gd name="T40" fmla="*/ 2147483647 w 1124"/>
              <a:gd name="T41" fmla="*/ 2147483647 h 323"/>
              <a:gd name="T42" fmla="*/ 2147483647 w 1124"/>
              <a:gd name="T43" fmla="*/ 2147483647 h 323"/>
              <a:gd name="T44" fmla="*/ 2147483647 w 1124"/>
              <a:gd name="T45" fmla="*/ 2147483647 h 323"/>
              <a:gd name="T46" fmla="*/ 2147483647 w 1124"/>
              <a:gd name="T47" fmla="*/ 2147483647 h 323"/>
              <a:gd name="T48" fmla="*/ 2147483647 w 1124"/>
              <a:gd name="T49" fmla="*/ 2147483647 h 323"/>
              <a:gd name="T50" fmla="*/ 2147483647 w 1124"/>
              <a:gd name="T51" fmla="*/ 2147483647 h 323"/>
              <a:gd name="T52" fmla="*/ 2147483647 w 1124"/>
              <a:gd name="T53" fmla="*/ 2147483647 h 323"/>
              <a:gd name="T54" fmla="*/ 2147483647 w 1124"/>
              <a:gd name="T55" fmla="*/ 2147483647 h 323"/>
              <a:gd name="T56" fmla="*/ 2147483647 w 1124"/>
              <a:gd name="T57" fmla="*/ 0 h 323"/>
              <a:gd name="T58" fmla="*/ 2147483647 w 1124"/>
              <a:gd name="T59" fmla="*/ 2147483647 h 323"/>
              <a:gd name="T60" fmla="*/ 2147483647 w 1124"/>
              <a:gd name="T61" fmla="*/ 2147483647 h 323"/>
              <a:gd name="T62" fmla="*/ 2147483647 w 1124"/>
              <a:gd name="T63" fmla="*/ 2147483647 h 323"/>
              <a:gd name="T64" fmla="*/ 2147483647 w 1124"/>
              <a:gd name="T65" fmla="*/ 2147483647 h 323"/>
              <a:gd name="T66" fmla="*/ 2147483647 w 1124"/>
              <a:gd name="T67" fmla="*/ 2147483647 h 323"/>
              <a:gd name="T68" fmla="*/ 2147483647 w 1124"/>
              <a:gd name="T69" fmla="*/ 2147483647 h 323"/>
              <a:gd name="T70" fmla="*/ 2147483647 w 1124"/>
              <a:gd name="T71" fmla="*/ 2147483647 h 323"/>
              <a:gd name="T72" fmla="*/ 2147483647 w 1124"/>
              <a:gd name="T73" fmla="*/ 2147483647 h 323"/>
              <a:gd name="T74" fmla="*/ 2147483647 w 1124"/>
              <a:gd name="T75" fmla="*/ 2147483647 h 323"/>
              <a:gd name="T76" fmla="*/ 2147483647 w 1124"/>
              <a:gd name="T77" fmla="*/ 2147483647 h 323"/>
              <a:gd name="T78" fmla="*/ 2147483647 w 1124"/>
              <a:gd name="T79" fmla="*/ 2147483647 h 323"/>
              <a:gd name="T80" fmla="*/ 2147483647 w 1124"/>
              <a:gd name="T81" fmla="*/ 2147483647 h 323"/>
              <a:gd name="T82" fmla="*/ 2147483647 w 1124"/>
              <a:gd name="T83" fmla="*/ 2147483647 h 323"/>
              <a:gd name="T84" fmla="*/ 2147483647 w 1124"/>
              <a:gd name="T85" fmla="*/ 2147483647 h 323"/>
              <a:gd name="T86" fmla="*/ 2147483647 w 1124"/>
              <a:gd name="T87" fmla="*/ 2147483647 h 323"/>
              <a:gd name="T88" fmla="*/ 2147483647 w 1124"/>
              <a:gd name="T89" fmla="*/ 2147483647 h 323"/>
              <a:gd name="T90" fmla="*/ 2147483647 w 1124"/>
              <a:gd name="T91" fmla="*/ 2147483647 h 323"/>
              <a:gd name="T92" fmla="*/ 2147483647 w 1124"/>
              <a:gd name="T93" fmla="*/ 2147483647 h 323"/>
              <a:gd name="T94" fmla="*/ 2147483647 w 1124"/>
              <a:gd name="T95" fmla="*/ 2147483647 h 323"/>
              <a:gd name="T96" fmla="*/ 2147483647 w 1124"/>
              <a:gd name="T97" fmla="*/ 2147483647 h 323"/>
              <a:gd name="T98" fmla="*/ 2147483647 w 1124"/>
              <a:gd name="T99" fmla="*/ 2147483647 h 323"/>
              <a:gd name="T100" fmla="*/ 2147483647 w 1124"/>
              <a:gd name="T101" fmla="*/ 2147483647 h 323"/>
              <a:gd name="T102" fmla="*/ 2147483647 w 1124"/>
              <a:gd name="T103" fmla="*/ 2147483647 h 323"/>
              <a:gd name="T104" fmla="*/ 2147483647 w 1124"/>
              <a:gd name="T105" fmla="*/ 2147483647 h 323"/>
              <a:gd name="T106" fmla="*/ 2147483647 w 1124"/>
              <a:gd name="T107" fmla="*/ 2147483647 h 323"/>
              <a:gd name="T108" fmla="*/ 2147483647 w 1124"/>
              <a:gd name="T109" fmla="*/ 2147483647 h 323"/>
              <a:gd name="T110" fmla="*/ 2147483647 w 1124"/>
              <a:gd name="T111" fmla="*/ 2147483647 h 32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24"/>
              <a:gd name="T169" fmla="*/ 0 h 323"/>
              <a:gd name="T170" fmla="*/ 1124 w 1124"/>
              <a:gd name="T171" fmla="*/ 323 h 32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24" h="323">
                <a:moveTo>
                  <a:pt x="57" y="310"/>
                </a:moveTo>
                <a:cubicBezTo>
                  <a:pt x="54" y="310"/>
                  <a:pt x="50" y="310"/>
                  <a:pt x="46" y="309"/>
                </a:cubicBezTo>
                <a:cubicBezTo>
                  <a:pt x="49" y="303"/>
                  <a:pt x="27" y="304"/>
                  <a:pt x="34" y="309"/>
                </a:cubicBezTo>
                <a:cubicBezTo>
                  <a:pt x="32" y="309"/>
                  <a:pt x="33" y="248"/>
                  <a:pt x="29" y="226"/>
                </a:cubicBezTo>
                <a:cubicBezTo>
                  <a:pt x="23" y="224"/>
                  <a:pt x="16" y="199"/>
                  <a:pt x="14" y="192"/>
                </a:cubicBezTo>
                <a:cubicBezTo>
                  <a:pt x="8" y="193"/>
                  <a:pt x="9" y="174"/>
                  <a:pt x="6" y="162"/>
                </a:cubicBezTo>
                <a:cubicBezTo>
                  <a:pt x="9" y="155"/>
                  <a:pt x="9" y="136"/>
                  <a:pt x="8" y="124"/>
                </a:cubicBezTo>
                <a:cubicBezTo>
                  <a:pt x="7" y="114"/>
                  <a:pt x="4" y="96"/>
                  <a:pt x="3" y="84"/>
                </a:cubicBezTo>
                <a:cubicBezTo>
                  <a:pt x="3" y="71"/>
                  <a:pt x="0" y="59"/>
                  <a:pt x="1" y="56"/>
                </a:cubicBezTo>
                <a:cubicBezTo>
                  <a:pt x="4" y="47"/>
                  <a:pt x="3" y="29"/>
                  <a:pt x="17" y="25"/>
                </a:cubicBezTo>
                <a:cubicBezTo>
                  <a:pt x="25" y="22"/>
                  <a:pt x="36" y="26"/>
                  <a:pt x="43" y="27"/>
                </a:cubicBezTo>
                <a:cubicBezTo>
                  <a:pt x="54" y="27"/>
                  <a:pt x="63" y="23"/>
                  <a:pt x="82" y="22"/>
                </a:cubicBezTo>
                <a:cubicBezTo>
                  <a:pt x="103" y="21"/>
                  <a:pt x="127" y="26"/>
                  <a:pt x="143" y="24"/>
                </a:cubicBezTo>
                <a:cubicBezTo>
                  <a:pt x="151" y="23"/>
                  <a:pt x="158" y="26"/>
                  <a:pt x="166" y="26"/>
                </a:cubicBezTo>
                <a:cubicBezTo>
                  <a:pt x="174" y="25"/>
                  <a:pt x="183" y="20"/>
                  <a:pt x="191" y="21"/>
                </a:cubicBezTo>
                <a:cubicBezTo>
                  <a:pt x="208" y="23"/>
                  <a:pt x="227" y="18"/>
                  <a:pt x="245" y="17"/>
                </a:cubicBezTo>
                <a:cubicBezTo>
                  <a:pt x="269" y="15"/>
                  <a:pt x="299" y="20"/>
                  <a:pt x="316" y="20"/>
                </a:cubicBezTo>
                <a:cubicBezTo>
                  <a:pt x="327" y="21"/>
                  <a:pt x="339" y="15"/>
                  <a:pt x="351" y="16"/>
                </a:cubicBezTo>
                <a:cubicBezTo>
                  <a:pt x="369" y="16"/>
                  <a:pt x="405" y="22"/>
                  <a:pt x="422" y="17"/>
                </a:cubicBezTo>
                <a:cubicBezTo>
                  <a:pt x="454" y="8"/>
                  <a:pt x="459" y="20"/>
                  <a:pt x="481" y="17"/>
                </a:cubicBezTo>
                <a:cubicBezTo>
                  <a:pt x="507" y="13"/>
                  <a:pt x="527" y="18"/>
                  <a:pt x="547" y="15"/>
                </a:cubicBezTo>
                <a:cubicBezTo>
                  <a:pt x="553" y="9"/>
                  <a:pt x="570" y="12"/>
                  <a:pt x="578" y="8"/>
                </a:cubicBezTo>
                <a:cubicBezTo>
                  <a:pt x="604" y="16"/>
                  <a:pt x="615" y="13"/>
                  <a:pt x="635" y="11"/>
                </a:cubicBezTo>
                <a:cubicBezTo>
                  <a:pt x="647" y="10"/>
                  <a:pt x="659" y="15"/>
                  <a:pt x="672" y="14"/>
                </a:cubicBezTo>
                <a:cubicBezTo>
                  <a:pt x="679" y="14"/>
                  <a:pt x="685" y="10"/>
                  <a:pt x="693" y="9"/>
                </a:cubicBezTo>
                <a:cubicBezTo>
                  <a:pt x="748" y="1"/>
                  <a:pt x="803" y="5"/>
                  <a:pt x="843" y="7"/>
                </a:cubicBezTo>
                <a:cubicBezTo>
                  <a:pt x="880" y="8"/>
                  <a:pt x="910" y="6"/>
                  <a:pt x="945" y="7"/>
                </a:cubicBezTo>
                <a:cubicBezTo>
                  <a:pt x="942" y="7"/>
                  <a:pt x="938" y="7"/>
                  <a:pt x="939" y="3"/>
                </a:cubicBezTo>
                <a:cubicBezTo>
                  <a:pt x="955" y="10"/>
                  <a:pt x="997" y="8"/>
                  <a:pt x="1029" y="0"/>
                </a:cubicBezTo>
                <a:cubicBezTo>
                  <a:pt x="1058" y="11"/>
                  <a:pt x="1097" y="1"/>
                  <a:pt x="1116" y="4"/>
                </a:cubicBezTo>
                <a:cubicBezTo>
                  <a:pt x="1106" y="23"/>
                  <a:pt x="1113" y="70"/>
                  <a:pt x="1106" y="86"/>
                </a:cubicBezTo>
                <a:cubicBezTo>
                  <a:pt x="1102" y="108"/>
                  <a:pt x="1102" y="153"/>
                  <a:pt x="1096" y="184"/>
                </a:cubicBezTo>
                <a:cubicBezTo>
                  <a:pt x="1086" y="193"/>
                  <a:pt x="1124" y="276"/>
                  <a:pt x="1112" y="302"/>
                </a:cubicBezTo>
                <a:cubicBezTo>
                  <a:pt x="1102" y="298"/>
                  <a:pt x="1101" y="298"/>
                  <a:pt x="1091" y="295"/>
                </a:cubicBezTo>
                <a:cubicBezTo>
                  <a:pt x="1048" y="313"/>
                  <a:pt x="1014" y="305"/>
                  <a:pt x="951" y="301"/>
                </a:cubicBezTo>
                <a:cubicBezTo>
                  <a:pt x="934" y="323"/>
                  <a:pt x="922" y="304"/>
                  <a:pt x="900" y="311"/>
                </a:cubicBezTo>
                <a:cubicBezTo>
                  <a:pt x="893" y="310"/>
                  <a:pt x="896" y="305"/>
                  <a:pt x="873" y="308"/>
                </a:cubicBezTo>
                <a:cubicBezTo>
                  <a:pt x="858" y="308"/>
                  <a:pt x="856" y="311"/>
                  <a:pt x="851" y="310"/>
                </a:cubicBezTo>
                <a:cubicBezTo>
                  <a:pt x="843" y="310"/>
                  <a:pt x="832" y="319"/>
                  <a:pt x="824" y="310"/>
                </a:cubicBezTo>
                <a:cubicBezTo>
                  <a:pt x="822" y="319"/>
                  <a:pt x="817" y="315"/>
                  <a:pt x="806" y="313"/>
                </a:cubicBezTo>
                <a:cubicBezTo>
                  <a:pt x="801" y="312"/>
                  <a:pt x="787" y="311"/>
                  <a:pt x="787" y="311"/>
                </a:cubicBezTo>
                <a:cubicBezTo>
                  <a:pt x="785" y="310"/>
                  <a:pt x="779" y="316"/>
                  <a:pt x="777" y="316"/>
                </a:cubicBezTo>
                <a:cubicBezTo>
                  <a:pt x="775" y="316"/>
                  <a:pt x="768" y="311"/>
                  <a:pt x="766" y="310"/>
                </a:cubicBezTo>
                <a:cubicBezTo>
                  <a:pt x="745" y="307"/>
                  <a:pt x="736" y="320"/>
                  <a:pt x="715" y="308"/>
                </a:cubicBezTo>
                <a:cubicBezTo>
                  <a:pt x="711" y="308"/>
                  <a:pt x="698" y="308"/>
                  <a:pt x="688" y="305"/>
                </a:cubicBezTo>
                <a:cubicBezTo>
                  <a:pt x="673" y="305"/>
                  <a:pt x="685" y="304"/>
                  <a:pt x="665" y="307"/>
                </a:cubicBezTo>
                <a:cubicBezTo>
                  <a:pt x="652" y="295"/>
                  <a:pt x="639" y="300"/>
                  <a:pt x="622" y="297"/>
                </a:cubicBezTo>
                <a:cubicBezTo>
                  <a:pt x="568" y="288"/>
                  <a:pt x="552" y="290"/>
                  <a:pt x="505" y="300"/>
                </a:cubicBezTo>
                <a:cubicBezTo>
                  <a:pt x="510" y="294"/>
                  <a:pt x="467" y="305"/>
                  <a:pt x="465" y="299"/>
                </a:cubicBezTo>
                <a:cubicBezTo>
                  <a:pt x="458" y="296"/>
                  <a:pt x="454" y="303"/>
                  <a:pt x="446" y="300"/>
                </a:cubicBezTo>
                <a:cubicBezTo>
                  <a:pt x="425" y="291"/>
                  <a:pt x="414" y="307"/>
                  <a:pt x="396" y="299"/>
                </a:cubicBezTo>
                <a:cubicBezTo>
                  <a:pt x="381" y="305"/>
                  <a:pt x="355" y="308"/>
                  <a:pt x="342" y="298"/>
                </a:cubicBezTo>
                <a:cubicBezTo>
                  <a:pt x="333" y="301"/>
                  <a:pt x="329" y="301"/>
                  <a:pt x="318" y="300"/>
                </a:cubicBezTo>
                <a:cubicBezTo>
                  <a:pt x="310" y="299"/>
                  <a:pt x="297" y="298"/>
                  <a:pt x="290" y="296"/>
                </a:cubicBezTo>
                <a:cubicBezTo>
                  <a:pt x="272" y="293"/>
                  <a:pt x="223" y="300"/>
                  <a:pt x="213" y="302"/>
                </a:cubicBezTo>
                <a:cubicBezTo>
                  <a:pt x="160" y="313"/>
                  <a:pt x="105" y="304"/>
                  <a:pt x="57" y="310"/>
                </a:cubicBezTo>
                <a:close/>
              </a:path>
            </a:pathLst>
          </a:custGeom>
          <a:solidFill>
            <a:srgbClr val="E2E2E2"/>
          </a:solidFill>
          <a:ln w="9525">
            <a:noFill/>
            <a:round/>
            <a:headEnd/>
            <a:tailEnd/>
          </a:ln>
        </p:spPr>
        <p:txBody>
          <a:bodyPr wrap="square" lIns="548640" tIns="182880" rIns="548640" bIns="182880" anchor="ctr" anchorCtr="1"/>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sp>
        <p:nvSpPr>
          <p:cNvPr id="10" name="TextBox 9"/>
          <p:cNvSpPr txBox="1"/>
          <p:nvPr/>
        </p:nvSpPr>
        <p:spPr>
          <a:xfrm>
            <a:off x="1037977" y="4848345"/>
            <a:ext cx="7251706" cy="1323439"/>
          </a:xfrm>
          <a:prstGeom prst="rect">
            <a:avLst/>
          </a:prstGeom>
          <a:noFill/>
        </p:spPr>
        <p:txBody>
          <a:bodyPr wrap="square" rtlCol="0">
            <a:spAutoFit/>
          </a:bodyPr>
          <a:lstStyle/>
          <a:p>
            <a:r>
              <a:rPr lang="en-US" sz="1600" dirty="0">
                <a:latin typeface="Source Sans Pro Regular"/>
                <a:cs typeface="Source Sans Pro Regular"/>
              </a:rPr>
              <a:t>“I like this screen (guided), it has a lot more information. I like the tags better. A picture would help a lot… the box for Manage Health and Benefits are the main things Veterans are coming to the site about. To have it prominent at the top, I would change these icons for real pictures to make it more warm and fuzzy”. </a:t>
            </a:r>
          </a:p>
          <a:p>
            <a:r>
              <a:rPr lang="en-US" sz="1600" dirty="0">
                <a:latin typeface="Source Sans Pro Regular"/>
                <a:cs typeface="Source Sans Pro Regular"/>
              </a:rPr>
              <a:t>–P5, Duncan</a:t>
            </a:r>
          </a:p>
        </p:txBody>
      </p:sp>
      <p:sp>
        <p:nvSpPr>
          <p:cNvPr id="5" name="Slide Number Placeholder 4"/>
          <p:cNvSpPr>
            <a:spLocks noGrp="1"/>
          </p:cNvSpPr>
          <p:nvPr>
            <p:ph type="sldNum" idx="12"/>
          </p:nvPr>
        </p:nvSpPr>
        <p:spPr/>
        <p:txBody>
          <a:bodyPr/>
          <a:lstStyle/>
          <a:p>
            <a:fld id="{00000000-1234-1234-1234-123412341234}" type="slidenum">
              <a:rPr lang="en" smtClean="0">
                <a:solidFill>
                  <a:prstClr val="black">
                    <a:tint val="75000"/>
                  </a:prstClr>
                </a:solidFill>
                <a:latin typeface="Calibri"/>
              </a:rPr>
              <a:pPr/>
              <a:t>29</a:t>
            </a:fld>
            <a:endParaRPr lang="en" dirty="0">
              <a:solidFill>
                <a:prstClr val="black">
                  <a:tint val="75000"/>
                </a:prstClr>
              </a:solidFill>
              <a:latin typeface="Calibri"/>
            </a:endParaRPr>
          </a:p>
        </p:txBody>
      </p:sp>
    </p:spTree>
    <p:extLst>
      <p:ext uri="{BB962C8B-B14F-4D97-AF65-F5344CB8AC3E}">
        <p14:creationId xmlns:p14="http://schemas.microsoft.com/office/powerpoint/2010/main" val="292326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32D61"/>
        </a:solidFill>
        <a:effectLst/>
      </p:bgPr>
    </p:bg>
    <p:spTree>
      <p:nvGrpSpPr>
        <p:cNvPr id="1" name="Shape 366"/>
        <p:cNvGrpSpPr/>
        <p:nvPr/>
      </p:nvGrpSpPr>
      <p:grpSpPr>
        <a:xfrm>
          <a:off x="0" y="0"/>
          <a:ext cx="0" cy="0"/>
          <a:chOff x="0" y="0"/>
          <a:chExt cx="0" cy="0"/>
        </a:xfrm>
      </p:grpSpPr>
      <p:sp>
        <p:nvSpPr>
          <p:cNvPr id="5" name="Shape 367"/>
          <p:cNvSpPr txBox="1">
            <a:spLocks noGrp="1"/>
          </p:cNvSpPr>
          <p:nvPr>
            <p:ph type="ctrTitle"/>
          </p:nvPr>
        </p:nvSpPr>
        <p:spPr>
          <a:xfrm>
            <a:off x="387900" y="1982527"/>
            <a:ext cx="7973400" cy="1692000"/>
          </a:xfrm>
          <a:prstGeom prst="rect">
            <a:avLst/>
          </a:prstGeom>
        </p:spPr>
        <p:txBody>
          <a:bodyPr lIns="91425" tIns="91425" rIns="91425" bIns="91425" anchor="b" anchorCtr="0">
            <a:noAutofit/>
          </a:bodyPr>
          <a:lstStyle/>
          <a:p>
            <a:pPr lvl="0" algn="l" rtl="0">
              <a:spcBef>
                <a:spcPts val="0"/>
              </a:spcBef>
              <a:buNone/>
            </a:pPr>
            <a:r>
              <a:rPr lang="en-US" sz="4400" dirty="0">
                <a:solidFill>
                  <a:schemeClr val="bg1"/>
                </a:solidFill>
                <a:latin typeface="Merriweather"/>
                <a:ea typeface="Merriweather"/>
                <a:cs typeface="Merriweather"/>
                <a:sym typeface="Merriweather"/>
              </a:rPr>
              <a:t>Veterans ID Card (VIC)</a:t>
            </a:r>
            <a:endParaRPr lang="en" sz="4400" dirty="0">
              <a:solidFill>
                <a:schemeClr val="bg1"/>
              </a:solidFill>
              <a:latin typeface="Merriweather"/>
              <a:ea typeface="Merriweather"/>
              <a:cs typeface="Merriweather"/>
              <a:sym typeface="Merriweather"/>
            </a:endParaRPr>
          </a:p>
        </p:txBody>
      </p:sp>
      <p:cxnSp>
        <p:nvCxnSpPr>
          <p:cNvPr id="7" name="Shape 369"/>
          <p:cNvCxnSpPr/>
          <p:nvPr/>
        </p:nvCxnSpPr>
        <p:spPr>
          <a:xfrm>
            <a:off x="518550" y="3715388"/>
            <a:ext cx="6706500" cy="0"/>
          </a:xfrm>
          <a:prstGeom prst="straightConnector1">
            <a:avLst/>
          </a:prstGeom>
          <a:noFill/>
          <a:ln w="28575" cap="flat" cmpd="sng">
            <a:solidFill>
              <a:schemeClr val="bg1"/>
            </a:solidFill>
            <a:prstDash val="solid"/>
            <a:round/>
            <a:headEnd type="none" w="lg" len="lg"/>
            <a:tailEnd type="none" w="lg" len="lg"/>
          </a:ln>
        </p:spPr>
      </p:cxnSp>
      <p:sp>
        <p:nvSpPr>
          <p:cNvPr id="8" name="Shape 368"/>
          <p:cNvSpPr txBox="1"/>
          <p:nvPr/>
        </p:nvSpPr>
        <p:spPr>
          <a:xfrm>
            <a:off x="442350" y="3898325"/>
            <a:ext cx="7042800" cy="429525"/>
          </a:xfrm>
          <a:prstGeom prst="rect">
            <a:avLst/>
          </a:prstGeom>
          <a:noFill/>
          <a:ln>
            <a:noFill/>
          </a:ln>
        </p:spPr>
        <p:txBody>
          <a:bodyPr lIns="91425" tIns="91425" rIns="91425" bIns="91425" anchor="t" anchorCtr="0">
            <a:noAutofit/>
          </a:bodyPr>
          <a:lstStyle/>
          <a:p>
            <a:pPr defTabSz="914400">
              <a:buClr>
                <a:srgbClr val="333333"/>
              </a:buClr>
              <a:buSzPct val="61111"/>
            </a:pPr>
            <a:endParaRPr kern="0" dirty="0">
              <a:solidFill>
                <a:srgbClr val="E31C3D"/>
              </a:solidFill>
              <a:latin typeface="Arial"/>
              <a:ea typeface="Source Sans Pro"/>
              <a:cs typeface="Arial"/>
              <a:sym typeface="Source Sans Pro"/>
            </a:endParaRPr>
          </a:p>
        </p:txBody>
      </p:sp>
      <p:sp>
        <p:nvSpPr>
          <p:cNvPr id="6" name="TextBox 5"/>
          <p:cNvSpPr txBox="1"/>
          <p:nvPr/>
        </p:nvSpPr>
        <p:spPr>
          <a:xfrm>
            <a:off x="6593205" y="3109433"/>
            <a:ext cx="2372896" cy="461665"/>
          </a:xfrm>
          <a:prstGeom prst="rect">
            <a:avLst/>
          </a:prstGeom>
          <a:noFill/>
        </p:spPr>
        <p:txBody>
          <a:bodyPr wrap="square" rtlCol="0">
            <a:spAutoFit/>
          </a:bodyPr>
          <a:lstStyle/>
          <a:p>
            <a:r>
              <a:rPr lang="en-US" sz="2400" b="1" dirty="0">
                <a:solidFill>
                  <a:srgbClr val="0A59B1"/>
                </a:solidFill>
              </a:rPr>
              <a:t>Lauren/Paris</a:t>
            </a:r>
          </a:p>
        </p:txBody>
      </p:sp>
    </p:spTree>
    <p:extLst>
      <p:ext uri="{BB962C8B-B14F-4D97-AF65-F5344CB8AC3E}">
        <p14:creationId xmlns:p14="http://schemas.microsoft.com/office/powerpoint/2010/main" val="12685922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397"/>
        <p:cNvGrpSpPr/>
        <p:nvPr/>
      </p:nvGrpSpPr>
      <p:grpSpPr>
        <a:xfrm>
          <a:off x="0" y="0"/>
          <a:ext cx="0" cy="0"/>
          <a:chOff x="0" y="0"/>
          <a:chExt cx="0" cy="0"/>
        </a:xfrm>
      </p:grpSpPr>
      <p:sp>
        <p:nvSpPr>
          <p:cNvPr id="13" name="Shape 367"/>
          <p:cNvSpPr txBox="1">
            <a:spLocks/>
          </p:cNvSpPr>
          <p:nvPr/>
        </p:nvSpPr>
        <p:spPr>
          <a:xfrm>
            <a:off x="387900" y="272174"/>
            <a:ext cx="7973400" cy="977911"/>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pPr>
              <a:buClr>
                <a:prstClr val="black"/>
              </a:buClr>
            </a:pPr>
            <a:r>
              <a:rPr lang="en-US" sz="4000" dirty="0">
                <a:solidFill>
                  <a:srgbClr val="032D61"/>
                </a:solidFill>
                <a:latin typeface="Merriweather Regular"/>
                <a:ea typeface="Merriweather"/>
                <a:cs typeface="Merriweather Regular"/>
                <a:sym typeface="Merriweather"/>
              </a:rPr>
              <a:t>These Veterans Want It Visual</a:t>
            </a:r>
            <a:endParaRPr lang="en" sz="4000" dirty="0">
              <a:solidFill>
                <a:srgbClr val="032D61"/>
              </a:solidFill>
              <a:latin typeface="Merriweather Regular"/>
              <a:ea typeface="Merriweather"/>
              <a:cs typeface="Merriweather Regular"/>
              <a:sym typeface="Merriweather"/>
            </a:endParaRPr>
          </a:p>
        </p:txBody>
      </p:sp>
      <p:cxnSp>
        <p:nvCxnSpPr>
          <p:cNvPr id="14" name="Shape 369"/>
          <p:cNvCxnSpPr/>
          <p:nvPr/>
        </p:nvCxnSpPr>
        <p:spPr>
          <a:xfrm>
            <a:off x="505591" y="1290932"/>
            <a:ext cx="8202672" cy="0"/>
          </a:xfrm>
          <a:prstGeom prst="straightConnector1">
            <a:avLst/>
          </a:prstGeom>
          <a:noFill/>
          <a:ln w="38100" cap="flat" cmpd="sng">
            <a:solidFill>
              <a:srgbClr val="032D61"/>
            </a:solidFill>
            <a:prstDash val="solid"/>
            <a:round/>
            <a:headEnd type="none" w="lg" len="lg"/>
            <a:tailEnd type="none" w="lg" len="lg"/>
          </a:ln>
        </p:spPr>
      </p:cxnSp>
      <p:sp>
        <p:nvSpPr>
          <p:cNvPr id="4" name="Rectangle 3"/>
          <p:cNvSpPr/>
          <p:nvPr/>
        </p:nvSpPr>
        <p:spPr>
          <a:xfrm>
            <a:off x="505591" y="1747813"/>
            <a:ext cx="8202672" cy="2862323"/>
          </a:xfrm>
          <a:prstGeom prst="rect">
            <a:avLst/>
          </a:prstGeom>
        </p:spPr>
        <p:txBody>
          <a:bodyPr wrap="square">
            <a:spAutoFit/>
          </a:bodyPr>
          <a:lstStyle/>
          <a:p>
            <a:endParaRPr lang="en-US" dirty="0">
              <a:latin typeface="Source Sans Pro Regular"/>
              <a:cs typeface="Source Sans Pro Regular"/>
            </a:endParaRPr>
          </a:p>
          <a:p>
            <a:endParaRPr lang="en-US" dirty="0">
              <a:latin typeface="Source Sans Pro Regular"/>
              <a:cs typeface="Source Sans Pro Regular"/>
            </a:endParaRPr>
          </a:p>
          <a:p>
            <a:endParaRPr lang="en-US" dirty="0">
              <a:latin typeface="Source Sans Pro Regular"/>
              <a:cs typeface="Source Sans Pro Regular"/>
            </a:endParaRPr>
          </a:p>
          <a:p>
            <a:endParaRPr lang="en-US" dirty="0">
              <a:latin typeface="Source Sans Pro Regular"/>
              <a:cs typeface="Source Sans Pro Regular"/>
            </a:endParaRPr>
          </a:p>
          <a:p>
            <a:endParaRPr lang="en-US" dirty="0">
              <a:latin typeface="Source Sans Pro Regular"/>
              <a:cs typeface="Source Sans Pro Regular"/>
            </a:endParaRPr>
          </a:p>
          <a:p>
            <a:endParaRPr lang="en-US" dirty="0">
              <a:latin typeface="Source Sans Pro Regular"/>
              <a:cs typeface="Source Sans Pro Regular"/>
            </a:endParaRPr>
          </a:p>
          <a:p>
            <a:endParaRPr lang="en-US" dirty="0">
              <a:latin typeface="Source Sans Pro Regular"/>
              <a:cs typeface="Source Sans Pro Regular"/>
            </a:endParaRPr>
          </a:p>
          <a:p>
            <a:endParaRPr lang="en-US" dirty="0"/>
          </a:p>
          <a:p>
            <a:endParaRPr lang="en-US" dirty="0"/>
          </a:p>
          <a:p>
            <a:endParaRPr lang="en-US" dirty="0"/>
          </a:p>
        </p:txBody>
      </p:sp>
      <p:sp>
        <p:nvSpPr>
          <p:cNvPr id="8" name="clipart_symbols_newspaperclippings"/>
          <p:cNvSpPr>
            <a:spLocks/>
          </p:cNvSpPr>
          <p:nvPr/>
        </p:nvSpPr>
        <p:spPr bwMode="auto">
          <a:xfrm>
            <a:off x="387900" y="3041504"/>
            <a:ext cx="8321040" cy="1608778"/>
          </a:xfrm>
          <a:custGeom>
            <a:avLst/>
            <a:gdLst>
              <a:gd name="T0" fmla="*/ 2147483647 w 1151"/>
              <a:gd name="T1" fmla="*/ 2147483647 h 324"/>
              <a:gd name="T2" fmla="*/ 2147483647 w 1151"/>
              <a:gd name="T3" fmla="*/ 2147483647 h 324"/>
              <a:gd name="T4" fmla="*/ 2147483647 w 1151"/>
              <a:gd name="T5" fmla="*/ 2147483647 h 324"/>
              <a:gd name="T6" fmla="*/ 2147483647 w 1151"/>
              <a:gd name="T7" fmla="*/ 2147483647 h 324"/>
              <a:gd name="T8" fmla="*/ 2147483647 w 1151"/>
              <a:gd name="T9" fmla="*/ 2147483647 h 324"/>
              <a:gd name="T10" fmla="*/ 2147483647 w 1151"/>
              <a:gd name="T11" fmla="*/ 2147483647 h 324"/>
              <a:gd name="T12" fmla="*/ 2147483647 w 1151"/>
              <a:gd name="T13" fmla="*/ 2147483647 h 324"/>
              <a:gd name="T14" fmla="*/ 2147483647 w 1151"/>
              <a:gd name="T15" fmla="*/ 2147483647 h 324"/>
              <a:gd name="T16" fmla="*/ 2147483647 w 1151"/>
              <a:gd name="T17" fmla="*/ 2147483647 h 324"/>
              <a:gd name="T18" fmla="*/ 2147483647 w 1151"/>
              <a:gd name="T19" fmla="*/ 2147483647 h 324"/>
              <a:gd name="T20" fmla="*/ 2147483647 w 1151"/>
              <a:gd name="T21" fmla="*/ 2147483647 h 324"/>
              <a:gd name="T22" fmla="*/ 2147483647 w 1151"/>
              <a:gd name="T23" fmla="*/ 2147483647 h 324"/>
              <a:gd name="T24" fmla="*/ 2147483647 w 1151"/>
              <a:gd name="T25" fmla="*/ 2147483647 h 324"/>
              <a:gd name="T26" fmla="*/ 2147483647 w 1151"/>
              <a:gd name="T27" fmla="*/ 2147483647 h 324"/>
              <a:gd name="T28" fmla="*/ 2147483647 w 1151"/>
              <a:gd name="T29" fmla="*/ 2147483647 h 324"/>
              <a:gd name="T30" fmla="*/ 2147483647 w 1151"/>
              <a:gd name="T31" fmla="*/ 2147483647 h 324"/>
              <a:gd name="T32" fmla="*/ 2147483647 w 1151"/>
              <a:gd name="T33" fmla="*/ 2147483647 h 324"/>
              <a:gd name="T34" fmla="*/ 2147483647 w 1151"/>
              <a:gd name="T35" fmla="*/ 2147483647 h 324"/>
              <a:gd name="T36" fmla="*/ 2147483647 w 1151"/>
              <a:gd name="T37" fmla="*/ 2147483647 h 324"/>
              <a:gd name="T38" fmla="*/ 2147483647 w 1151"/>
              <a:gd name="T39" fmla="*/ 2147483647 h 324"/>
              <a:gd name="T40" fmla="*/ 2147483647 w 1151"/>
              <a:gd name="T41" fmla="*/ 2147483647 h 324"/>
              <a:gd name="T42" fmla="*/ 2147483647 w 1151"/>
              <a:gd name="T43" fmla="*/ 2147483647 h 324"/>
              <a:gd name="T44" fmla="*/ 2147483647 w 1151"/>
              <a:gd name="T45" fmla="*/ 2147483647 h 324"/>
              <a:gd name="T46" fmla="*/ 2147483647 w 1151"/>
              <a:gd name="T47" fmla="*/ 2147483647 h 324"/>
              <a:gd name="T48" fmla="*/ 2147483647 w 1151"/>
              <a:gd name="T49" fmla="*/ 2147483647 h 324"/>
              <a:gd name="T50" fmla="*/ 2147483647 w 1151"/>
              <a:gd name="T51" fmla="*/ 2147483647 h 324"/>
              <a:gd name="T52" fmla="*/ 2147483647 w 1151"/>
              <a:gd name="T53" fmla="*/ 2147483647 h 324"/>
              <a:gd name="T54" fmla="*/ 2147483647 w 1151"/>
              <a:gd name="T55" fmla="*/ 2147483647 h 324"/>
              <a:gd name="T56" fmla="*/ 2147483647 w 1151"/>
              <a:gd name="T57" fmla="*/ 2147483647 h 324"/>
              <a:gd name="T58" fmla="*/ 2147483647 w 1151"/>
              <a:gd name="T59" fmla="*/ 2147483647 h 324"/>
              <a:gd name="T60" fmla="*/ 2147483647 w 1151"/>
              <a:gd name="T61" fmla="*/ 2147483647 h 324"/>
              <a:gd name="T62" fmla="*/ 2147483647 w 1151"/>
              <a:gd name="T63" fmla="*/ 2147483647 h 324"/>
              <a:gd name="T64" fmla="*/ 2147483647 w 1151"/>
              <a:gd name="T65" fmla="*/ 2147483647 h 324"/>
              <a:gd name="T66" fmla="*/ 2147483647 w 1151"/>
              <a:gd name="T67" fmla="*/ 2147483647 h 324"/>
              <a:gd name="T68" fmla="*/ 2147483647 w 1151"/>
              <a:gd name="T69" fmla="*/ 2147483647 h 324"/>
              <a:gd name="T70" fmla="*/ 2147483647 w 1151"/>
              <a:gd name="T71" fmla="*/ 2147483647 h 324"/>
              <a:gd name="T72" fmla="*/ 2147483647 w 1151"/>
              <a:gd name="T73" fmla="*/ 2147483647 h 324"/>
              <a:gd name="T74" fmla="*/ 2147483647 w 1151"/>
              <a:gd name="T75" fmla="*/ 2147483647 h 324"/>
              <a:gd name="T76" fmla="*/ 2147483647 w 1151"/>
              <a:gd name="T77" fmla="*/ 2147483647 h 324"/>
              <a:gd name="T78" fmla="*/ 2147483647 w 1151"/>
              <a:gd name="T79" fmla="*/ 2147483647 h 324"/>
              <a:gd name="T80" fmla="*/ 2147483647 w 1151"/>
              <a:gd name="T81" fmla="*/ 2147483647 h 324"/>
              <a:gd name="T82" fmla="*/ 2147483647 w 1151"/>
              <a:gd name="T83" fmla="*/ 2147483647 h 324"/>
              <a:gd name="T84" fmla="*/ 2147483647 w 1151"/>
              <a:gd name="T85" fmla="*/ 2147483647 h 324"/>
              <a:gd name="T86" fmla="*/ 2147483647 w 1151"/>
              <a:gd name="T87" fmla="*/ 2147483647 h 324"/>
              <a:gd name="T88" fmla="*/ 2147483647 w 1151"/>
              <a:gd name="T89" fmla="*/ 2147483647 h 324"/>
              <a:gd name="T90" fmla="*/ 2147483647 w 1151"/>
              <a:gd name="T91" fmla="*/ 2147483647 h 324"/>
              <a:gd name="T92" fmla="*/ 2147483647 w 1151"/>
              <a:gd name="T93" fmla="*/ 2147483647 h 324"/>
              <a:gd name="T94" fmla="*/ 2147483647 w 1151"/>
              <a:gd name="T95" fmla="*/ 2147483647 h 324"/>
              <a:gd name="T96" fmla="*/ 2147483647 w 1151"/>
              <a:gd name="T97" fmla="*/ 2147483647 h 324"/>
              <a:gd name="T98" fmla="*/ 2147483647 w 1151"/>
              <a:gd name="T99" fmla="*/ 2147483647 h 324"/>
              <a:gd name="T100" fmla="*/ 2147483647 w 1151"/>
              <a:gd name="T101" fmla="*/ 2147483647 h 324"/>
              <a:gd name="T102" fmla="*/ 2147483647 w 1151"/>
              <a:gd name="T103" fmla="*/ 2147483647 h 324"/>
              <a:gd name="T104" fmla="*/ 2147483647 w 1151"/>
              <a:gd name="T105" fmla="*/ 2147483647 h 324"/>
              <a:gd name="T106" fmla="*/ 2147483647 w 1151"/>
              <a:gd name="T107" fmla="*/ 2147483647 h 324"/>
              <a:gd name="T108" fmla="*/ 2147483647 w 1151"/>
              <a:gd name="T109" fmla="*/ 2147483647 h 32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51"/>
              <a:gd name="T166" fmla="*/ 0 h 324"/>
              <a:gd name="T167" fmla="*/ 1151 w 1151"/>
              <a:gd name="T168" fmla="*/ 324 h 32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51" h="324">
                <a:moveTo>
                  <a:pt x="1029" y="301"/>
                </a:moveTo>
                <a:cubicBezTo>
                  <a:pt x="1033" y="301"/>
                  <a:pt x="1050" y="301"/>
                  <a:pt x="1054" y="301"/>
                </a:cubicBezTo>
                <a:cubicBezTo>
                  <a:pt x="1060" y="296"/>
                  <a:pt x="1086" y="300"/>
                  <a:pt x="1090" y="301"/>
                </a:cubicBezTo>
                <a:cubicBezTo>
                  <a:pt x="1092" y="301"/>
                  <a:pt x="1130" y="297"/>
                  <a:pt x="1132" y="297"/>
                </a:cubicBezTo>
                <a:cubicBezTo>
                  <a:pt x="1138" y="268"/>
                  <a:pt x="1115" y="246"/>
                  <a:pt x="1119" y="225"/>
                </a:cubicBezTo>
                <a:cubicBezTo>
                  <a:pt x="1125" y="222"/>
                  <a:pt x="1123" y="194"/>
                  <a:pt x="1124" y="187"/>
                </a:cubicBezTo>
                <a:cubicBezTo>
                  <a:pt x="1130" y="188"/>
                  <a:pt x="1121" y="164"/>
                  <a:pt x="1123" y="152"/>
                </a:cubicBezTo>
                <a:cubicBezTo>
                  <a:pt x="1151" y="140"/>
                  <a:pt x="1129" y="89"/>
                  <a:pt x="1129" y="61"/>
                </a:cubicBezTo>
                <a:cubicBezTo>
                  <a:pt x="1129" y="50"/>
                  <a:pt x="1139" y="37"/>
                  <a:pt x="1135" y="26"/>
                </a:cubicBezTo>
                <a:cubicBezTo>
                  <a:pt x="1132" y="18"/>
                  <a:pt x="1117" y="14"/>
                  <a:pt x="1104" y="16"/>
                </a:cubicBezTo>
                <a:cubicBezTo>
                  <a:pt x="1096" y="18"/>
                  <a:pt x="1092" y="19"/>
                  <a:pt x="1085" y="20"/>
                </a:cubicBezTo>
                <a:cubicBezTo>
                  <a:pt x="1073" y="21"/>
                  <a:pt x="1058" y="15"/>
                  <a:pt x="1039" y="15"/>
                </a:cubicBezTo>
                <a:cubicBezTo>
                  <a:pt x="1018" y="14"/>
                  <a:pt x="994" y="19"/>
                  <a:pt x="978" y="17"/>
                </a:cubicBezTo>
                <a:cubicBezTo>
                  <a:pt x="970" y="16"/>
                  <a:pt x="963" y="24"/>
                  <a:pt x="955" y="24"/>
                </a:cubicBezTo>
                <a:cubicBezTo>
                  <a:pt x="947" y="23"/>
                  <a:pt x="938" y="14"/>
                  <a:pt x="929" y="15"/>
                </a:cubicBezTo>
                <a:cubicBezTo>
                  <a:pt x="913" y="16"/>
                  <a:pt x="894" y="12"/>
                  <a:pt x="876" y="11"/>
                </a:cubicBezTo>
                <a:cubicBezTo>
                  <a:pt x="851" y="9"/>
                  <a:pt x="822" y="14"/>
                  <a:pt x="805" y="15"/>
                </a:cubicBezTo>
                <a:cubicBezTo>
                  <a:pt x="794" y="16"/>
                  <a:pt x="782" y="10"/>
                  <a:pt x="770" y="11"/>
                </a:cubicBezTo>
                <a:cubicBezTo>
                  <a:pt x="752" y="12"/>
                  <a:pt x="732" y="20"/>
                  <a:pt x="715" y="22"/>
                </a:cubicBezTo>
                <a:cubicBezTo>
                  <a:pt x="682" y="27"/>
                  <a:pt x="662" y="16"/>
                  <a:pt x="639" y="13"/>
                </a:cubicBezTo>
                <a:cubicBezTo>
                  <a:pt x="614" y="10"/>
                  <a:pt x="612" y="23"/>
                  <a:pt x="589" y="17"/>
                </a:cubicBezTo>
                <a:cubicBezTo>
                  <a:pt x="584" y="11"/>
                  <a:pt x="551" y="10"/>
                  <a:pt x="543" y="5"/>
                </a:cubicBezTo>
                <a:cubicBezTo>
                  <a:pt x="519" y="7"/>
                  <a:pt x="506" y="11"/>
                  <a:pt x="485" y="9"/>
                </a:cubicBezTo>
                <a:cubicBezTo>
                  <a:pt x="474" y="8"/>
                  <a:pt x="462" y="13"/>
                  <a:pt x="449" y="13"/>
                </a:cubicBezTo>
                <a:cubicBezTo>
                  <a:pt x="442" y="12"/>
                  <a:pt x="436" y="9"/>
                  <a:pt x="428" y="8"/>
                </a:cubicBezTo>
                <a:cubicBezTo>
                  <a:pt x="373" y="0"/>
                  <a:pt x="317" y="5"/>
                  <a:pt x="278" y="7"/>
                </a:cubicBezTo>
                <a:cubicBezTo>
                  <a:pt x="240" y="9"/>
                  <a:pt x="240" y="9"/>
                  <a:pt x="206" y="10"/>
                </a:cubicBezTo>
                <a:cubicBezTo>
                  <a:pt x="209" y="10"/>
                  <a:pt x="172" y="14"/>
                  <a:pt x="171" y="10"/>
                </a:cubicBezTo>
                <a:cubicBezTo>
                  <a:pt x="123" y="2"/>
                  <a:pt x="124" y="10"/>
                  <a:pt x="91" y="2"/>
                </a:cubicBezTo>
                <a:cubicBezTo>
                  <a:pt x="63" y="13"/>
                  <a:pt x="24" y="4"/>
                  <a:pt x="5" y="7"/>
                </a:cubicBezTo>
                <a:cubicBezTo>
                  <a:pt x="15" y="26"/>
                  <a:pt x="14" y="56"/>
                  <a:pt x="27" y="72"/>
                </a:cubicBezTo>
                <a:cubicBezTo>
                  <a:pt x="12" y="72"/>
                  <a:pt x="27" y="93"/>
                  <a:pt x="16" y="90"/>
                </a:cubicBezTo>
                <a:cubicBezTo>
                  <a:pt x="20" y="111"/>
                  <a:pt x="21" y="156"/>
                  <a:pt x="27" y="187"/>
                </a:cubicBezTo>
                <a:cubicBezTo>
                  <a:pt x="36" y="196"/>
                  <a:pt x="9" y="208"/>
                  <a:pt x="19" y="215"/>
                </a:cubicBezTo>
                <a:cubicBezTo>
                  <a:pt x="16" y="229"/>
                  <a:pt x="34" y="230"/>
                  <a:pt x="21" y="233"/>
                </a:cubicBezTo>
                <a:cubicBezTo>
                  <a:pt x="13" y="252"/>
                  <a:pt x="0" y="279"/>
                  <a:pt x="12" y="305"/>
                </a:cubicBezTo>
                <a:cubicBezTo>
                  <a:pt x="22" y="302"/>
                  <a:pt x="23" y="302"/>
                  <a:pt x="33" y="298"/>
                </a:cubicBezTo>
                <a:cubicBezTo>
                  <a:pt x="76" y="315"/>
                  <a:pt x="110" y="307"/>
                  <a:pt x="173" y="303"/>
                </a:cubicBezTo>
                <a:cubicBezTo>
                  <a:pt x="190" y="324"/>
                  <a:pt x="213" y="309"/>
                  <a:pt x="235" y="316"/>
                </a:cubicBezTo>
                <a:cubicBezTo>
                  <a:pt x="242" y="314"/>
                  <a:pt x="268" y="311"/>
                  <a:pt x="273" y="311"/>
                </a:cubicBezTo>
                <a:cubicBezTo>
                  <a:pt x="281" y="310"/>
                  <a:pt x="303" y="309"/>
                  <a:pt x="313" y="307"/>
                </a:cubicBezTo>
                <a:cubicBezTo>
                  <a:pt x="318" y="306"/>
                  <a:pt x="337" y="310"/>
                  <a:pt x="337" y="311"/>
                </a:cubicBezTo>
                <a:cubicBezTo>
                  <a:pt x="339" y="310"/>
                  <a:pt x="345" y="316"/>
                  <a:pt x="347" y="316"/>
                </a:cubicBezTo>
                <a:cubicBezTo>
                  <a:pt x="349" y="316"/>
                  <a:pt x="356" y="310"/>
                  <a:pt x="358" y="310"/>
                </a:cubicBezTo>
                <a:cubicBezTo>
                  <a:pt x="379" y="306"/>
                  <a:pt x="387" y="312"/>
                  <a:pt x="411" y="310"/>
                </a:cubicBezTo>
                <a:cubicBezTo>
                  <a:pt x="415" y="311"/>
                  <a:pt x="429" y="314"/>
                  <a:pt x="439" y="311"/>
                </a:cubicBezTo>
                <a:cubicBezTo>
                  <a:pt x="453" y="310"/>
                  <a:pt x="484" y="302"/>
                  <a:pt x="504" y="305"/>
                </a:cubicBezTo>
                <a:cubicBezTo>
                  <a:pt x="522" y="288"/>
                  <a:pt x="596" y="303"/>
                  <a:pt x="615" y="300"/>
                </a:cubicBezTo>
                <a:cubicBezTo>
                  <a:pt x="622" y="297"/>
                  <a:pt x="660" y="304"/>
                  <a:pt x="667" y="301"/>
                </a:cubicBezTo>
                <a:cubicBezTo>
                  <a:pt x="688" y="291"/>
                  <a:pt x="710" y="303"/>
                  <a:pt x="728" y="295"/>
                </a:cubicBezTo>
                <a:cubicBezTo>
                  <a:pt x="743" y="300"/>
                  <a:pt x="769" y="303"/>
                  <a:pt x="782" y="293"/>
                </a:cubicBezTo>
                <a:cubicBezTo>
                  <a:pt x="790" y="296"/>
                  <a:pt x="798" y="306"/>
                  <a:pt x="809" y="305"/>
                </a:cubicBezTo>
                <a:cubicBezTo>
                  <a:pt x="817" y="304"/>
                  <a:pt x="854" y="302"/>
                  <a:pt x="861" y="300"/>
                </a:cubicBezTo>
                <a:cubicBezTo>
                  <a:pt x="879" y="297"/>
                  <a:pt x="901" y="294"/>
                  <a:pt x="911" y="296"/>
                </a:cubicBezTo>
                <a:cubicBezTo>
                  <a:pt x="964" y="306"/>
                  <a:pt x="982" y="296"/>
                  <a:pt x="1029" y="301"/>
                </a:cubicBezTo>
                <a:close/>
              </a:path>
            </a:pathLst>
          </a:custGeom>
          <a:solidFill>
            <a:srgbClr val="E2E2E2"/>
          </a:solidFill>
          <a:ln w="9525">
            <a:noFill/>
            <a:round/>
            <a:headEnd/>
            <a:tailEnd/>
          </a:ln>
        </p:spPr>
        <p:txBody>
          <a:bodyPr wrap="square" lIns="548640" tIns="182880" rIns="548640" bIns="182880" anchor="ctr" anchorCtr="1"/>
          <a:lstStyle/>
          <a:p>
            <a:r>
              <a:rPr lang="en-US" sz="1600" dirty="0">
                <a:latin typeface="Source Sans Pro Regular"/>
                <a:cs typeface="Source Sans Pro Regular"/>
              </a:rPr>
              <a:t>  “I would say missing is that you don’t have a visual like a video embedded, maybe a tutorial on  how to navigate your way through this page. Or a streaming video of Veterans and their families, or about the Veterans Administration. It would give a person a feeling of being relaxed while scrolling through these pages, and make them more at ease”. –P3, Thomas</a:t>
            </a:r>
          </a:p>
        </p:txBody>
      </p:sp>
      <p:sp>
        <p:nvSpPr>
          <p:cNvPr id="9" name="clipart_symbols_newspaperclippings"/>
          <p:cNvSpPr>
            <a:spLocks/>
          </p:cNvSpPr>
          <p:nvPr/>
        </p:nvSpPr>
        <p:spPr bwMode="auto">
          <a:xfrm>
            <a:off x="387900" y="1542725"/>
            <a:ext cx="8320363" cy="1498779"/>
          </a:xfrm>
          <a:custGeom>
            <a:avLst/>
            <a:gdLst>
              <a:gd name="T0" fmla="*/ 2147483647 w 1124"/>
              <a:gd name="T1" fmla="*/ 2147483647 h 323"/>
              <a:gd name="T2" fmla="*/ 2147483647 w 1124"/>
              <a:gd name="T3" fmla="*/ 2147483647 h 323"/>
              <a:gd name="T4" fmla="*/ 2147483647 w 1124"/>
              <a:gd name="T5" fmla="*/ 2147483647 h 323"/>
              <a:gd name="T6" fmla="*/ 2147483647 w 1124"/>
              <a:gd name="T7" fmla="*/ 2147483647 h 323"/>
              <a:gd name="T8" fmla="*/ 2147483647 w 1124"/>
              <a:gd name="T9" fmla="*/ 2147483647 h 323"/>
              <a:gd name="T10" fmla="*/ 2147483647 w 1124"/>
              <a:gd name="T11" fmla="*/ 2147483647 h 323"/>
              <a:gd name="T12" fmla="*/ 2147483647 w 1124"/>
              <a:gd name="T13" fmla="*/ 2147483647 h 323"/>
              <a:gd name="T14" fmla="*/ 2147483647 w 1124"/>
              <a:gd name="T15" fmla="*/ 2147483647 h 323"/>
              <a:gd name="T16" fmla="*/ 2147483647 w 1124"/>
              <a:gd name="T17" fmla="*/ 2147483647 h 323"/>
              <a:gd name="T18" fmla="*/ 2147483647 w 1124"/>
              <a:gd name="T19" fmla="*/ 2147483647 h 323"/>
              <a:gd name="T20" fmla="*/ 2147483647 w 1124"/>
              <a:gd name="T21" fmla="*/ 2147483647 h 323"/>
              <a:gd name="T22" fmla="*/ 2147483647 w 1124"/>
              <a:gd name="T23" fmla="*/ 2147483647 h 323"/>
              <a:gd name="T24" fmla="*/ 2147483647 w 1124"/>
              <a:gd name="T25" fmla="*/ 2147483647 h 323"/>
              <a:gd name="T26" fmla="*/ 2147483647 w 1124"/>
              <a:gd name="T27" fmla="*/ 2147483647 h 323"/>
              <a:gd name="T28" fmla="*/ 2147483647 w 1124"/>
              <a:gd name="T29" fmla="*/ 2147483647 h 323"/>
              <a:gd name="T30" fmla="*/ 2147483647 w 1124"/>
              <a:gd name="T31" fmla="*/ 2147483647 h 323"/>
              <a:gd name="T32" fmla="*/ 2147483647 w 1124"/>
              <a:gd name="T33" fmla="*/ 2147483647 h 323"/>
              <a:gd name="T34" fmla="*/ 2147483647 w 1124"/>
              <a:gd name="T35" fmla="*/ 2147483647 h 323"/>
              <a:gd name="T36" fmla="*/ 2147483647 w 1124"/>
              <a:gd name="T37" fmla="*/ 2147483647 h 323"/>
              <a:gd name="T38" fmla="*/ 2147483647 w 1124"/>
              <a:gd name="T39" fmla="*/ 2147483647 h 323"/>
              <a:gd name="T40" fmla="*/ 2147483647 w 1124"/>
              <a:gd name="T41" fmla="*/ 2147483647 h 323"/>
              <a:gd name="T42" fmla="*/ 2147483647 w 1124"/>
              <a:gd name="T43" fmla="*/ 2147483647 h 323"/>
              <a:gd name="T44" fmla="*/ 2147483647 w 1124"/>
              <a:gd name="T45" fmla="*/ 2147483647 h 323"/>
              <a:gd name="T46" fmla="*/ 2147483647 w 1124"/>
              <a:gd name="T47" fmla="*/ 2147483647 h 323"/>
              <a:gd name="T48" fmla="*/ 2147483647 w 1124"/>
              <a:gd name="T49" fmla="*/ 2147483647 h 323"/>
              <a:gd name="T50" fmla="*/ 2147483647 w 1124"/>
              <a:gd name="T51" fmla="*/ 2147483647 h 323"/>
              <a:gd name="T52" fmla="*/ 2147483647 w 1124"/>
              <a:gd name="T53" fmla="*/ 2147483647 h 323"/>
              <a:gd name="T54" fmla="*/ 2147483647 w 1124"/>
              <a:gd name="T55" fmla="*/ 2147483647 h 323"/>
              <a:gd name="T56" fmla="*/ 2147483647 w 1124"/>
              <a:gd name="T57" fmla="*/ 0 h 323"/>
              <a:gd name="T58" fmla="*/ 2147483647 w 1124"/>
              <a:gd name="T59" fmla="*/ 2147483647 h 323"/>
              <a:gd name="T60" fmla="*/ 2147483647 w 1124"/>
              <a:gd name="T61" fmla="*/ 2147483647 h 323"/>
              <a:gd name="T62" fmla="*/ 2147483647 w 1124"/>
              <a:gd name="T63" fmla="*/ 2147483647 h 323"/>
              <a:gd name="T64" fmla="*/ 2147483647 w 1124"/>
              <a:gd name="T65" fmla="*/ 2147483647 h 323"/>
              <a:gd name="T66" fmla="*/ 2147483647 w 1124"/>
              <a:gd name="T67" fmla="*/ 2147483647 h 323"/>
              <a:gd name="T68" fmla="*/ 2147483647 w 1124"/>
              <a:gd name="T69" fmla="*/ 2147483647 h 323"/>
              <a:gd name="T70" fmla="*/ 2147483647 w 1124"/>
              <a:gd name="T71" fmla="*/ 2147483647 h 323"/>
              <a:gd name="T72" fmla="*/ 2147483647 w 1124"/>
              <a:gd name="T73" fmla="*/ 2147483647 h 323"/>
              <a:gd name="T74" fmla="*/ 2147483647 w 1124"/>
              <a:gd name="T75" fmla="*/ 2147483647 h 323"/>
              <a:gd name="T76" fmla="*/ 2147483647 w 1124"/>
              <a:gd name="T77" fmla="*/ 2147483647 h 323"/>
              <a:gd name="T78" fmla="*/ 2147483647 w 1124"/>
              <a:gd name="T79" fmla="*/ 2147483647 h 323"/>
              <a:gd name="T80" fmla="*/ 2147483647 w 1124"/>
              <a:gd name="T81" fmla="*/ 2147483647 h 323"/>
              <a:gd name="T82" fmla="*/ 2147483647 w 1124"/>
              <a:gd name="T83" fmla="*/ 2147483647 h 323"/>
              <a:gd name="T84" fmla="*/ 2147483647 w 1124"/>
              <a:gd name="T85" fmla="*/ 2147483647 h 323"/>
              <a:gd name="T86" fmla="*/ 2147483647 w 1124"/>
              <a:gd name="T87" fmla="*/ 2147483647 h 323"/>
              <a:gd name="T88" fmla="*/ 2147483647 w 1124"/>
              <a:gd name="T89" fmla="*/ 2147483647 h 323"/>
              <a:gd name="T90" fmla="*/ 2147483647 w 1124"/>
              <a:gd name="T91" fmla="*/ 2147483647 h 323"/>
              <a:gd name="T92" fmla="*/ 2147483647 w 1124"/>
              <a:gd name="T93" fmla="*/ 2147483647 h 323"/>
              <a:gd name="T94" fmla="*/ 2147483647 w 1124"/>
              <a:gd name="T95" fmla="*/ 2147483647 h 323"/>
              <a:gd name="T96" fmla="*/ 2147483647 w 1124"/>
              <a:gd name="T97" fmla="*/ 2147483647 h 323"/>
              <a:gd name="T98" fmla="*/ 2147483647 w 1124"/>
              <a:gd name="T99" fmla="*/ 2147483647 h 323"/>
              <a:gd name="T100" fmla="*/ 2147483647 w 1124"/>
              <a:gd name="T101" fmla="*/ 2147483647 h 323"/>
              <a:gd name="T102" fmla="*/ 2147483647 w 1124"/>
              <a:gd name="T103" fmla="*/ 2147483647 h 323"/>
              <a:gd name="T104" fmla="*/ 2147483647 w 1124"/>
              <a:gd name="T105" fmla="*/ 2147483647 h 323"/>
              <a:gd name="T106" fmla="*/ 2147483647 w 1124"/>
              <a:gd name="T107" fmla="*/ 2147483647 h 323"/>
              <a:gd name="T108" fmla="*/ 2147483647 w 1124"/>
              <a:gd name="T109" fmla="*/ 2147483647 h 323"/>
              <a:gd name="T110" fmla="*/ 2147483647 w 1124"/>
              <a:gd name="T111" fmla="*/ 2147483647 h 32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24"/>
              <a:gd name="T169" fmla="*/ 0 h 323"/>
              <a:gd name="T170" fmla="*/ 1124 w 1124"/>
              <a:gd name="T171" fmla="*/ 323 h 32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24" h="323">
                <a:moveTo>
                  <a:pt x="57" y="310"/>
                </a:moveTo>
                <a:cubicBezTo>
                  <a:pt x="54" y="310"/>
                  <a:pt x="50" y="310"/>
                  <a:pt x="46" y="309"/>
                </a:cubicBezTo>
                <a:cubicBezTo>
                  <a:pt x="49" y="303"/>
                  <a:pt x="27" y="304"/>
                  <a:pt x="34" y="309"/>
                </a:cubicBezTo>
                <a:cubicBezTo>
                  <a:pt x="32" y="309"/>
                  <a:pt x="33" y="248"/>
                  <a:pt x="29" y="226"/>
                </a:cubicBezTo>
                <a:cubicBezTo>
                  <a:pt x="23" y="224"/>
                  <a:pt x="16" y="199"/>
                  <a:pt x="14" y="192"/>
                </a:cubicBezTo>
                <a:cubicBezTo>
                  <a:pt x="8" y="193"/>
                  <a:pt x="9" y="174"/>
                  <a:pt x="6" y="162"/>
                </a:cubicBezTo>
                <a:cubicBezTo>
                  <a:pt x="9" y="155"/>
                  <a:pt x="9" y="136"/>
                  <a:pt x="8" y="124"/>
                </a:cubicBezTo>
                <a:cubicBezTo>
                  <a:pt x="7" y="114"/>
                  <a:pt x="4" y="96"/>
                  <a:pt x="3" y="84"/>
                </a:cubicBezTo>
                <a:cubicBezTo>
                  <a:pt x="3" y="71"/>
                  <a:pt x="0" y="59"/>
                  <a:pt x="1" y="56"/>
                </a:cubicBezTo>
                <a:cubicBezTo>
                  <a:pt x="4" y="47"/>
                  <a:pt x="3" y="29"/>
                  <a:pt x="17" y="25"/>
                </a:cubicBezTo>
                <a:cubicBezTo>
                  <a:pt x="25" y="22"/>
                  <a:pt x="36" y="26"/>
                  <a:pt x="43" y="27"/>
                </a:cubicBezTo>
                <a:cubicBezTo>
                  <a:pt x="54" y="27"/>
                  <a:pt x="63" y="23"/>
                  <a:pt x="82" y="22"/>
                </a:cubicBezTo>
                <a:cubicBezTo>
                  <a:pt x="103" y="21"/>
                  <a:pt x="127" y="26"/>
                  <a:pt x="143" y="24"/>
                </a:cubicBezTo>
                <a:cubicBezTo>
                  <a:pt x="151" y="23"/>
                  <a:pt x="158" y="26"/>
                  <a:pt x="166" y="26"/>
                </a:cubicBezTo>
                <a:cubicBezTo>
                  <a:pt x="174" y="25"/>
                  <a:pt x="183" y="20"/>
                  <a:pt x="191" y="21"/>
                </a:cubicBezTo>
                <a:cubicBezTo>
                  <a:pt x="208" y="23"/>
                  <a:pt x="227" y="18"/>
                  <a:pt x="245" y="17"/>
                </a:cubicBezTo>
                <a:cubicBezTo>
                  <a:pt x="269" y="15"/>
                  <a:pt x="299" y="20"/>
                  <a:pt x="316" y="20"/>
                </a:cubicBezTo>
                <a:cubicBezTo>
                  <a:pt x="327" y="21"/>
                  <a:pt x="339" y="15"/>
                  <a:pt x="351" y="16"/>
                </a:cubicBezTo>
                <a:cubicBezTo>
                  <a:pt x="369" y="16"/>
                  <a:pt x="405" y="22"/>
                  <a:pt x="422" y="17"/>
                </a:cubicBezTo>
                <a:cubicBezTo>
                  <a:pt x="454" y="8"/>
                  <a:pt x="459" y="20"/>
                  <a:pt x="481" y="17"/>
                </a:cubicBezTo>
                <a:cubicBezTo>
                  <a:pt x="507" y="13"/>
                  <a:pt x="527" y="18"/>
                  <a:pt x="547" y="15"/>
                </a:cubicBezTo>
                <a:cubicBezTo>
                  <a:pt x="553" y="9"/>
                  <a:pt x="570" y="12"/>
                  <a:pt x="578" y="8"/>
                </a:cubicBezTo>
                <a:cubicBezTo>
                  <a:pt x="604" y="16"/>
                  <a:pt x="615" y="13"/>
                  <a:pt x="635" y="11"/>
                </a:cubicBezTo>
                <a:cubicBezTo>
                  <a:pt x="647" y="10"/>
                  <a:pt x="659" y="15"/>
                  <a:pt x="672" y="14"/>
                </a:cubicBezTo>
                <a:cubicBezTo>
                  <a:pt x="679" y="14"/>
                  <a:pt x="685" y="10"/>
                  <a:pt x="693" y="9"/>
                </a:cubicBezTo>
                <a:cubicBezTo>
                  <a:pt x="748" y="1"/>
                  <a:pt x="803" y="5"/>
                  <a:pt x="843" y="7"/>
                </a:cubicBezTo>
                <a:cubicBezTo>
                  <a:pt x="880" y="8"/>
                  <a:pt x="910" y="6"/>
                  <a:pt x="945" y="7"/>
                </a:cubicBezTo>
                <a:cubicBezTo>
                  <a:pt x="942" y="7"/>
                  <a:pt x="938" y="7"/>
                  <a:pt x="939" y="3"/>
                </a:cubicBezTo>
                <a:cubicBezTo>
                  <a:pt x="955" y="10"/>
                  <a:pt x="997" y="8"/>
                  <a:pt x="1029" y="0"/>
                </a:cubicBezTo>
                <a:cubicBezTo>
                  <a:pt x="1058" y="11"/>
                  <a:pt x="1097" y="1"/>
                  <a:pt x="1116" y="4"/>
                </a:cubicBezTo>
                <a:cubicBezTo>
                  <a:pt x="1106" y="23"/>
                  <a:pt x="1113" y="70"/>
                  <a:pt x="1106" y="86"/>
                </a:cubicBezTo>
                <a:cubicBezTo>
                  <a:pt x="1102" y="108"/>
                  <a:pt x="1102" y="153"/>
                  <a:pt x="1096" y="184"/>
                </a:cubicBezTo>
                <a:cubicBezTo>
                  <a:pt x="1086" y="193"/>
                  <a:pt x="1124" y="276"/>
                  <a:pt x="1112" y="302"/>
                </a:cubicBezTo>
                <a:cubicBezTo>
                  <a:pt x="1102" y="298"/>
                  <a:pt x="1101" y="298"/>
                  <a:pt x="1091" y="295"/>
                </a:cubicBezTo>
                <a:cubicBezTo>
                  <a:pt x="1048" y="313"/>
                  <a:pt x="1014" y="305"/>
                  <a:pt x="951" y="301"/>
                </a:cubicBezTo>
                <a:cubicBezTo>
                  <a:pt x="934" y="323"/>
                  <a:pt x="922" y="304"/>
                  <a:pt x="900" y="311"/>
                </a:cubicBezTo>
                <a:cubicBezTo>
                  <a:pt x="893" y="310"/>
                  <a:pt x="896" y="305"/>
                  <a:pt x="873" y="308"/>
                </a:cubicBezTo>
                <a:cubicBezTo>
                  <a:pt x="858" y="308"/>
                  <a:pt x="856" y="311"/>
                  <a:pt x="851" y="310"/>
                </a:cubicBezTo>
                <a:cubicBezTo>
                  <a:pt x="843" y="310"/>
                  <a:pt x="832" y="319"/>
                  <a:pt x="824" y="310"/>
                </a:cubicBezTo>
                <a:cubicBezTo>
                  <a:pt x="822" y="319"/>
                  <a:pt x="817" y="315"/>
                  <a:pt x="806" y="313"/>
                </a:cubicBezTo>
                <a:cubicBezTo>
                  <a:pt x="801" y="312"/>
                  <a:pt x="787" y="311"/>
                  <a:pt x="787" y="311"/>
                </a:cubicBezTo>
                <a:cubicBezTo>
                  <a:pt x="785" y="310"/>
                  <a:pt x="779" y="316"/>
                  <a:pt x="777" y="316"/>
                </a:cubicBezTo>
                <a:cubicBezTo>
                  <a:pt x="775" y="316"/>
                  <a:pt x="768" y="311"/>
                  <a:pt x="766" y="310"/>
                </a:cubicBezTo>
                <a:cubicBezTo>
                  <a:pt x="745" y="307"/>
                  <a:pt x="736" y="320"/>
                  <a:pt x="715" y="308"/>
                </a:cubicBezTo>
                <a:cubicBezTo>
                  <a:pt x="711" y="308"/>
                  <a:pt x="698" y="308"/>
                  <a:pt x="688" y="305"/>
                </a:cubicBezTo>
                <a:cubicBezTo>
                  <a:pt x="673" y="305"/>
                  <a:pt x="685" y="304"/>
                  <a:pt x="665" y="307"/>
                </a:cubicBezTo>
                <a:cubicBezTo>
                  <a:pt x="652" y="295"/>
                  <a:pt x="639" y="300"/>
                  <a:pt x="622" y="297"/>
                </a:cubicBezTo>
                <a:cubicBezTo>
                  <a:pt x="568" y="288"/>
                  <a:pt x="552" y="290"/>
                  <a:pt x="505" y="300"/>
                </a:cubicBezTo>
                <a:cubicBezTo>
                  <a:pt x="510" y="294"/>
                  <a:pt x="467" y="305"/>
                  <a:pt x="465" y="299"/>
                </a:cubicBezTo>
                <a:cubicBezTo>
                  <a:pt x="458" y="296"/>
                  <a:pt x="454" y="303"/>
                  <a:pt x="446" y="300"/>
                </a:cubicBezTo>
                <a:cubicBezTo>
                  <a:pt x="425" y="291"/>
                  <a:pt x="414" y="307"/>
                  <a:pt x="396" y="299"/>
                </a:cubicBezTo>
                <a:cubicBezTo>
                  <a:pt x="381" y="305"/>
                  <a:pt x="355" y="308"/>
                  <a:pt x="342" y="298"/>
                </a:cubicBezTo>
                <a:cubicBezTo>
                  <a:pt x="333" y="301"/>
                  <a:pt x="329" y="301"/>
                  <a:pt x="318" y="300"/>
                </a:cubicBezTo>
                <a:cubicBezTo>
                  <a:pt x="310" y="299"/>
                  <a:pt x="297" y="298"/>
                  <a:pt x="290" y="296"/>
                </a:cubicBezTo>
                <a:cubicBezTo>
                  <a:pt x="272" y="293"/>
                  <a:pt x="223" y="300"/>
                  <a:pt x="213" y="302"/>
                </a:cubicBezTo>
                <a:cubicBezTo>
                  <a:pt x="160" y="313"/>
                  <a:pt x="105" y="304"/>
                  <a:pt x="57" y="310"/>
                </a:cubicBezTo>
                <a:close/>
              </a:path>
            </a:pathLst>
          </a:custGeom>
          <a:solidFill>
            <a:srgbClr val="E2E2E2"/>
          </a:solidFill>
          <a:ln w="9525">
            <a:noFill/>
            <a:round/>
            <a:headEnd/>
            <a:tailEnd/>
          </a:ln>
        </p:spPr>
        <p:txBody>
          <a:bodyPr wrap="square" lIns="548640" tIns="182880" rIns="548640" bIns="182880" anchor="ctr" anchorCtr="1"/>
          <a:lstStyle/>
          <a:p>
            <a:r>
              <a:rPr lang="en-US" sz="1600" dirty="0">
                <a:latin typeface="Source Sans Pro Regular"/>
                <a:cs typeface="Source Sans Pro Regular"/>
              </a:rPr>
              <a:t>  “One thing I noticed right away is that it doesn’t have any pictures…I want like a real picture like a pharmacy or something. To make it feel warmer. I think it’s kind of cold, not in a bad way, but it doesn’t have that warm and fuzzy feel like you get on some of the social media sites”. –P5, Duncan</a:t>
            </a:r>
          </a:p>
        </p:txBody>
      </p:sp>
      <p:sp>
        <p:nvSpPr>
          <p:cNvPr id="10" name="clipart_symbols_newspaperclippings"/>
          <p:cNvSpPr>
            <a:spLocks/>
          </p:cNvSpPr>
          <p:nvPr/>
        </p:nvSpPr>
        <p:spPr bwMode="auto">
          <a:xfrm>
            <a:off x="387449" y="5638512"/>
            <a:ext cx="8321040" cy="988230"/>
          </a:xfrm>
          <a:custGeom>
            <a:avLst/>
            <a:gdLst>
              <a:gd name="T0" fmla="*/ 2147483647 w 1153"/>
              <a:gd name="T1" fmla="*/ 2147483647 h 323"/>
              <a:gd name="T2" fmla="*/ 2147483647 w 1153"/>
              <a:gd name="T3" fmla="*/ 2147483647 h 323"/>
              <a:gd name="T4" fmla="*/ 2147483647 w 1153"/>
              <a:gd name="T5" fmla="*/ 2147483647 h 323"/>
              <a:gd name="T6" fmla="*/ 2147483647 w 1153"/>
              <a:gd name="T7" fmla="*/ 2147483647 h 323"/>
              <a:gd name="T8" fmla="*/ 2147483647 w 1153"/>
              <a:gd name="T9" fmla="*/ 2147483647 h 323"/>
              <a:gd name="T10" fmla="*/ 2147483647 w 1153"/>
              <a:gd name="T11" fmla="*/ 2147483647 h 323"/>
              <a:gd name="T12" fmla="*/ 2147483647 w 1153"/>
              <a:gd name="T13" fmla="*/ 2147483647 h 323"/>
              <a:gd name="T14" fmla="*/ 2147483647 w 1153"/>
              <a:gd name="T15" fmla="*/ 2147483647 h 323"/>
              <a:gd name="T16" fmla="*/ 2147483647 w 1153"/>
              <a:gd name="T17" fmla="*/ 2147483647 h 323"/>
              <a:gd name="T18" fmla="*/ 2147483647 w 1153"/>
              <a:gd name="T19" fmla="*/ 2147483647 h 323"/>
              <a:gd name="T20" fmla="*/ 2147483647 w 1153"/>
              <a:gd name="T21" fmla="*/ 2147483647 h 323"/>
              <a:gd name="T22" fmla="*/ 2147483647 w 1153"/>
              <a:gd name="T23" fmla="*/ 2147483647 h 323"/>
              <a:gd name="T24" fmla="*/ 2147483647 w 1153"/>
              <a:gd name="T25" fmla="*/ 2147483647 h 323"/>
              <a:gd name="T26" fmla="*/ 2147483647 w 1153"/>
              <a:gd name="T27" fmla="*/ 2147483647 h 323"/>
              <a:gd name="T28" fmla="*/ 2147483647 w 1153"/>
              <a:gd name="T29" fmla="*/ 2147483647 h 323"/>
              <a:gd name="T30" fmla="*/ 2147483647 w 1153"/>
              <a:gd name="T31" fmla="*/ 2147483647 h 323"/>
              <a:gd name="T32" fmla="*/ 2147483647 w 1153"/>
              <a:gd name="T33" fmla="*/ 2147483647 h 323"/>
              <a:gd name="T34" fmla="*/ 2147483647 w 1153"/>
              <a:gd name="T35" fmla="*/ 2147483647 h 323"/>
              <a:gd name="T36" fmla="*/ 2147483647 w 1153"/>
              <a:gd name="T37" fmla="*/ 2147483647 h 323"/>
              <a:gd name="T38" fmla="*/ 2147483647 w 1153"/>
              <a:gd name="T39" fmla="*/ 2147483647 h 323"/>
              <a:gd name="T40" fmla="*/ 2147483647 w 1153"/>
              <a:gd name="T41" fmla="*/ 2147483647 h 323"/>
              <a:gd name="T42" fmla="*/ 2147483647 w 1153"/>
              <a:gd name="T43" fmla="*/ 2147483647 h 323"/>
              <a:gd name="T44" fmla="*/ 2147483647 w 1153"/>
              <a:gd name="T45" fmla="*/ 2147483647 h 323"/>
              <a:gd name="T46" fmla="*/ 2147483647 w 1153"/>
              <a:gd name="T47" fmla="*/ 2147483647 h 323"/>
              <a:gd name="T48" fmla="*/ 2147483647 w 1153"/>
              <a:gd name="T49" fmla="*/ 2147483647 h 323"/>
              <a:gd name="T50" fmla="*/ 2147483647 w 1153"/>
              <a:gd name="T51" fmla="*/ 2147483647 h 323"/>
              <a:gd name="T52" fmla="*/ 2147483647 w 1153"/>
              <a:gd name="T53" fmla="*/ 2147483647 h 323"/>
              <a:gd name="T54" fmla="*/ 2147483647 w 1153"/>
              <a:gd name="T55" fmla="*/ 2147483647 h 323"/>
              <a:gd name="T56" fmla="*/ 2147483647 w 1153"/>
              <a:gd name="T57" fmla="*/ 0 h 323"/>
              <a:gd name="T58" fmla="*/ 2147483647 w 1153"/>
              <a:gd name="T59" fmla="*/ 2147483647 h 323"/>
              <a:gd name="T60" fmla="*/ 2147483647 w 1153"/>
              <a:gd name="T61" fmla="*/ 2147483647 h 323"/>
              <a:gd name="T62" fmla="*/ 2147483647 w 1153"/>
              <a:gd name="T63" fmla="*/ 2147483647 h 323"/>
              <a:gd name="T64" fmla="*/ 2147483647 w 1153"/>
              <a:gd name="T65" fmla="*/ 2147483647 h 323"/>
              <a:gd name="T66" fmla="*/ 2147483647 w 1153"/>
              <a:gd name="T67" fmla="*/ 2147483647 h 323"/>
              <a:gd name="T68" fmla="*/ 2147483647 w 1153"/>
              <a:gd name="T69" fmla="*/ 2147483647 h 323"/>
              <a:gd name="T70" fmla="*/ 2147483647 w 1153"/>
              <a:gd name="T71" fmla="*/ 2147483647 h 323"/>
              <a:gd name="T72" fmla="*/ 2147483647 w 1153"/>
              <a:gd name="T73" fmla="*/ 2147483647 h 323"/>
              <a:gd name="T74" fmla="*/ 2147483647 w 1153"/>
              <a:gd name="T75" fmla="*/ 2147483647 h 323"/>
              <a:gd name="T76" fmla="*/ 2147483647 w 1153"/>
              <a:gd name="T77" fmla="*/ 2147483647 h 323"/>
              <a:gd name="T78" fmla="*/ 2147483647 w 1153"/>
              <a:gd name="T79" fmla="*/ 2147483647 h 323"/>
              <a:gd name="T80" fmla="*/ 2147483647 w 1153"/>
              <a:gd name="T81" fmla="*/ 2147483647 h 323"/>
              <a:gd name="T82" fmla="*/ 2147483647 w 1153"/>
              <a:gd name="T83" fmla="*/ 2147483647 h 323"/>
              <a:gd name="T84" fmla="*/ 2147483647 w 1153"/>
              <a:gd name="T85" fmla="*/ 2147483647 h 323"/>
              <a:gd name="T86" fmla="*/ 2147483647 w 1153"/>
              <a:gd name="T87" fmla="*/ 2147483647 h 323"/>
              <a:gd name="T88" fmla="*/ 2147483647 w 1153"/>
              <a:gd name="T89" fmla="*/ 2147483647 h 323"/>
              <a:gd name="T90" fmla="*/ 2147483647 w 1153"/>
              <a:gd name="T91" fmla="*/ 2147483647 h 323"/>
              <a:gd name="T92" fmla="*/ 2147483647 w 1153"/>
              <a:gd name="T93" fmla="*/ 2147483647 h 323"/>
              <a:gd name="T94" fmla="*/ 2147483647 w 1153"/>
              <a:gd name="T95" fmla="*/ 2147483647 h 323"/>
              <a:gd name="T96" fmla="*/ 2147483647 w 1153"/>
              <a:gd name="T97" fmla="*/ 2147483647 h 323"/>
              <a:gd name="T98" fmla="*/ 2147483647 w 1153"/>
              <a:gd name="T99" fmla="*/ 2147483647 h 323"/>
              <a:gd name="T100" fmla="*/ 2147483647 w 1153"/>
              <a:gd name="T101" fmla="*/ 2147483647 h 323"/>
              <a:gd name="T102" fmla="*/ 2147483647 w 1153"/>
              <a:gd name="T103" fmla="*/ 2147483647 h 323"/>
              <a:gd name="T104" fmla="*/ 2147483647 w 1153"/>
              <a:gd name="T105" fmla="*/ 2147483647 h 323"/>
              <a:gd name="T106" fmla="*/ 2147483647 w 1153"/>
              <a:gd name="T107" fmla="*/ 2147483647 h 323"/>
              <a:gd name="T108" fmla="*/ 2147483647 w 1153"/>
              <a:gd name="T109" fmla="*/ 2147483647 h 323"/>
              <a:gd name="T110" fmla="*/ 2147483647 w 1153"/>
              <a:gd name="T111" fmla="*/ 2147483647 h 323"/>
              <a:gd name="T112" fmla="*/ 2147483647 w 1153"/>
              <a:gd name="T113" fmla="*/ 2147483647 h 323"/>
              <a:gd name="T114" fmla="*/ 2147483647 w 1153"/>
              <a:gd name="T115" fmla="*/ 2147483647 h 323"/>
              <a:gd name="T116" fmla="*/ 2147483647 w 1153"/>
              <a:gd name="T117" fmla="*/ 2147483647 h 3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153"/>
              <a:gd name="T178" fmla="*/ 0 h 323"/>
              <a:gd name="T179" fmla="*/ 1153 w 1153"/>
              <a:gd name="T180" fmla="*/ 323 h 3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153" h="323">
                <a:moveTo>
                  <a:pt x="86" y="311"/>
                </a:moveTo>
                <a:cubicBezTo>
                  <a:pt x="82" y="311"/>
                  <a:pt x="78" y="311"/>
                  <a:pt x="75" y="311"/>
                </a:cubicBezTo>
                <a:cubicBezTo>
                  <a:pt x="77" y="304"/>
                  <a:pt x="55" y="306"/>
                  <a:pt x="63" y="311"/>
                </a:cubicBezTo>
                <a:cubicBezTo>
                  <a:pt x="61" y="310"/>
                  <a:pt x="58" y="310"/>
                  <a:pt x="55" y="310"/>
                </a:cubicBezTo>
                <a:cubicBezTo>
                  <a:pt x="49" y="282"/>
                  <a:pt x="62" y="249"/>
                  <a:pt x="57" y="228"/>
                </a:cubicBezTo>
                <a:cubicBezTo>
                  <a:pt x="51" y="226"/>
                  <a:pt x="44" y="200"/>
                  <a:pt x="43" y="193"/>
                </a:cubicBezTo>
                <a:cubicBezTo>
                  <a:pt x="37" y="194"/>
                  <a:pt x="30" y="174"/>
                  <a:pt x="28" y="162"/>
                </a:cubicBezTo>
                <a:cubicBezTo>
                  <a:pt x="0" y="150"/>
                  <a:pt x="21" y="99"/>
                  <a:pt x="21" y="71"/>
                </a:cubicBezTo>
                <a:cubicBezTo>
                  <a:pt x="20" y="60"/>
                  <a:pt x="10" y="47"/>
                  <a:pt x="14" y="37"/>
                </a:cubicBezTo>
                <a:cubicBezTo>
                  <a:pt x="17" y="28"/>
                  <a:pt x="32" y="24"/>
                  <a:pt x="45" y="26"/>
                </a:cubicBezTo>
                <a:cubicBezTo>
                  <a:pt x="54" y="27"/>
                  <a:pt x="59" y="36"/>
                  <a:pt x="66" y="36"/>
                </a:cubicBezTo>
                <a:cubicBezTo>
                  <a:pt x="77" y="37"/>
                  <a:pt x="91" y="25"/>
                  <a:pt x="110" y="24"/>
                </a:cubicBezTo>
                <a:cubicBezTo>
                  <a:pt x="131" y="23"/>
                  <a:pt x="155" y="27"/>
                  <a:pt x="171" y="25"/>
                </a:cubicBezTo>
                <a:cubicBezTo>
                  <a:pt x="179" y="24"/>
                  <a:pt x="187" y="18"/>
                  <a:pt x="195" y="18"/>
                </a:cubicBezTo>
                <a:cubicBezTo>
                  <a:pt x="203" y="17"/>
                  <a:pt x="211" y="22"/>
                  <a:pt x="220" y="22"/>
                </a:cubicBezTo>
                <a:cubicBezTo>
                  <a:pt x="236" y="24"/>
                  <a:pt x="255" y="19"/>
                  <a:pt x="273" y="18"/>
                </a:cubicBezTo>
                <a:cubicBezTo>
                  <a:pt x="298" y="16"/>
                  <a:pt x="327" y="21"/>
                  <a:pt x="344" y="21"/>
                </a:cubicBezTo>
                <a:cubicBezTo>
                  <a:pt x="355" y="22"/>
                  <a:pt x="367" y="16"/>
                  <a:pt x="379" y="16"/>
                </a:cubicBezTo>
                <a:cubicBezTo>
                  <a:pt x="397" y="17"/>
                  <a:pt x="417" y="25"/>
                  <a:pt x="435" y="27"/>
                </a:cubicBezTo>
                <a:cubicBezTo>
                  <a:pt x="467" y="31"/>
                  <a:pt x="487" y="21"/>
                  <a:pt x="510" y="17"/>
                </a:cubicBezTo>
                <a:cubicBezTo>
                  <a:pt x="535" y="14"/>
                  <a:pt x="559" y="25"/>
                  <a:pt x="581" y="19"/>
                </a:cubicBezTo>
                <a:cubicBezTo>
                  <a:pt x="586" y="13"/>
                  <a:pt x="598" y="13"/>
                  <a:pt x="606" y="8"/>
                </a:cubicBezTo>
                <a:cubicBezTo>
                  <a:pt x="623" y="25"/>
                  <a:pt x="643" y="13"/>
                  <a:pt x="663" y="11"/>
                </a:cubicBezTo>
                <a:cubicBezTo>
                  <a:pt x="675" y="10"/>
                  <a:pt x="687" y="15"/>
                  <a:pt x="700" y="14"/>
                </a:cubicBezTo>
                <a:cubicBezTo>
                  <a:pt x="707" y="14"/>
                  <a:pt x="713" y="10"/>
                  <a:pt x="721" y="9"/>
                </a:cubicBezTo>
                <a:cubicBezTo>
                  <a:pt x="776" y="1"/>
                  <a:pt x="831" y="5"/>
                  <a:pt x="871" y="7"/>
                </a:cubicBezTo>
                <a:cubicBezTo>
                  <a:pt x="909" y="8"/>
                  <a:pt x="939" y="6"/>
                  <a:pt x="973" y="7"/>
                </a:cubicBezTo>
                <a:cubicBezTo>
                  <a:pt x="970" y="7"/>
                  <a:pt x="966" y="7"/>
                  <a:pt x="967" y="3"/>
                </a:cubicBezTo>
                <a:cubicBezTo>
                  <a:pt x="1000" y="13"/>
                  <a:pt x="1025" y="7"/>
                  <a:pt x="1057" y="0"/>
                </a:cubicBezTo>
                <a:cubicBezTo>
                  <a:pt x="1086" y="10"/>
                  <a:pt x="1125" y="1"/>
                  <a:pt x="1144" y="3"/>
                </a:cubicBezTo>
                <a:cubicBezTo>
                  <a:pt x="1134" y="22"/>
                  <a:pt x="1135" y="52"/>
                  <a:pt x="1123" y="68"/>
                </a:cubicBezTo>
                <a:cubicBezTo>
                  <a:pt x="1137" y="68"/>
                  <a:pt x="1123" y="89"/>
                  <a:pt x="1134" y="86"/>
                </a:cubicBezTo>
                <a:cubicBezTo>
                  <a:pt x="1130" y="107"/>
                  <a:pt x="1130" y="153"/>
                  <a:pt x="1124" y="183"/>
                </a:cubicBezTo>
                <a:cubicBezTo>
                  <a:pt x="1115" y="192"/>
                  <a:pt x="1109" y="204"/>
                  <a:pt x="1099" y="212"/>
                </a:cubicBezTo>
                <a:cubicBezTo>
                  <a:pt x="1102" y="225"/>
                  <a:pt x="1117" y="226"/>
                  <a:pt x="1131" y="230"/>
                </a:cubicBezTo>
                <a:cubicBezTo>
                  <a:pt x="1139" y="248"/>
                  <a:pt x="1153" y="275"/>
                  <a:pt x="1141" y="301"/>
                </a:cubicBezTo>
                <a:cubicBezTo>
                  <a:pt x="1130" y="298"/>
                  <a:pt x="1129" y="298"/>
                  <a:pt x="1120" y="295"/>
                </a:cubicBezTo>
                <a:cubicBezTo>
                  <a:pt x="1077" y="312"/>
                  <a:pt x="1043" y="304"/>
                  <a:pt x="979" y="301"/>
                </a:cubicBezTo>
                <a:cubicBezTo>
                  <a:pt x="963" y="323"/>
                  <a:pt x="940" y="308"/>
                  <a:pt x="918" y="315"/>
                </a:cubicBezTo>
                <a:cubicBezTo>
                  <a:pt x="911" y="313"/>
                  <a:pt x="920" y="306"/>
                  <a:pt x="910" y="305"/>
                </a:cubicBezTo>
                <a:cubicBezTo>
                  <a:pt x="909" y="321"/>
                  <a:pt x="884" y="310"/>
                  <a:pt x="879" y="310"/>
                </a:cubicBezTo>
                <a:cubicBezTo>
                  <a:pt x="872" y="310"/>
                  <a:pt x="861" y="319"/>
                  <a:pt x="852" y="310"/>
                </a:cubicBezTo>
                <a:cubicBezTo>
                  <a:pt x="851" y="319"/>
                  <a:pt x="840" y="321"/>
                  <a:pt x="829" y="319"/>
                </a:cubicBezTo>
                <a:cubicBezTo>
                  <a:pt x="824" y="318"/>
                  <a:pt x="815" y="311"/>
                  <a:pt x="816" y="311"/>
                </a:cubicBezTo>
                <a:cubicBezTo>
                  <a:pt x="814" y="310"/>
                  <a:pt x="807" y="316"/>
                  <a:pt x="806" y="316"/>
                </a:cubicBezTo>
                <a:cubicBezTo>
                  <a:pt x="804" y="316"/>
                  <a:pt x="797" y="311"/>
                  <a:pt x="795" y="310"/>
                </a:cubicBezTo>
                <a:cubicBezTo>
                  <a:pt x="774" y="307"/>
                  <a:pt x="742" y="319"/>
                  <a:pt x="720" y="307"/>
                </a:cubicBezTo>
                <a:cubicBezTo>
                  <a:pt x="716" y="307"/>
                  <a:pt x="724" y="315"/>
                  <a:pt x="714" y="312"/>
                </a:cubicBezTo>
                <a:cubicBezTo>
                  <a:pt x="699" y="312"/>
                  <a:pt x="705" y="303"/>
                  <a:pt x="685" y="306"/>
                </a:cubicBezTo>
                <a:cubicBezTo>
                  <a:pt x="679" y="283"/>
                  <a:pt x="666" y="294"/>
                  <a:pt x="651" y="297"/>
                </a:cubicBezTo>
                <a:cubicBezTo>
                  <a:pt x="598" y="310"/>
                  <a:pt x="546" y="294"/>
                  <a:pt x="499" y="305"/>
                </a:cubicBezTo>
                <a:cubicBezTo>
                  <a:pt x="504" y="299"/>
                  <a:pt x="495" y="306"/>
                  <a:pt x="494" y="299"/>
                </a:cubicBezTo>
                <a:cubicBezTo>
                  <a:pt x="486" y="296"/>
                  <a:pt x="493" y="308"/>
                  <a:pt x="486" y="305"/>
                </a:cubicBezTo>
                <a:cubicBezTo>
                  <a:pt x="464" y="295"/>
                  <a:pt x="443" y="308"/>
                  <a:pt x="424" y="300"/>
                </a:cubicBezTo>
                <a:cubicBezTo>
                  <a:pt x="410" y="305"/>
                  <a:pt x="384" y="309"/>
                  <a:pt x="371" y="298"/>
                </a:cubicBezTo>
                <a:cubicBezTo>
                  <a:pt x="362" y="302"/>
                  <a:pt x="354" y="312"/>
                  <a:pt x="343" y="311"/>
                </a:cubicBezTo>
                <a:cubicBezTo>
                  <a:pt x="336" y="311"/>
                  <a:pt x="326" y="298"/>
                  <a:pt x="319" y="297"/>
                </a:cubicBezTo>
                <a:cubicBezTo>
                  <a:pt x="300" y="294"/>
                  <a:pt x="252" y="301"/>
                  <a:pt x="242" y="303"/>
                </a:cubicBezTo>
                <a:cubicBezTo>
                  <a:pt x="189" y="314"/>
                  <a:pt x="134" y="305"/>
                  <a:pt x="86" y="311"/>
                </a:cubicBezTo>
                <a:close/>
              </a:path>
            </a:pathLst>
          </a:custGeom>
          <a:solidFill>
            <a:srgbClr val="E2E2E2"/>
          </a:solidFill>
          <a:ln w="9525">
            <a:noFill/>
            <a:round/>
            <a:headEnd/>
            <a:tailEnd/>
          </a:ln>
        </p:spPr>
        <p:txBody>
          <a:bodyPr wrap="square" lIns="548640" tIns="182880" rIns="548640" bIns="182880" anchor="ctr" anchorCtr="1"/>
          <a:lstStyle/>
          <a:p>
            <a:r>
              <a:rPr lang="en-US" sz="1600" dirty="0">
                <a:latin typeface="Source Sans Pro Regular"/>
                <a:cs typeface="Source Sans Pro Regular"/>
              </a:rPr>
              <a:t>     “Sometimes a lot of content can be overwhelming to some people who aren’t good at navigation skills”. –P3, Thomas</a:t>
            </a:r>
          </a:p>
        </p:txBody>
      </p:sp>
      <p:sp>
        <p:nvSpPr>
          <p:cNvPr id="11" name="clipart_symbols_newspaperclippings"/>
          <p:cNvSpPr>
            <a:spLocks/>
          </p:cNvSpPr>
          <p:nvPr/>
        </p:nvSpPr>
        <p:spPr bwMode="auto">
          <a:xfrm>
            <a:off x="387675" y="4650282"/>
            <a:ext cx="8321040" cy="988230"/>
          </a:xfrm>
          <a:custGeom>
            <a:avLst/>
            <a:gdLst>
              <a:gd name="T0" fmla="*/ 2147483647 w 1153"/>
              <a:gd name="T1" fmla="*/ 2147483647 h 323"/>
              <a:gd name="T2" fmla="*/ 2147483647 w 1153"/>
              <a:gd name="T3" fmla="*/ 2147483647 h 323"/>
              <a:gd name="T4" fmla="*/ 2147483647 w 1153"/>
              <a:gd name="T5" fmla="*/ 2147483647 h 323"/>
              <a:gd name="T6" fmla="*/ 2147483647 w 1153"/>
              <a:gd name="T7" fmla="*/ 2147483647 h 323"/>
              <a:gd name="T8" fmla="*/ 2147483647 w 1153"/>
              <a:gd name="T9" fmla="*/ 2147483647 h 323"/>
              <a:gd name="T10" fmla="*/ 2147483647 w 1153"/>
              <a:gd name="T11" fmla="*/ 2147483647 h 323"/>
              <a:gd name="T12" fmla="*/ 2147483647 w 1153"/>
              <a:gd name="T13" fmla="*/ 2147483647 h 323"/>
              <a:gd name="T14" fmla="*/ 2147483647 w 1153"/>
              <a:gd name="T15" fmla="*/ 2147483647 h 323"/>
              <a:gd name="T16" fmla="*/ 2147483647 w 1153"/>
              <a:gd name="T17" fmla="*/ 2147483647 h 323"/>
              <a:gd name="T18" fmla="*/ 2147483647 w 1153"/>
              <a:gd name="T19" fmla="*/ 2147483647 h 323"/>
              <a:gd name="T20" fmla="*/ 2147483647 w 1153"/>
              <a:gd name="T21" fmla="*/ 2147483647 h 323"/>
              <a:gd name="T22" fmla="*/ 2147483647 w 1153"/>
              <a:gd name="T23" fmla="*/ 2147483647 h 323"/>
              <a:gd name="T24" fmla="*/ 2147483647 w 1153"/>
              <a:gd name="T25" fmla="*/ 2147483647 h 323"/>
              <a:gd name="T26" fmla="*/ 2147483647 w 1153"/>
              <a:gd name="T27" fmla="*/ 2147483647 h 323"/>
              <a:gd name="T28" fmla="*/ 2147483647 w 1153"/>
              <a:gd name="T29" fmla="*/ 2147483647 h 323"/>
              <a:gd name="T30" fmla="*/ 2147483647 w 1153"/>
              <a:gd name="T31" fmla="*/ 2147483647 h 323"/>
              <a:gd name="T32" fmla="*/ 2147483647 w 1153"/>
              <a:gd name="T33" fmla="*/ 2147483647 h 323"/>
              <a:gd name="T34" fmla="*/ 2147483647 w 1153"/>
              <a:gd name="T35" fmla="*/ 2147483647 h 323"/>
              <a:gd name="T36" fmla="*/ 2147483647 w 1153"/>
              <a:gd name="T37" fmla="*/ 2147483647 h 323"/>
              <a:gd name="T38" fmla="*/ 2147483647 w 1153"/>
              <a:gd name="T39" fmla="*/ 2147483647 h 323"/>
              <a:gd name="T40" fmla="*/ 2147483647 w 1153"/>
              <a:gd name="T41" fmla="*/ 2147483647 h 323"/>
              <a:gd name="T42" fmla="*/ 2147483647 w 1153"/>
              <a:gd name="T43" fmla="*/ 2147483647 h 323"/>
              <a:gd name="T44" fmla="*/ 2147483647 w 1153"/>
              <a:gd name="T45" fmla="*/ 2147483647 h 323"/>
              <a:gd name="T46" fmla="*/ 2147483647 w 1153"/>
              <a:gd name="T47" fmla="*/ 2147483647 h 323"/>
              <a:gd name="T48" fmla="*/ 2147483647 w 1153"/>
              <a:gd name="T49" fmla="*/ 2147483647 h 323"/>
              <a:gd name="T50" fmla="*/ 2147483647 w 1153"/>
              <a:gd name="T51" fmla="*/ 2147483647 h 323"/>
              <a:gd name="T52" fmla="*/ 2147483647 w 1153"/>
              <a:gd name="T53" fmla="*/ 2147483647 h 323"/>
              <a:gd name="T54" fmla="*/ 2147483647 w 1153"/>
              <a:gd name="T55" fmla="*/ 2147483647 h 323"/>
              <a:gd name="T56" fmla="*/ 2147483647 w 1153"/>
              <a:gd name="T57" fmla="*/ 0 h 323"/>
              <a:gd name="T58" fmla="*/ 2147483647 w 1153"/>
              <a:gd name="T59" fmla="*/ 2147483647 h 323"/>
              <a:gd name="T60" fmla="*/ 2147483647 w 1153"/>
              <a:gd name="T61" fmla="*/ 2147483647 h 323"/>
              <a:gd name="T62" fmla="*/ 2147483647 w 1153"/>
              <a:gd name="T63" fmla="*/ 2147483647 h 323"/>
              <a:gd name="T64" fmla="*/ 2147483647 w 1153"/>
              <a:gd name="T65" fmla="*/ 2147483647 h 323"/>
              <a:gd name="T66" fmla="*/ 2147483647 w 1153"/>
              <a:gd name="T67" fmla="*/ 2147483647 h 323"/>
              <a:gd name="T68" fmla="*/ 2147483647 w 1153"/>
              <a:gd name="T69" fmla="*/ 2147483647 h 323"/>
              <a:gd name="T70" fmla="*/ 2147483647 w 1153"/>
              <a:gd name="T71" fmla="*/ 2147483647 h 323"/>
              <a:gd name="T72" fmla="*/ 2147483647 w 1153"/>
              <a:gd name="T73" fmla="*/ 2147483647 h 323"/>
              <a:gd name="T74" fmla="*/ 2147483647 w 1153"/>
              <a:gd name="T75" fmla="*/ 2147483647 h 323"/>
              <a:gd name="T76" fmla="*/ 2147483647 w 1153"/>
              <a:gd name="T77" fmla="*/ 2147483647 h 323"/>
              <a:gd name="T78" fmla="*/ 2147483647 w 1153"/>
              <a:gd name="T79" fmla="*/ 2147483647 h 323"/>
              <a:gd name="T80" fmla="*/ 2147483647 w 1153"/>
              <a:gd name="T81" fmla="*/ 2147483647 h 323"/>
              <a:gd name="T82" fmla="*/ 2147483647 w 1153"/>
              <a:gd name="T83" fmla="*/ 2147483647 h 323"/>
              <a:gd name="T84" fmla="*/ 2147483647 w 1153"/>
              <a:gd name="T85" fmla="*/ 2147483647 h 323"/>
              <a:gd name="T86" fmla="*/ 2147483647 w 1153"/>
              <a:gd name="T87" fmla="*/ 2147483647 h 323"/>
              <a:gd name="T88" fmla="*/ 2147483647 w 1153"/>
              <a:gd name="T89" fmla="*/ 2147483647 h 323"/>
              <a:gd name="T90" fmla="*/ 2147483647 w 1153"/>
              <a:gd name="T91" fmla="*/ 2147483647 h 323"/>
              <a:gd name="T92" fmla="*/ 2147483647 w 1153"/>
              <a:gd name="T93" fmla="*/ 2147483647 h 323"/>
              <a:gd name="T94" fmla="*/ 2147483647 w 1153"/>
              <a:gd name="T95" fmla="*/ 2147483647 h 323"/>
              <a:gd name="T96" fmla="*/ 2147483647 w 1153"/>
              <a:gd name="T97" fmla="*/ 2147483647 h 323"/>
              <a:gd name="T98" fmla="*/ 2147483647 w 1153"/>
              <a:gd name="T99" fmla="*/ 2147483647 h 323"/>
              <a:gd name="T100" fmla="*/ 2147483647 w 1153"/>
              <a:gd name="T101" fmla="*/ 2147483647 h 323"/>
              <a:gd name="T102" fmla="*/ 2147483647 w 1153"/>
              <a:gd name="T103" fmla="*/ 2147483647 h 323"/>
              <a:gd name="T104" fmla="*/ 2147483647 w 1153"/>
              <a:gd name="T105" fmla="*/ 2147483647 h 323"/>
              <a:gd name="T106" fmla="*/ 2147483647 w 1153"/>
              <a:gd name="T107" fmla="*/ 2147483647 h 323"/>
              <a:gd name="T108" fmla="*/ 2147483647 w 1153"/>
              <a:gd name="T109" fmla="*/ 2147483647 h 323"/>
              <a:gd name="T110" fmla="*/ 2147483647 w 1153"/>
              <a:gd name="T111" fmla="*/ 2147483647 h 323"/>
              <a:gd name="T112" fmla="*/ 2147483647 w 1153"/>
              <a:gd name="T113" fmla="*/ 2147483647 h 323"/>
              <a:gd name="T114" fmla="*/ 2147483647 w 1153"/>
              <a:gd name="T115" fmla="*/ 2147483647 h 323"/>
              <a:gd name="T116" fmla="*/ 2147483647 w 1153"/>
              <a:gd name="T117" fmla="*/ 2147483647 h 3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153"/>
              <a:gd name="T178" fmla="*/ 0 h 323"/>
              <a:gd name="T179" fmla="*/ 1153 w 1153"/>
              <a:gd name="T180" fmla="*/ 323 h 3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153" h="323">
                <a:moveTo>
                  <a:pt x="86" y="311"/>
                </a:moveTo>
                <a:cubicBezTo>
                  <a:pt x="82" y="311"/>
                  <a:pt x="78" y="311"/>
                  <a:pt x="75" y="311"/>
                </a:cubicBezTo>
                <a:cubicBezTo>
                  <a:pt x="77" y="304"/>
                  <a:pt x="55" y="306"/>
                  <a:pt x="63" y="311"/>
                </a:cubicBezTo>
                <a:cubicBezTo>
                  <a:pt x="61" y="310"/>
                  <a:pt x="58" y="310"/>
                  <a:pt x="55" y="310"/>
                </a:cubicBezTo>
                <a:cubicBezTo>
                  <a:pt x="49" y="282"/>
                  <a:pt x="62" y="249"/>
                  <a:pt x="57" y="228"/>
                </a:cubicBezTo>
                <a:cubicBezTo>
                  <a:pt x="51" y="226"/>
                  <a:pt x="44" y="200"/>
                  <a:pt x="43" y="193"/>
                </a:cubicBezTo>
                <a:cubicBezTo>
                  <a:pt x="37" y="194"/>
                  <a:pt x="30" y="174"/>
                  <a:pt x="28" y="162"/>
                </a:cubicBezTo>
                <a:cubicBezTo>
                  <a:pt x="0" y="150"/>
                  <a:pt x="21" y="99"/>
                  <a:pt x="21" y="71"/>
                </a:cubicBezTo>
                <a:cubicBezTo>
                  <a:pt x="20" y="60"/>
                  <a:pt x="10" y="47"/>
                  <a:pt x="14" y="37"/>
                </a:cubicBezTo>
                <a:cubicBezTo>
                  <a:pt x="17" y="28"/>
                  <a:pt x="32" y="24"/>
                  <a:pt x="45" y="26"/>
                </a:cubicBezTo>
                <a:cubicBezTo>
                  <a:pt x="54" y="27"/>
                  <a:pt x="59" y="36"/>
                  <a:pt x="66" y="36"/>
                </a:cubicBezTo>
                <a:cubicBezTo>
                  <a:pt x="77" y="37"/>
                  <a:pt x="91" y="25"/>
                  <a:pt x="110" y="24"/>
                </a:cubicBezTo>
                <a:cubicBezTo>
                  <a:pt x="131" y="23"/>
                  <a:pt x="155" y="27"/>
                  <a:pt x="171" y="25"/>
                </a:cubicBezTo>
                <a:cubicBezTo>
                  <a:pt x="179" y="24"/>
                  <a:pt x="187" y="18"/>
                  <a:pt x="195" y="18"/>
                </a:cubicBezTo>
                <a:cubicBezTo>
                  <a:pt x="203" y="17"/>
                  <a:pt x="211" y="22"/>
                  <a:pt x="220" y="22"/>
                </a:cubicBezTo>
                <a:cubicBezTo>
                  <a:pt x="236" y="24"/>
                  <a:pt x="255" y="19"/>
                  <a:pt x="273" y="18"/>
                </a:cubicBezTo>
                <a:cubicBezTo>
                  <a:pt x="298" y="16"/>
                  <a:pt x="327" y="21"/>
                  <a:pt x="344" y="21"/>
                </a:cubicBezTo>
                <a:cubicBezTo>
                  <a:pt x="355" y="22"/>
                  <a:pt x="367" y="16"/>
                  <a:pt x="379" y="16"/>
                </a:cubicBezTo>
                <a:cubicBezTo>
                  <a:pt x="397" y="17"/>
                  <a:pt x="417" y="25"/>
                  <a:pt x="435" y="27"/>
                </a:cubicBezTo>
                <a:cubicBezTo>
                  <a:pt x="467" y="31"/>
                  <a:pt x="487" y="21"/>
                  <a:pt x="510" y="17"/>
                </a:cubicBezTo>
                <a:cubicBezTo>
                  <a:pt x="535" y="14"/>
                  <a:pt x="559" y="25"/>
                  <a:pt x="581" y="19"/>
                </a:cubicBezTo>
                <a:cubicBezTo>
                  <a:pt x="586" y="13"/>
                  <a:pt x="598" y="13"/>
                  <a:pt x="606" y="8"/>
                </a:cubicBezTo>
                <a:cubicBezTo>
                  <a:pt x="623" y="25"/>
                  <a:pt x="643" y="13"/>
                  <a:pt x="663" y="11"/>
                </a:cubicBezTo>
                <a:cubicBezTo>
                  <a:pt x="675" y="10"/>
                  <a:pt x="687" y="15"/>
                  <a:pt x="700" y="14"/>
                </a:cubicBezTo>
                <a:cubicBezTo>
                  <a:pt x="707" y="14"/>
                  <a:pt x="713" y="10"/>
                  <a:pt x="721" y="9"/>
                </a:cubicBezTo>
                <a:cubicBezTo>
                  <a:pt x="776" y="1"/>
                  <a:pt x="831" y="5"/>
                  <a:pt x="871" y="7"/>
                </a:cubicBezTo>
                <a:cubicBezTo>
                  <a:pt x="909" y="8"/>
                  <a:pt x="939" y="6"/>
                  <a:pt x="973" y="7"/>
                </a:cubicBezTo>
                <a:cubicBezTo>
                  <a:pt x="970" y="7"/>
                  <a:pt x="966" y="7"/>
                  <a:pt x="967" y="3"/>
                </a:cubicBezTo>
                <a:cubicBezTo>
                  <a:pt x="1000" y="13"/>
                  <a:pt x="1025" y="7"/>
                  <a:pt x="1057" y="0"/>
                </a:cubicBezTo>
                <a:cubicBezTo>
                  <a:pt x="1086" y="10"/>
                  <a:pt x="1125" y="1"/>
                  <a:pt x="1144" y="3"/>
                </a:cubicBezTo>
                <a:cubicBezTo>
                  <a:pt x="1134" y="22"/>
                  <a:pt x="1135" y="52"/>
                  <a:pt x="1123" y="68"/>
                </a:cubicBezTo>
                <a:cubicBezTo>
                  <a:pt x="1137" y="68"/>
                  <a:pt x="1123" y="89"/>
                  <a:pt x="1134" y="86"/>
                </a:cubicBezTo>
                <a:cubicBezTo>
                  <a:pt x="1130" y="107"/>
                  <a:pt x="1130" y="153"/>
                  <a:pt x="1124" y="183"/>
                </a:cubicBezTo>
                <a:cubicBezTo>
                  <a:pt x="1115" y="192"/>
                  <a:pt x="1109" y="204"/>
                  <a:pt x="1099" y="212"/>
                </a:cubicBezTo>
                <a:cubicBezTo>
                  <a:pt x="1102" y="225"/>
                  <a:pt x="1117" y="226"/>
                  <a:pt x="1131" y="230"/>
                </a:cubicBezTo>
                <a:cubicBezTo>
                  <a:pt x="1139" y="248"/>
                  <a:pt x="1153" y="275"/>
                  <a:pt x="1141" y="301"/>
                </a:cubicBezTo>
                <a:cubicBezTo>
                  <a:pt x="1130" y="298"/>
                  <a:pt x="1129" y="298"/>
                  <a:pt x="1120" y="295"/>
                </a:cubicBezTo>
                <a:cubicBezTo>
                  <a:pt x="1077" y="312"/>
                  <a:pt x="1043" y="304"/>
                  <a:pt x="979" y="301"/>
                </a:cubicBezTo>
                <a:cubicBezTo>
                  <a:pt x="963" y="323"/>
                  <a:pt x="940" y="308"/>
                  <a:pt x="918" y="315"/>
                </a:cubicBezTo>
                <a:cubicBezTo>
                  <a:pt x="911" y="313"/>
                  <a:pt x="920" y="306"/>
                  <a:pt x="910" y="305"/>
                </a:cubicBezTo>
                <a:cubicBezTo>
                  <a:pt x="909" y="321"/>
                  <a:pt x="884" y="310"/>
                  <a:pt x="879" y="310"/>
                </a:cubicBezTo>
                <a:cubicBezTo>
                  <a:pt x="872" y="310"/>
                  <a:pt x="861" y="319"/>
                  <a:pt x="852" y="310"/>
                </a:cubicBezTo>
                <a:cubicBezTo>
                  <a:pt x="851" y="319"/>
                  <a:pt x="840" y="321"/>
                  <a:pt x="829" y="319"/>
                </a:cubicBezTo>
                <a:cubicBezTo>
                  <a:pt x="824" y="318"/>
                  <a:pt x="815" y="311"/>
                  <a:pt x="816" y="311"/>
                </a:cubicBezTo>
                <a:cubicBezTo>
                  <a:pt x="814" y="310"/>
                  <a:pt x="807" y="316"/>
                  <a:pt x="806" y="316"/>
                </a:cubicBezTo>
                <a:cubicBezTo>
                  <a:pt x="804" y="316"/>
                  <a:pt x="797" y="311"/>
                  <a:pt x="795" y="310"/>
                </a:cubicBezTo>
                <a:cubicBezTo>
                  <a:pt x="774" y="307"/>
                  <a:pt x="742" y="319"/>
                  <a:pt x="720" y="307"/>
                </a:cubicBezTo>
                <a:cubicBezTo>
                  <a:pt x="716" y="307"/>
                  <a:pt x="724" y="315"/>
                  <a:pt x="714" y="312"/>
                </a:cubicBezTo>
                <a:cubicBezTo>
                  <a:pt x="699" y="312"/>
                  <a:pt x="705" y="303"/>
                  <a:pt x="685" y="306"/>
                </a:cubicBezTo>
                <a:cubicBezTo>
                  <a:pt x="679" y="283"/>
                  <a:pt x="666" y="294"/>
                  <a:pt x="651" y="297"/>
                </a:cubicBezTo>
                <a:cubicBezTo>
                  <a:pt x="598" y="310"/>
                  <a:pt x="546" y="294"/>
                  <a:pt x="499" y="305"/>
                </a:cubicBezTo>
                <a:cubicBezTo>
                  <a:pt x="504" y="299"/>
                  <a:pt x="495" y="306"/>
                  <a:pt x="494" y="299"/>
                </a:cubicBezTo>
                <a:cubicBezTo>
                  <a:pt x="486" y="296"/>
                  <a:pt x="493" y="308"/>
                  <a:pt x="486" y="305"/>
                </a:cubicBezTo>
                <a:cubicBezTo>
                  <a:pt x="464" y="295"/>
                  <a:pt x="443" y="308"/>
                  <a:pt x="424" y="300"/>
                </a:cubicBezTo>
                <a:cubicBezTo>
                  <a:pt x="410" y="305"/>
                  <a:pt x="384" y="309"/>
                  <a:pt x="371" y="298"/>
                </a:cubicBezTo>
                <a:cubicBezTo>
                  <a:pt x="362" y="302"/>
                  <a:pt x="354" y="312"/>
                  <a:pt x="343" y="311"/>
                </a:cubicBezTo>
                <a:cubicBezTo>
                  <a:pt x="336" y="311"/>
                  <a:pt x="326" y="298"/>
                  <a:pt x="319" y="297"/>
                </a:cubicBezTo>
                <a:cubicBezTo>
                  <a:pt x="300" y="294"/>
                  <a:pt x="252" y="301"/>
                  <a:pt x="242" y="303"/>
                </a:cubicBezTo>
                <a:cubicBezTo>
                  <a:pt x="189" y="314"/>
                  <a:pt x="134" y="305"/>
                  <a:pt x="86" y="311"/>
                </a:cubicBezTo>
                <a:close/>
              </a:path>
            </a:pathLst>
          </a:custGeom>
          <a:solidFill>
            <a:srgbClr val="E2E2E2"/>
          </a:solidFill>
          <a:ln w="9525">
            <a:noFill/>
            <a:round/>
            <a:headEnd/>
            <a:tailEnd/>
          </a:ln>
        </p:spPr>
        <p:txBody>
          <a:bodyPr wrap="square" lIns="548640" tIns="182880" rIns="548640" bIns="182880" anchor="ctr" anchorCtr="1"/>
          <a:lstStyle/>
          <a:p>
            <a:r>
              <a:rPr lang="en-US" sz="1600" dirty="0">
                <a:latin typeface="Source Sans Pro Regular"/>
                <a:cs typeface="Source Sans Pro Regular"/>
              </a:rPr>
              <a:t>“I noticed there’s no pictures on it. I like the pictures better. It’s nice to open up to a webpage to see people smiling at you, it creates a more friendly message I think”. –P4, Nathan</a:t>
            </a:r>
          </a:p>
        </p:txBody>
      </p:sp>
      <p:sp>
        <p:nvSpPr>
          <p:cNvPr id="3" name="Slide Number Placeholder 2"/>
          <p:cNvSpPr>
            <a:spLocks noGrp="1"/>
          </p:cNvSpPr>
          <p:nvPr>
            <p:ph type="sldNum" idx="12"/>
          </p:nvPr>
        </p:nvSpPr>
        <p:spPr/>
        <p:txBody>
          <a:bodyPr/>
          <a:lstStyle/>
          <a:p>
            <a:fld id="{00000000-1234-1234-1234-123412341234}" type="slidenum">
              <a:rPr lang="en" smtClean="0">
                <a:solidFill>
                  <a:prstClr val="black">
                    <a:tint val="75000"/>
                  </a:prstClr>
                </a:solidFill>
                <a:latin typeface="Calibri"/>
              </a:rPr>
              <a:pPr/>
              <a:t>30</a:t>
            </a:fld>
            <a:endParaRPr lang="en" dirty="0">
              <a:solidFill>
                <a:prstClr val="black">
                  <a:tint val="75000"/>
                </a:prstClr>
              </a:solidFill>
              <a:latin typeface="Calibri"/>
            </a:endParaRPr>
          </a:p>
        </p:txBody>
      </p:sp>
    </p:spTree>
    <p:extLst>
      <p:ext uri="{BB962C8B-B14F-4D97-AF65-F5344CB8AC3E}">
        <p14:creationId xmlns:p14="http://schemas.microsoft.com/office/powerpoint/2010/main" val="38969547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397"/>
        <p:cNvGrpSpPr/>
        <p:nvPr/>
      </p:nvGrpSpPr>
      <p:grpSpPr>
        <a:xfrm>
          <a:off x="0" y="0"/>
          <a:ext cx="0" cy="0"/>
          <a:chOff x="0" y="0"/>
          <a:chExt cx="0" cy="0"/>
        </a:xfrm>
      </p:grpSpPr>
      <p:sp>
        <p:nvSpPr>
          <p:cNvPr id="13" name="Shape 367"/>
          <p:cNvSpPr txBox="1">
            <a:spLocks/>
          </p:cNvSpPr>
          <p:nvPr/>
        </p:nvSpPr>
        <p:spPr>
          <a:xfrm>
            <a:off x="387899" y="272174"/>
            <a:ext cx="8320363" cy="977911"/>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pPr>
              <a:buClr>
                <a:prstClr val="black"/>
              </a:buClr>
            </a:pPr>
            <a:r>
              <a:rPr lang="en-US" sz="4000" dirty="0">
                <a:solidFill>
                  <a:srgbClr val="032D61"/>
                </a:solidFill>
                <a:latin typeface="Merriweather"/>
                <a:ea typeface="Merriweather"/>
                <a:cs typeface="Merriweather"/>
                <a:sym typeface="Merriweather"/>
              </a:rPr>
              <a:t>A Little Help For Their Friends</a:t>
            </a:r>
            <a:endParaRPr lang="en" sz="4000" dirty="0">
              <a:solidFill>
                <a:srgbClr val="032D61"/>
              </a:solidFill>
              <a:latin typeface="Merriweather"/>
              <a:ea typeface="Merriweather"/>
              <a:cs typeface="Merriweather"/>
              <a:sym typeface="Merriweather"/>
            </a:endParaRPr>
          </a:p>
        </p:txBody>
      </p:sp>
      <p:cxnSp>
        <p:nvCxnSpPr>
          <p:cNvPr id="14" name="Shape 369"/>
          <p:cNvCxnSpPr/>
          <p:nvPr/>
        </p:nvCxnSpPr>
        <p:spPr>
          <a:xfrm>
            <a:off x="505591" y="1290932"/>
            <a:ext cx="8202672" cy="0"/>
          </a:xfrm>
          <a:prstGeom prst="straightConnector1">
            <a:avLst/>
          </a:prstGeom>
          <a:noFill/>
          <a:ln w="38100" cap="flat" cmpd="sng">
            <a:solidFill>
              <a:srgbClr val="032D61"/>
            </a:solidFill>
            <a:prstDash val="solid"/>
            <a:round/>
            <a:headEnd type="none" w="lg" len="lg"/>
            <a:tailEnd type="none" w="lg" len="lg"/>
          </a:ln>
        </p:spPr>
      </p:cxnSp>
      <p:sp>
        <p:nvSpPr>
          <p:cNvPr id="5" name="clipart_symbols_newspaperclippings"/>
          <p:cNvSpPr>
            <a:spLocks/>
          </p:cNvSpPr>
          <p:nvPr/>
        </p:nvSpPr>
        <p:spPr bwMode="auto">
          <a:xfrm>
            <a:off x="420415" y="2506736"/>
            <a:ext cx="8321040" cy="1969142"/>
          </a:xfrm>
          <a:custGeom>
            <a:avLst/>
            <a:gdLst>
              <a:gd name="T0" fmla="*/ 2147483647 w 1151"/>
              <a:gd name="T1" fmla="*/ 2147483647 h 324"/>
              <a:gd name="T2" fmla="*/ 2147483647 w 1151"/>
              <a:gd name="T3" fmla="*/ 2147483647 h 324"/>
              <a:gd name="T4" fmla="*/ 2147483647 w 1151"/>
              <a:gd name="T5" fmla="*/ 2147483647 h 324"/>
              <a:gd name="T6" fmla="*/ 2147483647 w 1151"/>
              <a:gd name="T7" fmla="*/ 2147483647 h 324"/>
              <a:gd name="T8" fmla="*/ 2147483647 w 1151"/>
              <a:gd name="T9" fmla="*/ 2147483647 h 324"/>
              <a:gd name="T10" fmla="*/ 2147483647 w 1151"/>
              <a:gd name="T11" fmla="*/ 2147483647 h 324"/>
              <a:gd name="T12" fmla="*/ 2147483647 w 1151"/>
              <a:gd name="T13" fmla="*/ 2147483647 h 324"/>
              <a:gd name="T14" fmla="*/ 2147483647 w 1151"/>
              <a:gd name="T15" fmla="*/ 2147483647 h 324"/>
              <a:gd name="T16" fmla="*/ 2147483647 w 1151"/>
              <a:gd name="T17" fmla="*/ 2147483647 h 324"/>
              <a:gd name="T18" fmla="*/ 2147483647 w 1151"/>
              <a:gd name="T19" fmla="*/ 2147483647 h 324"/>
              <a:gd name="T20" fmla="*/ 2147483647 w 1151"/>
              <a:gd name="T21" fmla="*/ 2147483647 h 324"/>
              <a:gd name="T22" fmla="*/ 2147483647 w 1151"/>
              <a:gd name="T23" fmla="*/ 2147483647 h 324"/>
              <a:gd name="T24" fmla="*/ 2147483647 w 1151"/>
              <a:gd name="T25" fmla="*/ 2147483647 h 324"/>
              <a:gd name="T26" fmla="*/ 2147483647 w 1151"/>
              <a:gd name="T27" fmla="*/ 2147483647 h 324"/>
              <a:gd name="T28" fmla="*/ 2147483647 w 1151"/>
              <a:gd name="T29" fmla="*/ 2147483647 h 324"/>
              <a:gd name="T30" fmla="*/ 2147483647 w 1151"/>
              <a:gd name="T31" fmla="*/ 2147483647 h 324"/>
              <a:gd name="T32" fmla="*/ 2147483647 w 1151"/>
              <a:gd name="T33" fmla="*/ 2147483647 h 324"/>
              <a:gd name="T34" fmla="*/ 2147483647 w 1151"/>
              <a:gd name="T35" fmla="*/ 2147483647 h 324"/>
              <a:gd name="T36" fmla="*/ 2147483647 w 1151"/>
              <a:gd name="T37" fmla="*/ 2147483647 h 324"/>
              <a:gd name="T38" fmla="*/ 2147483647 w 1151"/>
              <a:gd name="T39" fmla="*/ 2147483647 h 324"/>
              <a:gd name="T40" fmla="*/ 2147483647 w 1151"/>
              <a:gd name="T41" fmla="*/ 2147483647 h 324"/>
              <a:gd name="T42" fmla="*/ 2147483647 w 1151"/>
              <a:gd name="T43" fmla="*/ 2147483647 h 324"/>
              <a:gd name="T44" fmla="*/ 2147483647 w 1151"/>
              <a:gd name="T45" fmla="*/ 2147483647 h 324"/>
              <a:gd name="T46" fmla="*/ 2147483647 w 1151"/>
              <a:gd name="T47" fmla="*/ 2147483647 h 324"/>
              <a:gd name="T48" fmla="*/ 2147483647 w 1151"/>
              <a:gd name="T49" fmla="*/ 2147483647 h 324"/>
              <a:gd name="T50" fmla="*/ 2147483647 w 1151"/>
              <a:gd name="T51" fmla="*/ 2147483647 h 324"/>
              <a:gd name="T52" fmla="*/ 2147483647 w 1151"/>
              <a:gd name="T53" fmla="*/ 2147483647 h 324"/>
              <a:gd name="T54" fmla="*/ 2147483647 w 1151"/>
              <a:gd name="T55" fmla="*/ 2147483647 h 324"/>
              <a:gd name="T56" fmla="*/ 2147483647 w 1151"/>
              <a:gd name="T57" fmla="*/ 2147483647 h 324"/>
              <a:gd name="T58" fmla="*/ 2147483647 w 1151"/>
              <a:gd name="T59" fmla="*/ 2147483647 h 324"/>
              <a:gd name="T60" fmla="*/ 2147483647 w 1151"/>
              <a:gd name="T61" fmla="*/ 2147483647 h 324"/>
              <a:gd name="T62" fmla="*/ 2147483647 w 1151"/>
              <a:gd name="T63" fmla="*/ 2147483647 h 324"/>
              <a:gd name="T64" fmla="*/ 2147483647 w 1151"/>
              <a:gd name="T65" fmla="*/ 2147483647 h 324"/>
              <a:gd name="T66" fmla="*/ 2147483647 w 1151"/>
              <a:gd name="T67" fmla="*/ 2147483647 h 324"/>
              <a:gd name="T68" fmla="*/ 2147483647 w 1151"/>
              <a:gd name="T69" fmla="*/ 2147483647 h 324"/>
              <a:gd name="T70" fmla="*/ 2147483647 w 1151"/>
              <a:gd name="T71" fmla="*/ 2147483647 h 324"/>
              <a:gd name="T72" fmla="*/ 2147483647 w 1151"/>
              <a:gd name="T73" fmla="*/ 2147483647 h 324"/>
              <a:gd name="T74" fmla="*/ 2147483647 w 1151"/>
              <a:gd name="T75" fmla="*/ 2147483647 h 324"/>
              <a:gd name="T76" fmla="*/ 2147483647 w 1151"/>
              <a:gd name="T77" fmla="*/ 2147483647 h 324"/>
              <a:gd name="T78" fmla="*/ 2147483647 w 1151"/>
              <a:gd name="T79" fmla="*/ 2147483647 h 324"/>
              <a:gd name="T80" fmla="*/ 2147483647 w 1151"/>
              <a:gd name="T81" fmla="*/ 2147483647 h 324"/>
              <a:gd name="T82" fmla="*/ 2147483647 w 1151"/>
              <a:gd name="T83" fmla="*/ 2147483647 h 324"/>
              <a:gd name="T84" fmla="*/ 2147483647 w 1151"/>
              <a:gd name="T85" fmla="*/ 2147483647 h 324"/>
              <a:gd name="T86" fmla="*/ 2147483647 w 1151"/>
              <a:gd name="T87" fmla="*/ 2147483647 h 324"/>
              <a:gd name="T88" fmla="*/ 2147483647 w 1151"/>
              <a:gd name="T89" fmla="*/ 2147483647 h 324"/>
              <a:gd name="T90" fmla="*/ 2147483647 w 1151"/>
              <a:gd name="T91" fmla="*/ 2147483647 h 324"/>
              <a:gd name="T92" fmla="*/ 2147483647 w 1151"/>
              <a:gd name="T93" fmla="*/ 2147483647 h 324"/>
              <a:gd name="T94" fmla="*/ 2147483647 w 1151"/>
              <a:gd name="T95" fmla="*/ 2147483647 h 324"/>
              <a:gd name="T96" fmla="*/ 2147483647 w 1151"/>
              <a:gd name="T97" fmla="*/ 2147483647 h 324"/>
              <a:gd name="T98" fmla="*/ 2147483647 w 1151"/>
              <a:gd name="T99" fmla="*/ 2147483647 h 324"/>
              <a:gd name="T100" fmla="*/ 2147483647 w 1151"/>
              <a:gd name="T101" fmla="*/ 2147483647 h 324"/>
              <a:gd name="T102" fmla="*/ 2147483647 w 1151"/>
              <a:gd name="T103" fmla="*/ 2147483647 h 324"/>
              <a:gd name="T104" fmla="*/ 2147483647 w 1151"/>
              <a:gd name="T105" fmla="*/ 2147483647 h 324"/>
              <a:gd name="T106" fmla="*/ 2147483647 w 1151"/>
              <a:gd name="T107" fmla="*/ 2147483647 h 324"/>
              <a:gd name="T108" fmla="*/ 2147483647 w 1151"/>
              <a:gd name="T109" fmla="*/ 2147483647 h 32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51"/>
              <a:gd name="T166" fmla="*/ 0 h 324"/>
              <a:gd name="T167" fmla="*/ 1151 w 1151"/>
              <a:gd name="T168" fmla="*/ 324 h 32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51" h="324">
                <a:moveTo>
                  <a:pt x="1029" y="301"/>
                </a:moveTo>
                <a:cubicBezTo>
                  <a:pt x="1033" y="301"/>
                  <a:pt x="1050" y="301"/>
                  <a:pt x="1054" y="301"/>
                </a:cubicBezTo>
                <a:cubicBezTo>
                  <a:pt x="1060" y="296"/>
                  <a:pt x="1086" y="300"/>
                  <a:pt x="1090" y="301"/>
                </a:cubicBezTo>
                <a:cubicBezTo>
                  <a:pt x="1092" y="301"/>
                  <a:pt x="1130" y="297"/>
                  <a:pt x="1132" y="297"/>
                </a:cubicBezTo>
                <a:cubicBezTo>
                  <a:pt x="1138" y="268"/>
                  <a:pt x="1115" y="246"/>
                  <a:pt x="1119" y="225"/>
                </a:cubicBezTo>
                <a:cubicBezTo>
                  <a:pt x="1125" y="222"/>
                  <a:pt x="1123" y="194"/>
                  <a:pt x="1124" y="187"/>
                </a:cubicBezTo>
                <a:cubicBezTo>
                  <a:pt x="1130" y="188"/>
                  <a:pt x="1121" y="164"/>
                  <a:pt x="1123" y="152"/>
                </a:cubicBezTo>
                <a:cubicBezTo>
                  <a:pt x="1151" y="140"/>
                  <a:pt x="1129" y="89"/>
                  <a:pt x="1129" y="61"/>
                </a:cubicBezTo>
                <a:cubicBezTo>
                  <a:pt x="1129" y="50"/>
                  <a:pt x="1139" y="37"/>
                  <a:pt x="1135" y="26"/>
                </a:cubicBezTo>
                <a:cubicBezTo>
                  <a:pt x="1132" y="18"/>
                  <a:pt x="1117" y="14"/>
                  <a:pt x="1104" y="16"/>
                </a:cubicBezTo>
                <a:cubicBezTo>
                  <a:pt x="1096" y="18"/>
                  <a:pt x="1092" y="19"/>
                  <a:pt x="1085" y="20"/>
                </a:cubicBezTo>
                <a:cubicBezTo>
                  <a:pt x="1073" y="21"/>
                  <a:pt x="1058" y="15"/>
                  <a:pt x="1039" y="15"/>
                </a:cubicBezTo>
                <a:cubicBezTo>
                  <a:pt x="1018" y="14"/>
                  <a:pt x="994" y="19"/>
                  <a:pt x="978" y="17"/>
                </a:cubicBezTo>
                <a:cubicBezTo>
                  <a:pt x="970" y="16"/>
                  <a:pt x="963" y="24"/>
                  <a:pt x="955" y="24"/>
                </a:cubicBezTo>
                <a:cubicBezTo>
                  <a:pt x="947" y="23"/>
                  <a:pt x="938" y="14"/>
                  <a:pt x="929" y="15"/>
                </a:cubicBezTo>
                <a:cubicBezTo>
                  <a:pt x="913" y="16"/>
                  <a:pt x="894" y="12"/>
                  <a:pt x="876" y="11"/>
                </a:cubicBezTo>
                <a:cubicBezTo>
                  <a:pt x="851" y="9"/>
                  <a:pt x="822" y="14"/>
                  <a:pt x="805" y="15"/>
                </a:cubicBezTo>
                <a:cubicBezTo>
                  <a:pt x="794" y="16"/>
                  <a:pt x="782" y="10"/>
                  <a:pt x="770" y="11"/>
                </a:cubicBezTo>
                <a:cubicBezTo>
                  <a:pt x="752" y="12"/>
                  <a:pt x="732" y="20"/>
                  <a:pt x="715" y="22"/>
                </a:cubicBezTo>
                <a:cubicBezTo>
                  <a:pt x="682" y="27"/>
                  <a:pt x="662" y="16"/>
                  <a:pt x="639" y="13"/>
                </a:cubicBezTo>
                <a:cubicBezTo>
                  <a:pt x="614" y="10"/>
                  <a:pt x="612" y="23"/>
                  <a:pt x="589" y="17"/>
                </a:cubicBezTo>
                <a:cubicBezTo>
                  <a:pt x="584" y="11"/>
                  <a:pt x="551" y="10"/>
                  <a:pt x="543" y="5"/>
                </a:cubicBezTo>
                <a:cubicBezTo>
                  <a:pt x="519" y="7"/>
                  <a:pt x="506" y="11"/>
                  <a:pt x="485" y="9"/>
                </a:cubicBezTo>
                <a:cubicBezTo>
                  <a:pt x="474" y="8"/>
                  <a:pt x="462" y="13"/>
                  <a:pt x="449" y="13"/>
                </a:cubicBezTo>
                <a:cubicBezTo>
                  <a:pt x="442" y="12"/>
                  <a:pt x="436" y="9"/>
                  <a:pt x="428" y="8"/>
                </a:cubicBezTo>
                <a:cubicBezTo>
                  <a:pt x="373" y="0"/>
                  <a:pt x="317" y="5"/>
                  <a:pt x="278" y="7"/>
                </a:cubicBezTo>
                <a:cubicBezTo>
                  <a:pt x="240" y="9"/>
                  <a:pt x="240" y="9"/>
                  <a:pt x="206" y="10"/>
                </a:cubicBezTo>
                <a:cubicBezTo>
                  <a:pt x="209" y="10"/>
                  <a:pt x="172" y="14"/>
                  <a:pt x="171" y="10"/>
                </a:cubicBezTo>
                <a:cubicBezTo>
                  <a:pt x="123" y="2"/>
                  <a:pt x="124" y="10"/>
                  <a:pt x="91" y="2"/>
                </a:cubicBezTo>
                <a:cubicBezTo>
                  <a:pt x="63" y="13"/>
                  <a:pt x="24" y="4"/>
                  <a:pt x="5" y="7"/>
                </a:cubicBezTo>
                <a:cubicBezTo>
                  <a:pt x="15" y="26"/>
                  <a:pt x="14" y="56"/>
                  <a:pt x="27" y="72"/>
                </a:cubicBezTo>
                <a:cubicBezTo>
                  <a:pt x="12" y="72"/>
                  <a:pt x="27" y="93"/>
                  <a:pt x="16" y="90"/>
                </a:cubicBezTo>
                <a:cubicBezTo>
                  <a:pt x="20" y="111"/>
                  <a:pt x="21" y="156"/>
                  <a:pt x="27" y="187"/>
                </a:cubicBezTo>
                <a:cubicBezTo>
                  <a:pt x="36" y="196"/>
                  <a:pt x="9" y="208"/>
                  <a:pt x="19" y="215"/>
                </a:cubicBezTo>
                <a:cubicBezTo>
                  <a:pt x="16" y="229"/>
                  <a:pt x="34" y="230"/>
                  <a:pt x="21" y="233"/>
                </a:cubicBezTo>
                <a:cubicBezTo>
                  <a:pt x="13" y="252"/>
                  <a:pt x="0" y="279"/>
                  <a:pt x="12" y="305"/>
                </a:cubicBezTo>
                <a:cubicBezTo>
                  <a:pt x="22" y="302"/>
                  <a:pt x="23" y="302"/>
                  <a:pt x="33" y="298"/>
                </a:cubicBezTo>
                <a:cubicBezTo>
                  <a:pt x="76" y="315"/>
                  <a:pt x="110" y="307"/>
                  <a:pt x="173" y="303"/>
                </a:cubicBezTo>
                <a:cubicBezTo>
                  <a:pt x="190" y="324"/>
                  <a:pt x="213" y="309"/>
                  <a:pt x="235" y="316"/>
                </a:cubicBezTo>
                <a:cubicBezTo>
                  <a:pt x="242" y="314"/>
                  <a:pt x="268" y="311"/>
                  <a:pt x="273" y="311"/>
                </a:cubicBezTo>
                <a:cubicBezTo>
                  <a:pt x="281" y="310"/>
                  <a:pt x="303" y="309"/>
                  <a:pt x="313" y="307"/>
                </a:cubicBezTo>
                <a:cubicBezTo>
                  <a:pt x="318" y="306"/>
                  <a:pt x="337" y="310"/>
                  <a:pt x="337" y="311"/>
                </a:cubicBezTo>
                <a:cubicBezTo>
                  <a:pt x="339" y="310"/>
                  <a:pt x="345" y="316"/>
                  <a:pt x="347" y="316"/>
                </a:cubicBezTo>
                <a:cubicBezTo>
                  <a:pt x="349" y="316"/>
                  <a:pt x="356" y="310"/>
                  <a:pt x="358" y="310"/>
                </a:cubicBezTo>
                <a:cubicBezTo>
                  <a:pt x="379" y="306"/>
                  <a:pt x="387" y="312"/>
                  <a:pt x="411" y="310"/>
                </a:cubicBezTo>
                <a:cubicBezTo>
                  <a:pt x="415" y="311"/>
                  <a:pt x="429" y="314"/>
                  <a:pt x="439" y="311"/>
                </a:cubicBezTo>
                <a:cubicBezTo>
                  <a:pt x="453" y="310"/>
                  <a:pt x="484" y="302"/>
                  <a:pt x="504" y="305"/>
                </a:cubicBezTo>
                <a:cubicBezTo>
                  <a:pt x="522" y="288"/>
                  <a:pt x="596" y="303"/>
                  <a:pt x="615" y="300"/>
                </a:cubicBezTo>
                <a:cubicBezTo>
                  <a:pt x="622" y="297"/>
                  <a:pt x="660" y="304"/>
                  <a:pt x="667" y="301"/>
                </a:cubicBezTo>
                <a:cubicBezTo>
                  <a:pt x="688" y="291"/>
                  <a:pt x="710" y="303"/>
                  <a:pt x="728" y="295"/>
                </a:cubicBezTo>
                <a:cubicBezTo>
                  <a:pt x="743" y="300"/>
                  <a:pt x="769" y="303"/>
                  <a:pt x="782" y="293"/>
                </a:cubicBezTo>
                <a:cubicBezTo>
                  <a:pt x="790" y="296"/>
                  <a:pt x="798" y="306"/>
                  <a:pt x="809" y="305"/>
                </a:cubicBezTo>
                <a:cubicBezTo>
                  <a:pt x="817" y="304"/>
                  <a:pt x="854" y="302"/>
                  <a:pt x="861" y="300"/>
                </a:cubicBezTo>
                <a:cubicBezTo>
                  <a:pt x="879" y="297"/>
                  <a:pt x="901" y="294"/>
                  <a:pt x="911" y="296"/>
                </a:cubicBezTo>
                <a:cubicBezTo>
                  <a:pt x="964" y="306"/>
                  <a:pt x="982" y="296"/>
                  <a:pt x="1029" y="301"/>
                </a:cubicBezTo>
                <a:close/>
              </a:path>
            </a:pathLst>
          </a:custGeom>
          <a:solidFill>
            <a:srgbClr val="E2E2E2"/>
          </a:solidFill>
          <a:ln w="9525">
            <a:noFill/>
            <a:round/>
            <a:headEnd/>
            <a:tailEnd/>
          </a:ln>
        </p:spPr>
        <p:txBody>
          <a:bodyPr wrap="square" lIns="548640" tIns="182880" rIns="548640" bIns="182880" anchor="ctr" anchorCtr="1"/>
          <a:lstStyle/>
          <a:p>
            <a:r>
              <a:rPr lang="en-US" sz="1600" dirty="0"/>
              <a:t>“What I’ve encountered with some Veterans I’ve come in contact with, if they’re Vietnam era, or some of the guys from Desert Storm or more recent, Iraq and Afghanistan, are kind of computer illiterate…but not really, and they struggle with some of the site. If they had a quick tutorial on how to navigate their way through, and maybe a succession of clicks”. –P3, Thomas</a:t>
            </a:r>
          </a:p>
        </p:txBody>
      </p:sp>
      <p:sp>
        <p:nvSpPr>
          <p:cNvPr id="6" name="clipart_symbols_newspaperclippings"/>
          <p:cNvSpPr>
            <a:spLocks/>
          </p:cNvSpPr>
          <p:nvPr/>
        </p:nvSpPr>
        <p:spPr bwMode="auto">
          <a:xfrm>
            <a:off x="420640" y="4480003"/>
            <a:ext cx="8321040" cy="915968"/>
          </a:xfrm>
          <a:custGeom>
            <a:avLst/>
            <a:gdLst>
              <a:gd name="T0" fmla="*/ 2147483647 w 1153"/>
              <a:gd name="T1" fmla="*/ 2147483647 h 323"/>
              <a:gd name="T2" fmla="*/ 2147483647 w 1153"/>
              <a:gd name="T3" fmla="*/ 2147483647 h 323"/>
              <a:gd name="T4" fmla="*/ 2147483647 w 1153"/>
              <a:gd name="T5" fmla="*/ 2147483647 h 323"/>
              <a:gd name="T6" fmla="*/ 2147483647 w 1153"/>
              <a:gd name="T7" fmla="*/ 2147483647 h 323"/>
              <a:gd name="T8" fmla="*/ 2147483647 w 1153"/>
              <a:gd name="T9" fmla="*/ 2147483647 h 323"/>
              <a:gd name="T10" fmla="*/ 2147483647 w 1153"/>
              <a:gd name="T11" fmla="*/ 2147483647 h 323"/>
              <a:gd name="T12" fmla="*/ 2147483647 w 1153"/>
              <a:gd name="T13" fmla="*/ 2147483647 h 323"/>
              <a:gd name="T14" fmla="*/ 2147483647 w 1153"/>
              <a:gd name="T15" fmla="*/ 2147483647 h 323"/>
              <a:gd name="T16" fmla="*/ 2147483647 w 1153"/>
              <a:gd name="T17" fmla="*/ 2147483647 h 323"/>
              <a:gd name="T18" fmla="*/ 2147483647 w 1153"/>
              <a:gd name="T19" fmla="*/ 2147483647 h 323"/>
              <a:gd name="T20" fmla="*/ 2147483647 w 1153"/>
              <a:gd name="T21" fmla="*/ 2147483647 h 323"/>
              <a:gd name="T22" fmla="*/ 2147483647 w 1153"/>
              <a:gd name="T23" fmla="*/ 2147483647 h 323"/>
              <a:gd name="T24" fmla="*/ 2147483647 w 1153"/>
              <a:gd name="T25" fmla="*/ 2147483647 h 323"/>
              <a:gd name="T26" fmla="*/ 2147483647 w 1153"/>
              <a:gd name="T27" fmla="*/ 2147483647 h 323"/>
              <a:gd name="T28" fmla="*/ 2147483647 w 1153"/>
              <a:gd name="T29" fmla="*/ 2147483647 h 323"/>
              <a:gd name="T30" fmla="*/ 2147483647 w 1153"/>
              <a:gd name="T31" fmla="*/ 2147483647 h 323"/>
              <a:gd name="T32" fmla="*/ 2147483647 w 1153"/>
              <a:gd name="T33" fmla="*/ 2147483647 h 323"/>
              <a:gd name="T34" fmla="*/ 2147483647 w 1153"/>
              <a:gd name="T35" fmla="*/ 2147483647 h 323"/>
              <a:gd name="T36" fmla="*/ 2147483647 w 1153"/>
              <a:gd name="T37" fmla="*/ 2147483647 h 323"/>
              <a:gd name="T38" fmla="*/ 2147483647 w 1153"/>
              <a:gd name="T39" fmla="*/ 2147483647 h 323"/>
              <a:gd name="T40" fmla="*/ 2147483647 w 1153"/>
              <a:gd name="T41" fmla="*/ 2147483647 h 323"/>
              <a:gd name="T42" fmla="*/ 2147483647 w 1153"/>
              <a:gd name="T43" fmla="*/ 2147483647 h 323"/>
              <a:gd name="T44" fmla="*/ 2147483647 w 1153"/>
              <a:gd name="T45" fmla="*/ 2147483647 h 323"/>
              <a:gd name="T46" fmla="*/ 2147483647 w 1153"/>
              <a:gd name="T47" fmla="*/ 2147483647 h 323"/>
              <a:gd name="T48" fmla="*/ 2147483647 w 1153"/>
              <a:gd name="T49" fmla="*/ 2147483647 h 323"/>
              <a:gd name="T50" fmla="*/ 2147483647 w 1153"/>
              <a:gd name="T51" fmla="*/ 2147483647 h 323"/>
              <a:gd name="T52" fmla="*/ 2147483647 w 1153"/>
              <a:gd name="T53" fmla="*/ 2147483647 h 323"/>
              <a:gd name="T54" fmla="*/ 2147483647 w 1153"/>
              <a:gd name="T55" fmla="*/ 2147483647 h 323"/>
              <a:gd name="T56" fmla="*/ 2147483647 w 1153"/>
              <a:gd name="T57" fmla="*/ 0 h 323"/>
              <a:gd name="T58" fmla="*/ 2147483647 w 1153"/>
              <a:gd name="T59" fmla="*/ 2147483647 h 323"/>
              <a:gd name="T60" fmla="*/ 2147483647 w 1153"/>
              <a:gd name="T61" fmla="*/ 2147483647 h 323"/>
              <a:gd name="T62" fmla="*/ 2147483647 w 1153"/>
              <a:gd name="T63" fmla="*/ 2147483647 h 323"/>
              <a:gd name="T64" fmla="*/ 2147483647 w 1153"/>
              <a:gd name="T65" fmla="*/ 2147483647 h 323"/>
              <a:gd name="T66" fmla="*/ 2147483647 w 1153"/>
              <a:gd name="T67" fmla="*/ 2147483647 h 323"/>
              <a:gd name="T68" fmla="*/ 2147483647 w 1153"/>
              <a:gd name="T69" fmla="*/ 2147483647 h 323"/>
              <a:gd name="T70" fmla="*/ 2147483647 w 1153"/>
              <a:gd name="T71" fmla="*/ 2147483647 h 323"/>
              <a:gd name="T72" fmla="*/ 2147483647 w 1153"/>
              <a:gd name="T73" fmla="*/ 2147483647 h 323"/>
              <a:gd name="T74" fmla="*/ 2147483647 w 1153"/>
              <a:gd name="T75" fmla="*/ 2147483647 h 323"/>
              <a:gd name="T76" fmla="*/ 2147483647 w 1153"/>
              <a:gd name="T77" fmla="*/ 2147483647 h 323"/>
              <a:gd name="T78" fmla="*/ 2147483647 w 1153"/>
              <a:gd name="T79" fmla="*/ 2147483647 h 323"/>
              <a:gd name="T80" fmla="*/ 2147483647 w 1153"/>
              <a:gd name="T81" fmla="*/ 2147483647 h 323"/>
              <a:gd name="T82" fmla="*/ 2147483647 w 1153"/>
              <a:gd name="T83" fmla="*/ 2147483647 h 323"/>
              <a:gd name="T84" fmla="*/ 2147483647 w 1153"/>
              <a:gd name="T85" fmla="*/ 2147483647 h 323"/>
              <a:gd name="T86" fmla="*/ 2147483647 w 1153"/>
              <a:gd name="T87" fmla="*/ 2147483647 h 323"/>
              <a:gd name="T88" fmla="*/ 2147483647 w 1153"/>
              <a:gd name="T89" fmla="*/ 2147483647 h 323"/>
              <a:gd name="T90" fmla="*/ 2147483647 w 1153"/>
              <a:gd name="T91" fmla="*/ 2147483647 h 323"/>
              <a:gd name="T92" fmla="*/ 2147483647 w 1153"/>
              <a:gd name="T93" fmla="*/ 2147483647 h 323"/>
              <a:gd name="T94" fmla="*/ 2147483647 w 1153"/>
              <a:gd name="T95" fmla="*/ 2147483647 h 323"/>
              <a:gd name="T96" fmla="*/ 2147483647 w 1153"/>
              <a:gd name="T97" fmla="*/ 2147483647 h 323"/>
              <a:gd name="T98" fmla="*/ 2147483647 w 1153"/>
              <a:gd name="T99" fmla="*/ 2147483647 h 323"/>
              <a:gd name="T100" fmla="*/ 2147483647 w 1153"/>
              <a:gd name="T101" fmla="*/ 2147483647 h 323"/>
              <a:gd name="T102" fmla="*/ 2147483647 w 1153"/>
              <a:gd name="T103" fmla="*/ 2147483647 h 323"/>
              <a:gd name="T104" fmla="*/ 2147483647 w 1153"/>
              <a:gd name="T105" fmla="*/ 2147483647 h 323"/>
              <a:gd name="T106" fmla="*/ 2147483647 w 1153"/>
              <a:gd name="T107" fmla="*/ 2147483647 h 323"/>
              <a:gd name="T108" fmla="*/ 2147483647 w 1153"/>
              <a:gd name="T109" fmla="*/ 2147483647 h 323"/>
              <a:gd name="T110" fmla="*/ 2147483647 w 1153"/>
              <a:gd name="T111" fmla="*/ 2147483647 h 323"/>
              <a:gd name="T112" fmla="*/ 2147483647 w 1153"/>
              <a:gd name="T113" fmla="*/ 2147483647 h 323"/>
              <a:gd name="T114" fmla="*/ 2147483647 w 1153"/>
              <a:gd name="T115" fmla="*/ 2147483647 h 323"/>
              <a:gd name="T116" fmla="*/ 2147483647 w 1153"/>
              <a:gd name="T117" fmla="*/ 2147483647 h 3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153"/>
              <a:gd name="T178" fmla="*/ 0 h 323"/>
              <a:gd name="T179" fmla="*/ 1153 w 1153"/>
              <a:gd name="T180" fmla="*/ 323 h 3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153" h="323">
                <a:moveTo>
                  <a:pt x="86" y="311"/>
                </a:moveTo>
                <a:cubicBezTo>
                  <a:pt x="82" y="311"/>
                  <a:pt x="78" y="311"/>
                  <a:pt x="75" y="311"/>
                </a:cubicBezTo>
                <a:cubicBezTo>
                  <a:pt x="77" y="304"/>
                  <a:pt x="55" y="306"/>
                  <a:pt x="63" y="311"/>
                </a:cubicBezTo>
                <a:cubicBezTo>
                  <a:pt x="61" y="310"/>
                  <a:pt x="58" y="310"/>
                  <a:pt x="55" y="310"/>
                </a:cubicBezTo>
                <a:cubicBezTo>
                  <a:pt x="49" y="282"/>
                  <a:pt x="62" y="249"/>
                  <a:pt x="57" y="228"/>
                </a:cubicBezTo>
                <a:cubicBezTo>
                  <a:pt x="51" y="226"/>
                  <a:pt x="44" y="200"/>
                  <a:pt x="43" y="193"/>
                </a:cubicBezTo>
                <a:cubicBezTo>
                  <a:pt x="37" y="194"/>
                  <a:pt x="30" y="174"/>
                  <a:pt x="28" y="162"/>
                </a:cubicBezTo>
                <a:cubicBezTo>
                  <a:pt x="0" y="150"/>
                  <a:pt x="21" y="99"/>
                  <a:pt x="21" y="71"/>
                </a:cubicBezTo>
                <a:cubicBezTo>
                  <a:pt x="20" y="60"/>
                  <a:pt x="10" y="47"/>
                  <a:pt x="14" y="37"/>
                </a:cubicBezTo>
                <a:cubicBezTo>
                  <a:pt x="17" y="28"/>
                  <a:pt x="32" y="24"/>
                  <a:pt x="45" y="26"/>
                </a:cubicBezTo>
                <a:cubicBezTo>
                  <a:pt x="54" y="27"/>
                  <a:pt x="59" y="36"/>
                  <a:pt x="66" y="36"/>
                </a:cubicBezTo>
                <a:cubicBezTo>
                  <a:pt x="77" y="37"/>
                  <a:pt x="91" y="25"/>
                  <a:pt x="110" y="24"/>
                </a:cubicBezTo>
                <a:cubicBezTo>
                  <a:pt x="131" y="23"/>
                  <a:pt x="155" y="27"/>
                  <a:pt x="171" y="25"/>
                </a:cubicBezTo>
                <a:cubicBezTo>
                  <a:pt x="179" y="24"/>
                  <a:pt x="187" y="18"/>
                  <a:pt x="195" y="18"/>
                </a:cubicBezTo>
                <a:cubicBezTo>
                  <a:pt x="203" y="17"/>
                  <a:pt x="211" y="22"/>
                  <a:pt x="220" y="22"/>
                </a:cubicBezTo>
                <a:cubicBezTo>
                  <a:pt x="236" y="24"/>
                  <a:pt x="255" y="19"/>
                  <a:pt x="273" y="18"/>
                </a:cubicBezTo>
                <a:cubicBezTo>
                  <a:pt x="298" y="16"/>
                  <a:pt x="327" y="21"/>
                  <a:pt x="344" y="21"/>
                </a:cubicBezTo>
                <a:cubicBezTo>
                  <a:pt x="355" y="22"/>
                  <a:pt x="367" y="16"/>
                  <a:pt x="379" y="16"/>
                </a:cubicBezTo>
                <a:cubicBezTo>
                  <a:pt x="397" y="17"/>
                  <a:pt x="417" y="25"/>
                  <a:pt x="435" y="27"/>
                </a:cubicBezTo>
                <a:cubicBezTo>
                  <a:pt x="467" y="31"/>
                  <a:pt x="487" y="21"/>
                  <a:pt x="510" y="17"/>
                </a:cubicBezTo>
                <a:cubicBezTo>
                  <a:pt x="535" y="14"/>
                  <a:pt x="559" y="25"/>
                  <a:pt x="581" y="19"/>
                </a:cubicBezTo>
                <a:cubicBezTo>
                  <a:pt x="586" y="13"/>
                  <a:pt x="598" y="13"/>
                  <a:pt x="606" y="8"/>
                </a:cubicBezTo>
                <a:cubicBezTo>
                  <a:pt x="623" y="25"/>
                  <a:pt x="643" y="13"/>
                  <a:pt x="663" y="11"/>
                </a:cubicBezTo>
                <a:cubicBezTo>
                  <a:pt x="675" y="10"/>
                  <a:pt x="687" y="15"/>
                  <a:pt x="700" y="14"/>
                </a:cubicBezTo>
                <a:cubicBezTo>
                  <a:pt x="707" y="14"/>
                  <a:pt x="713" y="10"/>
                  <a:pt x="721" y="9"/>
                </a:cubicBezTo>
                <a:cubicBezTo>
                  <a:pt x="776" y="1"/>
                  <a:pt x="831" y="5"/>
                  <a:pt x="871" y="7"/>
                </a:cubicBezTo>
                <a:cubicBezTo>
                  <a:pt x="909" y="8"/>
                  <a:pt x="939" y="6"/>
                  <a:pt x="973" y="7"/>
                </a:cubicBezTo>
                <a:cubicBezTo>
                  <a:pt x="970" y="7"/>
                  <a:pt x="966" y="7"/>
                  <a:pt x="967" y="3"/>
                </a:cubicBezTo>
                <a:cubicBezTo>
                  <a:pt x="1000" y="13"/>
                  <a:pt x="1025" y="7"/>
                  <a:pt x="1057" y="0"/>
                </a:cubicBezTo>
                <a:cubicBezTo>
                  <a:pt x="1086" y="10"/>
                  <a:pt x="1125" y="1"/>
                  <a:pt x="1144" y="3"/>
                </a:cubicBezTo>
                <a:cubicBezTo>
                  <a:pt x="1134" y="22"/>
                  <a:pt x="1135" y="52"/>
                  <a:pt x="1123" y="68"/>
                </a:cubicBezTo>
                <a:cubicBezTo>
                  <a:pt x="1137" y="68"/>
                  <a:pt x="1123" y="89"/>
                  <a:pt x="1134" y="86"/>
                </a:cubicBezTo>
                <a:cubicBezTo>
                  <a:pt x="1130" y="107"/>
                  <a:pt x="1130" y="153"/>
                  <a:pt x="1124" y="183"/>
                </a:cubicBezTo>
                <a:cubicBezTo>
                  <a:pt x="1115" y="192"/>
                  <a:pt x="1109" y="204"/>
                  <a:pt x="1099" y="212"/>
                </a:cubicBezTo>
                <a:cubicBezTo>
                  <a:pt x="1102" y="225"/>
                  <a:pt x="1117" y="226"/>
                  <a:pt x="1131" y="230"/>
                </a:cubicBezTo>
                <a:cubicBezTo>
                  <a:pt x="1139" y="248"/>
                  <a:pt x="1153" y="275"/>
                  <a:pt x="1141" y="301"/>
                </a:cubicBezTo>
                <a:cubicBezTo>
                  <a:pt x="1130" y="298"/>
                  <a:pt x="1129" y="298"/>
                  <a:pt x="1120" y="295"/>
                </a:cubicBezTo>
                <a:cubicBezTo>
                  <a:pt x="1077" y="312"/>
                  <a:pt x="1043" y="304"/>
                  <a:pt x="979" y="301"/>
                </a:cubicBezTo>
                <a:cubicBezTo>
                  <a:pt x="963" y="323"/>
                  <a:pt x="940" y="308"/>
                  <a:pt x="918" y="315"/>
                </a:cubicBezTo>
                <a:cubicBezTo>
                  <a:pt x="911" y="313"/>
                  <a:pt x="920" y="306"/>
                  <a:pt x="910" y="305"/>
                </a:cubicBezTo>
                <a:cubicBezTo>
                  <a:pt x="909" y="321"/>
                  <a:pt x="884" y="310"/>
                  <a:pt x="879" y="310"/>
                </a:cubicBezTo>
                <a:cubicBezTo>
                  <a:pt x="872" y="310"/>
                  <a:pt x="861" y="319"/>
                  <a:pt x="852" y="310"/>
                </a:cubicBezTo>
                <a:cubicBezTo>
                  <a:pt x="851" y="319"/>
                  <a:pt x="840" y="321"/>
                  <a:pt x="829" y="319"/>
                </a:cubicBezTo>
                <a:cubicBezTo>
                  <a:pt x="824" y="318"/>
                  <a:pt x="815" y="311"/>
                  <a:pt x="816" y="311"/>
                </a:cubicBezTo>
                <a:cubicBezTo>
                  <a:pt x="814" y="310"/>
                  <a:pt x="807" y="316"/>
                  <a:pt x="806" y="316"/>
                </a:cubicBezTo>
                <a:cubicBezTo>
                  <a:pt x="804" y="316"/>
                  <a:pt x="797" y="311"/>
                  <a:pt x="795" y="310"/>
                </a:cubicBezTo>
                <a:cubicBezTo>
                  <a:pt x="774" y="307"/>
                  <a:pt x="742" y="319"/>
                  <a:pt x="720" y="307"/>
                </a:cubicBezTo>
                <a:cubicBezTo>
                  <a:pt x="716" y="307"/>
                  <a:pt x="724" y="315"/>
                  <a:pt x="714" y="312"/>
                </a:cubicBezTo>
                <a:cubicBezTo>
                  <a:pt x="699" y="312"/>
                  <a:pt x="705" y="303"/>
                  <a:pt x="685" y="306"/>
                </a:cubicBezTo>
                <a:cubicBezTo>
                  <a:pt x="679" y="283"/>
                  <a:pt x="666" y="294"/>
                  <a:pt x="651" y="297"/>
                </a:cubicBezTo>
                <a:cubicBezTo>
                  <a:pt x="598" y="310"/>
                  <a:pt x="546" y="294"/>
                  <a:pt x="499" y="305"/>
                </a:cubicBezTo>
                <a:cubicBezTo>
                  <a:pt x="504" y="299"/>
                  <a:pt x="495" y="306"/>
                  <a:pt x="494" y="299"/>
                </a:cubicBezTo>
                <a:cubicBezTo>
                  <a:pt x="486" y="296"/>
                  <a:pt x="493" y="308"/>
                  <a:pt x="486" y="305"/>
                </a:cubicBezTo>
                <a:cubicBezTo>
                  <a:pt x="464" y="295"/>
                  <a:pt x="443" y="308"/>
                  <a:pt x="424" y="300"/>
                </a:cubicBezTo>
                <a:cubicBezTo>
                  <a:pt x="410" y="305"/>
                  <a:pt x="384" y="309"/>
                  <a:pt x="371" y="298"/>
                </a:cubicBezTo>
                <a:cubicBezTo>
                  <a:pt x="362" y="302"/>
                  <a:pt x="354" y="312"/>
                  <a:pt x="343" y="311"/>
                </a:cubicBezTo>
                <a:cubicBezTo>
                  <a:pt x="336" y="311"/>
                  <a:pt x="326" y="298"/>
                  <a:pt x="319" y="297"/>
                </a:cubicBezTo>
                <a:cubicBezTo>
                  <a:pt x="300" y="294"/>
                  <a:pt x="252" y="301"/>
                  <a:pt x="242" y="303"/>
                </a:cubicBezTo>
                <a:cubicBezTo>
                  <a:pt x="189" y="314"/>
                  <a:pt x="134" y="305"/>
                  <a:pt x="86" y="311"/>
                </a:cubicBezTo>
                <a:close/>
              </a:path>
            </a:pathLst>
          </a:custGeom>
          <a:solidFill>
            <a:srgbClr val="E2E2E2"/>
          </a:solidFill>
          <a:ln w="9525">
            <a:noFill/>
            <a:round/>
            <a:headEnd/>
            <a:tailEnd/>
          </a:ln>
        </p:spPr>
        <p:txBody>
          <a:bodyPr wrap="square" lIns="548640" tIns="182880" rIns="548640" bIns="182880" anchor="ctr" anchorCtr="1"/>
          <a:lstStyle/>
          <a:p>
            <a:r>
              <a:rPr lang="en-US" sz="1600" dirty="0">
                <a:latin typeface="Source Sans Pro Regular"/>
                <a:cs typeface="Source Sans Pro Regular"/>
              </a:rPr>
              <a:t>“</a:t>
            </a:r>
            <a:r>
              <a:rPr lang="en-US" sz="1600" dirty="0"/>
              <a:t>I like that, I don’t have to go and look every which way under each thing. It’s right in front of my face. I’m talking about old people”.   –P2, Quinn</a:t>
            </a:r>
          </a:p>
        </p:txBody>
      </p:sp>
      <p:sp>
        <p:nvSpPr>
          <p:cNvPr id="8" name="clipart_symbols_newspaperclippings"/>
          <p:cNvSpPr>
            <a:spLocks/>
          </p:cNvSpPr>
          <p:nvPr/>
        </p:nvSpPr>
        <p:spPr bwMode="auto">
          <a:xfrm>
            <a:off x="420640" y="5395971"/>
            <a:ext cx="8320363" cy="1267447"/>
          </a:xfrm>
          <a:custGeom>
            <a:avLst/>
            <a:gdLst>
              <a:gd name="T0" fmla="*/ 2147483647 w 1124"/>
              <a:gd name="T1" fmla="*/ 2147483647 h 323"/>
              <a:gd name="T2" fmla="*/ 2147483647 w 1124"/>
              <a:gd name="T3" fmla="*/ 2147483647 h 323"/>
              <a:gd name="T4" fmla="*/ 2147483647 w 1124"/>
              <a:gd name="T5" fmla="*/ 2147483647 h 323"/>
              <a:gd name="T6" fmla="*/ 2147483647 w 1124"/>
              <a:gd name="T7" fmla="*/ 2147483647 h 323"/>
              <a:gd name="T8" fmla="*/ 2147483647 w 1124"/>
              <a:gd name="T9" fmla="*/ 2147483647 h 323"/>
              <a:gd name="T10" fmla="*/ 2147483647 w 1124"/>
              <a:gd name="T11" fmla="*/ 2147483647 h 323"/>
              <a:gd name="T12" fmla="*/ 2147483647 w 1124"/>
              <a:gd name="T13" fmla="*/ 2147483647 h 323"/>
              <a:gd name="T14" fmla="*/ 2147483647 w 1124"/>
              <a:gd name="T15" fmla="*/ 2147483647 h 323"/>
              <a:gd name="T16" fmla="*/ 2147483647 w 1124"/>
              <a:gd name="T17" fmla="*/ 2147483647 h 323"/>
              <a:gd name="T18" fmla="*/ 2147483647 w 1124"/>
              <a:gd name="T19" fmla="*/ 2147483647 h 323"/>
              <a:gd name="T20" fmla="*/ 2147483647 w 1124"/>
              <a:gd name="T21" fmla="*/ 2147483647 h 323"/>
              <a:gd name="T22" fmla="*/ 2147483647 w 1124"/>
              <a:gd name="T23" fmla="*/ 2147483647 h 323"/>
              <a:gd name="T24" fmla="*/ 2147483647 w 1124"/>
              <a:gd name="T25" fmla="*/ 2147483647 h 323"/>
              <a:gd name="T26" fmla="*/ 2147483647 w 1124"/>
              <a:gd name="T27" fmla="*/ 2147483647 h 323"/>
              <a:gd name="T28" fmla="*/ 2147483647 w 1124"/>
              <a:gd name="T29" fmla="*/ 2147483647 h 323"/>
              <a:gd name="T30" fmla="*/ 2147483647 w 1124"/>
              <a:gd name="T31" fmla="*/ 2147483647 h 323"/>
              <a:gd name="T32" fmla="*/ 2147483647 w 1124"/>
              <a:gd name="T33" fmla="*/ 2147483647 h 323"/>
              <a:gd name="T34" fmla="*/ 2147483647 w 1124"/>
              <a:gd name="T35" fmla="*/ 2147483647 h 323"/>
              <a:gd name="T36" fmla="*/ 2147483647 w 1124"/>
              <a:gd name="T37" fmla="*/ 2147483647 h 323"/>
              <a:gd name="T38" fmla="*/ 2147483647 w 1124"/>
              <a:gd name="T39" fmla="*/ 2147483647 h 323"/>
              <a:gd name="T40" fmla="*/ 2147483647 w 1124"/>
              <a:gd name="T41" fmla="*/ 2147483647 h 323"/>
              <a:gd name="T42" fmla="*/ 2147483647 w 1124"/>
              <a:gd name="T43" fmla="*/ 2147483647 h 323"/>
              <a:gd name="T44" fmla="*/ 2147483647 w 1124"/>
              <a:gd name="T45" fmla="*/ 2147483647 h 323"/>
              <a:gd name="T46" fmla="*/ 2147483647 w 1124"/>
              <a:gd name="T47" fmla="*/ 2147483647 h 323"/>
              <a:gd name="T48" fmla="*/ 2147483647 w 1124"/>
              <a:gd name="T49" fmla="*/ 2147483647 h 323"/>
              <a:gd name="T50" fmla="*/ 2147483647 w 1124"/>
              <a:gd name="T51" fmla="*/ 2147483647 h 323"/>
              <a:gd name="T52" fmla="*/ 2147483647 w 1124"/>
              <a:gd name="T53" fmla="*/ 2147483647 h 323"/>
              <a:gd name="T54" fmla="*/ 2147483647 w 1124"/>
              <a:gd name="T55" fmla="*/ 2147483647 h 323"/>
              <a:gd name="T56" fmla="*/ 2147483647 w 1124"/>
              <a:gd name="T57" fmla="*/ 0 h 323"/>
              <a:gd name="T58" fmla="*/ 2147483647 w 1124"/>
              <a:gd name="T59" fmla="*/ 2147483647 h 323"/>
              <a:gd name="T60" fmla="*/ 2147483647 w 1124"/>
              <a:gd name="T61" fmla="*/ 2147483647 h 323"/>
              <a:gd name="T62" fmla="*/ 2147483647 w 1124"/>
              <a:gd name="T63" fmla="*/ 2147483647 h 323"/>
              <a:gd name="T64" fmla="*/ 2147483647 w 1124"/>
              <a:gd name="T65" fmla="*/ 2147483647 h 323"/>
              <a:gd name="T66" fmla="*/ 2147483647 w 1124"/>
              <a:gd name="T67" fmla="*/ 2147483647 h 323"/>
              <a:gd name="T68" fmla="*/ 2147483647 w 1124"/>
              <a:gd name="T69" fmla="*/ 2147483647 h 323"/>
              <a:gd name="T70" fmla="*/ 2147483647 w 1124"/>
              <a:gd name="T71" fmla="*/ 2147483647 h 323"/>
              <a:gd name="T72" fmla="*/ 2147483647 w 1124"/>
              <a:gd name="T73" fmla="*/ 2147483647 h 323"/>
              <a:gd name="T74" fmla="*/ 2147483647 w 1124"/>
              <a:gd name="T75" fmla="*/ 2147483647 h 323"/>
              <a:gd name="T76" fmla="*/ 2147483647 w 1124"/>
              <a:gd name="T77" fmla="*/ 2147483647 h 323"/>
              <a:gd name="T78" fmla="*/ 2147483647 w 1124"/>
              <a:gd name="T79" fmla="*/ 2147483647 h 323"/>
              <a:gd name="T80" fmla="*/ 2147483647 w 1124"/>
              <a:gd name="T81" fmla="*/ 2147483647 h 323"/>
              <a:gd name="T82" fmla="*/ 2147483647 w 1124"/>
              <a:gd name="T83" fmla="*/ 2147483647 h 323"/>
              <a:gd name="T84" fmla="*/ 2147483647 w 1124"/>
              <a:gd name="T85" fmla="*/ 2147483647 h 323"/>
              <a:gd name="T86" fmla="*/ 2147483647 w 1124"/>
              <a:gd name="T87" fmla="*/ 2147483647 h 323"/>
              <a:gd name="T88" fmla="*/ 2147483647 w 1124"/>
              <a:gd name="T89" fmla="*/ 2147483647 h 323"/>
              <a:gd name="T90" fmla="*/ 2147483647 w 1124"/>
              <a:gd name="T91" fmla="*/ 2147483647 h 323"/>
              <a:gd name="T92" fmla="*/ 2147483647 w 1124"/>
              <a:gd name="T93" fmla="*/ 2147483647 h 323"/>
              <a:gd name="T94" fmla="*/ 2147483647 w 1124"/>
              <a:gd name="T95" fmla="*/ 2147483647 h 323"/>
              <a:gd name="T96" fmla="*/ 2147483647 w 1124"/>
              <a:gd name="T97" fmla="*/ 2147483647 h 323"/>
              <a:gd name="T98" fmla="*/ 2147483647 w 1124"/>
              <a:gd name="T99" fmla="*/ 2147483647 h 323"/>
              <a:gd name="T100" fmla="*/ 2147483647 w 1124"/>
              <a:gd name="T101" fmla="*/ 2147483647 h 323"/>
              <a:gd name="T102" fmla="*/ 2147483647 w 1124"/>
              <a:gd name="T103" fmla="*/ 2147483647 h 323"/>
              <a:gd name="T104" fmla="*/ 2147483647 w 1124"/>
              <a:gd name="T105" fmla="*/ 2147483647 h 323"/>
              <a:gd name="T106" fmla="*/ 2147483647 w 1124"/>
              <a:gd name="T107" fmla="*/ 2147483647 h 323"/>
              <a:gd name="T108" fmla="*/ 2147483647 w 1124"/>
              <a:gd name="T109" fmla="*/ 2147483647 h 323"/>
              <a:gd name="T110" fmla="*/ 2147483647 w 1124"/>
              <a:gd name="T111" fmla="*/ 2147483647 h 32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24"/>
              <a:gd name="T169" fmla="*/ 0 h 323"/>
              <a:gd name="T170" fmla="*/ 1124 w 1124"/>
              <a:gd name="T171" fmla="*/ 323 h 32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24" h="323">
                <a:moveTo>
                  <a:pt x="57" y="310"/>
                </a:moveTo>
                <a:cubicBezTo>
                  <a:pt x="54" y="310"/>
                  <a:pt x="50" y="310"/>
                  <a:pt x="46" y="309"/>
                </a:cubicBezTo>
                <a:cubicBezTo>
                  <a:pt x="49" y="303"/>
                  <a:pt x="27" y="304"/>
                  <a:pt x="34" y="309"/>
                </a:cubicBezTo>
                <a:cubicBezTo>
                  <a:pt x="32" y="309"/>
                  <a:pt x="33" y="248"/>
                  <a:pt x="29" y="226"/>
                </a:cubicBezTo>
                <a:cubicBezTo>
                  <a:pt x="23" y="224"/>
                  <a:pt x="16" y="199"/>
                  <a:pt x="14" y="192"/>
                </a:cubicBezTo>
                <a:cubicBezTo>
                  <a:pt x="8" y="193"/>
                  <a:pt x="9" y="174"/>
                  <a:pt x="6" y="162"/>
                </a:cubicBezTo>
                <a:cubicBezTo>
                  <a:pt x="9" y="155"/>
                  <a:pt x="9" y="136"/>
                  <a:pt x="8" y="124"/>
                </a:cubicBezTo>
                <a:cubicBezTo>
                  <a:pt x="7" y="114"/>
                  <a:pt x="4" y="96"/>
                  <a:pt x="3" y="84"/>
                </a:cubicBezTo>
                <a:cubicBezTo>
                  <a:pt x="3" y="71"/>
                  <a:pt x="0" y="59"/>
                  <a:pt x="1" y="56"/>
                </a:cubicBezTo>
                <a:cubicBezTo>
                  <a:pt x="4" y="47"/>
                  <a:pt x="3" y="29"/>
                  <a:pt x="17" y="25"/>
                </a:cubicBezTo>
                <a:cubicBezTo>
                  <a:pt x="25" y="22"/>
                  <a:pt x="36" y="26"/>
                  <a:pt x="43" y="27"/>
                </a:cubicBezTo>
                <a:cubicBezTo>
                  <a:pt x="54" y="27"/>
                  <a:pt x="63" y="23"/>
                  <a:pt x="82" y="22"/>
                </a:cubicBezTo>
                <a:cubicBezTo>
                  <a:pt x="103" y="21"/>
                  <a:pt x="127" y="26"/>
                  <a:pt x="143" y="24"/>
                </a:cubicBezTo>
                <a:cubicBezTo>
                  <a:pt x="151" y="23"/>
                  <a:pt x="158" y="26"/>
                  <a:pt x="166" y="26"/>
                </a:cubicBezTo>
                <a:cubicBezTo>
                  <a:pt x="174" y="25"/>
                  <a:pt x="183" y="20"/>
                  <a:pt x="191" y="21"/>
                </a:cubicBezTo>
                <a:cubicBezTo>
                  <a:pt x="208" y="23"/>
                  <a:pt x="227" y="18"/>
                  <a:pt x="245" y="17"/>
                </a:cubicBezTo>
                <a:cubicBezTo>
                  <a:pt x="269" y="15"/>
                  <a:pt x="299" y="20"/>
                  <a:pt x="316" y="20"/>
                </a:cubicBezTo>
                <a:cubicBezTo>
                  <a:pt x="327" y="21"/>
                  <a:pt x="339" y="15"/>
                  <a:pt x="351" y="16"/>
                </a:cubicBezTo>
                <a:cubicBezTo>
                  <a:pt x="369" y="16"/>
                  <a:pt x="405" y="22"/>
                  <a:pt x="422" y="17"/>
                </a:cubicBezTo>
                <a:cubicBezTo>
                  <a:pt x="454" y="8"/>
                  <a:pt x="459" y="20"/>
                  <a:pt x="481" y="17"/>
                </a:cubicBezTo>
                <a:cubicBezTo>
                  <a:pt x="507" y="13"/>
                  <a:pt x="527" y="18"/>
                  <a:pt x="547" y="15"/>
                </a:cubicBezTo>
                <a:cubicBezTo>
                  <a:pt x="553" y="9"/>
                  <a:pt x="570" y="12"/>
                  <a:pt x="578" y="8"/>
                </a:cubicBezTo>
                <a:cubicBezTo>
                  <a:pt x="604" y="16"/>
                  <a:pt x="615" y="13"/>
                  <a:pt x="635" y="11"/>
                </a:cubicBezTo>
                <a:cubicBezTo>
                  <a:pt x="647" y="10"/>
                  <a:pt x="659" y="15"/>
                  <a:pt x="672" y="14"/>
                </a:cubicBezTo>
                <a:cubicBezTo>
                  <a:pt x="679" y="14"/>
                  <a:pt x="685" y="10"/>
                  <a:pt x="693" y="9"/>
                </a:cubicBezTo>
                <a:cubicBezTo>
                  <a:pt x="748" y="1"/>
                  <a:pt x="803" y="5"/>
                  <a:pt x="843" y="7"/>
                </a:cubicBezTo>
                <a:cubicBezTo>
                  <a:pt x="880" y="8"/>
                  <a:pt x="910" y="6"/>
                  <a:pt x="945" y="7"/>
                </a:cubicBezTo>
                <a:cubicBezTo>
                  <a:pt x="942" y="7"/>
                  <a:pt x="938" y="7"/>
                  <a:pt x="939" y="3"/>
                </a:cubicBezTo>
                <a:cubicBezTo>
                  <a:pt x="955" y="10"/>
                  <a:pt x="997" y="8"/>
                  <a:pt x="1029" y="0"/>
                </a:cubicBezTo>
                <a:cubicBezTo>
                  <a:pt x="1058" y="11"/>
                  <a:pt x="1097" y="1"/>
                  <a:pt x="1116" y="4"/>
                </a:cubicBezTo>
                <a:cubicBezTo>
                  <a:pt x="1106" y="23"/>
                  <a:pt x="1113" y="70"/>
                  <a:pt x="1106" y="86"/>
                </a:cubicBezTo>
                <a:cubicBezTo>
                  <a:pt x="1102" y="108"/>
                  <a:pt x="1102" y="153"/>
                  <a:pt x="1096" y="184"/>
                </a:cubicBezTo>
                <a:cubicBezTo>
                  <a:pt x="1086" y="193"/>
                  <a:pt x="1124" y="276"/>
                  <a:pt x="1112" y="302"/>
                </a:cubicBezTo>
                <a:cubicBezTo>
                  <a:pt x="1102" y="298"/>
                  <a:pt x="1101" y="298"/>
                  <a:pt x="1091" y="295"/>
                </a:cubicBezTo>
                <a:cubicBezTo>
                  <a:pt x="1048" y="313"/>
                  <a:pt x="1014" y="305"/>
                  <a:pt x="951" y="301"/>
                </a:cubicBezTo>
                <a:cubicBezTo>
                  <a:pt x="934" y="323"/>
                  <a:pt x="922" y="304"/>
                  <a:pt x="900" y="311"/>
                </a:cubicBezTo>
                <a:cubicBezTo>
                  <a:pt x="893" y="310"/>
                  <a:pt x="896" y="305"/>
                  <a:pt x="873" y="308"/>
                </a:cubicBezTo>
                <a:cubicBezTo>
                  <a:pt x="858" y="308"/>
                  <a:pt x="856" y="311"/>
                  <a:pt x="851" y="310"/>
                </a:cubicBezTo>
                <a:cubicBezTo>
                  <a:pt x="843" y="310"/>
                  <a:pt x="832" y="319"/>
                  <a:pt x="824" y="310"/>
                </a:cubicBezTo>
                <a:cubicBezTo>
                  <a:pt x="822" y="319"/>
                  <a:pt x="817" y="315"/>
                  <a:pt x="806" y="313"/>
                </a:cubicBezTo>
                <a:cubicBezTo>
                  <a:pt x="801" y="312"/>
                  <a:pt x="787" y="311"/>
                  <a:pt x="787" y="311"/>
                </a:cubicBezTo>
                <a:cubicBezTo>
                  <a:pt x="785" y="310"/>
                  <a:pt x="779" y="316"/>
                  <a:pt x="777" y="316"/>
                </a:cubicBezTo>
                <a:cubicBezTo>
                  <a:pt x="775" y="316"/>
                  <a:pt x="768" y="311"/>
                  <a:pt x="766" y="310"/>
                </a:cubicBezTo>
                <a:cubicBezTo>
                  <a:pt x="745" y="307"/>
                  <a:pt x="736" y="320"/>
                  <a:pt x="715" y="308"/>
                </a:cubicBezTo>
                <a:cubicBezTo>
                  <a:pt x="711" y="308"/>
                  <a:pt x="698" y="308"/>
                  <a:pt x="688" y="305"/>
                </a:cubicBezTo>
                <a:cubicBezTo>
                  <a:pt x="673" y="305"/>
                  <a:pt x="685" y="304"/>
                  <a:pt x="665" y="307"/>
                </a:cubicBezTo>
                <a:cubicBezTo>
                  <a:pt x="652" y="295"/>
                  <a:pt x="639" y="300"/>
                  <a:pt x="622" y="297"/>
                </a:cubicBezTo>
                <a:cubicBezTo>
                  <a:pt x="568" y="288"/>
                  <a:pt x="552" y="290"/>
                  <a:pt x="505" y="300"/>
                </a:cubicBezTo>
                <a:cubicBezTo>
                  <a:pt x="510" y="294"/>
                  <a:pt x="467" y="305"/>
                  <a:pt x="465" y="299"/>
                </a:cubicBezTo>
                <a:cubicBezTo>
                  <a:pt x="458" y="296"/>
                  <a:pt x="454" y="303"/>
                  <a:pt x="446" y="300"/>
                </a:cubicBezTo>
                <a:cubicBezTo>
                  <a:pt x="425" y="291"/>
                  <a:pt x="414" y="307"/>
                  <a:pt x="396" y="299"/>
                </a:cubicBezTo>
                <a:cubicBezTo>
                  <a:pt x="381" y="305"/>
                  <a:pt x="355" y="308"/>
                  <a:pt x="342" y="298"/>
                </a:cubicBezTo>
                <a:cubicBezTo>
                  <a:pt x="333" y="301"/>
                  <a:pt x="329" y="301"/>
                  <a:pt x="318" y="300"/>
                </a:cubicBezTo>
                <a:cubicBezTo>
                  <a:pt x="310" y="299"/>
                  <a:pt x="297" y="298"/>
                  <a:pt x="290" y="296"/>
                </a:cubicBezTo>
                <a:cubicBezTo>
                  <a:pt x="272" y="293"/>
                  <a:pt x="223" y="300"/>
                  <a:pt x="213" y="302"/>
                </a:cubicBezTo>
                <a:cubicBezTo>
                  <a:pt x="160" y="313"/>
                  <a:pt x="105" y="304"/>
                  <a:pt x="57" y="310"/>
                </a:cubicBezTo>
                <a:close/>
              </a:path>
            </a:pathLst>
          </a:custGeom>
          <a:solidFill>
            <a:srgbClr val="E2E2E2"/>
          </a:solidFill>
          <a:ln w="9525">
            <a:noFill/>
            <a:round/>
            <a:headEnd/>
            <a:tailEnd/>
          </a:ln>
        </p:spPr>
        <p:txBody>
          <a:bodyPr wrap="square" lIns="548640" tIns="182880" rIns="548640" bIns="182880" anchor="ctr" anchorCtr="1"/>
          <a:lstStyle/>
          <a:p>
            <a:r>
              <a:rPr lang="en-US" sz="1600" dirty="0"/>
              <a:t>“I would want an 800 number where I could talk to a live person. Once you hit that Sign In button I’d want some help in case you have problems prominently displayed”. –P5, Duncan</a:t>
            </a:r>
          </a:p>
        </p:txBody>
      </p:sp>
      <p:sp>
        <p:nvSpPr>
          <p:cNvPr id="9" name="clipart_symbols_newspaperclippings"/>
          <p:cNvSpPr>
            <a:spLocks/>
          </p:cNvSpPr>
          <p:nvPr/>
        </p:nvSpPr>
        <p:spPr bwMode="auto">
          <a:xfrm>
            <a:off x="420189" y="1504463"/>
            <a:ext cx="8321040" cy="1002273"/>
          </a:xfrm>
          <a:custGeom>
            <a:avLst/>
            <a:gdLst>
              <a:gd name="T0" fmla="*/ 2147483647 w 1151"/>
              <a:gd name="T1" fmla="*/ 2147483647 h 324"/>
              <a:gd name="T2" fmla="*/ 2147483647 w 1151"/>
              <a:gd name="T3" fmla="*/ 2147483647 h 324"/>
              <a:gd name="T4" fmla="*/ 2147483647 w 1151"/>
              <a:gd name="T5" fmla="*/ 2147483647 h 324"/>
              <a:gd name="T6" fmla="*/ 2147483647 w 1151"/>
              <a:gd name="T7" fmla="*/ 2147483647 h 324"/>
              <a:gd name="T8" fmla="*/ 2147483647 w 1151"/>
              <a:gd name="T9" fmla="*/ 2147483647 h 324"/>
              <a:gd name="T10" fmla="*/ 2147483647 w 1151"/>
              <a:gd name="T11" fmla="*/ 2147483647 h 324"/>
              <a:gd name="T12" fmla="*/ 2147483647 w 1151"/>
              <a:gd name="T13" fmla="*/ 2147483647 h 324"/>
              <a:gd name="T14" fmla="*/ 2147483647 w 1151"/>
              <a:gd name="T15" fmla="*/ 2147483647 h 324"/>
              <a:gd name="T16" fmla="*/ 2147483647 w 1151"/>
              <a:gd name="T17" fmla="*/ 2147483647 h 324"/>
              <a:gd name="T18" fmla="*/ 2147483647 w 1151"/>
              <a:gd name="T19" fmla="*/ 2147483647 h 324"/>
              <a:gd name="T20" fmla="*/ 2147483647 w 1151"/>
              <a:gd name="T21" fmla="*/ 2147483647 h 324"/>
              <a:gd name="T22" fmla="*/ 2147483647 w 1151"/>
              <a:gd name="T23" fmla="*/ 2147483647 h 324"/>
              <a:gd name="T24" fmla="*/ 2147483647 w 1151"/>
              <a:gd name="T25" fmla="*/ 2147483647 h 324"/>
              <a:gd name="T26" fmla="*/ 2147483647 w 1151"/>
              <a:gd name="T27" fmla="*/ 2147483647 h 324"/>
              <a:gd name="T28" fmla="*/ 2147483647 w 1151"/>
              <a:gd name="T29" fmla="*/ 2147483647 h 324"/>
              <a:gd name="T30" fmla="*/ 2147483647 w 1151"/>
              <a:gd name="T31" fmla="*/ 2147483647 h 324"/>
              <a:gd name="T32" fmla="*/ 2147483647 w 1151"/>
              <a:gd name="T33" fmla="*/ 2147483647 h 324"/>
              <a:gd name="T34" fmla="*/ 2147483647 w 1151"/>
              <a:gd name="T35" fmla="*/ 2147483647 h 324"/>
              <a:gd name="T36" fmla="*/ 2147483647 w 1151"/>
              <a:gd name="T37" fmla="*/ 2147483647 h 324"/>
              <a:gd name="T38" fmla="*/ 2147483647 w 1151"/>
              <a:gd name="T39" fmla="*/ 2147483647 h 324"/>
              <a:gd name="T40" fmla="*/ 2147483647 w 1151"/>
              <a:gd name="T41" fmla="*/ 2147483647 h 324"/>
              <a:gd name="T42" fmla="*/ 2147483647 w 1151"/>
              <a:gd name="T43" fmla="*/ 2147483647 h 324"/>
              <a:gd name="T44" fmla="*/ 2147483647 w 1151"/>
              <a:gd name="T45" fmla="*/ 2147483647 h 324"/>
              <a:gd name="T46" fmla="*/ 2147483647 w 1151"/>
              <a:gd name="T47" fmla="*/ 2147483647 h 324"/>
              <a:gd name="T48" fmla="*/ 2147483647 w 1151"/>
              <a:gd name="T49" fmla="*/ 2147483647 h 324"/>
              <a:gd name="T50" fmla="*/ 2147483647 w 1151"/>
              <a:gd name="T51" fmla="*/ 2147483647 h 324"/>
              <a:gd name="T52" fmla="*/ 2147483647 w 1151"/>
              <a:gd name="T53" fmla="*/ 2147483647 h 324"/>
              <a:gd name="T54" fmla="*/ 2147483647 w 1151"/>
              <a:gd name="T55" fmla="*/ 2147483647 h 324"/>
              <a:gd name="T56" fmla="*/ 2147483647 w 1151"/>
              <a:gd name="T57" fmla="*/ 2147483647 h 324"/>
              <a:gd name="T58" fmla="*/ 2147483647 w 1151"/>
              <a:gd name="T59" fmla="*/ 2147483647 h 324"/>
              <a:gd name="T60" fmla="*/ 2147483647 w 1151"/>
              <a:gd name="T61" fmla="*/ 2147483647 h 324"/>
              <a:gd name="T62" fmla="*/ 2147483647 w 1151"/>
              <a:gd name="T63" fmla="*/ 2147483647 h 324"/>
              <a:gd name="T64" fmla="*/ 2147483647 w 1151"/>
              <a:gd name="T65" fmla="*/ 2147483647 h 324"/>
              <a:gd name="T66" fmla="*/ 2147483647 w 1151"/>
              <a:gd name="T67" fmla="*/ 2147483647 h 324"/>
              <a:gd name="T68" fmla="*/ 2147483647 w 1151"/>
              <a:gd name="T69" fmla="*/ 2147483647 h 324"/>
              <a:gd name="T70" fmla="*/ 2147483647 w 1151"/>
              <a:gd name="T71" fmla="*/ 2147483647 h 324"/>
              <a:gd name="T72" fmla="*/ 2147483647 w 1151"/>
              <a:gd name="T73" fmla="*/ 2147483647 h 324"/>
              <a:gd name="T74" fmla="*/ 2147483647 w 1151"/>
              <a:gd name="T75" fmla="*/ 2147483647 h 324"/>
              <a:gd name="T76" fmla="*/ 2147483647 w 1151"/>
              <a:gd name="T77" fmla="*/ 2147483647 h 324"/>
              <a:gd name="T78" fmla="*/ 2147483647 w 1151"/>
              <a:gd name="T79" fmla="*/ 2147483647 h 324"/>
              <a:gd name="T80" fmla="*/ 2147483647 w 1151"/>
              <a:gd name="T81" fmla="*/ 2147483647 h 324"/>
              <a:gd name="T82" fmla="*/ 2147483647 w 1151"/>
              <a:gd name="T83" fmla="*/ 2147483647 h 324"/>
              <a:gd name="T84" fmla="*/ 2147483647 w 1151"/>
              <a:gd name="T85" fmla="*/ 2147483647 h 324"/>
              <a:gd name="T86" fmla="*/ 2147483647 w 1151"/>
              <a:gd name="T87" fmla="*/ 2147483647 h 324"/>
              <a:gd name="T88" fmla="*/ 2147483647 w 1151"/>
              <a:gd name="T89" fmla="*/ 2147483647 h 324"/>
              <a:gd name="T90" fmla="*/ 2147483647 w 1151"/>
              <a:gd name="T91" fmla="*/ 2147483647 h 324"/>
              <a:gd name="T92" fmla="*/ 2147483647 w 1151"/>
              <a:gd name="T93" fmla="*/ 2147483647 h 324"/>
              <a:gd name="T94" fmla="*/ 2147483647 w 1151"/>
              <a:gd name="T95" fmla="*/ 2147483647 h 324"/>
              <a:gd name="T96" fmla="*/ 2147483647 w 1151"/>
              <a:gd name="T97" fmla="*/ 2147483647 h 324"/>
              <a:gd name="T98" fmla="*/ 2147483647 w 1151"/>
              <a:gd name="T99" fmla="*/ 2147483647 h 324"/>
              <a:gd name="T100" fmla="*/ 2147483647 w 1151"/>
              <a:gd name="T101" fmla="*/ 2147483647 h 324"/>
              <a:gd name="T102" fmla="*/ 2147483647 w 1151"/>
              <a:gd name="T103" fmla="*/ 2147483647 h 324"/>
              <a:gd name="T104" fmla="*/ 2147483647 w 1151"/>
              <a:gd name="T105" fmla="*/ 2147483647 h 324"/>
              <a:gd name="T106" fmla="*/ 2147483647 w 1151"/>
              <a:gd name="T107" fmla="*/ 2147483647 h 324"/>
              <a:gd name="T108" fmla="*/ 2147483647 w 1151"/>
              <a:gd name="T109" fmla="*/ 2147483647 h 32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51"/>
              <a:gd name="T166" fmla="*/ 0 h 324"/>
              <a:gd name="T167" fmla="*/ 1151 w 1151"/>
              <a:gd name="T168" fmla="*/ 324 h 32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51" h="324">
                <a:moveTo>
                  <a:pt x="1029" y="301"/>
                </a:moveTo>
                <a:cubicBezTo>
                  <a:pt x="1033" y="301"/>
                  <a:pt x="1050" y="301"/>
                  <a:pt x="1054" y="301"/>
                </a:cubicBezTo>
                <a:cubicBezTo>
                  <a:pt x="1060" y="296"/>
                  <a:pt x="1086" y="300"/>
                  <a:pt x="1090" y="301"/>
                </a:cubicBezTo>
                <a:cubicBezTo>
                  <a:pt x="1092" y="301"/>
                  <a:pt x="1130" y="297"/>
                  <a:pt x="1132" y="297"/>
                </a:cubicBezTo>
                <a:cubicBezTo>
                  <a:pt x="1138" y="268"/>
                  <a:pt x="1115" y="246"/>
                  <a:pt x="1119" y="225"/>
                </a:cubicBezTo>
                <a:cubicBezTo>
                  <a:pt x="1125" y="222"/>
                  <a:pt x="1123" y="194"/>
                  <a:pt x="1124" y="187"/>
                </a:cubicBezTo>
                <a:cubicBezTo>
                  <a:pt x="1130" y="188"/>
                  <a:pt x="1121" y="164"/>
                  <a:pt x="1123" y="152"/>
                </a:cubicBezTo>
                <a:cubicBezTo>
                  <a:pt x="1151" y="140"/>
                  <a:pt x="1129" y="89"/>
                  <a:pt x="1129" y="61"/>
                </a:cubicBezTo>
                <a:cubicBezTo>
                  <a:pt x="1129" y="50"/>
                  <a:pt x="1139" y="37"/>
                  <a:pt x="1135" y="26"/>
                </a:cubicBezTo>
                <a:cubicBezTo>
                  <a:pt x="1132" y="18"/>
                  <a:pt x="1117" y="14"/>
                  <a:pt x="1104" y="16"/>
                </a:cubicBezTo>
                <a:cubicBezTo>
                  <a:pt x="1096" y="18"/>
                  <a:pt x="1092" y="19"/>
                  <a:pt x="1085" y="20"/>
                </a:cubicBezTo>
                <a:cubicBezTo>
                  <a:pt x="1073" y="21"/>
                  <a:pt x="1058" y="15"/>
                  <a:pt x="1039" y="15"/>
                </a:cubicBezTo>
                <a:cubicBezTo>
                  <a:pt x="1018" y="14"/>
                  <a:pt x="994" y="19"/>
                  <a:pt x="978" y="17"/>
                </a:cubicBezTo>
                <a:cubicBezTo>
                  <a:pt x="970" y="16"/>
                  <a:pt x="963" y="24"/>
                  <a:pt x="955" y="24"/>
                </a:cubicBezTo>
                <a:cubicBezTo>
                  <a:pt x="947" y="23"/>
                  <a:pt x="938" y="14"/>
                  <a:pt x="929" y="15"/>
                </a:cubicBezTo>
                <a:cubicBezTo>
                  <a:pt x="913" y="16"/>
                  <a:pt x="894" y="12"/>
                  <a:pt x="876" y="11"/>
                </a:cubicBezTo>
                <a:cubicBezTo>
                  <a:pt x="851" y="9"/>
                  <a:pt x="822" y="14"/>
                  <a:pt x="805" y="15"/>
                </a:cubicBezTo>
                <a:cubicBezTo>
                  <a:pt x="794" y="16"/>
                  <a:pt x="782" y="10"/>
                  <a:pt x="770" y="11"/>
                </a:cubicBezTo>
                <a:cubicBezTo>
                  <a:pt x="752" y="12"/>
                  <a:pt x="732" y="20"/>
                  <a:pt x="715" y="22"/>
                </a:cubicBezTo>
                <a:cubicBezTo>
                  <a:pt x="682" y="27"/>
                  <a:pt x="662" y="16"/>
                  <a:pt x="639" y="13"/>
                </a:cubicBezTo>
                <a:cubicBezTo>
                  <a:pt x="614" y="10"/>
                  <a:pt x="612" y="23"/>
                  <a:pt x="589" y="17"/>
                </a:cubicBezTo>
                <a:cubicBezTo>
                  <a:pt x="584" y="11"/>
                  <a:pt x="551" y="10"/>
                  <a:pt x="543" y="5"/>
                </a:cubicBezTo>
                <a:cubicBezTo>
                  <a:pt x="519" y="7"/>
                  <a:pt x="506" y="11"/>
                  <a:pt x="485" y="9"/>
                </a:cubicBezTo>
                <a:cubicBezTo>
                  <a:pt x="474" y="8"/>
                  <a:pt x="462" y="13"/>
                  <a:pt x="449" y="13"/>
                </a:cubicBezTo>
                <a:cubicBezTo>
                  <a:pt x="442" y="12"/>
                  <a:pt x="436" y="9"/>
                  <a:pt x="428" y="8"/>
                </a:cubicBezTo>
                <a:cubicBezTo>
                  <a:pt x="373" y="0"/>
                  <a:pt x="317" y="5"/>
                  <a:pt x="278" y="7"/>
                </a:cubicBezTo>
                <a:cubicBezTo>
                  <a:pt x="240" y="9"/>
                  <a:pt x="240" y="9"/>
                  <a:pt x="206" y="10"/>
                </a:cubicBezTo>
                <a:cubicBezTo>
                  <a:pt x="209" y="10"/>
                  <a:pt x="172" y="14"/>
                  <a:pt x="171" y="10"/>
                </a:cubicBezTo>
                <a:cubicBezTo>
                  <a:pt x="123" y="2"/>
                  <a:pt x="124" y="10"/>
                  <a:pt x="91" y="2"/>
                </a:cubicBezTo>
                <a:cubicBezTo>
                  <a:pt x="63" y="13"/>
                  <a:pt x="24" y="4"/>
                  <a:pt x="5" y="7"/>
                </a:cubicBezTo>
                <a:cubicBezTo>
                  <a:pt x="15" y="26"/>
                  <a:pt x="14" y="56"/>
                  <a:pt x="27" y="72"/>
                </a:cubicBezTo>
                <a:cubicBezTo>
                  <a:pt x="12" y="72"/>
                  <a:pt x="27" y="93"/>
                  <a:pt x="16" y="90"/>
                </a:cubicBezTo>
                <a:cubicBezTo>
                  <a:pt x="20" y="111"/>
                  <a:pt x="21" y="156"/>
                  <a:pt x="27" y="187"/>
                </a:cubicBezTo>
                <a:cubicBezTo>
                  <a:pt x="36" y="196"/>
                  <a:pt x="9" y="208"/>
                  <a:pt x="19" y="215"/>
                </a:cubicBezTo>
                <a:cubicBezTo>
                  <a:pt x="16" y="229"/>
                  <a:pt x="34" y="230"/>
                  <a:pt x="21" y="233"/>
                </a:cubicBezTo>
                <a:cubicBezTo>
                  <a:pt x="13" y="252"/>
                  <a:pt x="0" y="279"/>
                  <a:pt x="12" y="305"/>
                </a:cubicBezTo>
                <a:cubicBezTo>
                  <a:pt x="22" y="302"/>
                  <a:pt x="23" y="302"/>
                  <a:pt x="33" y="298"/>
                </a:cubicBezTo>
                <a:cubicBezTo>
                  <a:pt x="76" y="315"/>
                  <a:pt x="110" y="307"/>
                  <a:pt x="173" y="303"/>
                </a:cubicBezTo>
                <a:cubicBezTo>
                  <a:pt x="190" y="324"/>
                  <a:pt x="213" y="309"/>
                  <a:pt x="235" y="316"/>
                </a:cubicBezTo>
                <a:cubicBezTo>
                  <a:pt x="242" y="314"/>
                  <a:pt x="268" y="311"/>
                  <a:pt x="273" y="311"/>
                </a:cubicBezTo>
                <a:cubicBezTo>
                  <a:pt x="281" y="310"/>
                  <a:pt x="303" y="309"/>
                  <a:pt x="313" y="307"/>
                </a:cubicBezTo>
                <a:cubicBezTo>
                  <a:pt x="318" y="306"/>
                  <a:pt x="337" y="310"/>
                  <a:pt x="337" y="311"/>
                </a:cubicBezTo>
                <a:cubicBezTo>
                  <a:pt x="339" y="310"/>
                  <a:pt x="345" y="316"/>
                  <a:pt x="347" y="316"/>
                </a:cubicBezTo>
                <a:cubicBezTo>
                  <a:pt x="349" y="316"/>
                  <a:pt x="356" y="310"/>
                  <a:pt x="358" y="310"/>
                </a:cubicBezTo>
                <a:cubicBezTo>
                  <a:pt x="379" y="306"/>
                  <a:pt x="387" y="312"/>
                  <a:pt x="411" y="310"/>
                </a:cubicBezTo>
                <a:cubicBezTo>
                  <a:pt x="415" y="311"/>
                  <a:pt x="429" y="314"/>
                  <a:pt x="439" y="311"/>
                </a:cubicBezTo>
                <a:cubicBezTo>
                  <a:pt x="453" y="310"/>
                  <a:pt x="484" y="302"/>
                  <a:pt x="504" y="305"/>
                </a:cubicBezTo>
                <a:cubicBezTo>
                  <a:pt x="522" y="288"/>
                  <a:pt x="596" y="303"/>
                  <a:pt x="615" y="300"/>
                </a:cubicBezTo>
                <a:cubicBezTo>
                  <a:pt x="622" y="297"/>
                  <a:pt x="660" y="304"/>
                  <a:pt x="667" y="301"/>
                </a:cubicBezTo>
                <a:cubicBezTo>
                  <a:pt x="688" y="291"/>
                  <a:pt x="710" y="303"/>
                  <a:pt x="728" y="295"/>
                </a:cubicBezTo>
                <a:cubicBezTo>
                  <a:pt x="743" y="300"/>
                  <a:pt x="769" y="303"/>
                  <a:pt x="782" y="293"/>
                </a:cubicBezTo>
                <a:cubicBezTo>
                  <a:pt x="790" y="296"/>
                  <a:pt x="798" y="306"/>
                  <a:pt x="809" y="305"/>
                </a:cubicBezTo>
                <a:cubicBezTo>
                  <a:pt x="817" y="304"/>
                  <a:pt x="854" y="302"/>
                  <a:pt x="861" y="300"/>
                </a:cubicBezTo>
                <a:cubicBezTo>
                  <a:pt x="879" y="297"/>
                  <a:pt x="901" y="294"/>
                  <a:pt x="911" y="296"/>
                </a:cubicBezTo>
                <a:cubicBezTo>
                  <a:pt x="964" y="306"/>
                  <a:pt x="982" y="296"/>
                  <a:pt x="1029" y="301"/>
                </a:cubicBezTo>
                <a:close/>
              </a:path>
            </a:pathLst>
          </a:custGeom>
          <a:solidFill>
            <a:srgbClr val="E2E2E2"/>
          </a:solidFill>
          <a:ln w="9525">
            <a:noFill/>
            <a:round/>
            <a:headEnd/>
            <a:tailEnd/>
          </a:ln>
        </p:spPr>
        <p:txBody>
          <a:bodyPr wrap="square" lIns="548640" tIns="182880" rIns="548640" bIns="182880" anchor="ctr" anchorCtr="1"/>
          <a:lstStyle/>
          <a:p>
            <a:r>
              <a:rPr lang="en-US" sz="1600" dirty="0"/>
              <a:t>“How about the help? It doesn’t give you any help, just a Help Desk. I expected to see information about how to navigate the screens, or help with the home screen. I expected it to be context sensitive, and it wasn’t that’s kind of a surprise”. –P5, Duncan</a:t>
            </a:r>
          </a:p>
        </p:txBody>
      </p:sp>
      <p:sp>
        <p:nvSpPr>
          <p:cNvPr id="2" name="Slide Number Placeholder 1"/>
          <p:cNvSpPr>
            <a:spLocks noGrp="1"/>
          </p:cNvSpPr>
          <p:nvPr>
            <p:ph type="sldNum" idx="12"/>
          </p:nvPr>
        </p:nvSpPr>
        <p:spPr/>
        <p:txBody>
          <a:bodyPr/>
          <a:lstStyle/>
          <a:p>
            <a:fld id="{00000000-1234-1234-1234-123412341234}" type="slidenum">
              <a:rPr lang="en" smtClean="0">
                <a:solidFill>
                  <a:prstClr val="black">
                    <a:tint val="75000"/>
                  </a:prstClr>
                </a:solidFill>
                <a:latin typeface="Calibri"/>
              </a:rPr>
              <a:pPr/>
              <a:t>31</a:t>
            </a:fld>
            <a:endParaRPr lang="en" dirty="0">
              <a:solidFill>
                <a:prstClr val="black">
                  <a:tint val="75000"/>
                </a:prstClr>
              </a:solidFill>
              <a:latin typeface="Calibri"/>
            </a:endParaRPr>
          </a:p>
        </p:txBody>
      </p:sp>
    </p:spTree>
    <p:extLst>
      <p:ext uri="{BB962C8B-B14F-4D97-AF65-F5344CB8AC3E}">
        <p14:creationId xmlns:p14="http://schemas.microsoft.com/office/powerpoint/2010/main" val="1511245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397"/>
        <p:cNvGrpSpPr/>
        <p:nvPr/>
      </p:nvGrpSpPr>
      <p:grpSpPr>
        <a:xfrm>
          <a:off x="0" y="0"/>
          <a:ext cx="0" cy="0"/>
          <a:chOff x="0" y="0"/>
          <a:chExt cx="0" cy="0"/>
        </a:xfrm>
      </p:grpSpPr>
      <p:sp>
        <p:nvSpPr>
          <p:cNvPr id="13" name="Shape 367"/>
          <p:cNvSpPr txBox="1">
            <a:spLocks/>
          </p:cNvSpPr>
          <p:nvPr/>
        </p:nvSpPr>
        <p:spPr>
          <a:xfrm>
            <a:off x="387899" y="272174"/>
            <a:ext cx="8320363" cy="977911"/>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pPr>
              <a:buClr>
                <a:prstClr val="black"/>
              </a:buClr>
            </a:pPr>
            <a:r>
              <a:rPr lang="en-US" sz="4000" dirty="0">
                <a:solidFill>
                  <a:srgbClr val="032D61"/>
                </a:solidFill>
                <a:latin typeface="Merriweather"/>
                <a:ea typeface="Merriweather"/>
                <a:cs typeface="Merriweather"/>
                <a:sym typeface="Merriweather"/>
              </a:rPr>
              <a:t>Security Concerns Stunt Them</a:t>
            </a:r>
            <a:endParaRPr lang="en" sz="4000" dirty="0">
              <a:solidFill>
                <a:srgbClr val="032D61"/>
              </a:solidFill>
              <a:latin typeface="Merriweather"/>
              <a:ea typeface="Merriweather"/>
              <a:cs typeface="Merriweather"/>
              <a:sym typeface="Merriweather"/>
            </a:endParaRPr>
          </a:p>
        </p:txBody>
      </p:sp>
      <p:cxnSp>
        <p:nvCxnSpPr>
          <p:cNvPr id="14" name="Shape 369"/>
          <p:cNvCxnSpPr/>
          <p:nvPr/>
        </p:nvCxnSpPr>
        <p:spPr>
          <a:xfrm>
            <a:off x="505591" y="1290932"/>
            <a:ext cx="8202672" cy="0"/>
          </a:xfrm>
          <a:prstGeom prst="straightConnector1">
            <a:avLst/>
          </a:prstGeom>
          <a:noFill/>
          <a:ln w="38100" cap="flat" cmpd="sng">
            <a:solidFill>
              <a:srgbClr val="032D61"/>
            </a:solidFill>
            <a:prstDash val="solid"/>
            <a:round/>
            <a:headEnd type="none" w="lg" len="lg"/>
            <a:tailEnd type="none" w="lg" len="lg"/>
          </a:ln>
        </p:spPr>
      </p:cxnSp>
      <p:sp>
        <p:nvSpPr>
          <p:cNvPr id="5" name="clipart_symbols_newspaperclippings"/>
          <p:cNvSpPr>
            <a:spLocks/>
          </p:cNvSpPr>
          <p:nvPr/>
        </p:nvSpPr>
        <p:spPr bwMode="auto">
          <a:xfrm>
            <a:off x="469640" y="4872146"/>
            <a:ext cx="8321040" cy="1969142"/>
          </a:xfrm>
          <a:custGeom>
            <a:avLst/>
            <a:gdLst>
              <a:gd name="T0" fmla="*/ 2147483647 w 1151"/>
              <a:gd name="T1" fmla="*/ 2147483647 h 324"/>
              <a:gd name="T2" fmla="*/ 2147483647 w 1151"/>
              <a:gd name="T3" fmla="*/ 2147483647 h 324"/>
              <a:gd name="T4" fmla="*/ 2147483647 w 1151"/>
              <a:gd name="T5" fmla="*/ 2147483647 h 324"/>
              <a:gd name="T6" fmla="*/ 2147483647 w 1151"/>
              <a:gd name="T7" fmla="*/ 2147483647 h 324"/>
              <a:gd name="T8" fmla="*/ 2147483647 w 1151"/>
              <a:gd name="T9" fmla="*/ 2147483647 h 324"/>
              <a:gd name="T10" fmla="*/ 2147483647 w 1151"/>
              <a:gd name="T11" fmla="*/ 2147483647 h 324"/>
              <a:gd name="T12" fmla="*/ 2147483647 w 1151"/>
              <a:gd name="T13" fmla="*/ 2147483647 h 324"/>
              <a:gd name="T14" fmla="*/ 2147483647 w 1151"/>
              <a:gd name="T15" fmla="*/ 2147483647 h 324"/>
              <a:gd name="T16" fmla="*/ 2147483647 w 1151"/>
              <a:gd name="T17" fmla="*/ 2147483647 h 324"/>
              <a:gd name="T18" fmla="*/ 2147483647 w 1151"/>
              <a:gd name="T19" fmla="*/ 2147483647 h 324"/>
              <a:gd name="T20" fmla="*/ 2147483647 w 1151"/>
              <a:gd name="T21" fmla="*/ 2147483647 h 324"/>
              <a:gd name="T22" fmla="*/ 2147483647 w 1151"/>
              <a:gd name="T23" fmla="*/ 2147483647 h 324"/>
              <a:gd name="T24" fmla="*/ 2147483647 w 1151"/>
              <a:gd name="T25" fmla="*/ 2147483647 h 324"/>
              <a:gd name="T26" fmla="*/ 2147483647 w 1151"/>
              <a:gd name="T27" fmla="*/ 2147483647 h 324"/>
              <a:gd name="T28" fmla="*/ 2147483647 w 1151"/>
              <a:gd name="T29" fmla="*/ 2147483647 h 324"/>
              <a:gd name="T30" fmla="*/ 2147483647 w 1151"/>
              <a:gd name="T31" fmla="*/ 2147483647 h 324"/>
              <a:gd name="T32" fmla="*/ 2147483647 w 1151"/>
              <a:gd name="T33" fmla="*/ 2147483647 h 324"/>
              <a:gd name="T34" fmla="*/ 2147483647 w 1151"/>
              <a:gd name="T35" fmla="*/ 2147483647 h 324"/>
              <a:gd name="T36" fmla="*/ 2147483647 w 1151"/>
              <a:gd name="T37" fmla="*/ 2147483647 h 324"/>
              <a:gd name="T38" fmla="*/ 2147483647 w 1151"/>
              <a:gd name="T39" fmla="*/ 2147483647 h 324"/>
              <a:gd name="T40" fmla="*/ 2147483647 w 1151"/>
              <a:gd name="T41" fmla="*/ 2147483647 h 324"/>
              <a:gd name="T42" fmla="*/ 2147483647 w 1151"/>
              <a:gd name="T43" fmla="*/ 2147483647 h 324"/>
              <a:gd name="T44" fmla="*/ 2147483647 w 1151"/>
              <a:gd name="T45" fmla="*/ 2147483647 h 324"/>
              <a:gd name="T46" fmla="*/ 2147483647 w 1151"/>
              <a:gd name="T47" fmla="*/ 2147483647 h 324"/>
              <a:gd name="T48" fmla="*/ 2147483647 w 1151"/>
              <a:gd name="T49" fmla="*/ 2147483647 h 324"/>
              <a:gd name="T50" fmla="*/ 2147483647 w 1151"/>
              <a:gd name="T51" fmla="*/ 2147483647 h 324"/>
              <a:gd name="T52" fmla="*/ 2147483647 w 1151"/>
              <a:gd name="T53" fmla="*/ 2147483647 h 324"/>
              <a:gd name="T54" fmla="*/ 2147483647 w 1151"/>
              <a:gd name="T55" fmla="*/ 2147483647 h 324"/>
              <a:gd name="T56" fmla="*/ 2147483647 w 1151"/>
              <a:gd name="T57" fmla="*/ 2147483647 h 324"/>
              <a:gd name="T58" fmla="*/ 2147483647 w 1151"/>
              <a:gd name="T59" fmla="*/ 2147483647 h 324"/>
              <a:gd name="T60" fmla="*/ 2147483647 w 1151"/>
              <a:gd name="T61" fmla="*/ 2147483647 h 324"/>
              <a:gd name="T62" fmla="*/ 2147483647 w 1151"/>
              <a:gd name="T63" fmla="*/ 2147483647 h 324"/>
              <a:gd name="T64" fmla="*/ 2147483647 w 1151"/>
              <a:gd name="T65" fmla="*/ 2147483647 h 324"/>
              <a:gd name="T66" fmla="*/ 2147483647 w 1151"/>
              <a:gd name="T67" fmla="*/ 2147483647 h 324"/>
              <a:gd name="T68" fmla="*/ 2147483647 w 1151"/>
              <a:gd name="T69" fmla="*/ 2147483647 h 324"/>
              <a:gd name="T70" fmla="*/ 2147483647 w 1151"/>
              <a:gd name="T71" fmla="*/ 2147483647 h 324"/>
              <a:gd name="T72" fmla="*/ 2147483647 w 1151"/>
              <a:gd name="T73" fmla="*/ 2147483647 h 324"/>
              <a:gd name="T74" fmla="*/ 2147483647 w 1151"/>
              <a:gd name="T75" fmla="*/ 2147483647 h 324"/>
              <a:gd name="T76" fmla="*/ 2147483647 w 1151"/>
              <a:gd name="T77" fmla="*/ 2147483647 h 324"/>
              <a:gd name="T78" fmla="*/ 2147483647 w 1151"/>
              <a:gd name="T79" fmla="*/ 2147483647 h 324"/>
              <a:gd name="T80" fmla="*/ 2147483647 w 1151"/>
              <a:gd name="T81" fmla="*/ 2147483647 h 324"/>
              <a:gd name="T82" fmla="*/ 2147483647 w 1151"/>
              <a:gd name="T83" fmla="*/ 2147483647 h 324"/>
              <a:gd name="T84" fmla="*/ 2147483647 w 1151"/>
              <a:gd name="T85" fmla="*/ 2147483647 h 324"/>
              <a:gd name="T86" fmla="*/ 2147483647 w 1151"/>
              <a:gd name="T87" fmla="*/ 2147483647 h 324"/>
              <a:gd name="T88" fmla="*/ 2147483647 w 1151"/>
              <a:gd name="T89" fmla="*/ 2147483647 h 324"/>
              <a:gd name="T90" fmla="*/ 2147483647 w 1151"/>
              <a:gd name="T91" fmla="*/ 2147483647 h 324"/>
              <a:gd name="T92" fmla="*/ 2147483647 w 1151"/>
              <a:gd name="T93" fmla="*/ 2147483647 h 324"/>
              <a:gd name="T94" fmla="*/ 2147483647 w 1151"/>
              <a:gd name="T95" fmla="*/ 2147483647 h 324"/>
              <a:gd name="T96" fmla="*/ 2147483647 w 1151"/>
              <a:gd name="T97" fmla="*/ 2147483647 h 324"/>
              <a:gd name="T98" fmla="*/ 2147483647 w 1151"/>
              <a:gd name="T99" fmla="*/ 2147483647 h 324"/>
              <a:gd name="T100" fmla="*/ 2147483647 w 1151"/>
              <a:gd name="T101" fmla="*/ 2147483647 h 324"/>
              <a:gd name="T102" fmla="*/ 2147483647 w 1151"/>
              <a:gd name="T103" fmla="*/ 2147483647 h 324"/>
              <a:gd name="T104" fmla="*/ 2147483647 w 1151"/>
              <a:gd name="T105" fmla="*/ 2147483647 h 324"/>
              <a:gd name="T106" fmla="*/ 2147483647 w 1151"/>
              <a:gd name="T107" fmla="*/ 2147483647 h 324"/>
              <a:gd name="T108" fmla="*/ 2147483647 w 1151"/>
              <a:gd name="T109" fmla="*/ 2147483647 h 32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51"/>
              <a:gd name="T166" fmla="*/ 0 h 324"/>
              <a:gd name="T167" fmla="*/ 1151 w 1151"/>
              <a:gd name="T168" fmla="*/ 324 h 32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51" h="324">
                <a:moveTo>
                  <a:pt x="1029" y="301"/>
                </a:moveTo>
                <a:cubicBezTo>
                  <a:pt x="1033" y="301"/>
                  <a:pt x="1050" y="301"/>
                  <a:pt x="1054" y="301"/>
                </a:cubicBezTo>
                <a:cubicBezTo>
                  <a:pt x="1060" y="296"/>
                  <a:pt x="1086" y="300"/>
                  <a:pt x="1090" y="301"/>
                </a:cubicBezTo>
                <a:cubicBezTo>
                  <a:pt x="1092" y="301"/>
                  <a:pt x="1130" y="297"/>
                  <a:pt x="1132" y="297"/>
                </a:cubicBezTo>
                <a:cubicBezTo>
                  <a:pt x="1138" y="268"/>
                  <a:pt x="1115" y="246"/>
                  <a:pt x="1119" y="225"/>
                </a:cubicBezTo>
                <a:cubicBezTo>
                  <a:pt x="1125" y="222"/>
                  <a:pt x="1123" y="194"/>
                  <a:pt x="1124" y="187"/>
                </a:cubicBezTo>
                <a:cubicBezTo>
                  <a:pt x="1130" y="188"/>
                  <a:pt x="1121" y="164"/>
                  <a:pt x="1123" y="152"/>
                </a:cubicBezTo>
                <a:cubicBezTo>
                  <a:pt x="1151" y="140"/>
                  <a:pt x="1129" y="89"/>
                  <a:pt x="1129" y="61"/>
                </a:cubicBezTo>
                <a:cubicBezTo>
                  <a:pt x="1129" y="50"/>
                  <a:pt x="1139" y="37"/>
                  <a:pt x="1135" y="26"/>
                </a:cubicBezTo>
                <a:cubicBezTo>
                  <a:pt x="1132" y="18"/>
                  <a:pt x="1117" y="14"/>
                  <a:pt x="1104" y="16"/>
                </a:cubicBezTo>
                <a:cubicBezTo>
                  <a:pt x="1096" y="18"/>
                  <a:pt x="1092" y="19"/>
                  <a:pt x="1085" y="20"/>
                </a:cubicBezTo>
                <a:cubicBezTo>
                  <a:pt x="1073" y="21"/>
                  <a:pt x="1058" y="15"/>
                  <a:pt x="1039" y="15"/>
                </a:cubicBezTo>
                <a:cubicBezTo>
                  <a:pt x="1018" y="14"/>
                  <a:pt x="994" y="19"/>
                  <a:pt x="978" y="17"/>
                </a:cubicBezTo>
                <a:cubicBezTo>
                  <a:pt x="970" y="16"/>
                  <a:pt x="963" y="24"/>
                  <a:pt x="955" y="24"/>
                </a:cubicBezTo>
                <a:cubicBezTo>
                  <a:pt x="947" y="23"/>
                  <a:pt x="938" y="14"/>
                  <a:pt x="929" y="15"/>
                </a:cubicBezTo>
                <a:cubicBezTo>
                  <a:pt x="913" y="16"/>
                  <a:pt x="894" y="12"/>
                  <a:pt x="876" y="11"/>
                </a:cubicBezTo>
                <a:cubicBezTo>
                  <a:pt x="851" y="9"/>
                  <a:pt x="822" y="14"/>
                  <a:pt x="805" y="15"/>
                </a:cubicBezTo>
                <a:cubicBezTo>
                  <a:pt x="794" y="16"/>
                  <a:pt x="782" y="10"/>
                  <a:pt x="770" y="11"/>
                </a:cubicBezTo>
                <a:cubicBezTo>
                  <a:pt x="752" y="12"/>
                  <a:pt x="732" y="20"/>
                  <a:pt x="715" y="22"/>
                </a:cubicBezTo>
                <a:cubicBezTo>
                  <a:pt x="682" y="27"/>
                  <a:pt x="662" y="16"/>
                  <a:pt x="639" y="13"/>
                </a:cubicBezTo>
                <a:cubicBezTo>
                  <a:pt x="614" y="10"/>
                  <a:pt x="612" y="23"/>
                  <a:pt x="589" y="17"/>
                </a:cubicBezTo>
                <a:cubicBezTo>
                  <a:pt x="584" y="11"/>
                  <a:pt x="551" y="10"/>
                  <a:pt x="543" y="5"/>
                </a:cubicBezTo>
                <a:cubicBezTo>
                  <a:pt x="519" y="7"/>
                  <a:pt x="506" y="11"/>
                  <a:pt x="485" y="9"/>
                </a:cubicBezTo>
                <a:cubicBezTo>
                  <a:pt x="474" y="8"/>
                  <a:pt x="462" y="13"/>
                  <a:pt x="449" y="13"/>
                </a:cubicBezTo>
                <a:cubicBezTo>
                  <a:pt x="442" y="12"/>
                  <a:pt x="436" y="9"/>
                  <a:pt x="428" y="8"/>
                </a:cubicBezTo>
                <a:cubicBezTo>
                  <a:pt x="373" y="0"/>
                  <a:pt x="317" y="5"/>
                  <a:pt x="278" y="7"/>
                </a:cubicBezTo>
                <a:cubicBezTo>
                  <a:pt x="240" y="9"/>
                  <a:pt x="240" y="9"/>
                  <a:pt x="206" y="10"/>
                </a:cubicBezTo>
                <a:cubicBezTo>
                  <a:pt x="209" y="10"/>
                  <a:pt x="172" y="14"/>
                  <a:pt x="171" y="10"/>
                </a:cubicBezTo>
                <a:cubicBezTo>
                  <a:pt x="123" y="2"/>
                  <a:pt x="124" y="10"/>
                  <a:pt x="91" y="2"/>
                </a:cubicBezTo>
                <a:cubicBezTo>
                  <a:pt x="63" y="13"/>
                  <a:pt x="24" y="4"/>
                  <a:pt x="5" y="7"/>
                </a:cubicBezTo>
                <a:cubicBezTo>
                  <a:pt x="15" y="26"/>
                  <a:pt x="14" y="56"/>
                  <a:pt x="27" y="72"/>
                </a:cubicBezTo>
                <a:cubicBezTo>
                  <a:pt x="12" y="72"/>
                  <a:pt x="27" y="93"/>
                  <a:pt x="16" y="90"/>
                </a:cubicBezTo>
                <a:cubicBezTo>
                  <a:pt x="20" y="111"/>
                  <a:pt x="21" y="156"/>
                  <a:pt x="27" y="187"/>
                </a:cubicBezTo>
                <a:cubicBezTo>
                  <a:pt x="36" y="196"/>
                  <a:pt x="9" y="208"/>
                  <a:pt x="19" y="215"/>
                </a:cubicBezTo>
                <a:cubicBezTo>
                  <a:pt x="16" y="229"/>
                  <a:pt x="34" y="230"/>
                  <a:pt x="21" y="233"/>
                </a:cubicBezTo>
                <a:cubicBezTo>
                  <a:pt x="13" y="252"/>
                  <a:pt x="0" y="279"/>
                  <a:pt x="12" y="305"/>
                </a:cubicBezTo>
                <a:cubicBezTo>
                  <a:pt x="22" y="302"/>
                  <a:pt x="23" y="302"/>
                  <a:pt x="33" y="298"/>
                </a:cubicBezTo>
                <a:cubicBezTo>
                  <a:pt x="76" y="315"/>
                  <a:pt x="110" y="307"/>
                  <a:pt x="173" y="303"/>
                </a:cubicBezTo>
                <a:cubicBezTo>
                  <a:pt x="190" y="324"/>
                  <a:pt x="213" y="309"/>
                  <a:pt x="235" y="316"/>
                </a:cubicBezTo>
                <a:cubicBezTo>
                  <a:pt x="242" y="314"/>
                  <a:pt x="268" y="311"/>
                  <a:pt x="273" y="311"/>
                </a:cubicBezTo>
                <a:cubicBezTo>
                  <a:pt x="281" y="310"/>
                  <a:pt x="303" y="309"/>
                  <a:pt x="313" y="307"/>
                </a:cubicBezTo>
                <a:cubicBezTo>
                  <a:pt x="318" y="306"/>
                  <a:pt x="337" y="310"/>
                  <a:pt x="337" y="311"/>
                </a:cubicBezTo>
                <a:cubicBezTo>
                  <a:pt x="339" y="310"/>
                  <a:pt x="345" y="316"/>
                  <a:pt x="347" y="316"/>
                </a:cubicBezTo>
                <a:cubicBezTo>
                  <a:pt x="349" y="316"/>
                  <a:pt x="356" y="310"/>
                  <a:pt x="358" y="310"/>
                </a:cubicBezTo>
                <a:cubicBezTo>
                  <a:pt x="379" y="306"/>
                  <a:pt x="387" y="312"/>
                  <a:pt x="411" y="310"/>
                </a:cubicBezTo>
                <a:cubicBezTo>
                  <a:pt x="415" y="311"/>
                  <a:pt x="429" y="314"/>
                  <a:pt x="439" y="311"/>
                </a:cubicBezTo>
                <a:cubicBezTo>
                  <a:pt x="453" y="310"/>
                  <a:pt x="484" y="302"/>
                  <a:pt x="504" y="305"/>
                </a:cubicBezTo>
                <a:cubicBezTo>
                  <a:pt x="522" y="288"/>
                  <a:pt x="596" y="303"/>
                  <a:pt x="615" y="300"/>
                </a:cubicBezTo>
                <a:cubicBezTo>
                  <a:pt x="622" y="297"/>
                  <a:pt x="660" y="304"/>
                  <a:pt x="667" y="301"/>
                </a:cubicBezTo>
                <a:cubicBezTo>
                  <a:pt x="688" y="291"/>
                  <a:pt x="710" y="303"/>
                  <a:pt x="728" y="295"/>
                </a:cubicBezTo>
                <a:cubicBezTo>
                  <a:pt x="743" y="300"/>
                  <a:pt x="769" y="303"/>
                  <a:pt x="782" y="293"/>
                </a:cubicBezTo>
                <a:cubicBezTo>
                  <a:pt x="790" y="296"/>
                  <a:pt x="798" y="306"/>
                  <a:pt x="809" y="305"/>
                </a:cubicBezTo>
                <a:cubicBezTo>
                  <a:pt x="817" y="304"/>
                  <a:pt x="854" y="302"/>
                  <a:pt x="861" y="300"/>
                </a:cubicBezTo>
                <a:cubicBezTo>
                  <a:pt x="879" y="297"/>
                  <a:pt x="901" y="294"/>
                  <a:pt x="911" y="296"/>
                </a:cubicBezTo>
                <a:cubicBezTo>
                  <a:pt x="964" y="306"/>
                  <a:pt x="982" y="296"/>
                  <a:pt x="1029" y="301"/>
                </a:cubicBezTo>
                <a:close/>
              </a:path>
            </a:pathLst>
          </a:custGeom>
          <a:solidFill>
            <a:srgbClr val="E2E2E2"/>
          </a:solidFill>
          <a:ln w="9525">
            <a:noFill/>
            <a:round/>
            <a:headEnd/>
            <a:tailEnd/>
          </a:ln>
        </p:spPr>
        <p:txBody>
          <a:bodyPr wrap="square" lIns="548640" tIns="182880" rIns="548640" bIns="182880" anchor="ctr" anchorCtr="1"/>
          <a:lstStyle/>
          <a:p>
            <a:r>
              <a:rPr lang="en-US" sz="1600" dirty="0"/>
              <a:t>“Wait, why do you need to enter a bank account? And, if you enter your Social Security Number, does it show it or just dots? Some of the websites have it so I just put in my first number, then when I go to my second number the first one is a dot. I don’t mind that because I know I’m typing it in correctly. But it won’t be shown on the screen. Some people go to libraries for the computer, I would want it hidden not where people could see if when they walk by”. –P2, Quinn</a:t>
            </a:r>
          </a:p>
        </p:txBody>
      </p:sp>
      <p:sp>
        <p:nvSpPr>
          <p:cNvPr id="6" name="clipart_symbols_newspaperclippings"/>
          <p:cNvSpPr>
            <a:spLocks/>
          </p:cNvSpPr>
          <p:nvPr/>
        </p:nvSpPr>
        <p:spPr bwMode="auto">
          <a:xfrm>
            <a:off x="469866" y="3850947"/>
            <a:ext cx="8321040" cy="915968"/>
          </a:xfrm>
          <a:custGeom>
            <a:avLst/>
            <a:gdLst>
              <a:gd name="T0" fmla="*/ 2147483647 w 1153"/>
              <a:gd name="T1" fmla="*/ 2147483647 h 323"/>
              <a:gd name="T2" fmla="*/ 2147483647 w 1153"/>
              <a:gd name="T3" fmla="*/ 2147483647 h 323"/>
              <a:gd name="T4" fmla="*/ 2147483647 w 1153"/>
              <a:gd name="T5" fmla="*/ 2147483647 h 323"/>
              <a:gd name="T6" fmla="*/ 2147483647 w 1153"/>
              <a:gd name="T7" fmla="*/ 2147483647 h 323"/>
              <a:gd name="T8" fmla="*/ 2147483647 w 1153"/>
              <a:gd name="T9" fmla="*/ 2147483647 h 323"/>
              <a:gd name="T10" fmla="*/ 2147483647 w 1153"/>
              <a:gd name="T11" fmla="*/ 2147483647 h 323"/>
              <a:gd name="T12" fmla="*/ 2147483647 w 1153"/>
              <a:gd name="T13" fmla="*/ 2147483647 h 323"/>
              <a:gd name="T14" fmla="*/ 2147483647 w 1153"/>
              <a:gd name="T15" fmla="*/ 2147483647 h 323"/>
              <a:gd name="T16" fmla="*/ 2147483647 w 1153"/>
              <a:gd name="T17" fmla="*/ 2147483647 h 323"/>
              <a:gd name="T18" fmla="*/ 2147483647 w 1153"/>
              <a:gd name="T19" fmla="*/ 2147483647 h 323"/>
              <a:gd name="T20" fmla="*/ 2147483647 w 1153"/>
              <a:gd name="T21" fmla="*/ 2147483647 h 323"/>
              <a:gd name="T22" fmla="*/ 2147483647 w 1153"/>
              <a:gd name="T23" fmla="*/ 2147483647 h 323"/>
              <a:gd name="T24" fmla="*/ 2147483647 w 1153"/>
              <a:gd name="T25" fmla="*/ 2147483647 h 323"/>
              <a:gd name="T26" fmla="*/ 2147483647 w 1153"/>
              <a:gd name="T27" fmla="*/ 2147483647 h 323"/>
              <a:gd name="T28" fmla="*/ 2147483647 w 1153"/>
              <a:gd name="T29" fmla="*/ 2147483647 h 323"/>
              <a:gd name="T30" fmla="*/ 2147483647 w 1153"/>
              <a:gd name="T31" fmla="*/ 2147483647 h 323"/>
              <a:gd name="T32" fmla="*/ 2147483647 w 1153"/>
              <a:gd name="T33" fmla="*/ 2147483647 h 323"/>
              <a:gd name="T34" fmla="*/ 2147483647 w 1153"/>
              <a:gd name="T35" fmla="*/ 2147483647 h 323"/>
              <a:gd name="T36" fmla="*/ 2147483647 w 1153"/>
              <a:gd name="T37" fmla="*/ 2147483647 h 323"/>
              <a:gd name="T38" fmla="*/ 2147483647 w 1153"/>
              <a:gd name="T39" fmla="*/ 2147483647 h 323"/>
              <a:gd name="T40" fmla="*/ 2147483647 w 1153"/>
              <a:gd name="T41" fmla="*/ 2147483647 h 323"/>
              <a:gd name="T42" fmla="*/ 2147483647 w 1153"/>
              <a:gd name="T43" fmla="*/ 2147483647 h 323"/>
              <a:gd name="T44" fmla="*/ 2147483647 w 1153"/>
              <a:gd name="T45" fmla="*/ 2147483647 h 323"/>
              <a:gd name="T46" fmla="*/ 2147483647 w 1153"/>
              <a:gd name="T47" fmla="*/ 2147483647 h 323"/>
              <a:gd name="T48" fmla="*/ 2147483647 w 1153"/>
              <a:gd name="T49" fmla="*/ 2147483647 h 323"/>
              <a:gd name="T50" fmla="*/ 2147483647 w 1153"/>
              <a:gd name="T51" fmla="*/ 2147483647 h 323"/>
              <a:gd name="T52" fmla="*/ 2147483647 w 1153"/>
              <a:gd name="T53" fmla="*/ 2147483647 h 323"/>
              <a:gd name="T54" fmla="*/ 2147483647 w 1153"/>
              <a:gd name="T55" fmla="*/ 2147483647 h 323"/>
              <a:gd name="T56" fmla="*/ 2147483647 w 1153"/>
              <a:gd name="T57" fmla="*/ 0 h 323"/>
              <a:gd name="T58" fmla="*/ 2147483647 w 1153"/>
              <a:gd name="T59" fmla="*/ 2147483647 h 323"/>
              <a:gd name="T60" fmla="*/ 2147483647 w 1153"/>
              <a:gd name="T61" fmla="*/ 2147483647 h 323"/>
              <a:gd name="T62" fmla="*/ 2147483647 w 1153"/>
              <a:gd name="T63" fmla="*/ 2147483647 h 323"/>
              <a:gd name="T64" fmla="*/ 2147483647 w 1153"/>
              <a:gd name="T65" fmla="*/ 2147483647 h 323"/>
              <a:gd name="T66" fmla="*/ 2147483647 w 1153"/>
              <a:gd name="T67" fmla="*/ 2147483647 h 323"/>
              <a:gd name="T68" fmla="*/ 2147483647 w 1153"/>
              <a:gd name="T69" fmla="*/ 2147483647 h 323"/>
              <a:gd name="T70" fmla="*/ 2147483647 w 1153"/>
              <a:gd name="T71" fmla="*/ 2147483647 h 323"/>
              <a:gd name="T72" fmla="*/ 2147483647 w 1153"/>
              <a:gd name="T73" fmla="*/ 2147483647 h 323"/>
              <a:gd name="T74" fmla="*/ 2147483647 w 1153"/>
              <a:gd name="T75" fmla="*/ 2147483647 h 323"/>
              <a:gd name="T76" fmla="*/ 2147483647 w 1153"/>
              <a:gd name="T77" fmla="*/ 2147483647 h 323"/>
              <a:gd name="T78" fmla="*/ 2147483647 w 1153"/>
              <a:gd name="T79" fmla="*/ 2147483647 h 323"/>
              <a:gd name="T80" fmla="*/ 2147483647 w 1153"/>
              <a:gd name="T81" fmla="*/ 2147483647 h 323"/>
              <a:gd name="T82" fmla="*/ 2147483647 w 1153"/>
              <a:gd name="T83" fmla="*/ 2147483647 h 323"/>
              <a:gd name="T84" fmla="*/ 2147483647 w 1153"/>
              <a:gd name="T85" fmla="*/ 2147483647 h 323"/>
              <a:gd name="T86" fmla="*/ 2147483647 w 1153"/>
              <a:gd name="T87" fmla="*/ 2147483647 h 323"/>
              <a:gd name="T88" fmla="*/ 2147483647 w 1153"/>
              <a:gd name="T89" fmla="*/ 2147483647 h 323"/>
              <a:gd name="T90" fmla="*/ 2147483647 w 1153"/>
              <a:gd name="T91" fmla="*/ 2147483647 h 323"/>
              <a:gd name="T92" fmla="*/ 2147483647 w 1153"/>
              <a:gd name="T93" fmla="*/ 2147483647 h 323"/>
              <a:gd name="T94" fmla="*/ 2147483647 w 1153"/>
              <a:gd name="T95" fmla="*/ 2147483647 h 323"/>
              <a:gd name="T96" fmla="*/ 2147483647 w 1153"/>
              <a:gd name="T97" fmla="*/ 2147483647 h 323"/>
              <a:gd name="T98" fmla="*/ 2147483647 w 1153"/>
              <a:gd name="T99" fmla="*/ 2147483647 h 323"/>
              <a:gd name="T100" fmla="*/ 2147483647 w 1153"/>
              <a:gd name="T101" fmla="*/ 2147483647 h 323"/>
              <a:gd name="T102" fmla="*/ 2147483647 w 1153"/>
              <a:gd name="T103" fmla="*/ 2147483647 h 323"/>
              <a:gd name="T104" fmla="*/ 2147483647 w 1153"/>
              <a:gd name="T105" fmla="*/ 2147483647 h 323"/>
              <a:gd name="T106" fmla="*/ 2147483647 w 1153"/>
              <a:gd name="T107" fmla="*/ 2147483647 h 323"/>
              <a:gd name="T108" fmla="*/ 2147483647 w 1153"/>
              <a:gd name="T109" fmla="*/ 2147483647 h 323"/>
              <a:gd name="T110" fmla="*/ 2147483647 w 1153"/>
              <a:gd name="T111" fmla="*/ 2147483647 h 323"/>
              <a:gd name="T112" fmla="*/ 2147483647 w 1153"/>
              <a:gd name="T113" fmla="*/ 2147483647 h 323"/>
              <a:gd name="T114" fmla="*/ 2147483647 w 1153"/>
              <a:gd name="T115" fmla="*/ 2147483647 h 323"/>
              <a:gd name="T116" fmla="*/ 2147483647 w 1153"/>
              <a:gd name="T117" fmla="*/ 2147483647 h 3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153"/>
              <a:gd name="T178" fmla="*/ 0 h 323"/>
              <a:gd name="T179" fmla="*/ 1153 w 1153"/>
              <a:gd name="T180" fmla="*/ 323 h 3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153" h="323">
                <a:moveTo>
                  <a:pt x="86" y="311"/>
                </a:moveTo>
                <a:cubicBezTo>
                  <a:pt x="82" y="311"/>
                  <a:pt x="78" y="311"/>
                  <a:pt x="75" y="311"/>
                </a:cubicBezTo>
                <a:cubicBezTo>
                  <a:pt x="77" y="304"/>
                  <a:pt x="55" y="306"/>
                  <a:pt x="63" y="311"/>
                </a:cubicBezTo>
                <a:cubicBezTo>
                  <a:pt x="61" y="310"/>
                  <a:pt x="58" y="310"/>
                  <a:pt x="55" y="310"/>
                </a:cubicBezTo>
                <a:cubicBezTo>
                  <a:pt x="49" y="282"/>
                  <a:pt x="62" y="249"/>
                  <a:pt x="57" y="228"/>
                </a:cubicBezTo>
                <a:cubicBezTo>
                  <a:pt x="51" y="226"/>
                  <a:pt x="44" y="200"/>
                  <a:pt x="43" y="193"/>
                </a:cubicBezTo>
                <a:cubicBezTo>
                  <a:pt x="37" y="194"/>
                  <a:pt x="30" y="174"/>
                  <a:pt x="28" y="162"/>
                </a:cubicBezTo>
                <a:cubicBezTo>
                  <a:pt x="0" y="150"/>
                  <a:pt x="21" y="99"/>
                  <a:pt x="21" y="71"/>
                </a:cubicBezTo>
                <a:cubicBezTo>
                  <a:pt x="20" y="60"/>
                  <a:pt x="10" y="47"/>
                  <a:pt x="14" y="37"/>
                </a:cubicBezTo>
                <a:cubicBezTo>
                  <a:pt x="17" y="28"/>
                  <a:pt x="32" y="24"/>
                  <a:pt x="45" y="26"/>
                </a:cubicBezTo>
                <a:cubicBezTo>
                  <a:pt x="54" y="27"/>
                  <a:pt x="59" y="36"/>
                  <a:pt x="66" y="36"/>
                </a:cubicBezTo>
                <a:cubicBezTo>
                  <a:pt x="77" y="37"/>
                  <a:pt x="91" y="25"/>
                  <a:pt x="110" y="24"/>
                </a:cubicBezTo>
                <a:cubicBezTo>
                  <a:pt x="131" y="23"/>
                  <a:pt x="155" y="27"/>
                  <a:pt x="171" y="25"/>
                </a:cubicBezTo>
                <a:cubicBezTo>
                  <a:pt x="179" y="24"/>
                  <a:pt x="187" y="18"/>
                  <a:pt x="195" y="18"/>
                </a:cubicBezTo>
                <a:cubicBezTo>
                  <a:pt x="203" y="17"/>
                  <a:pt x="211" y="22"/>
                  <a:pt x="220" y="22"/>
                </a:cubicBezTo>
                <a:cubicBezTo>
                  <a:pt x="236" y="24"/>
                  <a:pt x="255" y="19"/>
                  <a:pt x="273" y="18"/>
                </a:cubicBezTo>
                <a:cubicBezTo>
                  <a:pt x="298" y="16"/>
                  <a:pt x="327" y="21"/>
                  <a:pt x="344" y="21"/>
                </a:cubicBezTo>
                <a:cubicBezTo>
                  <a:pt x="355" y="22"/>
                  <a:pt x="367" y="16"/>
                  <a:pt x="379" y="16"/>
                </a:cubicBezTo>
                <a:cubicBezTo>
                  <a:pt x="397" y="17"/>
                  <a:pt x="417" y="25"/>
                  <a:pt x="435" y="27"/>
                </a:cubicBezTo>
                <a:cubicBezTo>
                  <a:pt x="467" y="31"/>
                  <a:pt x="487" y="21"/>
                  <a:pt x="510" y="17"/>
                </a:cubicBezTo>
                <a:cubicBezTo>
                  <a:pt x="535" y="14"/>
                  <a:pt x="559" y="25"/>
                  <a:pt x="581" y="19"/>
                </a:cubicBezTo>
                <a:cubicBezTo>
                  <a:pt x="586" y="13"/>
                  <a:pt x="598" y="13"/>
                  <a:pt x="606" y="8"/>
                </a:cubicBezTo>
                <a:cubicBezTo>
                  <a:pt x="623" y="25"/>
                  <a:pt x="643" y="13"/>
                  <a:pt x="663" y="11"/>
                </a:cubicBezTo>
                <a:cubicBezTo>
                  <a:pt x="675" y="10"/>
                  <a:pt x="687" y="15"/>
                  <a:pt x="700" y="14"/>
                </a:cubicBezTo>
                <a:cubicBezTo>
                  <a:pt x="707" y="14"/>
                  <a:pt x="713" y="10"/>
                  <a:pt x="721" y="9"/>
                </a:cubicBezTo>
                <a:cubicBezTo>
                  <a:pt x="776" y="1"/>
                  <a:pt x="831" y="5"/>
                  <a:pt x="871" y="7"/>
                </a:cubicBezTo>
                <a:cubicBezTo>
                  <a:pt x="909" y="8"/>
                  <a:pt x="939" y="6"/>
                  <a:pt x="973" y="7"/>
                </a:cubicBezTo>
                <a:cubicBezTo>
                  <a:pt x="970" y="7"/>
                  <a:pt x="966" y="7"/>
                  <a:pt x="967" y="3"/>
                </a:cubicBezTo>
                <a:cubicBezTo>
                  <a:pt x="1000" y="13"/>
                  <a:pt x="1025" y="7"/>
                  <a:pt x="1057" y="0"/>
                </a:cubicBezTo>
                <a:cubicBezTo>
                  <a:pt x="1086" y="10"/>
                  <a:pt x="1125" y="1"/>
                  <a:pt x="1144" y="3"/>
                </a:cubicBezTo>
                <a:cubicBezTo>
                  <a:pt x="1134" y="22"/>
                  <a:pt x="1135" y="52"/>
                  <a:pt x="1123" y="68"/>
                </a:cubicBezTo>
                <a:cubicBezTo>
                  <a:pt x="1137" y="68"/>
                  <a:pt x="1123" y="89"/>
                  <a:pt x="1134" y="86"/>
                </a:cubicBezTo>
                <a:cubicBezTo>
                  <a:pt x="1130" y="107"/>
                  <a:pt x="1130" y="153"/>
                  <a:pt x="1124" y="183"/>
                </a:cubicBezTo>
                <a:cubicBezTo>
                  <a:pt x="1115" y="192"/>
                  <a:pt x="1109" y="204"/>
                  <a:pt x="1099" y="212"/>
                </a:cubicBezTo>
                <a:cubicBezTo>
                  <a:pt x="1102" y="225"/>
                  <a:pt x="1117" y="226"/>
                  <a:pt x="1131" y="230"/>
                </a:cubicBezTo>
                <a:cubicBezTo>
                  <a:pt x="1139" y="248"/>
                  <a:pt x="1153" y="275"/>
                  <a:pt x="1141" y="301"/>
                </a:cubicBezTo>
                <a:cubicBezTo>
                  <a:pt x="1130" y="298"/>
                  <a:pt x="1129" y="298"/>
                  <a:pt x="1120" y="295"/>
                </a:cubicBezTo>
                <a:cubicBezTo>
                  <a:pt x="1077" y="312"/>
                  <a:pt x="1043" y="304"/>
                  <a:pt x="979" y="301"/>
                </a:cubicBezTo>
                <a:cubicBezTo>
                  <a:pt x="963" y="323"/>
                  <a:pt x="940" y="308"/>
                  <a:pt x="918" y="315"/>
                </a:cubicBezTo>
                <a:cubicBezTo>
                  <a:pt x="911" y="313"/>
                  <a:pt x="920" y="306"/>
                  <a:pt x="910" y="305"/>
                </a:cubicBezTo>
                <a:cubicBezTo>
                  <a:pt x="909" y="321"/>
                  <a:pt x="884" y="310"/>
                  <a:pt x="879" y="310"/>
                </a:cubicBezTo>
                <a:cubicBezTo>
                  <a:pt x="872" y="310"/>
                  <a:pt x="861" y="319"/>
                  <a:pt x="852" y="310"/>
                </a:cubicBezTo>
                <a:cubicBezTo>
                  <a:pt x="851" y="319"/>
                  <a:pt x="840" y="321"/>
                  <a:pt x="829" y="319"/>
                </a:cubicBezTo>
                <a:cubicBezTo>
                  <a:pt x="824" y="318"/>
                  <a:pt x="815" y="311"/>
                  <a:pt x="816" y="311"/>
                </a:cubicBezTo>
                <a:cubicBezTo>
                  <a:pt x="814" y="310"/>
                  <a:pt x="807" y="316"/>
                  <a:pt x="806" y="316"/>
                </a:cubicBezTo>
                <a:cubicBezTo>
                  <a:pt x="804" y="316"/>
                  <a:pt x="797" y="311"/>
                  <a:pt x="795" y="310"/>
                </a:cubicBezTo>
                <a:cubicBezTo>
                  <a:pt x="774" y="307"/>
                  <a:pt x="742" y="319"/>
                  <a:pt x="720" y="307"/>
                </a:cubicBezTo>
                <a:cubicBezTo>
                  <a:pt x="716" y="307"/>
                  <a:pt x="724" y="315"/>
                  <a:pt x="714" y="312"/>
                </a:cubicBezTo>
                <a:cubicBezTo>
                  <a:pt x="699" y="312"/>
                  <a:pt x="705" y="303"/>
                  <a:pt x="685" y="306"/>
                </a:cubicBezTo>
                <a:cubicBezTo>
                  <a:pt x="679" y="283"/>
                  <a:pt x="666" y="294"/>
                  <a:pt x="651" y="297"/>
                </a:cubicBezTo>
                <a:cubicBezTo>
                  <a:pt x="598" y="310"/>
                  <a:pt x="546" y="294"/>
                  <a:pt x="499" y="305"/>
                </a:cubicBezTo>
                <a:cubicBezTo>
                  <a:pt x="504" y="299"/>
                  <a:pt x="495" y="306"/>
                  <a:pt x="494" y="299"/>
                </a:cubicBezTo>
                <a:cubicBezTo>
                  <a:pt x="486" y="296"/>
                  <a:pt x="493" y="308"/>
                  <a:pt x="486" y="305"/>
                </a:cubicBezTo>
                <a:cubicBezTo>
                  <a:pt x="464" y="295"/>
                  <a:pt x="443" y="308"/>
                  <a:pt x="424" y="300"/>
                </a:cubicBezTo>
                <a:cubicBezTo>
                  <a:pt x="410" y="305"/>
                  <a:pt x="384" y="309"/>
                  <a:pt x="371" y="298"/>
                </a:cubicBezTo>
                <a:cubicBezTo>
                  <a:pt x="362" y="302"/>
                  <a:pt x="354" y="312"/>
                  <a:pt x="343" y="311"/>
                </a:cubicBezTo>
                <a:cubicBezTo>
                  <a:pt x="336" y="311"/>
                  <a:pt x="326" y="298"/>
                  <a:pt x="319" y="297"/>
                </a:cubicBezTo>
                <a:cubicBezTo>
                  <a:pt x="300" y="294"/>
                  <a:pt x="252" y="301"/>
                  <a:pt x="242" y="303"/>
                </a:cubicBezTo>
                <a:cubicBezTo>
                  <a:pt x="189" y="314"/>
                  <a:pt x="134" y="305"/>
                  <a:pt x="86" y="311"/>
                </a:cubicBezTo>
                <a:close/>
              </a:path>
            </a:pathLst>
          </a:custGeom>
          <a:solidFill>
            <a:srgbClr val="E2E2E2"/>
          </a:solidFill>
          <a:ln w="9525">
            <a:noFill/>
            <a:round/>
            <a:headEnd/>
            <a:tailEnd/>
          </a:ln>
        </p:spPr>
        <p:txBody>
          <a:bodyPr wrap="square" lIns="548640" tIns="182880" rIns="548640" bIns="182880" anchor="ctr" anchorCtr="1"/>
          <a:lstStyle/>
          <a:p>
            <a:r>
              <a:rPr lang="en-US" sz="1600" dirty="0">
                <a:latin typeface="Source Sans Pro Regular"/>
                <a:cs typeface="Source Sans Pro Regular"/>
              </a:rPr>
              <a:t>     </a:t>
            </a:r>
          </a:p>
          <a:p>
            <a:r>
              <a:rPr lang="en-US" sz="1600" dirty="0"/>
              <a:t>“I spent time researching to make sure [Vets.gov] wasn’t a scam”. –P1, Sid</a:t>
            </a:r>
          </a:p>
          <a:p>
            <a:endParaRPr lang="en-US" sz="1600" dirty="0">
              <a:latin typeface="Source Sans Pro Regular"/>
              <a:cs typeface="Source Sans Pro Regular"/>
            </a:endParaRPr>
          </a:p>
        </p:txBody>
      </p:sp>
      <p:sp>
        <p:nvSpPr>
          <p:cNvPr id="8" name="clipart_symbols_newspaperclippings"/>
          <p:cNvSpPr>
            <a:spLocks/>
          </p:cNvSpPr>
          <p:nvPr/>
        </p:nvSpPr>
        <p:spPr bwMode="auto">
          <a:xfrm>
            <a:off x="470091" y="2478270"/>
            <a:ext cx="8320363" cy="1267447"/>
          </a:xfrm>
          <a:custGeom>
            <a:avLst/>
            <a:gdLst>
              <a:gd name="T0" fmla="*/ 2147483647 w 1124"/>
              <a:gd name="T1" fmla="*/ 2147483647 h 323"/>
              <a:gd name="T2" fmla="*/ 2147483647 w 1124"/>
              <a:gd name="T3" fmla="*/ 2147483647 h 323"/>
              <a:gd name="T4" fmla="*/ 2147483647 w 1124"/>
              <a:gd name="T5" fmla="*/ 2147483647 h 323"/>
              <a:gd name="T6" fmla="*/ 2147483647 w 1124"/>
              <a:gd name="T7" fmla="*/ 2147483647 h 323"/>
              <a:gd name="T8" fmla="*/ 2147483647 w 1124"/>
              <a:gd name="T9" fmla="*/ 2147483647 h 323"/>
              <a:gd name="T10" fmla="*/ 2147483647 w 1124"/>
              <a:gd name="T11" fmla="*/ 2147483647 h 323"/>
              <a:gd name="T12" fmla="*/ 2147483647 w 1124"/>
              <a:gd name="T13" fmla="*/ 2147483647 h 323"/>
              <a:gd name="T14" fmla="*/ 2147483647 w 1124"/>
              <a:gd name="T15" fmla="*/ 2147483647 h 323"/>
              <a:gd name="T16" fmla="*/ 2147483647 w 1124"/>
              <a:gd name="T17" fmla="*/ 2147483647 h 323"/>
              <a:gd name="T18" fmla="*/ 2147483647 w 1124"/>
              <a:gd name="T19" fmla="*/ 2147483647 h 323"/>
              <a:gd name="T20" fmla="*/ 2147483647 w 1124"/>
              <a:gd name="T21" fmla="*/ 2147483647 h 323"/>
              <a:gd name="T22" fmla="*/ 2147483647 w 1124"/>
              <a:gd name="T23" fmla="*/ 2147483647 h 323"/>
              <a:gd name="T24" fmla="*/ 2147483647 w 1124"/>
              <a:gd name="T25" fmla="*/ 2147483647 h 323"/>
              <a:gd name="T26" fmla="*/ 2147483647 w 1124"/>
              <a:gd name="T27" fmla="*/ 2147483647 h 323"/>
              <a:gd name="T28" fmla="*/ 2147483647 w 1124"/>
              <a:gd name="T29" fmla="*/ 2147483647 h 323"/>
              <a:gd name="T30" fmla="*/ 2147483647 w 1124"/>
              <a:gd name="T31" fmla="*/ 2147483647 h 323"/>
              <a:gd name="T32" fmla="*/ 2147483647 w 1124"/>
              <a:gd name="T33" fmla="*/ 2147483647 h 323"/>
              <a:gd name="T34" fmla="*/ 2147483647 w 1124"/>
              <a:gd name="T35" fmla="*/ 2147483647 h 323"/>
              <a:gd name="T36" fmla="*/ 2147483647 w 1124"/>
              <a:gd name="T37" fmla="*/ 2147483647 h 323"/>
              <a:gd name="T38" fmla="*/ 2147483647 w 1124"/>
              <a:gd name="T39" fmla="*/ 2147483647 h 323"/>
              <a:gd name="T40" fmla="*/ 2147483647 w 1124"/>
              <a:gd name="T41" fmla="*/ 2147483647 h 323"/>
              <a:gd name="T42" fmla="*/ 2147483647 w 1124"/>
              <a:gd name="T43" fmla="*/ 2147483647 h 323"/>
              <a:gd name="T44" fmla="*/ 2147483647 w 1124"/>
              <a:gd name="T45" fmla="*/ 2147483647 h 323"/>
              <a:gd name="T46" fmla="*/ 2147483647 w 1124"/>
              <a:gd name="T47" fmla="*/ 2147483647 h 323"/>
              <a:gd name="T48" fmla="*/ 2147483647 w 1124"/>
              <a:gd name="T49" fmla="*/ 2147483647 h 323"/>
              <a:gd name="T50" fmla="*/ 2147483647 w 1124"/>
              <a:gd name="T51" fmla="*/ 2147483647 h 323"/>
              <a:gd name="T52" fmla="*/ 2147483647 w 1124"/>
              <a:gd name="T53" fmla="*/ 2147483647 h 323"/>
              <a:gd name="T54" fmla="*/ 2147483647 w 1124"/>
              <a:gd name="T55" fmla="*/ 2147483647 h 323"/>
              <a:gd name="T56" fmla="*/ 2147483647 w 1124"/>
              <a:gd name="T57" fmla="*/ 0 h 323"/>
              <a:gd name="T58" fmla="*/ 2147483647 w 1124"/>
              <a:gd name="T59" fmla="*/ 2147483647 h 323"/>
              <a:gd name="T60" fmla="*/ 2147483647 w 1124"/>
              <a:gd name="T61" fmla="*/ 2147483647 h 323"/>
              <a:gd name="T62" fmla="*/ 2147483647 w 1124"/>
              <a:gd name="T63" fmla="*/ 2147483647 h 323"/>
              <a:gd name="T64" fmla="*/ 2147483647 w 1124"/>
              <a:gd name="T65" fmla="*/ 2147483647 h 323"/>
              <a:gd name="T66" fmla="*/ 2147483647 w 1124"/>
              <a:gd name="T67" fmla="*/ 2147483647 h 323"/>
              <a:gd name="T68" fmla="*/ 2147483647 w 1124"/>
              <a:gd name="T69" fmla="*/ 2147483647 h 323"/>
              <a:gd name="T70" fmla="*/ 2147483647 w 1124"/>
              <a:gd name="T71" fmla="*/ 2147483647 h 323"/>
              <a:gd name="T72" fmla="*/ 2147483647 w 1124"/>
              <a:gd name="T73" fmla="*/ 2147483647 h 323"/>
              <a:gd name="T74" fmla="*/ 2147483647 w 1124"/>
              <a:gd name="T75" fmla="*/ 2147483647 h 323"/>
              <a:gd name="T76" fmla="*/ 2147483647 w 1124"/>
              <a:gd name="T77" fmla="*/ 2147483647 h 323"/>
              <a:gd name="T78" fmla="*/ 2147483647 w 1124"/>
              <a:gd name="T79" fmla="*/ 2147483647 h 323"/>
              <a:gd name="T80" fmla="*/ 2147483647 w 1124"/>
              <a:gd name="T81" fmla="*/ 2147483647 h 323"/>
              <a:gd name="T82" fmla="*/ 2147483647 w 1124"/>
              <a:gd name="T83" fmla="*/ 2147483647 h 323"/>
              <a:gd name="T84" fmla="*/ 2147483647 w 1124"/>
              <a:gd name="T85" fmla="*/ 2147483647 h 323"/>
              <a:gd name="T86" fmla="*/ 2147483647 w 1124"/>
              <a:gd name="T87" fmla="*/ 2147483647 h 323"/>
              <a:gd name="T88" fmla="*/ 2147483647 w 1124"/>
              <a:gd name="T89" fmla="*/ 2147483647 h 323"/>
              <a:gd name="T90" fmla="*/ 2147483647 w 1124"/>
              <a:gd name="T91" fmla="*/ 2147483647 h 323"/>
              <a:gd name="T92" fmla="*/ 2147483647 w 1124"/>
              <a:gd name="T93" fmla="*/ 2147483647 h 323"/>
              <a:gd name="T94" fmla="*/ 2147483647 w 1124"/>
              <a:gd name="T95" fmla="*/ 2147483647 h 323"/>
              <a:gd name="T96" fmla="*/ 2147483647 w 1124"/>
              <a:gd name="T97" fmla="*/ 2147483647 h 323"/>
              <a:gd name="T98" fmla="*/ 2147483647 w 1124"/>
              <a:gd name="T99" fmla="*/ 2147483647 h 323"/>
              <a:gd name="T100" fmla="*/ 2147483647 w 1124"/>
              <a:gd name="T101" fmla="*/ 2147483647 h 323"/>
              <a:gd name="T102" fmla="*/ 2147483647 w 1124"/>
              <a:gd name="T103" fmla="*/ 2147483647 h 323"/>
              <a:gd name="T104" fmla="*/ 2147483647 w 1124"/>
              <a:gd name="T105" fmla="*/ 2147483647 h 323"/>
              <a:gd name="T106" fmla="*/ 2147483647 w 1124"/>
              <a:gd name="T107" fmla="*/ 2147483647 h 323"/>
              <a:gd name="T108" fmla="*/ 2147483647 w 1124"/>
              <a:gd name="T109" fmla="*/ 2147483647 h 323"/>
              <a:gd name="T110" fmla="*/ 2147483647 w 1124"/>
              <a:gd name="T111" fmla="*/ 2147483647 h 32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24"/>
              <a:gd name="T169" fmla="*/ 0 h 323"/>
              <a:gd name="T170" fmla="*/ 1124 w 1124"/>
              <a:gd name="T171" fmla="*/ 323 h 32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24" h="323">
                <a:moveTo>
                  <a:pt x="57" y="310"/>
                </a:moveTo>
                <a:cubicBezTo>
                  <a:pt x="54" y="310"/>
                  <a:pt x="50" y="310"/>
                  <a:pt x="46" y="309"/>
                </a:cubicBezTo>
                <a:cubicBezTo>
                  <a:pt x="49" y="303"/>
                  <a:pt x="27" y="304"/>
                  <a:pt x="34" y="309"/>
                </a:cubicBezTo>
                <a:cubicBezTo>
                  <a:pt x="32" y="309"/>
                  <a:pt x="33" y="248"/>
                  <a:pt x="29" y="226"/>
                </a:cubicBezTo>
                <a:cubicBezTo>
                  <a:pt x="23" y="224"/>
                  <a:pt x="16" y="199"/>
                  <a:pt x="14" y="192"/>
                </a:cubicBezTo>
                <a:cubicBezTo>
                  <a:pt x="8" y="193"/>
                  <a:pt x="9" y="174"/>
                  <a:pt x="6" y="162"/>
                </a:cubicBezTo>
                <a:cubicBezTo>
                  <a:pt x="9" y="155"/>
                  <a:pt x="9" y="136"/>
                  <a:pt x="8" y="124"/>
                </a:cubicBezTo>
                <a:cubicBezTo>
                  <a:pt x="7" y="114"/>
                  <a:pt x="4" y="96"/>
                  <a:pt x="3" y="84"/>
                </a:cubicBezTo>
                <a:cubicBezTo>
                  <a:pt x="3" y="71"/>
                  <a:pt x="0" y="59"/>
                  <a:pt x="1" y="56"/>
                </a:cubicBezTo>
                <a:cubicBezTo>
                  <a:pt x="4" y="47"/>
                  <a:pt x="3" y="29"/>
                  <a:pt x="17" y="25"/>
                </a:cubicBezTo>
                <a:cubicBezTo>
                  <a:pt x="25" y="22"/>
                  <a:pt x="36" y="26"/>
                  <a:pt x="43" y="27"/>
                </a:cubicBezTo>
                <a:cubicBezTo>
                  <a:pt x="54" y="27"/>
                  <a:pt x="63" y="23"/>
                  <a:pt x="82" y="22"/>
                </a:cubicBezTo>
                <a:cubicBezTo>
                  <a:pt x="103" y="21"/>
                  <a:pt x="127" y="26"/>
                  <a:pt x="143" y="24"/>
                </a:cubicBezTo>
                <a:cubicBezTo>
                  <a:pt x="151" y="23"/>
                  <a:pt x="158" y="26"/>
                  <a:pt x="166" y="26"/>
                </a:cubicBezTo>
                <a:cubicBezTo>
                  <a:pt x="174" y="25"/>
                  <a:pt x="183" y="20"/>
                  <a:pt x="191" y="21"/>
                </a:cubicBezTo>
                <a:cubicBezTo>
                  <a:pt x="208" y="23"/>
                  <a:pt x="227" y="18"/>
                  <a:pt x="245" y="17"/>
                </a:cubicBezTo>
                <a:cubicBezTo>
                  <a:pt x="269" y="15"/>
                  <a:pt x="299" y="20"/>
                  <a:pt x="316" y="20"/>
                </a:cubicBezTo>
                <a:cubicBezTo>
                  <a:pt x="327" y="21"/>
                  <a:pt x="339" y="15"/>
                  <a:pt x="351" y="16"/>
                </a:cubicBezTo>
                <a:cubicBezTo>
                  <a:pt x="369" y="16"/>
                  <a:pt x="405" y="22"/>
                  <a:pt x="422" y="17"/>
                </a:cubicBezTo>
                <a:cubicBezTo>
                  <a:pt x="454" y="8"/>
                  <a:pt x="459" y="20"/>
                  <a:pt x="481" y="17"/>
                </a:cubicBezTo>
                <a:cubicBezTo>
                  <a:pt x="507" y="13"/>
                  <a:pt x="527" y="18"/>
                  <a:pt x="547" y="15"/>
                </a:cubicBezTo>
                <a:cubicBezTo>
                  <a:pt x="553" y="9"/>
                  <a:pt x="570" y="12"/>
                  <a:pt x="578" y="8"/>
                </a:cubicBezTo>
                <a:cubicBezTo>
                  <a:pt x="604" y="16"/>
                  <a:pt x="615" y="13"/>
                  <a:pt x="635" y="11"/>
                </a:cubicBezTo>
                <a:cubicBezTo>
                  <a:pt x="647" y="10"/>
                  <a:pt x="659" y="15"/>
                  <a:pt x="672" y="14"/>
                </a:cubicBezTo>
                <a:cubicBezTo>
                  <a:pt x="679" y="14"/>
                  <a:pt x="685" y="10"/>
                  <a:pt x="693" y="9"/>
                </a:cubicBezTo>
                <a:cubicBezTo>
                  <a:pt x="748" y="1"/>
                  <a:pt x="803" y="5"/>
                  <a:pt x="843" y="7"/>
                </a:cubicBezTo>
                <a:cubicBezTo>
                  <a:pt x="880" y="8"/>
                  <a:pt x="910" y="6"/>
                  <a:pt x="945" y="7"/>
                </a:cubicBezTo>
                <a:cubicBezTo>
                  <a:pt x="942" y="7"/>
                  <a:pt x="938" y="7"/>
                  <a:pt x="939" y="3"/>
                </a:cubicBezTo>
                <a:cubicBezTo>
                  <a:pt x="955" y="10"/>
                  <a:pt x="997" y="8"/>
                  <a:pt x="1029" y="0"/>
                </a:cubicBezTo>
                <a:cubicBezTo>
                  <a:pt x="1058" y="11"/>
                  <a:pt x="1097" y="1"/>
                  <a:pt x="1116" y="4"/>
                </a:cubicBezTo>
                <a:cubicBezTo>
                  <a:pt x="1106" y="23"/>
                  <a:pt x="1113" y="70"/>
                  <a:pt x="1106" y="86"/>
                </a:cubicBezTo>
                <a:cubicBezTo>
                  <a:pt x="1102" y="108"/>
                  <a:pt x="1102" y="153"/>
                  <a:pt x="1096" y="184"/>
                </a:cubicBezTo>
                <a:cubicBezTo>
                  <a:pt x="1086" y="193"/>
                  <a:pt x="1124" y="276"/>
                  <a:pt x="1112" y="302"/>
                </a:cubicBezTo>
                <a:cubicBezTo>
                  <a:pt x="1102" y="298"/>
                  <a:pt x="1101" y="298"/>
                  <a:pt x="1091" y="295"/>
                </a:cubicBezTo>
                <a:cubicBezTo>
                  <a:pt x="1048" y="313"/>
                  <a:pt x="1014" y="305"/>
                  <a:pt x="951" y="301"/>
                </a:cubicBezTo>
                <a:cubicBezTo>
                  <a:pt x="934" y="323"/>
                  <a:pt x="922" y="304"/>
                  <a:pt x="900" y="311"/>
                </a:cubicBezTo>
                <a:cubicBezTo>
                  <a:pt x="893" y="310"/>
                  <a:pt x="896" y="305"/>
                  <a:pt x="873" y="308"/>
                </a:cubicBezTo>
                <a:cubicBezTo>
                  <a:pt x="858" y="308"/>
                  <a:pt x="856" y="311"/>
                  <a:pt x="851" y="310"/>
                </a:cubicBezTo>
                <a:cubicBezTo>
                  <a:pt x="843" y="310"/>
                  <a:pt x="832" y="319"/>
                  <a:pt x="824" y="310"/>
                </a:cubicBezTo>
                <a:cubicBezTo>
                  <a:pt x="822" y="319"/>
                  <a:pt x="817" y="315"/>
                  <a:pt x="806" y="313"/>
                </a:cubicBezTo>
                <a:cubicBezTo>
                  <a:pt x="801" y="312"/>
                  <a:pt x="787" y="311"/>
                  <a:pt x="787" y="311"/>
                </a:cubicBezTo>
                <a:cubicBezTo>
                  <a:pt x="785" y="310"/>
                  <a:pt x="779" y="316"/>
                  <a:pt x="777" y="316"/>
                </a:cubicBezTo>
                <a:cubicBezTo>
                  <a:pt x="775" y="316"/>
                  <a:pt x="768" y="311"/>
                  <a:pt x="766" y="310"/>
                </a:cubicBezTo>
                <a:cubicBezTo>
                  <a:pt x="745" y="307"/>
                  <a:pt x="736" y="320"/>
                  <a:pt x="715" y="308"/>
                </a:cubicBezTo>
                <a:cubicBezTo>
                  <a:pt x="711" y="308"/>
                  <a:pt x="698" y="308"/>
                  <a:pt x="688" y="305"/>
                </a:cubicBezTo>
                <a:cubicBezTo>
                  <a:pt x="673" y="305"/>
                  <a:pt x="685" y="304"/>
                  <a:pt x="665" y="307"/>
                </a:cubicBezTo>
                <a:cubicBezTo>
                  <a:pt x="652" y="295"/>
                  <a:pt x="639" y="300"/>
                  <a:pt x="622" y="297"/>
                </a:cubicBezTo>
                <a:cubicBezTo>
                  <a:pt x="568" y="288"/>
                  <a:pt x="552" y="290"/>
                  <a:pt x="505" y="300"/>
                </a:cubicBezTo>
                <a:cubicBezTo>
                  <a:pt x="510" y="294"/>
                  <a:pt x="467" y="305"/>
                  <a:pt x="465" y="299"/>
                </a:cubicBezTo>
                <a:cubicBezTo>
                  <a:pt x="458" y="296"/>
                  <a:pt x="454" y="303"/>
                  <a:pt x="446" y="300"/>
                </a:cubicBezTo>
                <a:cubicBezTo>
                  <a:pt x="425" y="291"/>
                  <a:pt x="414" y="307"/>
                  <a:pt x="396" y="299"/>
                </a:cubicBezTo>
                <a:cubicBezTo>
                  <a:pt x="381" y="305"/>
                  <a:pt x="355" y="308"/>
                  <a:pt x="342" y="298"/>
                </a:cubicBezTo>
                <a:cubicBezTo>
                  <a:pt x="333" y="301"/>
                  <a:pt x="329" y="301"/>
                  <a:pt x="318" y="300"/>
                </a:cubicBezTo>
                <a:cubicBezTo>
                  <a:pt x="310" y="299"/>
                  <a:pt x="297" y="298"/>
                  <a:pt x="290" y="296"/>
                </a:cubicBezTo>
                <a:cubicBezTo>
                  <a:pt x="272" y="293"/>
                  <a:pt x="223" y="300"/>
                  <a:pt x="213" y="302"/>
                </a:cubicBezTo>
                <a:cubicBezTo>
                  <a:pt x="160" y="313"/>
                  <a:pt x="105" y="304"/>
                  <a:pt x="57" y="310"/>
                </a:cubicBezTo>
                <a:close/>
              </a:path>
            </a:pathLst>
          </a:custGeom>
          <a:solidFill>
            <a:srgbClr val="E2E2E2"/>
          </a:solidFill>
          <a:ln w="9525">
            <a:noFill/>
            <a:round/>
            <a:headEnd/>
            <a:tailEnd/>
          </a:ln>
        </p:spPr>
        <p:txBody>
          <a:bodyPr wrap="square" lIns="548640" tIns="182880" rIns="548640" bIns="182880" anchor="ctr" anchorCtr="1"/>
          <a:lstStyle/>
          <a:p>
            <a:r>
              <a:rPr lang="en-US" sz="1600" dirty="0">
                <a:latin typeface="Source Sans Pro Regular"/>
                <a:cs typeface="Source Sans Pro Regular"/>
              </a:rPr>
              <a:t>  </a:t>
            </a:r>
          </a:p>
          <a:p>
            <a:r>
              <a:rPr lang="en-US" sz="1600" dirty="0"/>
              <a:t>“I noticed the site is https which is secure. Some Veterans get kind of discombobulated with a whole lot of different logins. For security purposes I would say it could be beneficial to have different logins, but if you’re on VA.gov or Vets.gov or eBenefits and use the same login, I would think that’s better”. –P3, Thomas</a:t>
            </a:r>
          </a:p>
          <a:p>
            <a:endParaRPr lang="en-US" sz="1600" dirty="0"/>
          </a:p>
        </p:txBody>
      </p:sp>
      <p:sp>
        <p:nvSpPr>
          <p:cNvPr id="9" name="clipart_symbols_newspaperclippings"/>
          <p:cNvSpPr>
            <a:spLocks/>
          </p:cNvSpPr>
          <p:nvPr/>
        </p:nvSpPr>
        <p:spPr bwMode="auto">
          <a:xfrm>
            <a:off x="470091" y="1370767"/>
            <a:ext cx="8321040" cy="1002273"/>
          </a:xfrm>
          <a:custGeom>
            <a:avLst/>
            <a:gdLst>
              <a:gd name="T0" fmla="*/ 2147483647 w 1151"/>
              <a:gd name="T1" fmla="*/ 2147483647 h 324"/>
              <a:gd name="T2" fmla="*/ 2147483647 w 1151"/>
              <a:gd name="T3" fmla="*/ 2147483647 h 324"/>
              <a:gd name="T4" fmla="*/ 2147483647 w 1151"/>
              <a:gd name="T5" fmla="*/ 2147483647 h 324"/>
              <a:gd name="T6" fmla="*/ 2147483647 w 1151"/>
              <a:gd name="T7" fmla="*/ 2147483647 h 324"/>
              <a:gd name="T8" fmla="*/ 2147483647 w 1151"/>
              <a:gd name="T9" fmla="*/ 2147483647 h 324"/>
              <a:gd name="T10" fmla="*/ 2147483647 w 1151"/>
              <a:gd name="T11" fmla="*/ 2147483647 h 324"/>
              <a:gd name="T12" fmla="*/ 2147483647 w 1151"/>
              <a:gd name="T13" fmla="*/ 2147483647 h 324"/>
              <a:gd name="T14" fmla="*/ 2147483647 w 1151"/>
              <a:gd name="T15" fmla="*/ 2147483647 h 324"/>
              <a:gd name="T16" fmla="*/ 2147483647 w 1151"/>
              <a:gd name="T17" fmla="*/ 2147483647 h 324"/>
              <a:gd name="T18" fmla="*/ 2147483647 w 1151"/>
              <a:gd name="T19" fmla="*/ 2147483647 h 324"/>
              <a:gd name="T20" fmla="*/ 2147483647 w 1151"/>
              <a:gd name="T21" fmla="*/ 2147483647 h 324"/>
              <a:gd name="T22" fmla="*/ 2147483647 w 1151"/>
              <a:gd name="T23" fmla="*/ 2147483647 h 324"/>
              <a:gd name="T24" fmla="*/ 2147483647 w 1151"/>
              <a:gd name="T25" fmla="*/ 2147483647 h 324"/>
              <a:gd name="T26" fmla="*/ 2147483647 w 1151"/>
              <a:gd name="T27" fmla="*/ 2147483647 h 324"/>
              <a:gd name="T28" fmla="*/ 2147483647 w 1151"/>
              <a:gd name="T29" fmla="*/ 2147483647 h 324"/>
              <a:gd name="T30" fmla="*/ 2147483647 w 1151"/>
              <a:gd name="T31" fmla="*/ 2147483647 h 324"/>
              <a:gd name="T32" fmla="*/ 2147483647 w 1151"/>
              <a:gd name="T33" fmla="*/ 2147483647 h 324"/>
              <a:gd name="T34" fmla="*/ 2147483647 w 1151"/>
              <a:gd name="T35" fmla="*/ 2147483647 h 324"/>
              <a:gd name="T36" fmla="*/ 2147483647 w 1151"/>
              <a:gd name="T37" fmla="*/ 2147483647 h 324"/>
              <a:gd name="T38" fmla="*/ 2147483647 w 1151"/>
              <a:gd name="T39" fmla="*/ 2147483647 h 324"/>
              <a:gd name="T40" fmla="*/ 2147483647 w 1151"/>
              <a:gd name="T41" fmla="*/ 2147483647 h 324"/>
              <a:gd name="T42" fmla="*/ 2147483647 w 1151"/>
              <a:gd name="T43" fmla="*/ 2147483647 h 324"/>
              <a:gd name="T44" fmla="*/ 2147483647 w 1151"/>
              <a:gd name="T45" fmla="*/ 2147483647 h 324"/>
              <a:gd name="T46" fmla="*/ 2147483647 w 1151"/>
              <a:gd name="T47" fmla="*/ 2147483647 h 324"/>
              <a:gd name="T48" fmla="*/ 2147483647 w 1151"/>
              <a:gd name="T49" fmla="*/ 2147483647 h 324"/>
              <a:gd name="T50" fmla="*/ 2147483647 w 1151"/>
              <a:gd name="T51" fmla="*/ 2147483647 h 324"/>
              <a:gd name="T52" fmla="*/ 2147483647 w 1151"/>
              <a:gd name="T53" fmla="*/ 2147483647 h 324"/>
              <a:gd name="T54" fmla="*/ 2147483647 w 1151"/>
              <a:gd name="T55" fmla="*/ 2147483647 h 324"/>
              <a:gd name="T56" fmla="*/ 2147483647 w 1151"/>
              <a:gd name="T57" fmla="*/ 2147483647 h 324"/>
              <a:gd name="T58" fmla="*/ 2147483647 w 1151"/>
              <a:gd name="T59" fmla="*/ 2147483647 h 324"/>
              <a:gd name="T60" fmla="*/ 2147483647 w 1151"/>
              <a:gd name="T61" fmla="*/ 2147483647 h 324"/>
              <a:gd name="T62" fmla="*/ 2147483647 w 1151"/>
              <a:gd name="T63" fmla="*/ 2147483647 h 324"/>
              <a:gd name="T64" fmla="*/ 2147483647 w 1151"/>
              <a:gd name="T65" fmla="*/ 2147483647 h 324"/>
              <a:gd name="T66" fmla="*/ 2147483647 w 1151"/>
              <a:gd name="T67" fmla="*/ 2147483647 h 324"/>
              <a:gd name="T68" fmla="*/ 2147483647 w 1151"/>
              <a:gd name="T69" fmla="*/ 2147483647 h 324"/>
              <a:gd name="T70" fmla="*/ 2147483647 w 1151"/>
              <a:gd name="T71" fmla="*/ 2147483647 h 324"/>
              <a:gd name="T72" fmla="*/ 2147483647 w 1151"/>
              <a:gd name="T73" fmla="*/ 2147483647 h 324"/>
              <a:gd name="T74" fmla="*/ 2147483647 w 1151"/>
              <a:gd name="T75" fmla="*/ 2147483647 h 324"/>
              <a:gd name="T76" fmla="*/ 2147483647 w 1151"/>
              <a:gd name="T77" fmla="*/ 2147483647 h 324"/>
              <a:gd name="T78" fmla="*/ 2147483647 w 1151"/>
              <a:gd name="T79" fmla="*/ 2147483647 h 324"/>
              <a:gd name="T80" fmla="*/ 2147483647 w 1151"/>
              <a:gd name="T81" fmla="*/ 2147483647 h 324"/>
              <a:gd name="T82" fmla="*/ 2147483647 w 1151"/>
              <a:gd name="T83" fmla="*/ 2147483647 h 324"/>
              <a:gd name="T84" fmla="*/ 2147483647 w 1151"/>
              <a:gd name="T85" fmla="*/ 2147483647 h 324"/>
              <a:gd name="T86" fmla="*/ 2147483647 w 1151"/>
              <a:gd name="T87" fmla="*/ 2147483647 h 324"/>
              <a:gd name="T88" fmla="*/ 2147483647 w 1151"/>
              <a:gd name="T89" fmla="*/ 2147483647 h 324"/>
              <a:gd name="T90" fmla="*/ 2147483647 w 1151"/>
              <a:gd name="T91" fmla="*/ 2147483647 h 324"/>
              <a:gd name="T92" fmla="*/ 2147483647 w 1151"/>
              <a:gd name="T93" fmla="*/ 2147483647 h 324"/>
              <a:gd name="T94" fmla="*/ 2147483647 w 1151"/>
              <a:gd name="T95" fmla="*/ 2147483647 h 324"/>
              <a:gd name="T96" fmla="*/ 2147483647 w 1151"/>
              <a:gd name="T97" fmla="*/ 2147483647 h 324"/>
              <a:gd name="T98" fmla="*/ 2147483647 w 1151"/>
              <a:gd name="T99" fmla="*/ 2147483647 h 324"/>
              <a:gd name="T100" fmla="*/ 2147483647 w 1151"/>
              <a:gd name="T101" fmla="*/ 2147483647 h 324"/>
              <a:gd name="T102" fmla="*/ 2147483647 w 1151"/>
              <a:gd name="T103" fmla="*/ 2147483647 h 324"/>
              <a:gd name="T104" fmla="*/ 2147483647 w 1151"/>
              <a:gd name="T105" fmla="*/ 2147483647 h 324"/>
              <a:gd name="T106" fmla="*/ 2147483647 w 1151"/>
              <a:gd name="T107" fmla="*/ 2147483647 h 324"/>
              <a:gd name="T108" fmla="*/ 2147483647 w 1151"/>
              <a:gd name="T109" fmla="*/ 2147483647 h 32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51"/>
              <a:gd name="T166" fmla="*/ 0 h 324"/>
              <a:gd name="T167" fmla="*/ 1151 w 1151"/>
              <a:gd name="T168" fmla="*/ 324 h 32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51" h="324">
                <a:moveTo>
                  <a:pt x="1029" y="301"/>
                </a:moveTo>
                <a:cubicBezTo>
                  <a:pt x="1033" y="301"/>
                  <a:pt x="1050" y="301"/>
                  <a:pt x="1054" y="301"/>
                </a:cubicBezTo>
                <a:cubicBezTo>
                  <a:pt x="1060" y="296"/>
                  <a:pt x="1086" y="300"/>
                  <a:pt x="1090" y="301"/>
                </a:cubicBezTo>
                <a:cubicBezTo>
                  <a:pt x="1092" y="301"/>
                  <a:pt x="1130" y="297"/>
                  <a:pt x="1132" y="297"/>
                </a:cubicBezTo>
                <a:cubicBezTo>
                  <a:pt x="1138" y="268"/>
                  <a:pt x="1115" y="246"/>
                  <a:pt x="1119" y="225"/>
                </a:cubicBezTo>
                <a:cubicBezTo>
                  <a:pt x="1125" y="222"/>
                  <a:pt x="1123" y="194"/>
                  <a:pt x="1124" y="187"/>
                </a:cubicBezTo>
                <a:cubicBezTo>
                  <a:pt x="1130" y="188"/>
                  <a:pt x="1121" y="164"/>
                  <a:pt x="1123" y="152"/>
                </a:cubicBezTo>
                <a:cubicBezTo>
                  <a:pt x="1151" y="140"/>
                  <a:pt x="1129" y="89"/>
                  <a:pt x="1129" y="61"/>
                </a:cubicBezTo>
                <a:cubicBezTo>
                  <a:pt x="1129" y="50"/>
                  <a:pt x="1139" y="37"/>
                  <a:pt x="1135" y="26"/>
                </a:cubicBezTo>
                <a:cubicBezTo>
                  <a:pt x="1132" y="18"/>
                  <a:pt x="1117" y="14"/>
                  <a:pt x="1104" y="16"/>
                </a:cubicBezTo>
                <a:cubicBezTo>
                  <a:pt x="1096" y="18"/>
                  <a:pt x="1092" y="19"/>
                  <a:pt x="1085" y="20"/>
                </a:cubicBezTo>
                <a:cubicBezTo>
                  <a:pt x="1073" y="21"/>
                  <a:pt x="1058" y="15"/>
                  <a:pt x="1039" y="15"/>
                </a:cubicBezTo>
                <a:cubicBezTo>
                  <a:pt x="1018" y="14"/>
                  <a:pt x="994" y="19"/>
                  <a:pt x="978" y="17"/>
                </a:cubicBezTo>
                <a:cubicBezTo>
                  <a:pt x="970" y="16"/>
                  <a:pt x="963" y="24"/>
                  <a:pt x="955" y="24"/>
                </a:cubicBezTo>
                <a:cubicBezTo>
                  <a:pt x="947" y="23"/>
                  <a:pt x="938" y="14"/>
                  <a:pt x="929" y="15"/>
                </a:cubicBezTo>
                <a:cubicBezTo>
                  <a:pt x="913" y="16"/>
                  <a:pt x="894" y="12"/>
                  <a:pt x="876" y="11"/>
                </a:cubicBezTo>
                <a:cubicBezTo>
                  <a:pt x="851" y="9"/>
                  <a:pt x="822" y="14"/>
                  <a:pt x="805" y="15"/>
                </a:cubicBezTo>
                <a:cubicBezTo>
                  <a:pt x="794" y="16"/>
                  <a:pt x="782" y="10"/>
                  <a:pt x="770" y="11"/>
                </a:cubicBezTo>
                <a:cubicBezTo>
                  <a:pt x="752" y="12"/>
                  <a:pt x="732" y="20"/>
                  <a:pt x="715" y="22"/>
                </a:cubicBezTo>
                <a:cubicBezTo>
                  <a:pt x="682" y="27"/>
                  <a:pt x="662" y="16"/>
                  <a:pt x="639" y="13"/>
                </a:cubicBezTo>
                <a:cubicBezTo>
                  <a:pt x="614" y="10"/>
                  <a:pt x="612" y="23"/>
                  <a:pt x="589" y="17"/>
                </a:cubicBezTo>
                <a:cubicBezTo>
                  <a:pt x="584" y="11"/>
                  <a:pt x="551" y="10"/>
                  <a:pt x="543" y="5"/>
                </a:cubicBezTo>
                <a:cubicBezTo>
                  <a:pt x="519" y="7"/>
                  <a:pt x="506" y="11"/>
                  <a:pt x="485" y="9"/>
                </a:cubicBezTo>
                <a:cubicBezTo>
                  <a:pt x="474" y="8"/>
                  <a:pt x="462" y="13"/>
                  <a:pt x="449" y="13"/>
                </a:cubicBezTo>
                <a:cubicBezTo>
                  <a:pt x="442" y="12"/>
                  <a:pt x="436" y="9"/>
                  <a:pt x="428" y="8"/>
                </a:cubicBezTo>
                <a:cubicBezTo>
                  <a:pt x="373" y="0"/>
                  <a:pt x="317" y="5"/>
                  <a:pt x="278" y="7"/>
                </a:cubicBezTo>
                <a:cubicBezTo>
                  <a:pt x="240" y="9"/>
                  <a:pt x="240" y="9"/>
                  <a:pt x="206" y="10"/>
                </a:cubicBezTo>
                <a:cubicBezTo>
                  <a:pt x="209" y="10"/>
                  <a:pt x="172" y="14"/>
                  <a:pt x="171" y="10"/>
                </a:cubicBezTo>
                <a:cubicBezTo>
                  <a:pt x="123" y="2"/>
                  <a:pt x="124" y="10"/>
                  <a:pt x="91" y="2"/>
                </a:cubicBezTo>
                <a:cubicBezTo>
                  <a:pt x="63" y="13"/>
                  <a:pt x="24" y="4"/>
                  <a:pt x="5" y="7"/>
                </a:cubicBezTo>
                <a:cubicBezTo>
                  <a:pt x="15" y="26"/>
                  <a:pt x="14" y="56"/>
                  <a:pt x="27" y="72"/>
                </a:cubicBezTo>
                <a:cubicBezTo>
                  <a:pt x="12" y="72"/>
                  <a:pt x="27" y="93"/>
                  <a:pt x="16" y="90"/>
                </a:cubicBezTo>
                <a:cubicBezTo>
                  <a:pt x="20" y="111"/>
                  <a:pt x="21" y="156"/>
                  <a:pt x="27" y="187"/>
                </a:cubicBezTo>
                <a:cubicBezTo>
                  <a:pt x="36" y="196"/>
                  <a:pt x="9" y="208"/>
                  <a:pt x="19" y="215"/>
                </a:cubicBezTo>
                <a:cubicBezTo>
                  <a:pt x="16" y="229"/>
                  <a:pt x="34" y="230"/>
                  <a:pt x="21" y="233"/>
                </a:cubicBezTo>
                <a:cubicBezTo>
                  <a:pt x="13" y="252"/>
                  <a:pt x="0" y="279"/>
                  <a:pt x="12" y="305"/>
                </a:cubicBezTo>
                <a:cubicBezTo>
                  <a:pt x="22" y="302"/>
                  <a:pt x="23" y="302"/>
                  <a:pt x="33" y="298"/>
                </a:cubicBezTo>
                <a:cubicBezTo>
                  <a:pt x="76" y="315"/>
                  <a:pt x="110" y="307"/>
                  <a:pt x="173" y="303"/>
                </a:cubicBezTo>
                <a:cubicBezTo>
                  <a:pt x="190" y="324"/>
                  <a:pt x="213" y="309"/>
                  <a:pt x="235" y="316"/>
                </a:cubicBezTo>
                <a:cubicBezTo>
                  <a:pt x="242" y="314"/>
                  <a:pt x="268" y="311"/>
                  <a:pt x="273" y="311"/>
                </a:cubicBezTo>
                <a:cubicBezTo>
                  <a:pt x="281" y="310"/>
                  <a:pt x="303" y="309"/>
                  <a:pt x="313" y="307"/>
                </a:cubicBezTo>
                <a:cubicBezTo>
                  <a:pt x="318" y="306"/>
                  <a:pt x="337" y="310"/>
                  <a:pt x="337" y="311"/>
                </a:cubicBezTo>
                <a:cubicBezTo>
                  <a:pt x="339" y="310"/>
                  <a:pt x="345" y="316"/>
                  <a:pt x="347" y="316"/>
                </a:cubicBezTo>
                <a:cubicBezTo>
                  <a:pt x="349" y="316"/>
                  <a:pt x="356" y="310"/>
                  <a:pt x="358" y="310"/>
                </a:cubicBezTo>
                <a:cubicBezTo>
                  <a:pt x="379" y="306"/>
                  <a:pt x="387" y="312"/>
                  <a:pt x="411" y="310"/>
                </a:cubicBezTo>
                <a:cubicBezTo>
                  <a:pt x="415" y="311"/>
                  <a:pt x="429" y="314"/>
                  <a:pt x="439" y="311"/>
                </a:cubicBezTo>
                <a:cubicBezTo>
                  <a:pt x="453" y="310"/>
                  <a:pt x="484" y="302"/>
                  <a:pt x="504" y="305"/>
                </a:cubicBezTo>
                <a:cubicBezTo>
                  <a:pt x="522" y="288"/>
                  <a:pt x="596" y="303"/>
                  <a:pt x="615" y="300"/>
                </a:cubicBezTo>
                <a:cubicBezTo>
                  <a:pt x="622" y="297"/>
                  <a:pt x="660" y="304"/>
                  <a:pt x="667" y="301"/>
                </a:cubicBezTo>
                <a:cubicBezTo>
                  <a:pt x="688" y="291"/>
                  <a:pt x="710" y="303"/>
                  <a:pt x="728" y="295"/>
                </a:cubicBezTo>
                <a:cubicBezTo>
                  <a:pt x="743" y="300"/>
                  <a:pt x="769" y="303"/>
                  <a:pt x="782" y="293"/>
                </a:cubicBezTo>
                <a:cubicBezTo>
                  <a:pt x="790" y="296"/>
                  <a:pt x="798" y="306"/>
                  <a:pt x="809" y="305"/>
                </a:cubicBezTo>
                <a:cubicBezTo>
                  <a:pt x="817" y="304"/>
                  <a:pt x="854" y="302"/>
                  <a:pt x="861" y="300"/>
                </a:cubicBezTo>
                <a:cubicBezTo>
                  <a:pt x="879" y="297"/>
                  <a:pt x="901" y="294"/>
                  <a:pt x="911" y="296"/>
                </a:cubicBezTo>
                <a:cubicBezTo>
                  <a:pt x="964" y="306"/>
                  <a:pt x="982" y="296"/>
                  <a:pt x="1029" y="301"/>
                </a:cubicBezTo>
                <a:close/>
              </a:path>
            </a:pathLst>
          </a:custGeom>
          <a:solidFill>
            <a:srgbClr val="E2E2E2"/>
          </a:solidFill>
          <a:ln w="9525">
            <a:noFill/>
            <a:round/>
            <a:headEnd/>
            <a:tailEnd/>
          </a:ln>
        </p:spPr>
        <p:txBody>
          <a:bodyPr wrap="square" lIns="548640" tIns="182880" rIns="548640" bIns="182880" anchor="ctr" anchorCtr="1"/>
          <a:lstStyle/>
          <a:p>
            <a:r>
              <a:rPr lang="en-US" sz="1600" dirty="0"/>
              <a:t>“I’m pretty paranoid about losing information. The military lost my records, OPM has been compromised. Having alternate ways to login besides Facebook, for me, helps”. –P1, Sid</a:t>
            </a:r>
          </a:p>
        </p:txBody>
      </p:sp>
      <p:sp>
        <p:nvSpPr>
          <p:cNvPr id="3" name="Slide Number Placeholder 2"/>
          <p:cNvSpPr>
            <a:spLocks noGrp="1"/>
          </p:cNvSpPr>
          <p:nvPr>
            <p:ph type="sldNum" idx="12"/>
          </p:nvPr>
        </p:nvSpPr>
        <p:spPr/>
        <p:txBody>
          <a:bodyPr/>
          <a:lstStyle/>
          <a:p>
            <a:fld id="{00000000-1234-1234-1234-123412341234}" type="slidenum">
              <a:rPr lang="en" smtClean="0">
                <a:solidFill>
                  <a:prstClr val="black">
                    <a:tint val="75000"/>
                  </a:prstClr>
                </a:solidFill>
                <a:latin typeface="Calibri"/>
              </a:rPr>
              <a:pPr/>
              <a:t>32</a:t>
            </a:fld>
            <a:endParaRPr lang="en" dirty="0">
              <a:solidFill>
                <a:prstClr val="black">
                  <a:tint val="75000"/>
                </a:prstClr>
              </a:solidFill>
              <a:latin typeface="Calibri"/>
            </a:endParaRPr>
          </a:p>
        </p:txBody>
      </p:sp>
    </p:spTree>
    <p:extLst>
      <p:ext uri="{BB962C8B-B14F-4D97-AF65-F5344CB8AC3E}">
        <p14:creationId xmlns:p14="http://schemas.microsoft.com/office/powerpoint/2010/main" val="4024170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397"/>
        <p:cNvGrpSpPr/>
        <p:nvPr/>
      </p:nvGrpSpPr>
      <p:grpSpPr>
        <a:xfrm>
          <a:off x="0" y="0"/>
          <a:ext cx="0" cy="0"/>
          <a:chOff x="0" y="0"/>
          <a:chExt cx="0" cy="0"/>
        </a:xfrm>
      </p:grpSpPr>
      <p:sp>
        <p:nvSpPr>
          <p:cNvPr id="13" name="Shape 367"/>
          <p:cNvSpPr txBox="1">
            <a:spLocks/>
          </p:cNvSpPr>
          <p:nvPr/>
        </p:nvSpPr>
        <p:spPr>
          <a:xfrm>
            <a:off x="387900" y="272174"/>
            <a:ext cx="7973400" cy="977911"/>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pPr>
              <a:buClr>
                <a:prstClr val="black"/>
              </a:buClr>
            </a:pPr>
            <a:r>
              <a:rPr lang="en-US" sz="4000" dirty="0">
                <a:solidFill>
                  <a:srgbClr val="032D61"/>
                </a:solidFill>
                <a:latin typeface="Merriweather Regular"/>
                <a:ea typeface="Merriweather"/>
                <a:cs typeface="Merriweather Regular"/>
                <a:sym typeface="Merriweather"/>
              </a:rPr>
              <a:t>Redundancies Risk Confusion</a:t>
            </a:r>
            <a:endParaRPr lang="en" sz="4000" dirty="0">
              <a:solidFill>
                <a:srgbClr val="032D61"/>
              </a:solidFill>
              <a:latin typeface="Merriweather Regular"/>
              <a:ea typeface="Merriweather"/>
              <a:cs typeface="Merriweather Regular"/>
              <a:sym typeface="Merriweather"/>
            </a:endParaRPr>
          </a:p>
        </p:txBody>
      </p:sp>
      <p:cxnSp>
        <p:nvCxnSpPr>
          <p:cNvPr id="14" name="Shape 369"/>
          <p:cNvCxnSpPr/>
          <p:nvPr/>
        </p:nvCxnSpPr>
        <p:spPr>
          <a:xfrm>
            <a:off x="505591" y="1290932"/>
            <a:ext cx="8202672" cy="0"/>
          </a:xfrm>
          <a:prstGeom prst="straightConnector1">
            <a:avLst/>
          </a:prstGeom>
          <a:noFill/>
          <a:ln w="38100" cap="flat" cmpd="sng">
            <a:solidFill>
              <a:srgbClr val="032D61"/>
            </a:solidFill>
            <a:prstDash val="solid"/>
            <a:round/>
            <a:headEnd type="none" w="lg" len="lg"/>
            <a:tailEnd type="none" w="lg" len="lg"/>
          </a:ln>
        </p:spPr>
      </p:cxnSp>
      <p:sp>
        <p:nvSpPr>
          <p:cNvPr id="4" name="Rectangle 3"/>
          <p:cNvSpPr/>
          <p:nvPr/>
        </p:nvSpPr>
        <p:spPr>
          <a:xfrm>
            <a:off x="505591" y="1747813"/>
            <a:ext cx="8202672" cy="2862323"/>
          </a:xfrm>
          <a:prstGeom prst="rect">
            <a:avLst/>
          </a:prstGeom>
        </p:spPr>
        <p:txBody>
          <a:bodyPr wrap="square">
            <a:spAutoFit/>
          </a:bodyPr>
          <a:lstStyle/>
          <a:p>
            <a:endParaRPr lang="en-US" dirty="0">
              <a:latin typeface="Source Sans Pro Regular"/>
              <a:cs typeface="Source Sans Pro Regular"/>
            </a:endParaRPr>
          </a:p>
          <a:p>
            <a:endParaRPr lang="en-US" dirty="0">
              <a:latin typeface="Source Sans Pro Regular"/>
              <a:cs typeface="Source Sans Pro Regular"/>
            </a:endParaRPr>
          </a:p>
          <a:p>
            <a:endParaRPr lang="en-US" dirty="0">
              <a:latin typeface="Source Sans Pro Regular"/>
              <a:cs typeface="Source Sans Pro Regular"/>
            </a:endParaRPr>
          </a:p>
          <a:p>
            <a:endParaRPr lang="en-US" dirty="0">
              <a:latin typeface="Source Sans Pro Regular"/>
              <a:cs typeface="Source Sans Pro Regular"/>
            </a:endParaRPr>
          </a:p>
          <a:p>
            <a:endParaRPr lang="en-US" dirty="0">
              <a:latin typeface="Source Sans Pro Regular"/>
              <a:cs typeface="Source Sans Pro Regular"/>
            </a:endParaRPr>
          </a:p>
          <a:p>
            <a:endParaRPr lang="en-US" dirty="0">
              <a:latin typeface="Source Sans Pro Regular"/>
              <a:cs typeface="Source Sans Pro Regular"/>
            </a:endParaRPr>
          </a:p>
          <a:p>
            <a:endParaRPr lang="en-US" dirty="0">
              <a:latin typeface="Source Sans Pro Regular"/>
              <a:cs typeface="Source Sans Pro Regular"/>
            </a:endParaRPr>
          </a:p>
          <a:p>
            <a:endParaRPr lang="en-US" dirty="0"/>
          </a:p>
          <a:p>
            <a:endParaRPr lang="en-US" dirty="0"/>
          </a:p>
          <a:p>
            <a:endParaRPr lang="en-US" dirty="0"/>
          </a:p>
        </p:txBody>
      </p:sp>
      <p:sp>
        <p:nvSpPr>
          <p:cNvPr id="5" name="clipart_symbols_newspaperclippings"/>
          <p:cNvSpPr>
            <a:spLocks/>
          </p:cNvSpPr>
          <p:nvPr/>
        </p:nvSpPr>
        <p:spPr bwMode="auto">
          <a:xfrm>
            <a:off x="369837" y="4710407"/>
            <a:ext cx="8321040" cy="1155345"/>
          </a:xfrm>
          <a:custGeom>
            <a:avLst/>
            <a:gdLst>
              <a:gd name="T0" fmla="*/ 2147483647 w 1153"/>
              <a:gd name="T1" fmla="*/ 2147483647 h 323"/>
              <a:gd name="T2" fmla="*/ 2147483647 w 1153"/>
              <a:gd name="T3" fmla="*/ 2147483647 h 323"/>
              <a:gd name="T4" fmla="*/ 2147483647 w 1153"/>
              <a:gd name="T5" fmla="*/ 2147483647 h 323"/>
              <a:gd name="T6" fmla="*/ 2147483647 w 1153"/>
              <a:gd name="T7" fmla="*/ 2147483647 h 323"/>
              <a:gd name="T8" fmla="*/ 2147483647 w 1153"/>
              <a:gd name="T9" fmla="*/ 2147483647 h 323"/>
              <a:gd name="T10" fmla="*/ 2147483647 w 1153"/>
              <a:gd name="T11" fmla="*/ 2147483647 h 323"/>
              <a:gd name="T12" fmla="*/ 2147483647 w 1153"/>
              <a:gd name="T13" fmla="*/ 2147483647 h 323"/>
              <a:gd name="T14" fmla="*/ 2147483647 w 1153"/>
              <a:gd name="T15" fmla="*/ 2147483647 h 323"/>
              <a:gd name="T16" fmla="*/ 2147483647 w 1153"/>
              <a:gd name="T17" fmla="*/ 2147483647 h 323"/>
              <a:gd name="T18" fmla="*/ 2147483647 w 1153"/>
              <a:gd name="T19" fmla="*/ 2147483647 h 323"/>
              <a:gd name="T20" fmla="*/ 2147483647 w 1153"/>
              <a:gd name="T21" fmla="*/ 2147483647 h 323"/>
              <a:gd name="T22" fmla="*/ 2147483647 w 1153"/>
              <a:gd name="T23" fmla="*/ 2147483647 h 323"/>
              <a:gd name="T24" fmla="*/ 2147483647 w 1153"/>
              <a:gd name="T25" fmla="*/ 2147483647 h 323"/>
              <a:gd name="T26" fmla="*/ 2147483647 w 1153"/>
              <a:gd name="T27" fmla="*/ 2147483647 h 323"/>
              <a:gd name="T28" fmla="*/ 2147483647 w 1153"/>
              <a:gd name="T29" fmla="*/ 2147483647 h 323"/>
              <a:gd name="T30" fmla="*/ 2147483647 w 1153"/>
              <a:gd name="T31" fmla="*/ 2147483647 h 323"/>
              <a:gd name="T32" fmla="*/ 2147483647 w 1153"/>
              <a:gd name="T33" fmla="*/ 2147483647 h 323"/>
              <a:gd name="T34" fmla="*/ 2147483647 w 1153"/>
              <a:gd name="T35" fmla="*/ 2147483647 h 323"/>
              <a:gd name="T36" fmla="*/ 2147483647 w 1153"/>
              <a:gd name="T37" fmla="*/ 2147483647 h 323"/>
              <a:gd name="T38" fmla="*/ 2147483647 w 1153"/>
              <a:gd name="T39" fmla="*/ 2147483647 h 323"/>
              <a:gd name="T40" fmla="*/ 2147483647 w 1153"/>
              <a:gd name="T41" fmla="*/ 2147483647 h 323"/>
              <a:gd name="T42" fmla="*/ 2147483647 w 1153"/>
              <a:gd name="T43" fmla="*/ 2147483647 h 323"/>
              <a:gd name="T44" fmla="*/ 2147483647 w 1153"/>
              <a:gd name="T45" fmla="*/ 2147483647 h 323"/>
              <a:gd name="T46" fmla="*/ 2147483647 w 1153"/>
              <a:gd name="T47" fmla="*/ 2147483647 h 323"/>
              <a:gd name="T48" fmla="*/ 2147483647 w 1153"/>
              <a:gd name="T49" fmla="*/ 2147483647 h 323"/>
              <a:gd name="T50" fmla="*/ 2147483647 w 1153"/>
              <a:gd name="T51" fmla="*/ 2147483647 h 323"/>
              <a:gd name="T52" fmla="*/ 2147483647 w 1153"/>
              <a:gd name="T53" fmla="*/ 2147483647 h 323"/>
              <a:gd name="T54" fmla="*/ 2147483647 w 1153"/>
              <a:gd name="T55" fmla="*/ 2147483647 h 323"/>
              <a:gd name="T56" fmla="*/ 2147483647 w 1153"/>
              <a:gd name="T57" fmla="*/ 0 h 323"/>
              <a:gd name="T58" fmla="*/ 2147483647 w 1153"/>
              <a:gd name="T59" fmla="*/ 2147483647 h 323"/>
              <a:gd name="T60" fmla="*/ 2147483647 w 1153"/>
              <a:gd name="T61" fmla="*/ 2147483647 h 323"/>
              <a:gd name="T62" fmla="*/ 2147483647 w 1153"/>
              <a:gd name="T63" fmla="*/ 2147483647 h 323"/>
              <a:gd name="T64" fmla="*/ 2147483647 w 1153"/>
              <a:gd name="T65" fmla="*/ 2147483647 h 323"/>
              <a:gd name="T66" fmla="*/ 2147483647 w 1153"/>
              <a:gd name="T67" fmla="*/ 2147483647 h 323"/>
              <a:gd name="T68" fmla="*/ 2147483647 w 1153"/>
              <a:gd name="T69" fmla="*/ 2147483647 h 323"/>
              <a:gd name="T70" fmla="*/ 2147483647 w 1153"/>
              <a:gd name="T71" fmla="*/ 2147483647 h 323"/>
              <a:gd name="T72" fmla="*/ 2147483647 w 1153"/>
              <a:gd name="T73" fmla="*/ 2147483647 h 323"/>
              <a:gd name="T74" fmla="*/ 2147483647 w 1153"/>
              <a:gd name="T75" fmla="*/ 2147483647 h 323"/>
              <a:gd name="T76" fmla="*/ 2147483647 w 1153"/>
              <a:gd name="T77" fmla="*/ 2147483647 h 323"/>
              <a:gd name="T78" fmla="*/ 2147483647 w 1153"/>
              <a:gd name="T79" fmla="*/ 2147483647 h 323"/>
              <a:gd name="T80" fmla="*/ 2147483647 w 1153"/>
              <a:gd name="T81" fmla="*/ 2147483647 h 323"/>
              <a:gd name="T82" fmla="*/ 2147483647 w 1153"/>
              <a:gd name="T83" fmla="*/ 2147483647 h 323"/>
              <a:gd name="T84" fmla="*/ 2147483647 w 1153"/>
              <a:gd name="T85" fmla="*/ 2147483647 h 323"/>
              <a:gd name="T86" fmla="*/ 2147483647 w 1153"/>
              <a:gd name="T87" fmla="*/ 2147483647 h 323"/>
              <a:gd name="T88" fmla="*/ 2147483647 w 1153"/>
              <a:gd name="T89" fmla="*/ 2147483647 h 323"/>
              <a:gd name="T90" fmla="*/ 2147483647 w 1153"/>
              <a:gd name="T91" fmla="*/ 2147483647 h 323"/>
              <a:gd name="T92" fmla="*/ 2147483647 w 1153"/>
              <a:gd name="T93" fmla="*/ 2147483647 h 323"/>
              <a:gd name="T94" fmla="*/ 2147483647 w 1153"/>
              <a:gd name="T95" fmla="*/ 2147483647 h 323"/>
              <a:gd name="T96" fmla="*/ 2147483647 w 1153"/>
              <a:gd name="T97" fmla="*/ 2147483647 h 323"/>
              <a:gd name="T98" fmla="*/ 2147483647 w 1153"/>
              <a:gd name="T99" fmla="*/ 2147483647 h 323"/>
              <a:gd name="T100" fmla="*/ 2147483647 w 1153"/>
              <a:gd name="T101" fmla="*/ 2147483647 h 323"/>
              <a:gd name="T102" fmla="*/ 2147483647 w 1153"/>
              <a:gd name="T103" fmla="*/ 2147483647 h 323"/>
              <a:gd name="T104" fmla="*/ 2147483647 w 1153"/>
              <a:gd name="T105" fmla="*/ 2147483647 h 323"/>
              <a:gd name="T106" fmla="*/ 2147483647 w 1153"/>
              <a:gd name="T107" fmla="*/ 2147483647 h 323"/>
              <a:gd name="T108" fmla="*/ 2147483647 w 1153"/>
              <a:gd name="T109" fmla="*/ 2147483647 h 323"/>
              <a:gd name="T110" fmla="*/ 2147483647 w 1153"/>
              <a:gd name="T111" fmla="*/ 2147483647 h 323"/>
              <a:gd name="T112" fmla="*/ 2147483647 w 1153"/>
              <a:gd name="T113" fmla="*/ 2147483647 h 323"/>
              <a:gd name="T114" fmla="*/ 2147483647 w 1153"/>
              <a:gd name="T115" fmla="*/ 2147483647 h 323"/>
              <a:gd name="T116" fmla="*/ 2147483647 w 1153"/>
              <a:gd name="T117" fmla="*/ 2147483647 h 3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153"/>
              <a:gd name="T178" fmla="*/ 0 h 323"/>
              <a:gd name="T179" fmla="*/ 1153 w 1153"/>
              <a:gd name="T180" fmla="*/ 323 h 3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153" h="323">
                <a:moveTo>
                  <a:pt x="86" y="311"/>
                </a:moveTo>
                <a:cubicBezTo>
                  <a:pt x="82" y="311"/>
                  <a:pt x="78" y="311"/>
                  <a:pt x="75" y="311"/>
                </a:cubicBezTo>
                <a:cubicBezTo>
                  <a:pt x="77" y="304"/>
                  <a:pt x="55" y="306"/>
                  <a:pt x="63" y="311"/>
                </a:cubicBezTo>
                <a:cubicBezTo>
                  <a:pt x="61" y="310"/>
                  <a:pt x="58" y="310"/>
                  <a:pt x="55" y="310"/>
                </a:cubicBezTo>
                <a:cubicBezTo>
                  <a:pt x="49" y="282"/>
                  <a:pt x="62" y="249"/>
                  <a:pt x="57" y="228"/>
                </a:cubicBezTo>
                <a:cubicBezTo>
                  <a:pt x="51" y="226"/>
                  <a:pt x="44" y="200"/>
                  <a:pt x="43" y="193"/>
                </a:cubicBezTo>
                <a:cubicBezTo>
                  <a:pt x="37" y="194"/>
                  <a:pt x="30" y="174"/>
                  <a:pt x="28" y="162"/>
                </a:cubicBezTo>
                <a:cubicBezTo>
                  <a:pt x="0" y="150"/>
                  <a:pt x="21" y="99"/>
                  <a:pt x="21" y="71"/>
                </a:cubicBezTo>
                <a:cubicBezTo>
                  <a:pt x="20" y="60"/>
                  <a:pt x="10" y="47"/>
                  <a:pt x="14" y="37"/>
                </a:cubicBezTo>
                <a:cubicBezTo>
                  <a:pt x="17" y="28"/>
                  <a:pt x="32" y="24"/>
                  <a:pt x="45" y="26"/>
                </a:cubicBezTo>
                <a:cubicBezTo>
                  <a:pt x="54" y="27"/>
                  <a:pt x="59" y="36"/>
                  <a:pt x="66" y="36"/>
                </a:cubicBezTo>
                <a:cubicBezTo>
                  <a:pt x="77" y="37"/>
                  <a:pt x="91" y="25"/>
                  <a:pt x="110" y="24"/>
                </a:cubicBezTo>
                <a:cubicBezTo>
                  <a:pt x="131" y="23"/>
                  <a:pt x="155" y="27"/>
                  <a:pt x="171" y="25"/>
                </a:cubicBezTo>
                <a:cubicBezTo>
                  <a:pt x="179" y="24"/>
                  <a:pt x="187" y="18"/>
                  <a:pt x="195" y="18"/>
                </a:cubicBezTo>
                <a:cubicBezTo>
                  <a:pt x="203" y="17"/>
                  <a:pt x="211" y="22"/>
                  <a:pt x="220" y="22"/>
                </a:cubicBezTo>
                <a:cubicBezTo>
                  <a:pt x="236" y="24"/>
                  <a:pt x="255" y="19"/>
                  <a:pt x="273" y="18"/>
                </a:cubicBezTo>
                <a:cubicBezTo>
                  <a:pt x="298" y="16"/>
                  <a:pt x="327" y="21"/>
                  <a:pt x="344" y="21"/>
                </a:cubicBezTo>
                <a:cubicBezTo>
                  <a:pt x="355" y="22"/>
                  <a:pt x="367" y="16"/>
                  <a:pt x="379" y="16"/>
                </a:cubicBezTo>
                <a:cubicBezTo>
                  <a:pt x="397" y="17"/>
                  <a:pt x="417" y="25"/>
                  <a:pt x="435" y="27"/>
                </a:cubicBezTo>
                <a:cubicBezTo>
                  <a:pt x="467" y="31"/>
                  <a:pt x="487" y="21"/>
                  <a:pt x="510" y="17"/>
                </a:cubicBezTo>
                <a:cubicBezTo>
                  <a:pt x="535" y="14"/>
                  <a:pt x="559" y="25"/>
                  <a:pt x="581" y="19"/>
                </a:cubicBezTo>
                <a:cubicBezTo>
                  <a:pt x="586" y="13"/>
                  <a:pt x="598" y="13"/>
                  <a:pt x="606" y="8"/>
                </a:cubicBezTo>
                <a:cubicBezTo>
                  <a:pt x="623" y="25"/>
                  <a:pt x="643" y="13"/>
                  <a:pt x="663" y="11"/>
                </a:cubicBezTo>
                <a:cubicBezTo>
                  <a:pt x="675" y="10"/>
                  <a:pt x="687" y="15"/>
                  <a:pt x="700" y="14"/>
                </a:cubicBezTo>
                <a:cubicBezTo>
                  <a:pt x="707" y="14"/>
                  <a:pt x="713" y="10"/>
                  <a:pt x="721" y="9"/>
                </a:cubicBezTo>
                <a:cubicBezTo>
                  <a:pt x="776" y="1"/>
                  <a:pt x="831" y="5"/>
                  <a:pt x="871" y="7"/>
                </a:cubicBezTo>
                <a:cubicBezTo>
                  <a:pt x="909" y="8"/>
                  <a:pt x="939" y="6"/>
                  <a:pt x="973" y="7"/>
                </a:cubicBezTo>
                <a:cubicBezTo>
                  <a:pt x="970" y="7"/>
                  <a:pt x="966" y="7"/>
                  <a:pt x="967" y="3"/>
                </a:cubicBezTo>
                <a:cubicBezTo>
                  <a:pt x="1000" y="13"/>
                  <a:pt x="1025" y="7"/>
                  <a:pt x="1057" y="0"/>
                </a:cubicBezTo>
                <a:cubicBezTo>
                  <a:pt x="1086" y="10"/>
                  <a:pt x="1125" y="1"/>
                  <a:pt x="1144" y="3"/>
                </a:cubicBezTo>
                <a:cubicBezTo>
                  <a:pt x="1134" y="22"/>
                  <a:pt x="1135" y="52"/>
                  <a:pt x="1123" y="68"/>
                </a:cubicBezTo>
                <a:cubicBezTo>
                  <a:pt x="1137" y="68"/>
                  <a:pt x="1123" y="89"/>
                  <a:pt x="1134" y="86"/>
                </a:cubicBezTo>
                <a:cubicBezTo>
                  <a:pt x="1130" y="107"/>
                  <a:pt x="1130" y="153"/>
                  <a:pt x="1124" y="183"/>
                </a:cubicBezTo>
                <a:cubicBezTo>
                  <a:pt x="1115" y="192"/>
                  <a:pt x="1109" y="204"/>
                  <a:pt x="1099" y="212"/>
                </a:cubicBezTo>
                <a:cubicBezTo>
                  <a:pt x="1102" y="225"/>
                  <a:pt x="1117" y="226"/>
                  <a:pt x="1131" y="230"/>
                </a:cubicBezTo>
                <a:cubicBezTo>
                  <a:pt x="1139" y="248"/>
                  <a:pt x="1153" y="275"/>
                  <a:pt x="1141" y="301"/>
                </a:cubicBezTo>
                <a:cubicBezTo>
                  <a:pt x="1130" y="298"/>
                  <a:pt x="1129" y="298"/>
                  <a:pt x="1120" y="295"/>
                </a:cubicBezTo>
                <a:cubicBezTo>
                  <a:pt x="1077" y="312"/>
                  <a:pt x="1043" y="304"/>
                  <a:pt x="979" y="301"/>
                </a:cubicBezTo>
                <a:cubicBezTo>
                  <a:pt x="963" y="323"/>
                  <a:pt x="940" y="308"/>
                  <a:pt x="918" y="315"/>
                </a:cubicBezTo>
                <a:cubicBezTo>
                  <a:pt x="911" y="313"/>
                  <a:pt x="920" y="306"/>
                  <a:pt x="910" y="305"/>
                </a:cubicBezTo>
                <a:cubicBezTo>
                  <a:pt x="909" y="321"/>
                  <a:pt x="884" y="310"/>
                  <a:pt x="879" y="310"/>
                </a:cubicBezTo>
                <a:cubicBezTo>
                  <a:pt x="872" y="310"/>
                  <a:pt x="861" y="319"/>
                  <a:pt x="852" y="310"/>
                </a:cubicBezTo>
                <a:cubicBezTo>
                  <a:pt x="851" y="319"/>
                  <a:pt x="840" y="321"/>
                  <a:pt x="829" y="319"/>
                </a:cubicBezTo>
                <a:cubicBezTo>
                  <a:pt x="824" y="318"/>
                  <a:pt x="815" y="311"/>
                  <a:pt x="816" y="311"/>
                </a:cubicBezTo>
                <a:cubicBezTo>
                  <a:pt x="814" y="310"/>
                  <a:pt x="807" y="316"/>
                  <a:pt x="806" y="316"/>
                </a:cubicBezTo>
                <a:cubicBezTo>
                  <a:pt x="804" y="316"/>
                  <a:pt x="797" y="311"/>
                  <a:pt x="795" y="310"/>
                </a:cubicBezTo>
                <a:cubicBezTo>
                  <a:pt x="774" y="307"/>
                  <a:pt x="742" y="319"/>
                  <a:pt x="720" y="307"/>
                </a:cubicBezTo>
                <a:cubicBezTo>
                  <a:pt x="716" y="307"/>
                  <a:pt x="724" y="315"/>
                  <a:pt x="714" y="312"/>
                </a:cubicBezTo>
                <a:cubicBezTo>
                  <a:pt x="699" y="312"/>
                  <a:pt x="705" y="303"/>
                  <a:pt x="685" y="306"/>
                </a:cubicBezTo>
                <a:cubicBezTo>
                  <a:pt x="679" y="283"/>
                  <a:pt x="666" y="294"/>
                  <a:pt x="651" y="297"/>
                </a:cubicBezTo>
                <a:cubicBezTo>
                  <a:pt x="598" y="310"/>
                  <a:pt x="546" y="294"/>
                  <a:pt x="499" y="305"/>
                </a:cubicBezTo>
                <a:cubicBezTo>
                  <a:pt x="504" y="299"/>
                  <a:pt x="495" y="306"/>
                  <a:pt x="494" y="299"/>
                </a:cubicBezTo>
                <a:cubicBezTo>
                  <a:pt x="486" y="296"/>
                  <a:pt x="493" y="308"/>
                  <a:pt x="486" y="305"/>
                </a:cubicBezTo>
                <a:cubicBezTo>
                  <a:pt x="464" y="295"/>
                  <a:pt x="443" y="308"/>
                  <a:pt x="424" y="300"/>
                </a:cubicBezTo>
                <a:cubicBezTo>
                  <a:pt x="410" y="305"/>
                  <a:pt x="384" y="309"/>
                  <a:pt x="371" y="298"/>
                </a:cubicBezTo>
                <a:cubicBezTo>
                  <a:pt x="362" y="302"/>
                  <a:pt x="354" y="312"/>
                  <a:pt x="343" y="311"/>
                </a:cubicBezTo>
                <a:cubicBezTo>
                  <a:pt x="336" y="311"/>
                  <a:pt x="326" y="298"/>
                  <a:pt x="319" y="297"/>
                </a:cubicBezTo>
                <a:cubicBezTo>
                  <a:pt x="300" y="294"/>
                  <a:pt x="252" y="301"/>
                  <a:pt x="242" y="303"/>
                </a:cubicBezTo>
                <a:cubicBezTo>
                  <a:pt x="189" y="314"/>
                  <a:pt x="134" y="305"/>
                  <a:pt x="86" y="311"/>
                </a:cubicBezTo>
                <a:close/>
              </a:path>
            </a:pathLst>
          </a:custGeom>
          <a:solidFill>
            <a:srgbClr val="E2E2E2"/>
          </a:solidFill>
          <a:ln w="9525">
            <a:noFill/>
            <a:round/>
            <a:headEnd/>
            <a:tailEnd/>
          </a:ln>
        </p:spPr>
        <p:txBody>
          <a:bodyPr wrap="square" lIns="548640" tIns="182880" rIns="548640" bIns="182880" anchor="ctr" anchorCtr="1"/>
          <a:lstStyle/>
          <a:p>
            <a:r>
              <a:rPr lang="en-US" sz="1600" dirty="0">
                <a:latin typeface="Source Sans Pro Regular"/>
                <a:cs typeface="Source Sans Pro Regular"/>
              </a:rPr>
              <a:t>“Sometimes a lot of content can be overwhelming to some people who aren’t good at navigation skills”. –P3, Thomas</a:t>
            </a:r>
          </a:p>
        </p:txBody>
      </p:sp>
      <p:sp>
        <p:nvSpPr>
          <p:cNvPr id="8" name="clipart_symbols_newspaperclippings"/>
          <p:cNvSpPr>
            <a:spLocks/>
          </p:cNvSpPr>
          <p:nvPr/>
        </p:nvSpPr>
        <p:spPr bwMode="auto">
          <a:xfrm>
            <a:off x="386546" y="3331284"/>
            <a:ext cx="8321040" cy="1130698"/>
          </a:xfrm>
          <a:custGeom>
            <a:avLst/>
            <a:gdLst>
              <a:gd name="T0" fmla="*/ 2147483647 w 1151"/>
              <a:gd name="T1" fmla="*/ 2147483647 h 324"/>
              <a:gd name="T2" fmla="*/ 2147483647 w 1151"/>
              <a:gd name="T3" fmla="*/ 2147483647 h 324"/>
              <a:gd name="T4" fmla="*/ 2147483647 w 1151"/>
              <a:gd name="T5" fmla="*/ 2147483647 h 324"/>
              <a:gd name="T6" fmla="*/ 2147483647 w 1151"/>
              <a:gd name="T7" fmla="*/ 2147483647 h 324"/>
              <a:gd name="T8" fmla="*/ 2147483647 w 1151"/>
              <a:gd name="T9" fmla="*/ 2147483647 h 324"/>
              <a:gd name="T10" fmla="*/ 2147483647 w 1151"/>
              <a:gd name="T11" fmla="*/ 2147483647 h 324"/>
              <a:gd name="T12" fmla="*/ 2147483647 w 1151"/>
              <a:gd name="T13" fmla="*/ 2147483647 h 324"/>
              <a:gd name="T14" fmla="*/ 2147483647 w 1151"/>
              <a:gd name="T15" fmla="*/ 2147483647 h 324"/>
              <a:gd name="T16" fmla="*/ 2147483647 w 1151"/>
              <a:gd name="T17" fmla="*/ 2147483647 h 324"/>
              <a:gd name="T18" fmla="*/ 2147483647 w 1151"/>
              <a:gd name="T19" fmla="*/ 2147483647 h 324"/>
              <a:gd name="T20" fmla="*/ 2147483647 w 1151"/>
              <a:gd name="T21" fmla="*/ 2147483647 h 324"/>
              <a:gd name="T22" fmla="*/ 2147483647 w 1151"/>
              <a:gd name="T23" fmla="*/ 2147483647 h 324"/>
              <a:gd name="T24" fmla="*/ 2147483647 w 1151"/>
              <a:gd name="T25" fmla="*/ 2147483647 h 324"/>
              <a:gd name="T26" fmla="*/ 2147483647 w 1151"/>
              <a:gd name="T27" fmla="*/ 2147483647 h 324"/>
              <a:gd name="T28" fmla="*/ 2147483647 w 1151"/>
              <a:gd name="T29" fmla="*/ 2147483647 h 324"/>
              <a:gd name="T30" fmla="*/ 2147483647 w 1151"/>
              <a:gd name="T31" fmla="*/ 2147483647 h 324"/>
              <a:gd name="T32" fmla="*/ 2147483647 w 1151"/>
              <a:gd name="T33" fmla="*/ 2147483647 h 324"/>
              <a:gd name="T34" fmla="*/ 2147483647 w 1151"/>
              <a:gd name="T35" fmla="*/ 2147483647 h 324"/>
              <a:gd name="T36" fmla="*/ 2147483647 w 1151"/>
              <a:gd name="T37" fmla="*/ 2147483647 h 324"/>
              <a:gd name="T38" fmla="*/ 2147483647 w 1151"/>
              <a:gd name="T39" fmla="*/ 2147483647 h 324"/>
              <a:gd name="T40" fmla="*/ 2147483647 w 1151"/>
              <a:gd name="T41" fmla="*/ 2147483647 h 324"/>
              <a:gd name="T42" fmla="*/ 2147483647 w 1151"/>
              <a:gd name="T43" fmla="*/ 2147483647 h 324"/>
              <a:gd name="T44" fmla="*/ 2147483647 w 1151"/>
              <a:gd name="T45" fmla="*/ 2147483647 h 324"/>
              <a:gd name="T46" fmla="*/ 2147483647 w 1151"/>
              <a:gd name="T47" fmla="*/ 2147483647 h 324"/>
              <a:gd name="T48" fmla="*/ 2147483647 w 1151"/>
              <a:gd name="T49" fmla="*/ 2147483647 h 324"/>
              <a:gd name="T50" fmla="*/ 2147483647 w 1151"/>
              <a:gd name="T51" fmla="*/ 2147483647 h 324"/>
              <a:gd name="T52" fmla="*/ 2147483647 w 1151"/>
              <a:gd name="T53" fmla="*/ 2147483647 h 324"/>
              <a:gd name="T54" fmla="*/ 2147483647 w 1151"/>
              <a:gd name="T55" fmla="*/ 2147483647 h 324"/>
              <a:gd name="T56" fmla="*/ 2147483647 w 1151"/>
              <a:gd name="T57" fmla="*/ 2147483647 h 324"/>
              <a:gd name="T58" fmla="*/ 2147483647 w 1151"/>
              <a:gd name="T59" fmla="*/ 2147483647 h 324"/>
              <a:gd name="T60" fmla="*/ 2147483647 w 1151"/>
              <a:gd name="T61" fmla="*/ 2147483647 h 324"/>
              <a:gd name="T62" fmla="*/ 2147483647 w 1151"/>
              <a:gd name="T63" fmla="*/ 2147483647 h 324"/>
              <a:gd name="T64" fmla="*/ 2147483647 w 1151"/>
              <a:gd name="T65" fmla="*/ 2147483647 h 324"/>
              <a:gd name="T66" fmla="*/ 2147483647 w 1151"/>
              <a:gd name="T67" fmla="*/ 2147483647 h 324"/>
              <a:gd name="T68" fmla="*/ 2147483647 w 1151"/>
              <a:gd name="T69" fmla="*/ 2147483647 h 324"/>
              <a:gd name="T70" fmla="*/ 2147483647 w 1151"/>
              <a:gd name="T71" fmla="*/ 2147483647 h 324"/>
              <a:gd name="T72" fmla="*/ 2147483647 w 1151"/>
              <a:gd name="T73" fmla="*/ 2147483647 h 324"/>
              <a:gd name="T74" fmla="*/ 2147483647 w 1151"/>
              <a:gd name="T75" fmla="*/ 2147483647 h 324"/>
              <a:gd name="T76" fmla="*/ 2147483647 w 1151"/>
              <a:gd name="T77" fmla="*/ 2147483647 h 324"/>
              <a:gd name="T78" fmla="*/ 2147483647 w 1151"/>
              <a:gd name="T79" fmla="*/ 2147483647 h 324"/>
              <a:gd name="T80" fmla="*/ 2147483647 w 1151"/>
              <a:gd name="T81" fmla="*/ 2147483647 h 324"/>
              <a:gd name="T82" fmla="*/ 2147483647 w 1151"/>
              <a:gd name="T83" fmla="*/ 2147483647 h 324"/>
              <a:gd name="T84" fmla="*/ 2147483647 w 1151"/>
              <a:gd name="T85" fmla="*/ 2147483647 h 324"/>
              <a:gd name="T86" fmla="*/ 2147483647 w 1151"/>
              <a:gd name="T87" fmla="*/ 2147483647 h 324"/>
              <a:gd name="T88" fmla="*/ 2147483647 w 1151"/>
              <a:gd name="T89" fmla="*/ 2147483647 h 324"/>
              <a:gd name="T90" fmla="*/ 2147483647 w 1151"/>
              <a:gd name="T91" fmla="*/ 2147483647 h 324"/>
              <a:gd name="T92" fmla="*/ 2147483647 w 1151"/>
              <a:gd name="T93" fmla="*/ 2147483647 h 324"/>
              <a:gd name="T94" fmla="*/ 2147483647 w 1151"/>
              <a:gd name="T95" fmla="*/ 2147483647 h 324"/>
              <a:gd name="T96" fmla="*/ 2147483647 w 1151"/>
              <a:gd name="T97" fmla="*/ 2147483647 h 324"/>
              <a:gd name="T98" fmla="*/ 2147483647 w 1151"/>
              <a:gd name="T99" fmla="*/ 2147483647 h 324"/>
              <a:gd name="T100" fmla="*/ 2147483647 w 1151"/>
              <a:gd name="T101" fmla="*/ 2147483647 h 324"/>
              <a:gd name="T102" fmla="*/ 2147483647 w 1151"/>
              <a:gd name="T103" fmla="*/ 2147483647 h 324"/>
              <a:gd name="T104" fmla="*/ 2147483647 w 1151"/>
              <a:gd name="T105" fmla="*/ 2147483647 h 324"/>
              <a:gd name="T106" fmla="*/ 2147483647 w 1151"/>
              <a:gd name="T107" fmla="*/ 2147483647 h 324"/>
              <a:gd name="T108" fmla="*/ 2147483647 w 1151"/>
              <a:gd name="T109" fmla="*/ 2147483647 h 32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51"/>
              <a:gd name="T166" fmla="*/ 0 h 324"/>
              <a:gd name="T167" fmla="*/ 1151 w 1151"/>
              <a:gd name="T168" fmla="*/ 324 h 32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51" h="324">
                <a:moveTo>
                  <a:pt x="1029" y="301"/>
                </a:moveTo>
                <a:cubicBezTo>
                  <a:pt x="1033" y="301"/>
                  <a:pt x="1050" y="301"/>
                  <a:pt x="1054" y="301"/>
                </a:cubicBezTo>
                <a:cubicBezTo>
                  <a:pt x="1060" y="296"/>
                  <a:pt x="1086" y="300"/>
                  <a:pt x="1090" y="301"/>
                </a:cubicBezTo>
                <a:cubicBezTo>
                  <a:pt x="1092" y="301"/>
                  <a:pt x="1130" y="297"/>
                  <a:pt x="1132" y="297"/>
                </a:cubicBezTo>
                <a:cubicBezTo>
                  <a:pt x="1138" y="268"/>
                  <a:pt x="1115" y="246"/>
                  <a:pt x="1119" y="225"/>
                </a:cubicBezTo>
                <a:cubicBezTo>
                  <a:pt x="1125" y="222"/>
                  <a:pt x="1123" y="194"/>
                  <a:pt x="1124" y="187"/>
                </a:cubicBezTo>
                <a:cubicBezTo>
                  <a:pt x="1130" y="188"/>
                  <a:pt x="1121" y="164"/>
                  <a:pt x="1123" y="152"/>
                </a:cubicBezTo>
                <a:cubicBezTo>
                  <a:pt x="1151" y="140"/>
                  <a:pt x="1129" y="89"/>
                  <a:pt x="1129" y="61"/>
                </a:cubicBezTo>
                <a:cubicBezTo>
                  <a:pt x="1129" y="50"/>
                  <a:pt x="1139" y="37"/>
                  <a:pt x="1135" y="26"/>
                </a:cubicBezTo>
                <a:cubicBezTo>
                  <a:pt x="1132" y="18"/>
                  <a:pt x="1117" y="14"/>
                  <a:pt x="1104" y="16"/>
                </a:cubicBezTo>
                <a:cubicBezTo>
                  <a:pt x="1096" y="18"/>
                  <a:pt x="1092" y="19"/>
                  <a:pt x="1085" y="20"/>
                </a:cubicBezTo>
                <a:cubicBezTo>
                  <a:pt x="1073" y="21"/>
                  <a:pt x="1058" y="15"/>
                  <a:pt x="1039" y="15"/>
                </a:cubicBezTo>
                <a:cubicBezTo>
                  <a:pt x="1018" y="14"/>
                  <a:pt x="994" y="19"/>
                  <a:pt x="978" y="17"/>
                </a:cubicBezTo>
                <a:cubicBezTo>
                  <a:pt x="970" y="16"/>
                  <a:pt x="963" y="24"/>
                  <a:pt x="955" y="24"/>
                </a:cubicBezTo>
                <a:cubicBezTo>
                  <a:pt x="947" y="23"/>
                  <a:pt x="938" y="14"/>
                  <a:pt x="929" y="15"/>
                </a:cubicBezTo>
                <a:cubicBezTo>
                  <a:pt x="913" y="16"/>
                  <a:pt x="894" y="12"/>
                  <a:pt x="876" y="11"/>
                </a:cubicBezTo>
                <a:cubicBezTo>
                  <a:pt x="851" y="9"/>
                  <a:pt x="822" y="14"/>
                  <a:pt x="805" y="15"/>
                </a:cubicBezTo>
                <a:cubicBezTo>
                  <a:pt x="794" y="16"/>
                  <a:pt x="782" y="10"/>
                  <a:pt x="770" y="11"/>
                </a:cubicBezTo>
                <a:cubicBezTo>
                  <a:pt x="752" y="12"/>
                  <a:pt x="732" y="20"/>
                  <a:pt x="715" y="22"/>
                </a:cubicBezTo>
                <a:cubicBezTo>
                  <a:pt x="682" y="27"/>
                  <a:pt x="662" y="16"/>
                  <a:pt x="639" y="13"/>
                </a:cubicBezTo>
                <a:cubicBezTo>
                  <a:pt x="614" y="10"/>
                  <a:pt x="612" y="23"/>
                  <a:pt x="589" y="17"/>
                </a:cubicBezTo>
                <a:cubicBezTo>
                  <a:pt x="584" y="11"/>
                  <a:pt x="551" y="10"/>
                  <a:pt x="543" y="5"/>
                </a:cubicBezTo>
                <a:cubicBezTo>
                  <a:pt x="519" y="7"/>
                  <a:pt x="506" y="11"/>
                  <a:pt x="485" y="9"/>
                </a:cubicBezTo>
                <a:cubicBezTo>
                  <a:pt x="474" y="8"/>
                  <a:pt x="462" y="13"/>
                  <a:pt x="449" y="13"/>
                </a:cubicBezTo>
                <a:cubicBezTo>
                  <a:pt x="442" y="12"/>
                  <a:pt x="436" y="9"/>
                  <a:pt x="428" y="8"/>
                </a:cubicBezTo>
                <a:cubicBezTo>
                  <a:pt x="373" y="0"/>
                  <a:pt x="317" y="5"/>
                  <a:pt x="278" y="7"/>
                </a:cubicBezTo>
                <a:cubicBezTo>
                  <a:pt x="240" y="9"/>
                  <a:pt x="240" y="9"/>
                  <a:pt x="206" y="10"/>
                </a:cubicBezTo>
                <a:cubicBezTo>
                  <a:pt x="209" y="10"/>
                  <a:pt x="172" y="14"/>
                  <a:pt x="171" y="10"/>
                </a:cubicBezTo>
                <a:cubicBezTo>
                  <a:pt x="123" y="2"/>
                  <a:pt x="124" y="10"/>
                  <a:pt x="91" y="2"/>
                </a:cubicBezTo>
                <a:cubicBezTo>
                  <a:pt x="63" y="13"/>
                  <a:pt x="24" y="4"/>
                  <a:pt x="5" y="7"/>
                </a:cubicBezTo>
                <a:cubicBezTo>
                  <a:pt x="15" y="26"/>
                  <a:pt x="14" y="56"/>
                  <a:pt x="27" y="72"/>
                </a:cubicBezTo>
                <a:cubicBezTo>
                  <a:pt x="12" y="72"/>
                  <a:pt x="27" y="93"/>
                  <a:pt x="16" y="90"/>
                </a:cubicBezTo>
                <a:cubicBezTo>
                  <a:pt x="20" y="111"/>
                  <a:pt x="21" y="156"/>
                  <a:pt x="27" y="187"/>
                </a:cubicBezTo>
                <a:cubicBezTo>
                  <a:pt x="36" y="196"/>
                  <a:pt x="9" y="208"/>
                  <a:pt x="19" y="215"/>
                </a:cubicBezTo>
                <a:cubicBezTo>
                  <a:pt x="16" y="229"/>
                  <a:pt x="34" y="230"/>
                  <a:pt x="21" y="233"/>
                </a:cubicBezTo>
                <a:cubicBezTo>
                  <a:pt x="13" y="252"/>
                  <a:pt x="0" y="279"/>
                  <a:pt x="12" y="305"/>
                </a:cubicBezTo>
                <a:cubicBezTo>
                  <a:pt x="22" y="302"/>
                  <a:pt x="23" y="302"/>
                  <a:pt x="33" y="298"/>
                </a:cubicBezTo>
                <a:cubicBezTo>
                  <a:pt x="76" y="315"/>
                  <a:pt x="110" y="307"/>
                  <a:pt x="173" y="303"/>
                </a:cubicBezTo>
                <a:cubicBezTo>
                  <a:pt x="190" y="324"/>
                  <a:pt x="213" y="309"/>
                  <a:pt x="235" y="316"/>
                </a:cubicBezTo>
                <a:cubicBezTo>
                  <a:pt x="242" y="314"/>
                  <a:pt x="268" y="311"/>
                  <a:pt x="273" y="311"/>
                </a:cubicBezTo>
                <a:cubicBezTo>
                  <a:pt x="281" y="310"/>
                  <a:pt x="303" y="309"/>
                  <a:pt x="313" y="307"/>
                </a:cubicBezTo>
                <a:cubicBezTo>
                  <a:pt x="318" y="306"/>
                  <a:pt x="337" y="310"/>
                  <a:pt x="337" y="311"/>
                </a:cubicBezTo>
                <a:cubicBezTo>
                  <a:pt x="339" y="310"/>
                  <a:pt x="345" y="316"/>
                  <a:pt x="347" y="316"/>
                </a:cubicBezTo>
                <a:cubicBezTo>
                  <a:pt x="349" y="316"/>
                  <a:pt x="356" y="310"/>
                  <a:pt x="358" y="310"/>
                </a:cubicBezTo>
                <a:cubicBezTo>
                  <a:pt x="379" y="306"/>
                  <a:pt x="387" y="312"/>
                  <a:pt x="411" y="310"/>
                </a:cubicBezTo>
                <a:cubicBezTo>
                  <a:pt x="415" y="311"/>
                  <a:pt x="429" y="314"/>
                  <a:pt x="439" y="311"/>
                </a:cubicBezTo>
                <a:cubicBezTo>
                  <a:pt x="453" y="310"/>
                  <a:pt x="484" y="302"/>
                  <a:pt x="504" y="305"/>
                </a:cubicBezTo>
                <a:cubicBezTo>
                  <a:pt x="522" y="288"/>
                  <a:pt x="596" y="303"/>
                  <a:pt x="615" y="300"/>
                </a:cubicBezTo>
                <a:cubicBezTo>
                  <a:pt x="622" y="297"/>
                  <a:pt x="660" y="304"/>
                  <a:pt x="667" y="301"/>
                </a:cubicBezTo>
                <a:cubicBezTo>
                  <a:pt x="688" y="291"/>
                  <a:pt x="710" y="303"/>
                  <a:pt x="728" y="295"/>
                </a:cubicBezTo>
                <a:cubicBezTo>
                  <a:pt x="743" y="300"/>
                  <a:pt x="769" y="303"/>
                  <a:pt x="782" y="293"/>
                </a:cubicBezTo>
                <a:cubicBezTo>
                  <a:pt x="790" y="296"/>
                  <a:pt x="798" y="306"/>
                  <a:pt x="809" y="305"/>
                </a:cubicBezTo>
                <a:cubicBezTo>
                  <a:pt x="817" y="304"/>
                  <a:pt x="854" y="302"/>
                  <a:pt x="861" y="300"/>
                </a:cubicBezTo>
                <a:cubicBezTo>
                  <a:pt x="879" y="297"/>
                  <a:pt x="901" y="294"/>
                  <a:pt x="911" y="296"/>
                </a:cubicBezTo>
                <a:cubicBezTo>
                  <a:pt x="964" y="306"/>
                  <a:pt x="982" y="296"/>
                  <a:pt x="1029" y="301"/>
                </a:cubicBezTo>
                <a:close/>
              </a:path>
            </a:pathLst>
          </a:custGeom>
          <a:solidFill>
            <a:srgbClr val="E2E2E2"/>
          </a:solidFill>
          <a:ln w="9525">
            <a:noFill/>
            <a:round/>
            <a:headEnd/>
            <a:tailEnd/>
          </a:ln>
        </p:spPr>
        <p:txBody>
          <a:bodyPr wrap="square" lIns="548640" tIns="182880" rIns="548640" bIns="182880" anchor="ctr" anchorCtr="1"/>
          <a:lstStyle/>
          <a:p>
            <a:r>
              <a:rPr lang="en-US" sz="1600" dirty="0">
                <a:latin typeface="Source Sans Pro Regular"/>
                <a:cs typeface="Source Sans Pro Regular"/>
              </a:rPr>
              <a:t>  </a:t>
            </a:r>
            <a:r>
              <a:rPr lang="en-US" sz="1600" dirty="0"/>
              <a:t>“These are smaller subheadings under the major heading. Some of them are the same”. –P3, Thomas</a:t>
            </a:r>
          </a:p>
        </p:txBody>
      </p:sp>
      <p:sp>
        <p:nvSpPr>
          <p:cNvPr id="9" name="clipart_symbols_newspaperclippings"/>
          <p:cNvSpPr>
            <a:spLocks/>
          </p:cNvSpPr>
          <p:nvPr/>
        </p:nvSpPr>
        <p:spPr bwMode="auto">
          <a:xfrm>
            <a:off x="386885" y="1542725"/>
            <a:ext cx="8320363" cy="1498779"/>
          </a:xfrm>
          <a:custGeom>
            <a:avLst/>
            <a:gdLst>
              <a:gd name="T0" fmla="*/ 2147483647 w 1124"/>
              <a:gd name="T1" fmla="*/ 2147483647 h 323"/>
              <a:gd name="T2" fmla="*/ 2147483647 w 1124"/>
              <a:gd name="T3" fmla="*/ 2147483647 h 323"/>
              <a:gd name="T4" fmla="*/ 2147483647 w 1124"/>
              <a:gd name="T5" fmla="*/ 2147483647 h 323"/>
              <a:gd name="T6" fmla="*/ 2147483647 w 1124"/>
              <a:gd name="T7" fmla="*/ 2147483647 h 323"/>
              <a:gd name="T8" fmla="*/ 2147483647 w 1124"/>
              <a:gd name="T9" fmla="*/ 2147483647 h 323"/>
              <a:gd name="T10" fmla="*/ 2147483647 w 1124"/>
              <a:gd name="T11" fmla="*/ 2147483647 h 323"/>
              <a:gd name="T12" fmla="*/ 2147483647 w 1124"/>
              <a:gd name="T13" fmla="*/ 2147483647 h 323"/>
              <a:gd name="T14" fmla="*/ 2147483647 w 1124"/>
              <a:gd name="T15" fmla="*/ 2147483647 h 323"/>
              <a:gd name="T16" fmla="*/ 2147483647 w 1124"/>
              <a:gd name="T17" fmla="*/ 2147483647 h 323"/>
              <a:gd name="T18" fmla="*/ 2147483647 w 1124"/>
              <a:gd name="T19" fmla="*/ 2147483647 h 323"/>
              <a:gd name="T20" fmla="*/ 2147483647 w 1124"/>
              <a:gd name="T21" fmla="*/ 2147483647 h 323"/>
              <a:gd name="T22" fmla="*/ 2147483647 w 1124"/>
              <a:gd name="T23" fmla="*/ 2147483647 h 323"/>
              <a:gd name="T24" fmla="*/ 2147483647 w 1124"/>
              <a:gd name="T25" fmla="*/ 2147483647 h 323"/>
              <a:gd name="T26" fmla="*/ 2147483647 w 1124"/>
              <a:gd name="T27" fmla="*/ 2147483647 h 323"/>
              <a:gd name="T28" fmla="*/ 2147483647 w 1124"/>
              <a:gd name="T29" fmla="*/ 2147483647 h 323"/>
              <a:gd name="T30" fmla="*/ 2147483647 w 1124"/>
              <a:gd name="T31" fmla="*/ 2147483647 h 323"/>
              <a:gd name="T32" fmla="*/ 2147483647 w 1124"/>
              <a:gd name="T33" fmla="*/ 2147483647 h 323"/>
              <a:gd name="T34" fmla="*/ 2147483647 w 1124"/>
              <a:gd name="T35" fmla="*/ 2147483647 h 323"/>
              <a:gd name="T36" fmla="*/ 2147483647 w 1124"/>
              <a:gd name="T37" fmla="*/ 2147483647 h 323"/>
              <a:gd name="T38" fmla="*/ 2147483647 w 1124"/>
              <a:gd name="T39" fmla="*/ 2147483647 h 323"/>
              <a:gd name="T40" fmla="*/ 2147483647 w 1124"/>
              <a:gd name="T41" fmla="*/ 2147483647 h 323"/>
              <a:gd name="T42" fmla="*/ 2147483647 w 1124"/>
              <a:gd name="T43" fmla="*/ 2147483647 h 323"/>
              <a:gd name="T44" fmla="*/ 2147483647 w 1124"/>
              <a:gd name="T45" fmla="*/ 2147483647 h 323"/>
              <a:gd name="T46" fmla="*/ 2147483647 w 1124"/>
              <a:gd name="T47" fmla="*/ 2147483647 h 323"/>
              <a:gd name="T48" fmla="*/ 2147483647 w 1124"/>
              <a:gd name="T49" fmla="*/ 2147483647 h 323"/>
              <a:gd name="T50" fmla="*/ 2147483647 w 1124"/>
              <a:gd name="T51" fmla="*/ 2147483647 h 323"/>
              <a:gd name="T52" fmla="*/ 2147483647 w 1124"/>
              <a:gd name="T53" fmla="*/ 2147483647 h 323"/>
              <a:gd name="T54" fmla="*/ 2147483647 w 1124"/>
              <a:gd name="T55" fmla="*/ 2147483647 h 323"/>
              <a:gd name="T56" fmla="*/ 2147483647 w 1124"/>
              <a:gd name="T57" fmla="*/ 0 h 323"/>
              <a:gd name="T58" fmla="*/ 2147483647 w 1124"/>
              <a:gd name="T59" fmla="*/ 2147483647 h 323"/>
              <a:gd name="T60" fmla="*/ 2147483647 w 1124"/>
              <a:gd name="T61" fmla="*/ 2147483647 h 323"/>
              <a:gd name="T62" fmla="*/ 2147483647 w 1124"/>
              <a:gd name="T63" fmla="*/ 2147483647 h 323"/>
              <a:gd name="T64" fmla="*/ 2147483647 w 1124"/>
              <a:gd name="T65" fmla="*/ 2147483647 h 323"/>
              <a:gd name="T66" fmla="*/ 2147483647 w 1124"/>
              <a:gd name="T67" fmla="*/ 2147483647 h 323"/>
              <a:gd name="T68" fmla="*/ 2147483647 w 1124"/>
              <a:gd name="T69" fmla="*/ 2147483647 h 323"/>
              <a:gd name="T70" fmla="*/ 2147483647 w 1124"/>
              <a:gd name="T71" fmla="*/ 2147483647 h 323"/>
              <a:gd name="T72" fmla="*/ 2147483647 w 1124"/>
              <a:gd name="T73" fmla="*/ 2147483647 h 323"/>
              <a:gd name="T74" fmla="*/ 2147483647 w 1124"/>
              <a:gd name="T75" fmla="*/ 2147483647 h 323"/>
              <a:gd name="T76" fmla="*/ 2147483647 w 1124"/>
              <a:gd name="T77" fmla="*/ 2147483647 h 323"/>
              <a:gd name="T78" fmla="*/ 2147483647 w 1124"/>
              <a:gd name="T79" fmla="*/ 2147483647 h 323"/>
              <a:gd name="T80" fmla="*/ 2147483647 w 1124"/>
              <a:gd name="T81" fmla="*/ 2147483647 h 323"/>
              <a:gd name="T82" fmla="*/ 2147483647 w 1124"/>
              <a:gd name="T83" fmla="*/ 2147483647 h 323"/>
              <a:gd name="T84" fmla="*/ 2147483647 w 1124"/>
              <a:gd name="T85" fmla="*/ 2147483647 h 323"/>
              <a:gd name="T86" fmla="*/ 2147483647 w 1124"/>
              <a:gd name="T87" fmla="*/ 2147483647 h 323"/>
              <a:gd name="T88" fmla="*/ 2147483647 w 1124"/>
              <a:gd name="T89" fmla="*/ 2147483647 h 323"/>
              <a:gd name="T90" fmla="*/ 2147483647 w 1124"/>
              <a:gd name="T91" fmla="*/ 2147483647 h 323"/>
              <a:gd name="T92" fmla="*/ 2147483647 w 1124"/>
              <a:gd name="T93" fmla="*/ 2147483647 h 323"/>
              <a:gd name="T94" fmla="*/ 2147483647 w 1124"/>
              <a:gd name="T95" fmla="*/ 2147483647 h 323"/>
              <a:gd name="T96" fmla="*/ 2147483647 w 1124"/>
              <a:gd name="T97" fmla="*/ 2147483647 h 323"/>
              <a:gd name="T98" fmla="*/ 2147483647 w 1124"/>
              <a:gd name="T99" fmla="*/ 2147483647 h 323"/>
              <a:gd name="T100" fmla="*/ 2147483647 w 1124"/>
              <a:gd name="T101" fmla="*/ 2147483647 h 323"/>
              <a:gd name="T102" fmla="*/ 2147483647 w 1124"/>
              <a:gd name="T103" fmla="*/ 2147483647 h 323"/>
              <a:gd name="T104" fmla="*/ 2147483647 w 1124"/>
              <a:gd name="T105" fmla="*/ 2147483647 h 323"/>
              <a:gd name="T106" fmla="*/ 2147483647 w 1124"/>
              <a:gd name="T107" fmla="*/ 2147483647 h 323"/>
              <a:gd name="T108" fmla="*/ 2147483647 w 1124"/>
              <a:gd name="T109" fmla="*/ 2147483647 h 323"/>
              <a:gd name="T110" fmla="*/ 2147483647 w 1124"/>
              <a:gd name="T111" fmla="*/ 2147483647 h 32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24"/>
              <a:gd name="T169" fmla="*/ 0 h 323"/>
              <a:gd name="T170" fmla="*/ 1124 w 1124"/>
              <a:gd name="T171" fmla="*/ 323 h 32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24" h="323">
                <a:moveTo>
                  <a:pt x="57" y="310"/>
                </a:moveTo>
                <a:cubicBezTo>
                  <a:pt x="54" y="310"/>
                  <a:pt x="50" y="310"/>
                  <a:pt x="46" y="309"/>
                </a:cubicBezTo>
                <a:cubicBezTo>
                  <a:pt x="49" y="303"/>
                  <a:pt x="27" y="304"/>
                  <a:pt x="34" y="309"/>
                </a:cubicBezTo>
                <a:cubicBezTo>
                  <a:pt x="32" y="309"/>
                  <a:pt x="33" y="248"/>
                  <a:pt x="29" y="226"/>
                </a:cubicBezTo>
                <a:cubicBezTo>
                  <a:pt x="23" y="224"/>
                  <a:pt x="16" y="199"/>
                  <a:pt x="14" y="192"/>
                </a:cubicBezTo>
                <a:cubicBezTo>
                  <a:pt x="8" y="193"/>
                  <a:pt x="9" y="174"/>
                  <a:pt x="6" y="162"/>
                </a:cubicBezTo>
                <a:cubicBezTo>
                  <a:pt x="9" y="155"/>
                  <a:pt x="9" y="136"/>
                  <a:pt x="8" y="124"/>
                </a:cubicBezTo>
                <a:cubicBezTo>
                  <a:pt x="7" y="114"/>
                  <a:pt x="4" y="96"/>
                  <a:pt x="3" y="84"/>
                </a:cubicBezTo>
                <a:cubicBezTo>
                  <a:pt x="3" y="71"/>
                  <a:pt x="0" y="59"/>
                  <a:pt x="1" y="56"/>
                </a:cubicBezTo>
                <a:cubicBezTo>
                  <a:pt x="4" y="47"/>
                  <a:pt x="3" y="29"/>
                  <a:pt x="17" y="25"/>
                </a:cubicBezTo>
                <a:cubicBezTo>
                  <a:pt x="25" y="22"/>
                  <a:pt x="36" y="26"/>
                  <a:pt x="43" y="27"/>
                </a:cubicBezTo>
                <a:cubicBezTo>
                  <a:pt x="54" y="27"/>
                  <a:pt x="63" y="23"/>
                  <a:pt x="82" y="22"/>
                </a:cubicBezTo>
                <a:cubicBezTo>
                  <a:pt x="103" y="21"/>
                  <a:pt x="127" y="26"/>
                  <a:pt x="143" y="24"/>
                </a:cubicBezTo>
                <a:cubicBezTo>
                  <a:pt x="151" y="23"/>
                  <a:pt x="158" y="26"/>
                  <a:pt x="166" y="26"/>
                </a:cubicBezTo>
                <a:cubicBezTo>
                  <a:pt x="174" y="25"/>
                  <a:pt x="183" y="20"/>
                  <a:pt x="191" y="21"/>
                </a:cubicBezTo>
                <a:cubicBezTo>
                  <a:pt x="208" y="23"/>
                  <a:pt x="227" y="18"/>
                  <a:pt x="245" y="17"/>
                </a:cubicBezTo>
                <a:cubicBezTo>
                  <a:pt x="269" y="15"/>
                  <a:pt x="299" y="20"/>
                  <a:pt x="316" y="20"/>
                </a:cubicBezTo>
                <a:cubicBezTo>
                  <a:pt x="327" y="21"/>
                  <a:pt x="339" y="15"/>
                  <a:pt x="351" y="16"/>
                </a:cubicBezTo>
                <a:cubicBezTo>
                  <a:pt x="369" y="16"/>
                  <a:pt x="405" y="22"/>
                  <a:pt x="422" y="17"/>
                </a:cubicBezTo>
                <a:cubicBezTo>
                  <a:pt x="454" y="8"/>
                  <a:pt x="459" y="20"/>
                  <a:pt x="481" y="17"/>
                </a:cubicBezTo>
                <a:cubicBezTo>
                  <a:pt x="507" y="13"/>
                  <a:pt x="527" y="18"/>
                  <a:pt x="547" y="15"/>
                </a:cubicBezTo>
                <a:cubicBezTo>
                  <a:pt x="553" y="9"/>
                  <a:pt x="570" y="12"/>
                  <a:pt x="578" y="8"/>
                </a:cubicBezTo>
                <a:cubicBezTo>
                  <a:pt x="604" y="16"/>
                  <a:pt x="615" y="13"/>
                  <a:pt x="635" y="11"/>
                </a:cubicBezTo>
                <a:cubicBezTo>
                  <a:pt x="647" y="10"/>
                  <a:pt x="659" y="15"/>
                  <a:pt x="672" y="14"/>
                </a:cubicBezTo>
                <a:cubicBezTo>
                  <a:pt x="679" y="14"/>
                  <a:pt x="685" y="10"/>
                  <a:pt x="693" y="9"/>
                </a:cubicBezTo>
                <a:cubicBezTo>
                  <a:pt x="748" y="1"/>
                  <a:pt x="803" y="5"/>
                  <a:pt x="843" y="7"/>
                </a:cubicBezTo>
                <a:cubicBezTo>
                  <a:pt x="880" y="8"/>
                  <a:pt x="910" y="6"/>
                  <a:pt x="945" y="7"/>
                </a:cubicBezTo>
                <a:cubicBezTo>
                  <a:pt x="942" y="7"/>
                  <a:pt x="938" y="7"/>
                  <a:pt x="939" y="3"/>
                </a:cubicBezTo>
                <a:cubicBezTo>
                  <a:pt x="955" y="10"/>
                  <a:pt x="997" y="8"/>
                  <a:pt x="1029" y="0"/>
                </a:cubicBezTo>
                <a:cubicBezTo>
                  <a:pt x="1058" y="11"/>
                  <a:pt x="1097" y="1"/>
                  <a:pt x="1116" y="4"/>
                </a:cubicBezTo>
                <a:cubicBezTo>
                  <a:pt x="1106" y="23"/>
                  <a:pt x="1113" y="70"/>
                  <a:pt x="1106" y="86"/>
                </a:cubicBezTo>
                <a:cubicBezTo>
                  <a:pt x="1102" y="108"/>
                  <a:pt x="1102" y="153"/>
                  <a:pt x="1096" y="184"/>
                </a:cubicBezTo>
                <a:cubicBezTo>
                  <a:pt x="1086" y="193"/>
                  <a:pt x="1124" y="276"/>
                  <a:pt x="1112" y="302"/>
                </a:cubicBezTo>
                <a:cubicBezTo>
                  <a:pt x="1102" y="298"/>
                  <a:pt x="1101" y="298"/>
                  <a:pt x="1091" y="295"/>
                </a:cubicBezTo>
                <a:cubicBezTo>
                  <a:pt x="1048" y="313"/>
                  <a:pt x="1014" y="305"/>
                  <a:pt x="951" y="301"/>
                </a:cubicBezTo>
                <a:cubicBezTo>
                  <a:pt x="934" y="323"/>
                  <a:pt x="922" y="304"/>
                  <a:pt x="900" y="311"/>
                </a:cubicBezTo>
                <a:cubicBezTo>
                  <a:pt x="893" y="310"/>
                  <a:pt x="896" y="305"/>
                  <a:pt x="873" y="308"/>
                </a:cubicBezTo>
                <a:cubicBezTo>
                  <a:pt x="858" y="308"/>
                  <a:pt x="856" y="311"/>
                  <a:pt x="851" y="310"/>
                </a:cubicBezTo>
                <a:cubicBezTo>
                  <a:pt x="843" y="310"/>
                  <a:pt x="832" y="319"/>
                  <a:pt x="824" y="310"/>
                </a:cubicBezTo>
                <a:cubicBezTo>
                  <a:pt x="822" y="319"/>
                  <a:pt x="817" y="315"/>
                  <a:pt x="806" y="313"/>
                </a:cubicBezTo>
                <a:cubicBezTo>
                  <a:pt x="801" y="312"/>
                  <a:pt x="787" y="311"/>
                  <a:pt x="787" y="311"/>
                </a:cubicBezTo>
                <a:cubicBezTo>
                  <a:pt x="785" y="310"/>
                  <a:pt x="779" y="316"/>
                  <a:pt x="777" y="316"/>
                </a:cubicBezTo>
                <a:cubicBezTo>
                  <a:pt x="775" y="316"/>
                  <a:pt x="768" y="311"/>
                  <a:pt x="766" y="310"/>
                </a:cubicBezTo>
                <a:cubicBezTo>
                  <a:pt x="745" y="307"/>
                  <a:pt x="736" y="320"/>
                  <a:pt x="715" y="308"/>
                </a:cubicBezTo>
                <a:cubicBezTo>
                  <a:pt x="711" y="308"/>
                  <a:pt x="698" y="308"/>
                  <a:pt x="688" y="305"/>
                </a:cubicBezTo>
                <a:cubicBezTo>
                  <a:pt x="673" y="305"/>
                  <a:pt x="685" y="304"/>
                  <a:pt x="665" y="307"/>
                </a:cubicBezTo>
                <a:cubicBezTo>
                  <a:pt x="652" y="295"/>
                  <a:pt x="639" y="300"/>
                  <a:pt x="622" y="297"/>
                </a:cubicBezTo>
                <a:cubicBezTo>
                  <a:pt x="568" y="288"/>
                  <a:pt x="552" y="290"/>
                  <a:pt x="505" y="300"/>
                </a:cubicBezTo>
                <a:cubicBezTo>
                  <a:pt x="510" y="294"/>
                  <a:pt x="467" y="305"/>
                  <a:pt x="465" y="299"/>
                </a:cubicBezTo>
                <a:cubicBezTo>
                  <a:pt x="458" y="296"/>
                  <a:pt x="454" y="303"/>
                  <a:pt x="446" y="300"/>
                </a:cubicBezTo>
                <a:cubicBezTo>
                  <a:pt x="425" y="291"/>
                  <a:pt x="414" y="307"/>
                  <a:pt x="396" y="299"/>
                </a:cubicBezTo>
                <a:cubicBezTo>
                  <a:pt x="381" y="305"/>
                  <a:pt x="355" y="308"/>
                  <a:pt x="342" y="298"/>
                </a:cubicBezTo>
                <a:cubicBezTo>
                  <a:pt x="333" y="301"/>
                  <a:pt x="329" y="301"/>
                  <a:pt x="318" y="300"/>
                </a:cubicBezTo>
                <a:cubicBezTo>
                  <a:pt x="310" y="299"/>
                  <a:pt x="297" y="298"/>
                  <a:pt x="290" y="296"/>
                </a:cubicBezTo>
                <a:cubicBezTo>
                  <a:pt x="272" y="293"/>
                  <a:pt x="223" y="300"/>
                  <a:pt x="213" y="302"/>
                </a:cubicBezTo>
                <a:cubicBezTo>
                  <a:pt x="160" y="313"/>
                  <a:pt x="105" y="304"/>
                  <a:pt x="57" y="310"/>
                </a:cubicBezTo>
                <a:close/>
              </a:path>
            </a:pathLst>
          </a:custGeom>
          <a:solidFill>
            <a:srgbClr val="E2E2E2"/>
          </a:solidFill>
          <a:ln w="9525">
            <a:noFill/>
            <a:round/>
            <a:headEnd/>
            <a:tailEnd/>
          </a:ln>
        </p:spPr>
        <p:txBody>
          <a:bodyPr wrap="square" lIns="548640" tIns="182880" rIns="548640" bIns="182880" anchor="ctr" anchorCtr="1"/>
          <a:lstStyle/>
          <a:p>
            <a:r>
              <a:rPr lang="en-US" sz="1600" dirty="0">
                <a:latin typeface="Source Sans Pro Regular"/>
                <a:cs typeface="Source Sans Pro Regular"/>
              </a:rPr>
              <a:t> </a:t>
            </a:r>
            <a:r>
              <a:rPr lang="en-US" sz="1600" dirty="0"/>
              <a:t>“I would recommend, keep the link below (the Manage section) in the same spot, if they’re the same ones on the other page. These (in the dropdown) are the same as these (in the manage benefits section)? I wouldn’t need all of this (dropdown), as long as these (manage section) are down here. ”. –P1, Sid</a:t>
            </a:r>
          </a:p>
        </p:txBody>
      </p:sp>
      <p:sp>
        <p:nvSpPr>
          <p:cNvPr id="2" name="Slide Number Placeholder 1"/>
          <p:cNvSpPr>
            <a:spLocks noGrp="1"/>
          </p:cNvSpPr>
          <p:nvPr>
            <p:ph type="sldNum" idx="12"/>
          </p:nvPr>
        </p:nvSpPr>
        <p:spPr/>
        <p:txBody>
          <a:bodyPr/>
          <a:lstStyle/>
          <a:p>
            <a:fld id="{00000000-1234-1234-1234-123412341234}" type="slidenum">
              <a:rPr lang="en" smtClean="0">
                <a:solidFill>
                  <a:prstClr val="black">
                    <a:tint val="75000"/>
                  </a:prstClr>
                </a:solidFill>
                <a:latin typeface="Calibri"/>
              </a:rPr>
              <a:pPr/>
              <a:t>33</a:t>
            </a:fld>
            <a:endParaRPr lang="en" dirty="0">
              <a:solidFill>
                <a:prstClr val="black">
                  <a:tint val="75000"/>
                </a:prstClr>
              </a:solidFill>
              <a:latin typeface="Calibri"/>
            </a:endParaRPr>
          </a:p>
        </p:txBody>
      </p:sp>
    </p:spTree>
    <p:extLst>
      <p:ext uri="{BB962C8B-B14F-4D97-AF65-F5344CB8AC3E}">
        <p14:creationId xmlns:p14="http://schemas.microsoft.com/office/powerpoint/2010/main" val="2608797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397"/>
        <p:cNvGrpSpPr/>
        <p:nvPr/>
      </p:nvGrpSpPr>
      <p:grpSpPr>
        <a:xfrm>
          <a:off x="0" y="0"/>
          <a:ext cx="0" cy="0"/>
          <a:chOff x="0" y="0"/>
          <a:chExt cx="0" cy="0"/>
        </a:xfrm>
      </p:grpSpPr>
      <p:sp>
        <p:nvSpPr>
          <p:cNvPr id="13" name="Shape 367"/>
          <p:cNvSpPr txBox="1">
            <a:spLocks/>
          </p:cNvSpPr>
          <p:nvPr/>
        </p:nvSpPr>
        <p:spPr>
          <a:xfrm>
            <a:off x="387899" y="272174"/>
            <a:ext cx="8618252" cy="977911"/>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pPr>
              <a:buClr>
                <a:prstClr val="black"/>
              </a:buClr>
            </a:pPr>
            <a:r>
              <a:rPr lang="en-US" sz="4000" dirty="0">
                <a:solidFill>
                  <a:srgbClr val="032D61"/>
                </a:solidFill>
                <a:latin typeface="Merriweather"/>
                <a:ea typeface="Merriweather"/>
                <a:cs typeface="Merriweather"/>
                <a:sym typeface="Merriweather"/>
              </a:rPr>
              <a:t>Usability: Tabs and Language</a:t>
            </a:r>
            <a:endParaRPr lang="en" sz="4000" dirty="0">
              <a:solidFill>
                <a:srgbClr val="032D61"/>
              </a:solidFill>
              <a:latin typeface="Merriweather"/>
              <a:ea typeface="Merriweather"/>
              <a:cs typeface="Merriweather"/>
              <a:sym typeface="Merriweather"/>
            </a:endParaRPr>
          </a:p>
        </p:txBody>
      </p:sp>
      <p:cxnSp>
        <p:nvCxnSpPr>
          <p:cNvPr id="14" name="Shape 369"/>
          <p:cNvCxnSpPr/>
          <p:nvPr/>
        </p:nvCxnSpPr>
        <p:spPr>
          <a:xfrm>
            <a:off x="505591" y="1290932"/>
            <a:ext cx="8202672" cy="0"/>
          </a:xfrm>
          <a:prstGeom prst="straightConnector1">
            <a:avLst/>
          </a:prstGeom>
          <a:noFill/>
          <a:ln w="38100" cap="flat" cmpd="sng">
            <a:solidFill>
              <a:srgbClr val="032D61"/>
            </a:solidFill>
            <a:prstDash val="solid"/>
            <a:round/>
            <a:headEnd type="none" w="lg" len="lg"/>
            <a:tailEnd type="none" w="lg" len="lg"/>
          </a:ln>
        </p:spPr>
      </p:cxnSp>
      <p:sp>
        <p:nvSpPr>
          <p:cNvPr id="5" name="clipart_symbols_newspaperclippings"/>
          <p:cNvSpPr>
            <a:spLocks/>
          </p:cNvSpPr>
          <p:nvPr/>
        </p:nvSpPr>
        <p:spPr bwMode="auto">
          <a:xfrm>
            <a:off x="428318" y="3556913"/>
            <a:ext cx="8321040" cy="1244279"/>
          </a:xfrm>
          <a:custGeom>
            <a:avLst/>
            <a:gdLst>
              <a:gd name="T0" fmla="*/ 2147483647 w 1151"/>
              <a:gd name="T1" fmla="*/ 2147483647 h 324"/>
              <a:gd name="T2" fmla="*/ 2147483647 w 1151"/>
              <a:gd name="T3" fmla="*/ 2147483647 h 324"/>
              <a:gd name="T4" fmla="*/ 2147483647 w 1151"/>
              <a:gd name="T5" fmla="*/ 2147483647 h 324"/>
              <a:gd name="T6" fmla="*/ 2147483647 w 1151"/>
              <a:gd name="T7" fmla="*/ 2147483647 h 324"/>
              <a:gd name="T8" fmla="*/ 2147483647 w 1151"/>
              <a:gd name="T9" fmla="*/ 2147483647 h 324"/>
              <a:gd name="T10" fmla="*/ 2147483647 w 1151"/>
              <a:gd name="T11" fmla="*/ 2147483647 h 324"/>
              <a:gd name="T12" fmla="*/ 2147483647 w 1151"/>
              <a:gd name="T13" fmla="*/ 2147483647 h 324"/>
              <a:gd name="T14" fmla="*/ 2147483647 w 1151"/>
              <a:gd name="T15" fmla="*/ 2147483647 h 324"/>
              <a:gd name="T16" fmla="*/ 2147483647 w 1151"/>
              <a:gd name="T17" fmla="*/ 2147483647 h 324"/>
              <a:gd name="T18" fmla="*/ 2147483647 w 1151"/>
              <a:gd name="T19" fmla="*/ 2147483647 h 324"/>
              <a:gd name="T20" fmla="*/ 2147483647 w 1151"/>
              <a:gd name="T21" fmla="*/ 2147483647 h 324"/>
              <a:gd name="T22" fmla="*/ 2147483647 w 1151"/>
              <a:gd name="T23" fmla="*/ 2147483647 h 324"/>
              <a:gd name="T24" fmla="*/ 2147483647 w 1151"/>
              <a:gd name="T25" fmla="*/ 2147483647 h 324"/>
              <a:gd name="T26" fmla="*/ 2147483647 w 1151"/>
              <a:gd name="T27" fmla="*/ 2147483647 h 324"/>
              <a:gd name="T28" fmla="*/ 2147483647 w 1151"/>
              <a:gd name="T29" fmla="*/ 2147483647 h 324"/>
              <a:gd name="T30" fmla="*/ 2147483647 w 1151"/>
              <a:gd name="T31" fmla="*/ 2147483647 h 324"/>
              <a:gd name="T32" fmla="*/ 2147483647 w 1151"/>
              <a:gd name="T33" fmla="*/ 2147483647 h 324"/>
              <a:gd name="T34" fmla="*/ 2147483647 w 1151"/>
              <a:gd name="T35" fmla="*/ 2147483647 h 324"/>
              <a:gd name="T36" fmla="*/ 2147483647 w 1151"/>
              <a:gd name="T37" fmla="*/ 2147483647 h 324"/>
              <a:gd name="T38" fmla="*/ 2147483647 w 1151"/>
              <a:gd name="T39" fmla="*/ 2147483647 h 324"/>
              <a:gd name="T40" fmla="*/ 2147483647 w 1151"/>
              <a:gd name="T41" fmla="*/ 2147483647 h 324"/>
              <a:gd name="T42" fmla="*/ 2147483647 w 1151"/>
              <a:gd name="T43" fmla="*/ 2147483647 h 324"/>
              <a:gd name="T44" fmla="*/ 2147483647 w 1151"/>
              <a:gd name="T45" fmla="*/ 2147483647 h 324"/>
              <a:gd name="T46" fmla="*/ 2147483647 w 1151"/>
              <a:gd name="T47" fmla="*/ 2147483647 h 324"/>
              <a:gd name="T48" fmla="*/ 2147483647 w 1151"/>
              <a:gd name="T49" fmla="*/ 2147483647 h 324"/>
              <a:gd name="T50" fmla="*/ 2147483647 w 1151"/>
              <a:gd name="T51" fmla="*/ 2147483647 h 324"/>
              <a:gd name="T52" fmla="*/ 2147483647 w 1151"/>
              <a:gd name="T53" fmla="*/ 2147483647 h 324"/>
              <a:gd name="T54" fmla="*/ 2147483647 w 1151"/>
              <a:gd name="T55" fmla="*/ 2147483647 h 324"/>
              <a:gd name="T56" fmla="*/ 2147483647 w 1151"/>
              <a:gd name="T57" fmla="*/ 2147483647 h 324"/>
              <a:gd name="T58" fmla="*/ 2147483647 w 1151"/>
              <a:gd name="T59" fmla="*/ 2147483647 h 324"/>
              <a:gd name="T60" fmla="*/ 2147483647 w 1151"/>
              <a:gd name="T61" fmla="*/ 2147483647 h 324"/>
              <a:gd name="T62" fmla="*/ 2147483647 w 1151"/>
              <a:gd name="T63" fmla="*/ 2147483647 h 324"/>
              <a:gd name="T64" fmla="*/ 2147483647 w 1151"/>
              <a:gd name="T65" fmla="*/ 2147483647 h 324"/>
              <a:gd name="T66" fmla="*/ 2147483647 w 1151"/>
              <a:gd name="T67" fmla="*/ 2147483647 h 324"/>
              <a:gd name="T68" fmla="*/ 2147483647 w 1151"/>
              <a:gd name="T69" fmla="*/ 2147483647 h 324"/>
              <a:gd name="T70" fmla="*/ 2147483647 w 1151"/>
              <a:gd name="T71" fmla="*/ 2147483647 h 324"/>
              <a:gd name="T72" fmla="*/ 2147483647 w 1151"/>
              <a:gd name="T73" fmla="*/ 2147483647 h 324"/>
              <a:gd name="T74" fmla="*/ 2147483647 w 1151"/>
              <a:gd name="T75" fmla="*/ 2147483647 h 324"/>
              <a:gd name="T76" fmla="*/ 2147483647 w 1151"/>
              <a:gd name="T77" fmla="*/ 2147483647 h 324"/>
              <a:gd name="T78" fmla="*/ 2147483647 w 1151"/>
              <a:gd name="T79" fmla="*/ 2147483647 h 324"/>
              <a:gd name="T80" fmla="*/ 2147483647 w 1151"/>
              <a:gd name="T81" fmla="*/ 2147483647 h 324"/>
              <a:gd name="T82" fmla="*/ 2147483647 w 1151"/>
              <a:gd name="T83" fmla="*/ 2147483647 h 324"/>
              <a:gd name="T84" fmla="*/ 2147483647 w 1151"/>
              <a:gd name="T85" fmla="*/ 2147483647 h 324"/>
              <a:gd name="T86" fmla="*/ 2147483647 w 1151"/>
              <a:gd name="T87" fmla="*/ 2147483647 h 324"/>
              <a:gd name="T88" fmla="*/ 2147483647 w 1151"/>
              <a:gd name="T89" fmla="*/ 2147483647 h 324"/>
              <a:gd name="T90" fmla="*/ 2147483647 w 1151"/>
              <a:gd name="T91" fmla="*/ 2147483647 h 324"/>
              <a:gd name="T92" fmla="*/ 2147483647 w 1151"/>
              <a:gd name="T93" fmla="*/ 2147483647 h 324"/>
              <a:gd name="T94" fmla="*/ 2147483647 w 1151"/>
              <a:gd name="T95" fmla="*/ 2147483647 h 324"/>
              <a:gd name="T96" fmla="*/ 2147483647 w 1151"/>
              <a:gd name="T97" fmla="*/ 2147483647 h 324"/>
              <a:gd name="T98" fmla="*/ 2147483647 w 1151"/>
              <a:gd name="T99" fmla="*/ 2147483647 h 324"/>
              <a:gd name="T100" fmla="*/ 2147483647 w 1151"/>
              <a:gd name="T101" fmla="*/ 2147483647 h 324"/>
              <a:gd name="T102" fmla="*/ 2147483647 w 1151"/>
              <a:gd name="T103" fmla="*/ 2147483647 h 324"/>
              <a:gd name="T104" fmla="*/ 2147483647 w 1151"/>
              <a:gd name="T105" fmla="*/ 2147483647 h 324"/>
              <a:gd name="T106" fmla="*/ 2147483647 w 1151"/>
              <a:gd name="T107" fmla="*/ 2147483647 h 324"/>
              <a:gd name="T108" fmla="*/ 2147483647 w 1151"/>
              <a:gd name="T109" fmla="*/ 2147483647 h 32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51"/>
              <a:gd name="T166" fmla="*/ 0 h 324"/>
              <a:gd name="T167" fmla="*/ 1151 w 1151"/>
              <a:gd name="T168" fmla="*/ 324 h 32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51" h="324">
                <a:moveTo>
                  <a:pt x="1029" y="301"/>
                </a:moveTo>
                <a:cubicBezTo>
                  <a:pt x="1033" y="301"/>
                  <a:pt x="1050" y="301"/>
                  <a:pt x="1054" y="301"/>
                </a:cubicBezTo>
                <a:cubicBezTo>
                  <a:pt x="1060" y="296"/>
                  <a:pt x="1086" y="300"/>
                  <a:pt x="1090" y="301"/>
                </a:cubicBezTo>
                <a:cubicBezTo>
                  <a:pt x="1092" y="301"/>
                  <a:pt x="1130" y="297"/>
                  <a:pt x="1132" y="297"/>
                </a:cubicBezTo>
                <a:cubicBezTo>
                  <a:pt x="1138" y="268"/>
                  <a:pt x="1115" y="246"/>
                  <a:pt x="1119" y="225"/>
                </a:cubicBezTo>
                <a:cubicBezTo>
                  <a:pt x="1125" y="222"/>
                  <a:pt x="1123" y="194"/>
                  <a:pt x="1124" y="187"/>
                </a:cubicBezTo>
                <a:cubicBezTo>
                  <a:pt x="1130" y="188"/>
                  <a:pt x="1121" y="164"/>
                  <a:pt x="1123" y="152"/>
                </a:cubicBezTo>
                <a:cubicBezTo>
                  <a:pt x="1151" y="140"/>
                  <a:pt x="1129" y="89"/>
                  <a:pt x="1129" y="61"/>
                </a:cubicBezTo>
                <a:cubicBezTo>
                  <a:pt x="1129" y="50"/>
                  <a:pt x="1139" y="37"/>
                  <a:pt x="1135" y="26"/>
                </a:cubicBezTo>
                <a:cubicBezTo>
                  <a:pt x="1132" y="18"/>
                  <a:pt x="1117" y="14"/>
                  <a:pt x="1104" y="16"/>
                </a:cubicBezTo>
                <a:cubicBezTo>
                  <a:pt x="1096" y="18"/>
                  <a:pt x="1092" y="19"/>
                  <a:pt x="1085" y="20"/>
                </a:cubicBezTo>
                <a:cubicBezTo>
                  <a:pt x="1073" y="21"/>
                  <a:pt x="1058" y="15"/>
                  <a:pt x="1039" y="15"/>
                </a:cubicBezTo>
                <a:cubicBezTo>
                  <a:pt x="1018" y="14"/>
                  <a:pt x="994" y="19"/>
                  <a:pt x="978" y="17"/>
                </a:cubicBezTo>
                <a:cubicBezTo>
                  <a:pt x="970" y="16"/>
                  <a:pt x="963" y="24"/>
                  <a:pt x="955" y="24"/>
                </a:cubicBezTo>
                <a:cubicBezTo>
                  <a:pt x="947" y="23"/>
                  <a:pt x="938" y="14"/>
                  <a:pt x="929" y="15"/>
                </a:cubicBezTo>
                <a:cubicBezTo>
                  <a:pt x="913" y="16"/>
                  <a:pt x="894" y="12"/>
                  <a:pt x="876" y="11"/>
                </a:cubicBezTo>
                <a:cubicBezTo>
                  <a:pt x="851" y="9"/>
                  <a:pt x="822" y="14"/>
                  <a:pt x="805" y="15"/>
                </a:cubicBezTo>
                <a:cubicBezTo>
                  <a:pt x="794" y="16"/>
                  <a:pt x="782" y="10"/>
                  <a:pt x="770" y="11"/>
                </a:cubicBezTo>
                <a:cubicBezTo>
                  <a:pt x="752" y="12"/>
                  <a:pt x="732" y="20"/>
                  <a:pt x="715" y="22"/>
                </a:cubicBezTo>
                <a:cubicBezTo>
                  <a:pt x="682" y="27"/>
                  <a:pt x="662" y="16"/>
                  <a:pt x="639" y="13"/>
                </a:cubicBezTo>
                <a:cubicBezTo>
                  <a:pt x="614" y="10"/>
                  <a:pt x="612" y="23"/>
                  <a:pt x="589" y="17"/>
                </a:cubicBezTo>
                <a:cubicBezTo>
                  <a:pt x="584" y="11"/>
                  <a:pt x="551" y="10"/>
                  <a:pt x="543" y="5"/>
                </a:cubicBezTo>
                <a:cubicBezTo>
                  <a:pt x="519" y="7"/>
                  <a:pt x="506" y="11"/>
                  <a:pt x="485" y="9"/>
                </a:cubicBezTo>
                <a:cubicBezTo>
                  <a:pt x="474" y="8"/>
                  <a:pt x="462" y="13"/>
                  <a:pt x="449" y="13"/>
                </a:cubicBezTo>
                <a:cubicBezTo>
                  <a:pt x="442" y="12"/>
                  <a:pt x="436" y="9"/>
                  <a:pt x="428" y="8"/>
                </a:cubicBezTo>
                <a:cubicBezTo>
                  <a:pt x="373" y="0"/>
                  <a:pt x="317" y="5"/>
                  <a:pt x="278" y="7"/>
                </a:cubicBezTo>
                <a:cubicBezTo>
                  <a:pt x="240" y="9"/>
                  <a:pt x="240" y="9"/>
                  <a:pt x="206" y="10"/>
                </a:cubicBezTo>
                <a:cubicBezTo>
                  <a:pt x="209" y="10"/>
                  <a:pt x="172" y="14"/>
                  <a:pt x="171" y="10"/>
                </a:cubicBezTo>
                <a:cubicBezTo>
                  <a:pt x="123" y="2"/>
                  <a:pt x="124" y="10"/>
                  <a:pt x="91" y="2"/>
                </a:cubicBezTo>
                <a:cubicBezTo>
                  <a:pt x="63" y="13"/>
                  <a:pt x="24" y="4"/>
                  <a:pt x="5" y="7"/>
                </a:cubicBezTo>
                <a:cubicBezTo>
                  <a:pt x="15" y="26"/>
                  <a:pt x="14" y="56"/>
                  <a:pt x="27" y="72"/>
                </a:cubicBezTo>
                <a:cubicBezTo>
                  <a:pt x="12" y="72"/>
                  <a:pt x="27" y="93"/>
                  <a:pt x="16" y="90"/>
                </a:cubicBezTo>
                <a:cubicBezTo>
                  <a:pt x="20" y="111"/>
                  <a:pt x="21" y="156"/>
                  <a:pt x="27" y="187"/>
                </a:cubicBezTo>
                <a:cubicBezTo>
                  <a:pt x="36" y="196"/>
                  <a:pt x="9" y="208"/>
                  <a:pt x="19" y="215"/>
                </a:cubicBezTo>
                <a:cubicBezTo>
                  <a:pt x="16" y="229"/>
                  <a:pt x="34" y="230"/>
                  <a:pt x="21" y="233"/>
                </a:cubicBezTo>
                <a:cubicBezTo>
                  <a:pt x="13" y="252"/>
                  <a:pt x="0" y="279"/>
                  <a:pt x="12" y="305"/>
                </a:cubicBezTo>
                <a:cubicBezTo>
                  <a:pt x="22" y="302"/>
                  <a:pt x="23" y="302"/>
                  <a:pt x="33" y="298"/>
                </a:cubicBezTo>
                <a:cubicBezTo>
                  <a:pt x="76" y="315"/>
                  <a:pt x="110" y="307"/>
                  <a:pt x="173" y="303"/>
                </a:cubicBezTo>
                <a:cubicBezTo>
                  <a:pt x="190" y="324"/>
                  <a:pt x="213" y="309"/>
                  <a:pt x="235" y="316"/>
                </a:cubicBezTo>
                <a:cubicBezTo>
                  <a:pt x="242" y="314"/>
                  <a:pt x="268" y="311"/>
                  <a:pt x="273" y="311"/>
                </a:cubicBezTo>
                <a:cubicBezTo>
                  <a:pt x="281" y="310"/>
                  <a:pt x="303" y="309"/>
                  <a:pt x="313" y="307"/>
                </a:cubicBezTo>
                <a:cubicBezTo>
                  <a:pt x="318" y="306"/>
                  <a:pt x="337" y="310"/>
                  <a:pt x="337" y="311"/>
                </a:cubicBezTo>
                <a:cubicBezTo>
                  <a:pt x="339" y="310"/>
                  <a:pt x="345" y="316"/>
                  <a:pt x="347" y="316"/>
                </a:cubicBezTo>
                <a:cubicBezTo>
                  <a:pt x="349" y="316"/>
                  <a:pt x="356" y="310"/>
                  <a:pt x="358" y="310"/>
                </a:cubicBezTo>
                <a:cubicBezTo>
                  <a:pt x="379" y="306"/>
                  <a:pt x="387" y="312"/>
                  <a:pt x="411" y="310"/>
                </a:cubicBezTo>
                <a:cubicBezTo>
                  <a:pt x="415" y="311"/>
                  <a:pt x="429" y="314"/>
                  <a:pt x="439" y="311"/>
                </a:cubicBezTo>
                <a:cubicBezTo>
                  <a:pt x="453" y="310"/>
                  <a:pt x="484" y="302"/>
                  <a:pt x="504" y="305"/>
                </a:cubicBezTo>
                <a:cubicBezTo>
                  <a:pt x="522" y="288"/>
                  <a:pt x="596" y="303"/>
                  <a:pt x="615" y="300"/>
                </a:cubicBezTo>
                <a:cubicBezTo>
                  <a:pt x="622" y="297"/>
                  <a:pt x="660" y="304"/>
                  <a:pt x="667" y="301"/>
                </a:cubicBezTo>
                <a:cubicBezTo>
                  <a:pt x="688" y="291"/>
                  <a:pt x="710" y="303"/>
                  <a:pt x="728" y="295"/>
                </a:cubicBezTo>
                <a:cubicBezTo>
                  <a:pt x="743" y="300"/>
                  <a:pt x="769" y="303"/>
                  <a:pt x="782" y="293"/>
                </a:cubicBezTo>
                <a:cubicBezTo>
                  <a:pt x="790" y="296"/>
                  <a:pt x="798" y="306"/>
                  <a:pt x="809" y="305"/>
                </a:cubicBezTo>
                <a:cubicBezTo>
                  <a:pt x="817" y="304"/>
                  <a:pt x="854" y="302"/>
                  <a:pt x="861" y="300"/>
                </a:cubicBezTo>
                <a:cubicBezTo>
                  <a:pt x="879" y="297"/>
                  <a:pt x="901" y="294"/>
                  <a:pt x="911" y="296"/>
                </a:cubicBezTo>
                <a:cubicBezTo>
                  <a:pt x="964" y="306"/>
                  <a:pt x="982" y="296"/>
                  <a:pt x="1029" y="301"/>
                </a:cubicBezTo>
                <a:close/>
              </a:path>
            </a:pathLst>
          </a:custGeom>
          <a:solidFill>
            <a:srgbClr val="E2E2E2"/>
          </a:solidFill>
          <a:ln w="9525">
            <a:noFill/>
            <a:round/>
            <a:headEnd/>
            <a:tailEnd/>
          </a:ln>
        </p:spPr>
        <p:txBody>
          <a:bodyPr wrap="square" lIns="548640" tIns="182880" rIns="548640" bIns="182880" anchor="ctr" anchorCtr="1"/>
          <a:lstStyle/>
          <a:p>
            <a:r>
              <a:rPr lang="en-US" sz="1600" dirty="0"/>
              <a:t>“Personally I like the titles. I don’t know how far you can drill down yet. One of the things I don’t see is if you want to do some medical research like how to find out about arthritis, or make sure your medicine or therapy is consistent with what the professionals in the field recommend”. –P5, Duncan</a:t>
            </a:r>
          </a:p>
        </p:txBody>
      </p:sp>
      <p:sp>
        <p:nvSpPr>
          <p:cNvPr id="6" name="clipart_symbols_newspaperclippings"/>
          <p:cNvSpPr>
            <a:spLocks/>
          </p:cNvSpPr>
          <p:nvPr/>
        </p:nvSpPr>
        <p:spPr bwMode="auto">
          <a:xfrm>
            <a:off x="428318" y="4893097"/>
            <a:ext cx="8321040" cy="682841"/>
          </a:xfrm>
          <a:custGeom>
            <a:avLst/>
            <a:gdLst>
              <a:gd name="T0" fmla="*/ 2147483647 w 1153"/>
              <a:gd name="T1" fmla="*/ 2147483647 h 323"/>
              <a:gd name="T2" fmla="*/ 2147483647 w 1153"/>
              <a:gd name="T3" fmla="*/ 2147483647 h 323"/>
              <a:gd name="T4" fmla="*/ 2147483647 w 1153"/>
              <a:gd name="T5" fmla="*/ 2147483647 h 323"/>
              <a:gd name="T6" fmla="*/ 2147483647 w 1153"/>
              <a:gd name="T7" fmla="*/ 2147483647 h 323"/>
              <a:gd name="T8" fmla="*/ 2147483647 w 1153"/>
              <a:gd name="T9" fmla="*/ 2147483647 h 323"/>
              <a:gd name="T10" fmla="*/ 2147483647 w 1153"/>
              <a:gd name="T11" fmla="*/ 2147483647 h 323"/>
              <a:gd name="T12" fmla="*/ 2147483647 w 1153"/>
              <a:gd name="T13" fmla="*/ 2147483647 h 323"/>
              <a:gd name="T14" fmla="*/ 2147483647 w 1153"/>
              <a:gd name="T15" fmla="*/ 2147483647 h 323"/>
              <a:gd name="T16" fmla="*/ 2147483647 w 1153"/>
              <a:gd name="T17" fmla="*/ 2147483647 h 323"/>
              <a:gd name="T18" fmla="*/ 2147483647 w 1153"/>
              <a:gd name="T19" fmla="*/ 2147483647 h 323"/>
              <a:gd name="T20" fmla="*/ 2147483647 w 1153"/>
              <a:gd name="T21" fmla="*/ 2147483647 h 323"/>
              <a:gd name="T22" fmla="*/ 2147483647 w 1153"/>
              <a:gd name="T23" fmla="*/ 2147483647 h 323"/>
              <a:gd name="T24" fmla="*/ 2147483647 w 1153"/>
              <a:gd name="T25" fmla="*/ 2147483647 h 323"/>
              <a:gd name="T26" fmla="*/ 2147483647 w 1153"/>
              <a:gd name="T27" fmla="*/ 2147483647 h 323"/>
              <a:gd name="T28" fmla="*/ 2147483647 w 1153"/>
              <a:gd name="T29" fmla="*/ 2147483647 h 323"/>
              <a:gd name="T30" fmla="*/ 2147483647 w 1153"/>
              <a:gd name="T31" fmla="*/ 2147483647 h 323"/>
              <a:gd name="T32" fmla="*/ 2147483647 w 1153"/>
              <a:gd name="T33" fmla="*/ 2147483647 h 323"/>
              <a:gd name="T34" fmla="*/ 2147483647 w 1153"/>
              <a:gd name="T35" fmla="*/ 2147483647 h 323"/>
              <a:gd name="T36" fmla="*/ 2147483647 w 1153"/>
              <a:gd name="T37" fmla="*/ 2147483647 h 323"/>
              <a:gd name="T38" fmla="*/ 2147483647 w 1153"/>
              <a:gd name="T39" fmla="*/ 2147483647 h 323"/>
              <a:gd name="T40" fmla="*/ 2147483647 w 1153"/>
              <a:gd name="T41" fmla="*/ 2147483647 h 323"/>
              <a:gd name="T42" fmla="*/ 2147483647 w 1153"/>
              <a:gd name="T43" fmla="*/ 2147483647 h 323"/>
              <a:gd name="T44" fmla="*/ 2147483647 w 1153"/>
              <a:gd name="T45" fmla="*/ 2147483647 h 323"/>
              <a:gd name="T46" fmla="*/ 2147483647 w 1153"/>
              <a:gd name="T47" fmla="*/ 2147483647 h 323"/>
              <a:gd name="T48" fmla="*/ 2147483647 w 1153"/>
              <a:gd name="T49" fmla="*/ 2147483647 h 323"/>
              <a:gd name="T50" fmla="*/ 2147483647 w 1153"/>
              <a:gd name="T51" fmla="*/ 2147483647 h 323"/>
              <a:gd name="T52" fmla="*/ 2147483647 w 1153"/>
              <a:gd name="T53" fmla="*/ 2147483647 h 323"/>
              <a:gd name="T54" fmla="*/ 2147483647 w 1153"/>
              <a:gd name="T55" fmla="*/ 2147483647 h 323"/>
              <a:gd name="T56" fmla="*/ 2147483647 w 1153"/>
              <a:gd name="T57" fmla="*/ 0 h 323"/>
              <a:gd name="T58" fmla="*/ 2147483647 w 1153"/>
              <a:gd name="T59" fmla="*/ 2147483647 h 323"/>
              <a:gd name="T60" fmla="*/ 2147483647 w 1153"/>
              <a:gd name="T61" fmla="*/ 2147483647 h 323"/>
              <a:gd name="T62" fmla="*/ 2147483647 w 1153"/>
              <a:gd name="T63" fmla="*/ 2147483647 h 323"/>
              <a:gd name="T64" fmla="*/ 2147483647 w 1153"/>
              <a:gd name="T65" fmla="*/ 2147483647 h 323"/>
              <a:gd name="T66" fmla="*/ 2147483647 w 1153"/>
              <a:gd name="T67" fmla="*/ 2147483647 h 323"/>
              <a:gd name="T68" fmla="*/ 2147483647 w 1153"/>
              <a:gd name="T69" fmla="*/ 2147483647 h 323"/>
              <a:gd name="T70" fmla="*/ 2147483647 w 1153"/>
              <a:gd name="T71" fmla="*/ 2147483647 h 323"/>
              <a:gd name="T72" fmla="*/ 2147483647 w 1153"/>
              <a:gd name="T73" fmla="*/ 2147483647 h 323"/>
              <a:gd name="T74" fmla="*/ 2147483647 w 1153"/>
              <a:gd name="T75" fmla="*/ 2147483647 h 323"/>
              <a:gd name="T76" fmla="*/ 2147483647 w 1153"/>
              <a:gd name="T77" fmla="*/ 2147483647 h 323"/>
              <a:gd name="T78" fmla="*/ 2147483647 w 1153"/>
              <a:gd name="T79" fmla="*/ 2147483647 h 323"/>
              <a:gd name="T80" fmla="*/ 2147483647 w 1153"/>
              <a:gd name="T81" fmla="*/ 2147483647 h 323"/>
              <a:gd name="T82" fmla="*/ 2147483647 w 1153"/>
              <a:gd name="T83" fmla="*/ 2147483647 h 323"/>
              <a:gd name="T84" fmla="*/ 2147483647 w 1153"/>
              <a:gd name="T85" fmla="*/ 2147483647 h 323"/>
              <a:gd name="T86" fmla="*/ 2147483647 w 1153"/>
              <a:gd name="T87" fmla="*/ 2147483647 h 323"/>
              <a:gd name="T88" fmla="*/ 2147483647 w 1153"/>
              <a:gd name="T89" fmla="*/ 2147483647 h 323"/>
              <a:gd name="T90" fmla="*/ 2147483647 w 1153"/>
              <a:gd name="T91" fmla="*/ 2147483647 h 323"/>
              <a:gd name="T92" fmla="*/ 2147483647 w 1153"/>
              <a:gd name="T93" fmla="*/ 2147483647 h 323"/>
              <a:gd name="T94" fmla="*/ 2147483647 w 1153"/>
              <a:gd name="T95" fmla="*/ 2147483647 h 323"/>
              <a:gd name="T96" fmla="*/ 2147483647 w 1153"/>
              <a:gd name="T97" fmla="*/ 2147483647 h 323"/>
              <a:gd name="T98" fmla="*/ 2147483647 w 1153"/>
              <a:gd name="T99" fmla="*/ 2147483647 h 323"/>
              <a:gd name="T100" fmla="*/ 2147483647 w 1153"/>
              <a:gd name="T101" fmla="*/ 2147483647 h 323"/>
              <a:gd name="T102" fmla="*/ 2147483647 w 1153"/>
              <a:gd name="T103" fmla="*/ 2147483647 h 323"/>
              <a:gd name="T104" fmla="*/ 2147483647 w 1153"/>
              <a:gd name="T105" fmla="*/ 2147483647 h 323"/>
              <a:gd name="T106" fmla="*/ 2147483647 w 1153"/>
              <a:gd name="T107" fmla="*/ 2147483647 h 323"/>
              <a:gd name="T108" fmla="*/ 2147483647 w 1153"/>
              <a:gd name="T109" fmla="*/ 2147483647 h 323"/>
              <a:gd name="T110" fmla="*/ 2147483647 w 1153"/>
              <a:gd name="T111" fmla="*/ 2147483647 h 323"/>
              <a:gd name="T112" fmla="*/ 2147483647 w 1153"/>
              <a:gd name="T113" fmla="*/ 2147483647 h 323"/>
              <a:gd name="T114" fmla="*/ 2147483647 w 1153"/>
              <a:gd name="T115" fmla="*/ 2147483647 h 323"/>
              <a:gd name="T116" fmla="*/ 2147483647 w 1153"/>
              <a:gd name="T117" fmla="*/ 2147483647 h 3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153"/>
              <a:gd name="T178" fmla="*/ 0 h 323"/>
              <a:gd name="T179" fmla="*/ 1153 w 1153"/>
              <a:gd name="T180" fmla="*/ 323 h 3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153" h="323">
                <a:moveTo>
                  <a:pt x="86" y="311"/>
                </a:moveTo>
                <a:cubicBezTo>
                  <a:pt x="82" y="311"/>
                  <a:pt x="78" y="311"/>
                  <a:pt x="75" y="311"/>
                </a:cubicBezTo>
                <a:cubicBezTo>
                  <a:pt x="77" y="304"/>
                  <a:pt x="55" y="306"/>
                  <a:pt x="63" y="311"/>
                </a:cubicBezTo>
                <a:cubicBezTo>
                  <a:pt x="61" y="310"/>
                  <a:pt x="58" y="310"/>
                  <a:pt x="55" y="310"/>
                </a:cubicBezTo>
                <a:cubicBezTo>
                  <a:pt x="49" y="282"/>
                  <a:pt x="62" y="249"/>
                  <a:pt x="57" y="228"/>
                </a:cubicBezTo>
                <a:cubicBezTo>
                  <a:pt x="51" y="226"/>
                  <a:pt x="44" y="200"/>
                  <a:pt x="43" y="193"/>
                </a:cubicBezTo>
                <a:cubicBezTo>
                  <a:pt x="37" y="194"/>
                  <a:pt x="30" y="174"/>
                  <a:pt x="28" y="162"/>
                </a:cubicBezTo>
                <a:cubicBezTo>
                  <a:pt x="0" y="150"/>
                  <a:pt x="21" y="99"/>
                  <a:pt x="21" y="71"/>
                </a:cubicBezTo>
                <a:cubicBezTo>
                  <a:pt x="20" y="60"/>
                  <a:pt x="10" y="47"/>
                  <a:pt x="14" y="37"/>
                </a:cubicBezTo>
                <a:cubicBezTo>
                  <a:pt x="17" y="28"/>
                  <a:pt x="32" y="24"/>
                  <a:pt x="45" y="26"/>
                </a:cubicBezTo>
                <a:cubicBezTo>
                  <a:pt x="54" y="27"/>
                  <a:pt x="59" y="36"/>
                  <a:pt x="66" y="36"/>
                </a:cubicBezTo>
                <a:cubicBezTo>
                  <a:pt x="77" y="37"/>
                  <a:pt x="91" y="25"/>
                  <a:pt x="110" y="24"/>
                </a:cubicBezTo>
                <a:cubicBezTo>
                  <a:pt x="131" y="23"/>
                  <a:pt x="155" y="27"/>
                  <a:pt x="171" y="25"/>
                </a:cubicBezTo>
                <a:cubicBezTo>
                  <a:pt x="179" y="24"/>
                  <a:pt x="187" y="18"/>
                  <a:pt x="195" y="18"/>
                </a:cubicBezTo>
                <a:cubicBezTo>
                  <a:pt x="203" y="17"/>
                  <a:pt x="211" y="22"/>
                  <a:pt x="220" y="22"/>
                </a:cubicBezTo>
                <a:cubicBezTo>
                  <a:pt x="236" y="24"/>
                  <a:pt x="255" y="19"/>
                  <a:pt x="273" y="18"/>
                </a:cubicBezTo>
                <a:cubicBezTo>
                  <a:pt x="298" y="16"/>
                  <a:pt x="327" y="21"/>
                  <a:pt x="344" y="21"/>
                </a:cubicBezTo>
                <a:cubicBezTo>
                  <a:pt x="355" y="22"/>
                  <a:pt x="367" y="16"/>
                  <a:pt x="379" y="16"/>
                </a:cubicBezTo>
                <a:cubicBezTo>
                  <a:pt x="397" y="17"/>
                  <a:pt x="417" y="25"/>
                  <a:pt x="435" y="27"/>
                </a:cubicBezTo>
                <a:cubicBezTo>
                  <a:pt x="467" y="31"/>
                  <a:pt x="487" y="21"/>
                  <a:pt x="510" y="17"/>
                </a:cubicBezTo>
                <a:cubicBezTo>
                  <a:pt x="535" y="14"/>
                  <a:pt x="559" y="25"/>
                  <a:pt x="581" y="19"/>
                </a:cubicBezTo>
                <a:cubicBezTo>
                  <a:pt x="586" y="13"/>
                  <a:pt x="598" y="13"/>
                  <a:pt x="606" y="8"/>
                </a:cubicBezTo>
                <a:cubicBezTo>
                  <a:pt x="623" y="25"/>
                  <a:pt x="643" y="13"/>
                  <a:pt x="663" y="11"/>
                </a:cubicBezTo>
                <a:cubicBezTo>
                  <a:pt x="675" y="10"/>
                  <a:pt x="687" y="15"/>
                  <a:pt x="700" y="14"/>
                </a:cubicBezTo>
                <a:cubicBezTo>
                  <a:pt x="707" y="14"/>
                  <a:pt x="713" y="10"/>
                  <a:pt x="721" y="9"/>
                </a:cubicBezTo>
                <a:cubicBezTo>
                  <a:pt x="776" y="1"/>
                  <a:pt x="831" y="5"/>
                  <a:pt x="871" y="7"/>
                </a:cubicBezTo>
                <a:cubicBezTo>
                  <a:pt x="909" y="8"/>
                  <a:pt x="939" y="6"/>
                  <a:pt x="973" y="7"/>
                </a:cubicBezTo>
                <a:cubicBezTo>
                  <a:pt x="970" y="7"/>
                  <a:pt x="966" y="7"/>
                  <a:pt x="967" y="3"/>
                </a:cubicBezTo>
                <a:cubicBezTo>
                  <a:pt x="1000" y="13"/>
                  <a:pt x="1025" y="7"/>
                  <a:pt x="1057" y="0"/>
                </a:cubicBezTo>
                <a:cubicBezTo>
                  <a:pt x="1086" y="10"/>
                  <a:pt x="1125" y="1"/>
                  <a:pt x="1144" y="3"/>
                </a:cubicBezTo>
                <a:cubicBezTo>
                  <a:pt x="1134" y="22"/>
                  <a:pt x="1135" y="52"/>
                  <a:pt x="1123" y="68"/>
                </a:cubicBezTo>
                <a:cubicBezTo>
                  <a:pt x="1137" y="68"/>
                  <a:pt x="1123" y="89"/>
                  <a:pt x="1134" y="86"/>
                </a:cubicBezTo>
                <a:cubicBezTo>
                  <a:pt x="1130" y="107"/>
                  <a:pt x="1130" y="153"/>
                  <a:pt x="1124" y="183"/>
                </a:cubicBezTo>
                <a:cubicBezTo>
                  <a:pt x="1115" y="192"/>
                  <a:pt x="1109" y="204"/>
                  <a:pt x="1099" y="212"/>
                </a:cubicBezTo>
                <a:cubicBezTo>
                  <a:pt x="1102" y="225"/>
                  <a:pt x="1117" y="226"/>
                  <a:pt x="1131" y="230"/>
                </a:cubicBezTo>
                <a:cubicBezTo>
                  <a:pt x="1139" y="248"/>
                  <a:pt x="1153" y="275"/>
                  <a:pt x="1141" y="301"/>
                </a:cubicBezTo>
                <a:cubicBezTo>
                  <a:pt x="1130" y="298"/>
                  <a:pt x="1129" y="298"/>
                  <a:pt x="1120" y="295"/>
                </a:cubicBezTo>
                <a:cubicBezTo>
                  <a:pt x="1077" y="312"/>
                  <a:pt x="1043" y="304"/>
                  <a:pt x="979" y="301"/>
                </a:cubicBezTo>
                <a:cubicBezTo>
                  <a:pt x="963" y="323"/>
                  <a:pt x="940" y="308"/>
                  <a:pt x="918" y="315"/>
                </a:cubicBezTo>
                <a:cubicBezTo>
                  <a:pt x="911" y="313"/>
                  <a:pt x="920" y="306"/>
                  <a:pt x="910" y="305"/>
                </a:cubicBezTo>
                <a:cubicBezTo>
                  <a:pt x="909" y="321"/>
                  <a:pt x="884" y="310"/>
                  <a:pt x="879" y="310"/>
                </a:cubicBezTo>
                <a:cubicBezTo>
                  <a:pt x="872" y="310"/>
                  <a:pt x="861" y="319"/>
                  <a:pt x="852" y="310"/>
                </a:cubicBezTo>
                <a:cubicBezTo>
                  <a:pt x="851" y="319"/>
                  <a:pt x="840" y="321"/>
                  <a:pt x="829" y="319"/>
                </a:cubicBezTo>
                <a:cubicBezTo>
                  <a:pt x="824" y="318"/>
                  <a:pt x="815" y="311"/>
                  <a:pt x="816" y="311"/>
                </a:cubicBezTo>
                <a:cubicBezTo>
                  <a:pt x="814" y="310"/>
                  <a:pt x="807" y="316"/>
                  <a:pt x="806" y="316"/>
                </a:cubicBezTo>
                <a:cubicBezTo>
                  <a:pt x="804" y="316"/>
                  <a:pt x="797" y="311"/>
                  <a:pt x="795" y="310"/>
                </a:cubicBezTo>
                <a:cubicBezTo>
                  <a:pt x="774" y="307"/>
                  <a:pt x="742" y="319"/>
                  <a:pt x="720" y="307"/>
                </a:cubicBezTo>
                <a:cubicBezTo>
                  <a:pt x="716" y="307"/>
                  <a:pt x="724" y="315"/>
                  <a:pt x="714" y="312"/>
                </a:cubicBezTo>
                <a:cubicBezTo>
                  <a:pt x="699" y="312"/>
                  <a:pt x="705" y="303"/>
                  <a:pt x="685" y="306"/>
                </a:cubicBezTo>
                <a:cubicBezTo>
                  <a:pt x="679" y="283"/>
                  <a:pt x="666" y="294"/>
                  <a:pt x="651" y="297"/>
                </a:cubicBezTo>
                <a:cubicBezTo>
                  <a:pt x="598" y="310"/>
                  <a:pt x="546" y="294"/>
                  <a:pt x="499" y="305"/>
                </a:cubicBezTo>
                <a:cubicBezTo>
                  <a:pt x="504" y="299"/>
                  <a:pt x="495" y="306"/>
                  <a:pt x="494" y="299"/>
                </a:cubicBezTo>
                <a:cubicBezTo>
                  <a:pt x="486" y="296"/>
                  <a:pt x="493" y="308"/>
                  <a:pt x="486" y="305"/>
                </a:cubicBezTo>
                <a:cubicBezTo>
                  <a:pt x="464" y="295"/>
                  <a:pt x="443" y="308"/>
                  <a:pt x="424" y="300"/>
                </a:cubicBezTo>
                <a:cubicBezTo>
                  <a:pt x="410" y="305"/>
                  <a:pt x="384" y="309"/>
                  <a:pt x="371" y="298"/>
                </a:cubicBezTo>
                <a:cubicBezTo>
                  <a:pt x="362" y="302"/>
                  <a:pt x="354" y="312"/>
                  <a:pt x="343" y="311"/>
                </a:cubicBezTo>
                <a:cubicBezTo>
                  <a:pt x="336" y="311"/>
                  <a:pt x="326" y="298"/>
                  <a:pt x="319" y="297"/>
                </a:cubicBezTo>
                <a:cubicBezTo>
                  <a:pt x="300" y="294"/>
                  <a:pt x="252" y="301"/>
                  <a:pt x="242" y="303"/>
                </a:cubicBezTo>
                <a:cubicBezTo>
                  <a:pt x="189" y="314"/>
                  <a:pt x="134" y="305"/>
                  <a:pt x="86" y="311"/>
                </a:cubicBezTo>
                <a:close/>
              </a:path>
            </a:pathLst>
          </a:custGeom>
          <a:solidFill>
            <a:srgbClr val="E2E2E2"/>
          </a:solidFill>
          <a:ln w="9525">
            <a:noFill/>
            <a:round/>
            <a:headEnd/>
            <a:tailEnd/>
          </a:ln>
        </p:spPr>
        <p:txBody>
          <a:bodyPr wrap="square" lIns="548640" tIns="182880" rIns="548640" bIns="182880" anchor="ctr" anchorCtr="1"/>
          <a:lstStyle/>
          <a:p>
            <a:r>
              <a:rPr lang="en-US" sz="1600" dirty="0">
                <a:latin typeface="Source Sans Pro Regular"/>
                <a:cs typeface="Source Sans Pro Regular"/>
              </a:rPr>
              <a:t>  </a:t>
            </a:r>
            <a:r>
              <a:rPr lang="en-US" sz="1600" dirty="0"/>
              <a:t>“I would want to hit the ‘next’ rather than the text below, which feels informational”.     –P1, Sid</a:t>
            </a:r>
          </a:p>
        </p:txBody>
      </p:sp>
      <p:sp>
        <p:nvSpPr>
          <p:cNvPr id="8" name="clipart_symbols_newspaperclippings"/>
          <p:cNvSpPr>
            <a:spLocks/>
          </p:cNvSpPr>
          <p:nvPr/>
        </p:nvSpPr>
        <p:spPr bwMode="auto">
          <a:xfrm>
            <a:off x="428657" y="2197561"/>
            <a:ext cx="8320363" cy="1267447"/>
          </a:xfrm>
          <a:custGeom>
            <a:avLst/>
            <a:gdLst>
              <a:gd name="T0" fmla="*/ 2147483647 w 1124"/>
              <a:gd name="T1" fmla="*/ 2147483647 h 323"/>
              <a:gd name="T2" fmla="*/ 2147483647 w 1124"/>
              <a:gd name="T3" fmla="*/ 2147483647 h 323"/>
              <a:gd name="T4" fmla="*/ 2147483647 w 1124"/>
              <a:gd name="T5" fmla="*/ 2147483647 h 323"/>
              <a:gd name="T6" fmla="*/ 2147483647 w 1124"/>
              <a:gd name="T7" fmla="*/ 2147483647 h 323"/>
              <a:gd name="T8" fmla="*/ 2147483647 w 1124"/>
              <a:gd name="T9" fmla="*/ 2147483647 h 323"/>
              <a:gd name="T10" fmla="*/ 2147483647 w 1124"/>
              <a:gd name="T11" fmla="*/ 2147483647 h 323"/>
              <a:gd name="T12" fmla="*/ 2147483647 w 1124"/>
              <a:gd name="T13" fmla="*/ 2147483647 h 323"/>
              <a:gd name="T14" fmla="*/ 2147483647 w 1124"/>
              <a:gd name="T15" fmla="*/ 2147483647 h 323"/>
              <a:gd name="T16" fmla="*/ 2147483647 w 1124"/>
              <a:gd name="T17" fmla="*/ 2147483647 h 323"/>
              <a:gd name="T18" fmla="*/ 2147483647 w 1124"/>
              <a:gd name="T19" fmla="*/ 2147483647 h 323"/>
              <a:gd name="T20" fmla="*/ 2147483647 w 1124"/>
              <a:gd name="T21" fmla="*/ 2147483647 h 323"/>
              <a:gd name="T22" fmla="*/ 2147483647 w 1124"/>
              <a:gd name="T23" fmla="*/ 2147483647 h 323"/>
              <a:gd name="T24" fmla="*/ 2147483647 w 1124"/>
              <a:gd name="T25" fmla="*/ 2147483647 h 323"/>
              <a:gd name="T26" fmla="*/ 2147483647 w 1124"/>
              <a:gd name="T27" fmla="*/ 2147483647 h 323"/>
              <a:gd name="T28" fmla="*/ 2147483647 w 1124"/>
              <a:gd name="T29" fmla="*/ 2147483647 h 323"/>
              <a:gd name="T30" fmla="*/ 2147483647 w 1124"/>
              <a:gd name="T31" fmla="*/ 2147483647 h 323"/>
              <a:gd name="T32" fmla="*/ 2147483647 w 1124"/>
              <a:gd name="T33" fmla="*/ 2147483647 h 323"/>
              <a:gd name="T34" fmla="*/ 2147483647 w 1124"/>
              <a:gd name="T35" fmla="*/ 2147483647 h 323"/>
              <a:gd name="T36" fmla="*/ 2147483647 w 1124"/>
              <a:gd name="T37" fmla="*/ 2147483647 h 323"/>
              <a:gd name="T38" fmla="*/ 2147483647 w 1124"/>
              <a:gd name="T39" fmla="*/ 2147483647 h 323"/>
              <a:gd name="T40" fmla="*/ 2147483647 w 1124"/>
              <a:gd name="T41" fmla="*/ 2147483647 h 323"/>
              <a:gd name="T42" fmla="*/ 2147483647 w 1124"/>
              <a:gd name="T43" fmla="*/ 2147483647 h 323"/>
              <a:gd name="T44" fmla="*/ 2147483647 w 1124"/>
              <a:gd name="T45" fmla="*/ 2147483647 h 323"/>
              <a:gd name="T46" fmla="*/ 2147483647 w 1124"/>
              <a:gd name="T47" fmla="*/ 2147483647 h 323"/>
              <a:gd name="T48" fmla="*/ 2147483647 w 1124"/>
              <a:gd name="T49" fmla="*/ 2147483647 h 323"/>
              <a:gd name="T50" fmla="*/ 2147483647 w 1124"/>
              <a:gd name="T51" fmla="*/ 2147483647 h 323"/>
              <a:gd name="T52" fmla="*/ 2147483647 w 1124"/>
              <a:gd name="T53" fmla="*/ 2147483647 h 323"/>
              <a:gd name="T54" fmla="*/ 2147483647 w 1124"/>
              <a:gd name="T55" fmla="*/ 2147483647 h 323"/>
              <a:gd name="T56" fmla="*/ 2147483647 w 1124"/>
              <a:gd name="T57" fmla="*/ 0 h 323"/>
              <a:gd name="T58" fmla="*/ 2147483647 w 1124"/>
              <a:gd name="T59" fmla="*/ 2147483647 h 323"/>
              <a:gd name="T60" fmla="*/ 2147483647 w 1124"/>
              <a:gd name="T61" fmla="*/ 2147483647 h 323"/>
              <a:gd name="T62" fmla="*/ 2147483647 w 1124"/>
              <a:gd name="T63" fmla="*/ 2147483647 h 323"/>
              <a:gd name="T64" fmla="*/ 2147483647 w 1124"/>
              <a:gd name="T65" fmla="*/ 2147483647 h 323"/>
              <a:gd name="T66" fmla="*/ 2147483647 w 1124"/>
              <a:gd name="T67" fmla="*/ 2147483647 h 323"/>
              <a:gd name="T68" fmla="*/ 2147483647 w 1124"/>
              <a:gd name="T69" fmla="*/ 2147483647 h 323"/>
              <a:gd name="T70" fmla="*/ 2147483647 w 1124"/>
              <a:gd name="T71" fmla="*/ 2147483647 h 323"/>
              <a:gd name="T72" fmla="*/ 2147483647 w 1124"/>
              <a:gd name="T73" fmla="*/ 2147483647 h 323"/>
              <a:gd name="T74" fmla="*/ 2147483647 w 1124"/>
              <a:gd name="T75" fmla="*/ 2147483647 h 323"/>
              <a:gd name="T76" fmla="*/ 2147483647 w 1124"/>
              <a:gd name="T77" fmla="*/ 2147483647 h 323"/>
              <a:gd name="T78" fmla="*/ 2147483647 w 1124"/>
              <a:gd name="T79" fmla="*/ 2147483647 h 323"/>
              <a:gd name="T80" fmla="*/ 2147483647 w 1124"/>
              <a:gd name="T81" fmla="*/ 2147483647 h 323"/>
              <a:gd name="T82" fmla="*/ 2147483647 w 1124"/>
              <a:gd name="T83" fmla="*/ 2147483647 h 323"/>
              <a:gd name="T84" fmla="*/ 2147483647 w 1124"/>
              <a:gd name="T85" fmla="*/ 2147483647 h 323"/>
              <a:gd name="T86" fmla="*/ 2147483647 w 1124"/>
              <a:gd name="T87" fmla="*/ 2147483647 h 323"/>
              <a:gd name="T88" fmla="*/ 2147483647 w 1124"/>
              <a:gd name="T89" fmla="*/ 2147483647 h 323"/>
              <a:gd name="T90" fmla="*/ 2147483647 w 1124"/>
              <a:gd name="T91" fmla="*/ 2147483647 h 323"/>
              <a:gd name="T92" fmla="*/ 2147483647 w 1124"/>
              <a:gd name="T93" fmla="*/ 2147483647 h 323"/>
              <a:gd name="T94" fmla="*/ 2147483647 w 1124"/>
              <a:gd name="T95" fmla="*/ 2147483647 h 323"/>
              <a:gd name="T96" fmla="*/ 2147483647 w 1124"/>
              <a:gd name="T97" fmla="*/ 2147483647 h 323"/>
              <a:gd name="T98" fmla="*/ 2147483647 w 1124"/>
              <a:gd name="T99" fmla="*/ 2147483647 h 323"/>
              <a:gd name="T100" fmla="*/ 2147483647 w 1124"/>
              <a:gd name="T101" fmla="*/ 2147483647 h 323"/>
              <a:gd name="T102" fmla="*/ 2147483647 w 1124"/>
              <a:gd name="T103" fmla="*/ 2147483647 h 323"/>
              <a:gd name="T104" fmla="*/ 2147483647 w 1124"/>
              <a:gd name="T105" fmla="*/ 2147483647 h 323"/>
              <a:gd name="T106" fmla="*/ 2147483647 w 1124"/>
              <a:gd name="T107" fmla="*/ 2147483647 h 323"/>
              <a:gd name="T108" fmla="*/ 2147483647 w 1124"/>
              <a:gd name="T109" fmla="*/ 2147483647 h 323"/>
              <a:gd name="T110" fmla="*/ 2147483647 w 1124"/>
              <a:gd name="T111" fmla="*/ 2147483647 h 32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24"/>
              <a:gd name="T169" fmla="*/ 0 h 323"/>
              <a:gd name="T170" fmla="*/ 1124 w 1124"/>
              <a:gd name="T171" fmla="*/ 323 h 32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24" h="323">
                <a:moveTo>
                  <a:pt x="57" y="310"/>
                </a:moveTo>
                <a:cubicBezTo>
                  <a:pt x="54" y="310"/>
                  <a:pt x="50" y="310"/>
                  <a:pt x="46" y="309"/>
                </a:cubicBezTo>
                <a:cubicBezTo>
                  <a:pt x="49" y="303"/>
                  <a:pt x="27" y="304"/>
                  <a:pt x="34" y="309"/>
                </a:cubicBezTo>
                <a:cubicBezTo>
                  <a:pt x="32" y="309"/>
                  <a:pt x="33" y="248"/>
                  <a:pt x="29" y="226"/>
                </a:cubicBezTo>
                <a:cubicBezTo>
                  <a:pt x="23" y="224"/>
                  <a:pt x="16" y="199"/>
                  <a:pt x="14" y="192"/>
                </a:cubicBezTo>
                <a:cubicBezTo>
                  <a:pt x="8" y="193"/>
                  <a:pt x="9" y="174"/>
                  <a:pt x="6" y="162"/>
                </a:cubicBezTo>
                <a:cubicBezTo>
                  <a:pt x="9" y="155"/>
                  <a:pt x="9" y="136"/>
                  <a:pt x="8" y="124"/>
                </a:cubicBezTo>
                <a:cubicBezTo>
                  <a:pt x="7" y="114"/>
                  <a:pt x="4" y="96"/>
                  <a:pt x="3" y="84"/>
                </a:cubicBezTo>
                <a:cubicBezTo>
                  <a:pt x="3" y="71"/>
                  <a:pt x="0" y="59"/>
                  <a:pt x="1" y="56"/>
                </a:cubicBezTo>
                <a:cubicBezTo>
                  <a:pt x="4" y="47"/>
                  <a:pt x="3" y="29"/>
                  <a:pt x="17" y="25"/>
                </a:cubicBezTo>
                <a:cubicBezTo>
                  <a:pt x="25" y="22"/>
                  <a:pt x="36" y="26"/>
                  <a:pt x="43" y="27"/>
                </a:cubicBezTo>
                <a:cubicBezTo>
                  <a:pt x="54" y="27"/>
                  <a:pt x="63" y="23"/>
                  <a:pt x="82" y="22"/>
                </a:cubicBezTo>
                <a:cubicBezTo>
                  <a:pt x="103" y="21"/>
                  <a:pt x="127" y="26"/>
                  <a:pt x="143" y="24"/>
                </a:cubicBezTo>
                <a:cubicBezTo>
                  <a:pt x="151" y="23"/>
                  <a:pt x="158" y="26"/>
                  <a:pt x="166" y="26"/>
                </a:cubicBezTo>
                <a:cubicBezTo>
                  <a:pt x="174" y="25"/>
                  <a:pt x="183" y="20"/>
                  <a:pt x="191" y="21"/>
                </a:cubicBezTo>
                <a:cubicBezTo>
                  <a:pt x="208" y="23"/>
                  <a:pt x="227" y="18"/>
                  <a:pt x="245" y="17"/>
                </a:cubicBezTo>
                <a:cubicBezTo>
                  <a:pt x="269" y="15"/>
                  <a:pt x="299" y="20"/>
                  <a:pt x="316" y="20"/>
                </a:cubicBezTo>
                <a:cubicBezTo>
                  <a:pt x="327" y="21"/>
                  <a:pt x="339" y="15"/>
                  <a:pt x="351" y="16"/>
                </a:cubicBezTo>
                <a:cubicBezTo>
                  <a:pt x="369" y="16"/>
                  <a:pt x="405" y="22"/>
                  <a:pt x="422" y="17"/>
                </a:cubicBezTo>
                <a:cubicBezTo>
                  <a:pt x="454" y="8"/>
                  <a:pt x="459" y="20"/>
                  <a:pt x="481" y="17"/>
                </a:cubicBezTo>
                <a:cubicBezTo>
                  <a:pt x="507" y="13"/>
                  <a:pt x="527" y="18"/>
                  <a:pt x="547" y="15"/>
                </a:cubicBezTo>
                <a:cubicBezTo>
                  <a:pt x="553" y="9"/>
                  <a:pt x="570" y="12"/>
                  <a:pt x="578" y="8"/>
                </a:cubicBezTo>
                <a:cubicBezTo>
                  <a:pt x="604" y="16"/>
                  <a:pt x="615" y="13"/>
                  <a:pt x="635" y="11"/>
                </a:cubicBezTo>
                <a:cubicBezTo>
                  <a:pt x="647" y="10"/>
                  <a:pt x="659" y="15"/>
                  <a:pt x="672" y="14"/>
                </a:cubicBezTo>
                <a:cubicBezTo>
                  <a:pt x="679" y="14"/>
                  <a:pt x="685" y="10"/>
                  <a:pt x="693" y="9"/>
                </a:cubicBezTo>
                <a:cubicBezTo>
                  <a:pt x="748" y="1"/>
                  <a:pt x="803" y="5"/>
                  <a:pt x="843" y="7"/>
                </a:cubicBezTo>
                <a:cubicBezTo>
                  <a:pt x="880" y="8"/>
                  <a:pt x="910" y="6"/>
                  <a:pt x="945" y="7"/>
                </a:cubicBezTo>
                <a:cubicBezTo>
                  <a:pt x="942" y="7"/>
                  <a:pt x="938" y="7"/>
                  <a:pt x="939" y="3"/>
                </a:cubicBezTo>
                <a:cubicBezTo>
                  <a:pt x="955" y="10"/>
                  <a:pt x="997" y="8"/>
                  <a:pt x="1029" y="0"/>
                </a:cubicBezTo>
                <a:cubicBezTo>
                  <a:pt x="1058" y="11"/>
                  <a:pt x="1097" y="1"/>
                  <a:pt x="1116" y="4"/>
                </a:cubicBezTo>
                <a:cubicBezTo>
                  <a:pt x="1106" y="23"/>
                  <a:pt x="1113" y="70"/>
                  <a:pt x="1106" y="86"/>
                </a:cubicBezTo>
                <a:cubicBezTo>
                  <a:pt x="1102" y="108"/>
                  <a:pt x="1102" y="153"/>
                  <a:pt x="1096" y="184"/>
                </a:cubicBezTo>
                <a:cubicBezTo>
                  <a:pt x="1086" y="193"/>
                  <a:pt x="1124" y="276"/>
                  <a:pt x="1112" y="302"/>
                </a:cubicBezTo>
                <a:cubicBezTo>
                  <a:pt x="1102" y="298"/>
                  <a:pt x="1101" y="298"/>
                  <a:pt x="1091" y="295"/>
                </a:cubicBezTo>
                <a:cubicBezTo>
                  <a:pt x="1048" y="313"/>
                  <a:pt x="1014" y="305"/>
                  <a:pt x="951" y="301"/>
                </a:cubicBezTo>
                <a:cubicBezTo>
                  <a:pt x="934" y="323"/>
                  <a:pt x="922" y="304"/>
                  <a:pt x="900" y="311"/>
                </a:cubicBezTo>
                <a:cubicBezTo>
                  <a:pt x="893" y="310"/>
                  <a:pt x="896" y="305"/>
                  <a:pt x="873" y="308"/>
                </a:cubicBezTo>
                <a:cubicBezTo>
                  <a:pt x="858" y="308"/>
                  <a:pt x="856" y="311"/>
                  <a:pt x="851" y="310"/>
                </a:cubicBezTo>
                <a:cubicBezTo>
                  <a:pt x="843" y="310"/>
                  <a:pt x="832" y="319"/>
                  <a:pt x="824" y="310"/>
                </a:cubicBezTo>
                <a:cubicBezTo>
                  <a:pt x="822" y="319"/>
                  <a:pt x="817" y="315"/>
                  <a:pt x="806" y="313"/>
                </a:cubicBezTo>
                <a:cubicBezTo>
                  <a:pt x="801" y="312"/>
                  <a:pt x="787" y="311"/>
                  <a:pt x="787" y="311"/>
                </a:cubicBezTo>
                <a:cubicBezTo>
                  <a:pt x="785" y="310"/>
                  <a:pt x="779" y="316"/>
                  <a:pt x="777" y="316"/>
                </a:cubicBezTo>
                <a:cubicBezTo>
                  <a:pt x="775" y="316"/>
                  <a:pt x="768" y="311"/>
                  <a:pt x="766" y="310"/>
                </a:cubicBezTo>
                <a:cubicBezTo>
                  <a:pt x="745" y="307"/>
                  <a:pt x="736" y="320"/>
                  <a:pt x="715" y="308"/>
                </a:cubicBezTo>
                <a:cubicBezTo>
                  <a:pt x="711" y="308"/>
                  <a:pt x="698" y="308"/>
                  <a:pt x="688" y="305"/>
                </a:cubicBezTo>
                <a:cubicBezTo>
                  <a:pt x="673" y="305"/>
                  <a:pt x="685" y="304"/>
                  <a:pt x="665" y="307"/>
                </a:cubicBezTo>
                <a:cubicBezTo>
                  <a:pt x="652" y="295"/>
                  <a:pt x="639" y="300"/>
                  <a:pt x="622" y="297"/>
                </a:cubicBezTo>
                <a:cubicBezTo>
                  <a:pt x="568" y="288"/>
                  <a:pt x="552" y="290"/>
                  <a:pt x="505" y="300"/>
                </a:cubicBezTo>
                <a:cubicBezTo>
                  <a:pt x="510" y="294"/>
                  <a:pt x="467" y="305"/>
                  <a:pt x="465" y="299"/>
                </a:cubicBezTo>
                <a:cubicBezTo>
                  <a:pt x="458" y="296"/>
                  <a:pt x="454" y="303"/>
                  <a:pt x="446" y="300"/>
                </a:cubicBezTo>
                <a:cubicBezTo>
                  <a:pt x="425" y="291"/>
                  <a:pt x="414" y="307"/>
                  <a:pt x="396" y="299"/>
                </a:cubicBezTo>
                <a:cubicBezTo>
                  <a:pt x="381" y="305"/>
                  <a:pt x="355" y="308"/>
                  <a:pt x="342" y="298"/>
                </a:cubicBezTo>
                <a:cubicBezTo>
                  <a:pt x="333" y="301"/>
                  <a:pt x="329" y="301"/>
                  <a:pt x="318" y="300"/>
                </a:cubicBezTo>
                <a:cubicBezTo>
                  <a:pt x="310" y="299"/>
                  <a:pt x="297" y="298"/>
                  <a:pt x="290" y="296"/>
                </a:cubicBezTo>
                <a:cubicBezTo>
                  <a:pt x="272" y="293"/>
                  <a:pt x="223" y="300"/>
                  <a:pt x="213" y="302"/>
                </a:cubicBezTo>
                <a:cubicBezTo>
                  <a:pt x="160" y="313"/>
                  <a:pt x="105" y="304"/>
                  <a:pt x="57" y="310"/>
                </a:cubicBezTo>
                <a:close/>
              </a:path>
            </a:pathLst>
          </a:custGeom>
          <a:solidFill>
            <a:srgbClr val="E2E2E2"/>
          </a:solidFill>
          <a:ln w="9525">
            <a:noFill/>
            <a:round/>
            <a:headEnd/>
            <a:tailEnd/>
          </a:ln>
        </p:spPr>
        <p:txBody>
          <a:bodyPr wrap="square" lIns="548640" tIns="182880" rIns="548640" bIns="182880" anchor="ctr" anchorCtr="1"/>
          <a:lstStyle/>
          <a:p>
            <a:r>
              <a:rPr lang="en-US" sz="1600" dirty="0"/>
              <a:t>“VR&amp;E… I don</a:t>
            </a:r>
            <a:r>
              <a:rPr lang="fr-FR" sz="1600" dirty="0"/>
              <a:t>’</a:t>
            </a:r>
            <a:r>
              <a:rPr lang="en-US" sz="1600" dirty="0"/>
              <a:t>t even know what that is. Oh, it</a:t>
            </a:r>
            <a:r>
              <a:rPr lang="fr-FR" sz="1600" dirty="0"/>
              <a:t>’s Voc Rehab. I didn’t know it was called </a:t>
            </a:r>
            <a:r>
              <a:rPr lang="en-US" sz="1600" dirty="0"/>
              <a:t>‘</a:t>
            </a:r>
            <a:r>
              <a:rPr lang="fr-FR" sz="1600" dirty="0"/>
              <a:t>VR&amp;E</a:t>
            </a:r>
            <a:r>
              <a:rPr lang="en-US" sz="1600" dirty="0"/>
              <a:t>’</a:t>
            </a:r>
            <a:r>
              <a:rPr lang="fr-FR" sz="1600" dirty="0"/>
              <a:t>. If it was me, I’d just call it Voc Rehab</a:t>
            </a:r>
            <a:r>
              <a:rPr lang="en-US" sz="1600" dirty="0"/>
              <a:t>”.</a:t>
            </a:r>
            <a:r>
              <a:rPr lang="fr-FR" sz="1600" dirty="0"/>
              <a:t> </a:t>
            </a:r>
            <a:r>
              <a:rPr lang="en-US" sz="1600" dirty="0"/>
              <a:t>–</a:t>
            </a:r>
            <a:r>
              <a:rPr lang="fr-FR" sz="1600" dirty="0"/>
              <a:t>P4, Nathan</a:t>
            </a:r>
            <a:endParaRPr lang="en-US" sz="1600" dirty="0"/>
          </a:p>
        </p:txBody>
      </p:sp>
      <p:sp>
        <p:nvSpPr>
          <p:cNvPr id="9" name="clipart_symbols_newspaperclippings"/>
          <p:cNvSpPr>
            <a:spLocks/>
          </p:cNvSpPr>
          <p:nvPr/>
        </p:nvSpPr>
        <p:spPr bwMode="auto">
          <a:xfrm>
            <a:off x="428318" y="1404192"/>
            <a:ext cx="8321040" cy="701464"/>
          </a:xfrm>
          <a:custGeom>
            <a:avLst/>
            <a:gdLst>
              <a:gd name="T0" fmla="*/ 2147483647 w 1151"/>
              <a:gd name="T1" fmla="*/ 2147483647 h 324"/>
              <a:gd name="T2" fmla="*/ 2147483647 w 1151"/>
              <a:gd name="T3" fmla="*/ 2147483647 h 324"/>
              <a:gd name="T4" fmla="*/ 2147483647 w 1151"/>
              <a:gd name="T5" fmla="*/ 2147483647 h 324"/>
              <a:gd name="T6" fmla="*/ 2147483647 w 1151"/>
              <a:gd name="T7" fmla="*/ 2147483647 h 324"/>
              <a:gd name="T8" fmla="*/ 2147483647 w 1151"/>
              <a:gd name="T9" fmla="*/ 2147483647 h 324"/>
              <a:gd name="T10" fmla="*/ 2147483647 w 1151"/>
              <a:gd name="T11" fmla="*/ 2147483647 h 324"/>
              <a:gd name="T12" fmla="*/ 2147483647 w 1151"/>
              <a:gd name="T13" fmla="*/ 2147483647 h 324"/>
              <a:gd name="T14" fmla="*/ 2147483647 w 1151"/>
              <a:gd name="T15" fmla="*/ 2147483647 h 324"/>
              <a:gd name="T16" fmla="*/ 2147483647 w 1151"/>
              <a:gd name="T17" fmla="*/ 2147483647 h 324"/>
              <a:gd name="T18" fmla="*/ 2147483647 w 1151"/>
              <a:gd name="T19" fmla="*/ 2147483647 h 324"/>
              <a:gd name="T20" fmla="*/ 2147483647 w 1151"/>
              <a:gd name="T21" fmla="*/ 2147483647 h 324"/>
              <a:gd name="T22" fmla="*/ 2147483647 w 1151"/>
              <a:gd name="T23" fmla="*/ 2147483647 h 324"/>
              <a:gd name="T24" fmla="*/ 2147483647 w 1151"/>
              <a:gd name="T25" fmla="*/ 2147483647 h 324"/>
              <a:gd name="T26" fmla="*/ 2147483647 w 1151"/>
              <a:gd name="T27" fmla="*/ 2147483647 h 324"/>
              <a:gd name="T28" fmla="*/ 2147483647 w 1151"/>
              <a:gd name="T29" fmla="*/ 2147483647 h 324"/>
              <a:gd name="T30" fmla="*/ 2147483647 w 1151"/>
              <a:gd name="T31" fmla="*/ 2147483647 h 324"/>
              <a:gd name="T32" fmla="*/ 2147483647 w 1151"/>
              <a:gd name="T33" fmla="*/ 2147483647 h 324"/>
              <a:gd name="T34" fmla="*/ 2147483647 w 1151"/>
              <a:gd name="T35" fmla="*/ 2147483647 h 324"/>
              <a:gd name="T36" fmla="*/ 2147483647 w 1151"/>
              <a:gd name="T37" fmla="*/ 2147483647 h 324"/>
              <a:gd name="T38" fmla="*/ 2147483647 w 1151"/>
              <a:gd name="T39" fmla="*/ 2147483647 h 324"/>
              <a:gd name="T40" fmla="*/ 2147483647 w 1151"/>
              <a:gd name="T41" fmla="*/ 2147483647 h 324"/>
              <a:gd name="T42" fmla="*/ 2147483647 w 1151"/>
              <a:gd name="T43" fmla="*/ 2147483647 h 324"/>
              <a:gd name="T44" fmla="*/ 2147483647 w 1151"/>
              <a:gd name="T45" fmla="*/ 2147483647 h 324"/>
              <a:gd name="T46" fmla="*/ 2147483647 w 1151"/>
              <a:gd name="T47" fmla="*/ 2147483647 h 324"/>
              <a:gd name="T48" fmla="*/ 2147483647 w 1151"/>
              <a:gd name="T49" fmla="*/ 2147483647 h 324"/>
              <a:gd name="T50" fmla="*/ 2147483647 w 1151"/>
              <a:gd name="T51" fmla="*/ 2147483647 h 324"/>
              <a:gd name="T52" fmla="*/ 2147483647 w 1151"/>
              <a:gd name="T53" fmla="*/ 2147483647 h 324"/>
              <a:gd name="T54" fmla="*/ 2147483647 w 1151"/>
              <a:gd name="T55" fmla="*/ 2147483647 h 324"/>
              <a:gd name="T56" fmla="*/ 2147483647 w 1151"/>
              <a:gd name="T57" fmla="*/ 2147483647 h 324"/>
              <a:gd name="T58" fmla="*/ 2147483647 w 1151"/>
              <a:gd name="T59" fmla="*/ 2147483647 h 324"/>
              <a:gd name="T60" fmla="*/ 2147483647 w 1151"/>
              <a:gd name="T61" fmla="*/ 2147483647 h 324"/>
              <a:gd name="T62" fmla="*/ 2147483647 w 1151"/>
              <a:gd name="T63" fmla="*/ 2147483647 h 324"/>
              <a:gd name="T64" fmla="*/ 2147483647 w 1151"/>
              <a:gd name="T65" fmla="*/ 2147483647 h 324"/>
              <a:gd name="T66" fmla="*/ 2147483647 w 1151"/>
              <a:gd name="T67" fmla="*/ 2147483647 h 324"/>
              <a:gd name="T68" fmla="*/ 2147483647 w 1151"/>
              <a:gd name="T69" fmla="*/ 2147483647 h 324"/>
              <a:gd name="T70" fmla="*/ 2147483647 w 1151"/>
              <a:gd name="T71" fmla="*/ 2147483647 h 324"/>
              <a:gd name="T72" fmla="*/ 2147483647 w 1151"/>
              <a:gd name="T73" fmla="*/ 2147483647 h 324"/>
              <a:gd name="T74" fmla="*/ 2147483647 w 1151"/>
              <a:gd name="T75" fmla="*/ 2147483647 h 324"/>
              <a:gd name="T76" fmla="*/ 2147483647 w 1151"/>
              <a:gd name="T77" fmla="*/ 2147483647 h 324"/>
              <a:gd name="T78" fmla="*/ 2147483647 w 1151"/>
              <a:gd name="T79" fmla="*/ 2147483647 h 324"/>
              <a:gd name="T80" fmla="*/ 2147483647 w 1151"/>
              <a:gd name="T81" fmla="*/ 2147483647 h 324"/>
              <a:gd name="T82" fmla="*/ 2147483647 w 1151"/>
              <a:gd name="T83" fmla="*/ 2147483647 h 324"/>
              <a:gd name="T84" fmla="*/ 2147483647 w 1151"/>
              <a:gd name="T85" fmla="*/ 2147483647 h 324"/>
              <a:gd name="T86" fmla="*/ 2147483647 w 1151"/>
              <a:gd name="T87" fmla="*/ 2147483647 h 324"/>
              <a:gd name="T88" fmla="*/ 2147483647 w 1151"/>
              <a:gd name="T89" fmla="*/ 2147483647 h 324"/>
              <a:gd name="T90" fmla="*/ 2147483647 w 1151"/>
              <a:gd name="T91" fmla="*/ 2147483647 h 324"/>
              <a:gd name="T92" fmla="*/ 2147483647 w 1151"/>
              <a:gd name="T93" fmla="*/ 2147483647 h 324"/>
              <a:gd name="T94" fmla="*/ 2147483647 w 1151"/>
              <a:gd name="T95" fmla="*/ 2147483647 h 324"/>
              <a:gd name="T96" fmla="*/ 2147483647 w 1151"/>
              <a:gd name="T97" fmla="*/ 2147483647 h 324"/>
              <a:gd name="T98" fmla="*/ 2147483647 w 1151"/>
              <a:gd name="T99" fmla="*/ 2147483647 h 324"/>
              <a:gd name="T100" fmla="*/ 2147483647 w 1151"/>
              <a:gd name="T101" fmla="*/ 2147483647 h 324"/>
              <a:gd name="T102" fmla="*/ 2147483647 w 1151"/>
              <a:gd name="T103" fmla="*/ 2147483647 h 324"/>
              <a:gd name="T104" fmla="*/ 2147483647 w 1151"/>
              <a:gd name="T105" fmla="*/ 2147483647 h 324"/>
              <a:gd name="T106" fmla="*/ 2147483647 w 1151"/>
              <a:gd name="T107" fmla="*/ 2147483647 h 324"/>
              <a:gd name="T108" fmla="*/ 2147483647 w 1151"/>
              <a:gd name="T109" fmla="*/ 2147483647 h 32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51"/>
              <a:gd name="T166" fmla="*/ 0 h 324"/>
              <a:gd name="T167" fmla="*/ 1151 w 1151"/>
              <a:gd name="T168" fmla="*/ 324 h 32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51" h="324">
                <a:moveTo>
                  <a:pt x="1029" y="301"/>
                </a:moveTo>
                <a:cubicBezTo>
                  <a:pt x="1033" y="301"/>
                  <a:pt x="1050" y="301"/>
                  <a:pt x="1054" y="301"/>
                </a:cubicBezTo>
                <a:cubicBezTo>
                  <a:pt x="1060" y="296"/>
                  <a:pt x="1086" y="300"/>
                  <a:pt x="1090" y="301"/>
                </a:cubicBezTo>
                <a:cubicBezTo>
                  <a:pt x="1092" y="301"/>
                  <a:pt x="1130" y="297"/>
                  <a:pt x="1132" y="297"/>
                </a:cubicBezTo>
                <a:cubicBezTo>
                  <a:pt x="1138" y="268"/>
                  <a:pt x="1115" y="246"/>
                  <a:pt x="1119" y="225"/>
                </a:cubicBezTo>
                <a:cubicBezTo>
                  <a:pt x="1125" y="222"/>
                  <a:pt x="1123" y="194"/>
                  <a:pt x="1124" y="187"/>
                </a:cubicBezTo>
                <a:cubicBezTo>
                  <a:pt x="1130" y="188"/>
                  <a:pt x="1121" y="164"/>
                  <a:pt x="1123" y="152"/>
                </a:cubicBezTo>
                <a:cubicBezTo>
                  <a:pt x="1151" y="140"/>
                  <a:pt x="1129" y="89"/>
                  <a:pt x="1129" y="61"/>
                </a:cubicBezTo>
                <a:cubicBezTo>
                  <a:pt x="1129" y="50"/>
                  <a:pt x="1139" y="37"/>
                  <a:pt x="1135" y="26"/>
                </a:cubicBezTo>
                <a:cubicBezTo>
                  <a:pt x="1132" y="18"/>
                  <a:pt x="1117" y="14"/>
                  <a:pt x="1104" y="16"/>
                </a:cubicBezTo>
                <a:cubicBezTo>
                  <a:pt x="1096" y="18"/>
                  <a:pt x="1092" y="19"/>
                  <a:pt x="1085" y="20"/>
                </a:cubicBezTo>
                <a:cubicBezTo>
                  <a:pt x="1073" y="21"/>
                  <a:pt x="1058" y="15"/>
                  <a:pt x="1039" y="15"/>
                </a:cubicBezTo>
                <a:cubicBezTo>
                  <a:pt x="1018" y="14"/>
                  <a:pt x="994" y="19"/>
                  <a:pt x="978" y="17"/>
                </a:cubicBezTo>
                <a:cubicBezTo>
                  <a:pt x="970" y="16"/>
                  <a:pt x="963" y="24"/>
                  <a:pt x="955" y="24"/>
                </a:cubicBezTo>
                <a:cubicBezTo>
                  <a:pt x="947" y="23"/>
                  <a:pt x="938" y="14"/>
                  <a:pt x="929" y="15"/>
                </a:cubicBezTo>
                <a:cubicBezTo>
                  <a:pt x="913" y="16"/>
                  <a:pt x="894" y="12"/>
                  <a:pt x="876" y="11"/>
                </a:cubicBezTo>
                <a:cubicBezTo>
                  <a:pt x="851" y="9"/>
                  <a:pt x="822" y="14"/>
                  <a:pt x="805" y="15"/>
                </a:cubicBezTo>
                <a:cubicBezTo>
                  <a:pt x="794" y="16"/>
                  <a:pt x="782" y="10"/>
                  <a:pt x="770" y="11"/>
                </a:cubicBezTo>
                <a:cubicBezTo>
                  <a:pt x="752" y="12"/>
                  <a:pt x="732" y="20"/>
                  <a:pt x="715" y="22"/>
                </a:cubicBezTo>
                <a:cubicBezTo>
                  <a:pt x="682" y="27"/>
                  <a:pt x="662" y="16"/>
                  <a:pt x="639" y="13"/>
                </a:cubicBezTo>
                <a:cubicBezTo>
                  <a:pt x="614" y="10"/>
                  <a:pt x="612" y="23"/>
                  <a:pt x="589" y="17"/>
                </a:cubicBezTo>
                <a:cubicBezTo>
                  <a:pt x="584" y="11"/>
                  <a:pt x="551" y="10"/>
                  <a:pt x="543" y="5"/>
                </a:cubicBezTo>
                <a:cubicBezTo>
                  <a:pt x="519" y="7"/>
                  <a:pt x="506" y="11"/>
                  <a:pt x="485" y="9"/>
                </a:cubicBezTo>
                <a:cubicBezTo>
                  <a:pt x="474" y="8"/>
                  <a:pt x="462" y="13"/>
                  <a:pt x="449" y="13"/>
                </a:cubicBezTo>
                <a:cubicBezTo>
                  <a:pt x="442" y="12"/>
                  <a:pt x="436" y="9"/>
                  <a:pt x="428" y="8"/>
                </a:cubicBezTo>
                <a:cubicBezTo>
                  <a:pt x="373" y="0"/>
                  <a:pt x="317" y="5"/>
                  <a:pt x="278" y="7"/>
                </a:cubicBezTo>
                <a:cubicBezTo>
                  <a:pt x="240" y="9"/>
                  <a:pt x="240" y="9"/>
                  <a:pt x="206" y="10"/>
                </a:cubicBezTo>
                <a:cubicBezTo>
                  <a:pt x="209" y="10"/>
                  <a:pt x="172" y="14"/>
                  <a:pt x="171" y="10"/>
                </a:cubicBezTo>
                <a:cubicBezTo>
                  <a:pt x="123" y="2"/>
                  <a:pt x="124" y="10"/>
                  <a:pt x="91" y="2"/>
                </a:cubicBezTo>
                <a:cubicBezTo>
                  <a:pt x="63" y="13"/>
                  <a:pt x="24" y="4"/>
                  <a:pt x="5" y="7"/>
                </a:cubicBezTo>
                <a:cubicBezTo>
                  <a:pt x="15" y="26"/>
                  <a:pt x="14" y="56"/>
                  <a:pt x="27" y="72"/>
                </a:cubicBezTo>
                <a:cubicBezTo>
                  <a:pt x="12" y="72"/>
                  <a:pt x="27" y="93"/>
                  <a:pt x="16" y="90"/>
                </a:cubicBezTo>
                <a:cubicBezTo>
                  <a:pt x="20" y="111"/>
                  <a:pt x="21" y="156"/>
                  <a:pt x="27" y="187"/>
                </a:cubicBezTo>
                <a:cubicBezTo>
                  <a:pt x="36" y="196"/>
                  <a:pt x="9" y="208"/>
                  <a:pt x="19" y="215"/>
                </a:cubicBezTo>
                <a:cubicBezTo>
                  <a:pt x="16" y="229"/>
                  <a:pt x="34" y="230"/>
                  <a:pt x="21" y="233"/>
                </a:cubicBezTo>
                <a:cubicBezTo>
                  <a:pt x="13" y="252"/>
                  <a:pt x="0" y="279"/>
                  <a:pt x="12" y="305"/>
                </a:cubicBezTo>
                <a:cubicBezTo>
                  <a:pt x="22" y="302"/>
                  <a:pt x="23" y="302"/>
                  <a:pt x="33" y="298"/>
                </a:cubicBezTo>
                <a:cubicBezTo>
                  <a:pt x="76" y="315"/>
                  <a:pt x="110" y="307"/>
                  <a:pt x="173" y="303"/>
                </a:cubicBezTo>
                <a:cubicBezTo>
                  <a:pt x="190" y="324"/>
                  <a:pt x="213" y="309"/>
                  <a:pt x="235" y="316"/>
                </a:cubicBezTo>
                <a:cubicBezTo>
                  <a:pt x="242" y="314"/>
                  <a:pt x="268" y="311"/>
                  <a:pt x="273" y="311"/>
                </a:cubicBezTo>
                <a:cubicBezTo>
                  <a:pt x="281" y="310"/>
                  <a:pt x="303" y="309"/>
                  <a:pt x="313" y="307"/>
                </a:cubicBezTo>
                <a:cubicBezTo>
                  <a:pt x="318" y="306"/>
                  <a:pt x="337" y="310"/>
                  <a:pt x="337" y="311"/>
                </a:cubicBezTo>
                <a:cubicBezTo>
                  <a:pt x="339" y="310"/>
                  <a:pt x="345" y="316"/>
                  <a:pt x="347" y="316"/>
                </a:cubicBezTo>
                <a:cubicBezTo>
                  <a:pt x="349" y="316"/>
                  <a:pt x="356" y="310"/>
                  <a:pt x="358" y="310"/>
                </a:cubicBezTo>
                <a:cubicBezTo>
                  <a:pt x="379" y="306"/>
                  <a:pt x="387" y="312"/>
                  <a:pt x="411" y="310"/>
                </a:cubicBezTo>
                <a:cubicBezTo>
                  <a:pt x="415" y="311"/>
                  <a:pt x="429" y="314"/>
                  <a:pt x="439" y="311"/>
                </a:cubicBezTo>
                <a:cubicBezTo>
                  <a:pt x="453" y="310"/>
                  <a:pt x="484" y="302"/>
                  <a:pt x="504" y="305"/>
                </a:cubicBezTo>
                <a:cubicBezTo>
                  <a:pt x="522" y="288"/>
                  <a:pt x="596" y="303"/>
                  <a:pt x="615" y="300"/>
                </a:cubicBezTo>
                <a:cubicBezTo>
                  <a:pt x="622" y="297"/>
                  <a:pt x="660" y="304"/>
                  <a:pt x="667" y="301"/>
                </a:cubicBezTo>
                <a:cubicBezTo>
                  <a:pt x="688" y="291"/>
                  <a:pt x="710" y="303"/>
                  <a:pt x="728" y="295"/>
                </a:cubicBezTo>
                <a:cubicBezTo>
                  <a:pt x="743" y="300"/>
                  <a:pt x="769" y="303"/>
                  <a:pt x="782" y="293"/>
                </a:cubicBezTo>
                <a:cubicBezTo>
                  <a:pt x="790" y="296"/>
                  <a:pt x="798" y="306"/>
                  <a:pt x="809" y="305"/>
                </a:cubicBezTo>
                <a:cubicBezTo>
                  <a:pt x="817" y="304"/>
                  <a:pt x="854" y="302"/>
                  <a:pt x="861" y="300"/>
                </a:cubicBezTo>
                <a:cubicBezTo>
                  <a:pt x="879" y="297"/>
                  <a:pt x="901" y="294"/>
                  <a:pt x="911" y="296"/>
                </a:cubicBezTo>
                <a:cubicBezTo>
                  <a:pt x="964" y="306"/>
                  <a:pt x="982" y="296"/>
                  <a:pt x="1029" y="301"/>
                </a:cubicBezTo>
                <a:close/>
              </a:path>
            </a:pathLst>
          </a:custGeom>
          <a:solidFill>
            <a:srgbClr val="E2E2E2"/>
          </a:solidFill>
          <a:ln w="9525">
            <a:noFill/>
            <a:round/>
            <a:headEnd/>
            <a:tailEnd/>
          </a:ln>
        </p:spPr>
        <p:txBody>
          <a:bodyPr wrap="square" lIns="548640" tIns="182880" rIns="548640" bIns="182880" anchor="ctr" anchorCtr="1"/>
          <a:lstStyle/>
          <a:p>
            <a:r>
              <a:rPr lang="en-US" sz="1600" dirty="0"/>
              <a:t>“I didn’t know I’d get all of this by clicking Manage. I’m a little concerned about that word being used to describe these different things”. –P5, Duncan</a:t>
            </a:r>
          </a:p>
        </p:txBody>
      </p:sp>
      <p:sp>
        <p:nvSpPr>
          <p:cNvPr id="11" name="clipart_symbols_newspaperclippings"/>
          <p:cNvSpPr>
            <a:spLocks/>
          </p:cNvSpPr>
          <p:nvPr/>
        </p:nvSpPr>
        <p:spPr bwMode="auto">
          <a:xfrm>
            <a:off x="428318" y="5667844"/>
            <a:ext cx="8321040" cy="935213"/>
          </a:xfrm>
          <a:custGeom>
            <a:avLst/>
            <a:gdLst>
              <a:gd name="T0" fmla="*/ 2147483647 w 1151"/>
              <a:gd name="T1" fmla="*/ 2147483647 h 324"/>
              <a:gd name="T2" fmla="*/ 2147483647 w 1151"/>
              <a:gd name="T3" fmla="*/ 2147483647 h 324"/>
              <a:gd name="T4" fmla="*/ 2147483647 w 1151"/>
              <a:gd name="T5" fmla="*/ 2147483647 h 324"/>
              <a:gd name="T6" fmla="*/ 2147483647 w 1151"/>
              <a:gd name="T7" fmla="*/ 2147483647 h 324"/>
              <a:gd name="T8" fmla="*/ 2147483647 w 1151"/>
              <a:gd name="T9" fmla="*/ 2147483647 h 324"/>
              <a:gd name="T10" fmla="*/ 2147483647 w 1151"/>
              <a:gd name="T11" fmla="*/ 2147483647 h 324"/>
              <a:gd name="T12" fmla="*/ 2147483647 w 1151"/>
              <a:gd name="T13" fmla="*/ 2147483647 h 324"/>
              <a:gd name="T14" fmla="*/ 2147483647 w 1151"/>
              <a:gd name="T15" fmla="*/ 2147483647 h 324"/>
              <a:gd name="T16" fmla="*/ 2147483647 w 1151"/>
              <a:gd name="T17" fmla="*/ 2147483647 h 324"/>
              <a:gd name="T18" fmla="*/ 2147483647 w 1151"/>
              <a:gd name="T19" fmla="*/ 2147483647 h 324"/>
              <a:gd name="T20" fmla="*/ 2147483647 w 1151"/>
              <a:gd name="T21" fmla="*/ 2147483647 h 324"/>
              <a:gd name="T22" fmla="*/ 2147483647 w 1151"/>
              <a:gd name="T23" fmla="*/ 2147483647 h 324"/>
              <a:gd name="T24" fmla="*/ 2147483647 w 1151"/>
              <a:gd name="T25" fmla="*/ 2147483647 h 324"/>
              <a:gd name="T26" fmla="*/ 2147483647 w 1151"/>
              <a:gd name="T27" fmla="*/ 2147483647 h 324"/>
              <a:gd name="T28" fmla="*/ 2147483647 w 1151"/>
              <a:gd name="T29" fmla="*/ 2147483647 h 324"/>
              <a:gd name="T30" fmla="*/ 2147483647 w 1151"/>
              <a:gd name="T31" fmla="*/ 2147483647 h 324"/>
              <a:gd name="T32" fmla="*/ 2147483647 w 1151"/>
              <a:gd name="T33" fmla="*/ 2147483647 h 324"/>
              <a:gd name="T34" fmla="*/ 2147483647 w 1151"/>
              <a:gd name="T35" fmla="*/ 2147483647 h 324"/>
              <a:gd name="T36" fmla="*/ 2147483647 w 1151"/>
              <a:gd name="T37" fmla="*/ 2147483647 h 324"/>
              <a:gd name="T38" fmla="*/ 2147483647 w 1151"/>
              <a:gd name="T39" fmla="*/ 2147483647 h 324"/>
              <a:gd name="T40" fmla="*/ 2147483647 w 1151"/>
              <a:gd name="T41" fmla="*/ 2147483647 h 324"/>
              <a:gd name="T42" fmla="*/ 2147483647 w 1151"/>
              <a:gd name="T43" fmla="*/ 2147483647 h 324"/>
              <a:gd name="T44" fmla="*/ 2147483647 w 1151"/>
              <a:gd name="T45" fmla="*/ 2147483647 h 324"/>
              <a:gd name="T46" fmla="*/ 2147483647 w 1151"/>
              <a:gd name="T47" fmla="*/ 2147483647 h 324"/>
              <a:gd name="T48" fmla="*/ 2147483647 w 1151"/>
              <a:gd name="T49" fmla="*/ 2147483647 h 324"/>
              <a:gd name="T50" fmla="*/ 2147483647 w 1151"/>
              <a:gd name="T51" fmla="*/ 2147483647 h 324"/>
              <a:gd name="T52" fmla="*/ 2147483647 w 1151"/>
              <a:gd name="T53" fmla="*/ 2147483647 h 324"/>
              <a:gd name="T54" fmla="*/ 2147483647 w 1151"/>
              <a:gd name="T55" fmla="*/ 2147483647 h 324"/>
              <a:gd name="T56" fmla="*/ 2147483647 w 1151"/>
              <a:gd name="T57" fmla="*/ 2147483647 h 324"/>
              <a:gd name="T58" fmla="*/ 2147483647 w 1151"/>
              <a:gd name="T59" fmla="*/ 2147483647 h 324"/>
              <a:gd name="T60" fmla="*/ 2147483647 w 1151"/>
              <a:gd name="T61" fmla="*/ 2147483647 h 324"/>
              <a:gd name="T62" fmla="*/ 2147483647 w 1151"/>
              <a:gd name="T63" fmla="*/ 2147483647 h 324"/>
              <a:gd name="T64" fmla="*/ 2147483647 w 1151"/>
              <a:gd name="T65" fmla="*/ 2147483647 h 324"/>
              <a:gd name="T66" fmla="*/ 2147483647 w 1151"/>
              <a:gd name="T67" fmla="*/ 2147483647 h 324"/>
              <a:gd name="T68" fmla="*/ 2147483647 w 1151"/>
              <a:gd name="T69" fmla="*/ 2147483647 h 324"/>
              <a:gd name="T70" fmla="*/ 2147483647 w 1151"/>
              <a:gd name="T71" fmla="*/ 2147483647 h 324"/>
              <a:gd name="T72" fmla="*/ 2147483647 w 1151"/>
              <a:gd name="T73" fmla="*/ 2147483647 h 324"/>
              <a:gd name="T74" fmla="*/ 2147483647 w 1151"/>
              <a:gd name="T75" fmla="*/ 2147483647 h 324"/>
              <a:gd name="T76" fmla="*/ 2147483647 w 1151"/>
              <a:gd name="T77" fmla="*/ 2147483647 h 324"/>
              <a:gd name="T78" fmla="*/ 2147483647 w 1151"/>
              <a:gd name="T79" fmla="*/ 2147483647 h 324"/>
              <a:gd name="T80" fmla="*/ 2147483647 w 1151"/>
              <a:gd name="T81" fmla="*/ 2147483647 h 324"/>
              <a:gd name="T82" fmla="*/ 2147483647 w 1151"/>
              <a:gd name="T83" fmla="*/ 2147483647 h 324"/>
              <a:gd name="T84" fmla="*/ 2147483647 w 1151"/>
              <a:gd name="T85" fmla="*/ 2147483647 h 324"/>
              <a:gd name="T86" fmla="*/ 2147483647 w 1151"/>
              <a:gd name="T87" fmla="*/ 2147483647 h 324"/>
              <a:gd name="T88" fmla="*/ 2147483647 w 1151"/>
              <a:gd name="T89" fmla="*/ 2147483647 h 324"/>
              <a:gd name="T90" fmla="*/ 2147483647 w 1151"/>
              <a:gd name="T91" fmla="*/ 2147483647 h 324"/>
              <a:gd name="T92" fmla="*/ 2147483647 w 1151"/>
              <a:gd name="T93" fmla="*/ 2147483647 h 324"/>
              <a:gd name="T94" fmla="*/ 2147483647 w 1151"/>
              <a:gd name="T95" fmla="*/ 2147483647 h 324"/>
              <a:gd name="T96" fmla="*/ 2147483647 w 1151"/>
              <a:gd name="T97" fmla="*/ 2147483647 h 324"/>
              <a:gd name="T98" fmla="*/ 2147483647 w 1151"/>
              <a:gd name="T99" fmla="*/ 2147483647 h 324"/>
              <a:gd name="T100" fmla="*/ 2147483647 w 1151"/>
              <a:gd name="T101" fmla="*/ 2147483647 h 324"/>
              <a:gd name="T102" fmla="*/ 2147483647 w 1151"/>
              <a:gd name="T103" fmla="*/ 2147483647 h 324"/>
              <a:gd name="T104" fmla="*/ 2147483647 w 1151"/>
              <a:gd name="T105" fmla="*/ 2147483647 h 324"/>
              <a:gd name="T106" fmla="*/ 2147483647 w 1151"/>
              <a:gd name="T107" fmla="*/ 2147483647 h 324"/>
              <a:gd name="T108" fmla="*/ 2147483647 w 1151"/>
              <a:gd name="T109" fmla="*/ 2147483647 h 32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51"/>
              <a:gd name="T166" fmla="*/ 0 h 324"/>
              <a:gd name="T167" fmla="*/ 1151 w 1151"/>
              <a:gd name="T168" fmla="*/ 324 h 32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51" h="324">
                <a:moveTo>
                  <a:pt x="1029" y="301"/>
                </a:moveTo>
                <a:cubicBezTo>
                  <a:pt x="1033" y="301"/>
                  <a:pt x="1050" y="301"/>
                  <a:pt x="1054" y="301"/>
                </a:cubicBezTo>
                <a:cubicBezTo>
                  <a:pt x="1060" y="296"/>
                  <a:pt x="1086" y="300"/>
                  <a:pt x="1090" y="301"/>
                </a:cubicBezTo>
                <a:cubicBezTo>
                  <a:pt x="1092" y="301"/>
                  <a:pt x="1130" y="297"/>
                  <a:pt x="1132" y="297"/>
                </a:cubicBezTo>
                <a:cubicBezTo>
                  <a:pt x="1138" y="268"/>
                  <a:pt x="1115" y="246"/>
                  <a:pt x="1119" y="225"/>
                </a:cubicBezTo>
                <a:cubicBezTo>
                  <a:pt x="1125" y="222"/>
                  <a:pt x="1123" y="194"/>
                  <a:pt x="1124" y="187"/>
                </a:cubicBezTo>
                <a:cubicBezTo>
                  <a:pt x="1130" y="188"/>
                  <a:pt x="1121" y="164"/>
                  <a:pt x="1123" y="152"/>
                </a:cubicBezTo>
                <a:cubicBezTo>
                  <a:pt x="1151" y="140"/>
                  <a:pt x="1129" y="89"/>
                  <a:pt x="1129" y="61"/>
                </a:cubicBezTo>
                <a:cubicBezTo>
                  <a:pt x="1129" y="50"/>
                  <a:pt x="1139" y="37"/>
                  <a:pt x="1135" y="26"/>
                </a:cubicBezTo>
                <a:cubicBezTo>
                  <a:pt x="1132" y="18"/>
                  <a:pt x="1117" y="14"/>
                  <a:pt x="1104" y="16"/>
                </a:cubicBezTo>
                <a:cubicBezTo>
                  <a:pt x="1096" y="18"/>
                  <a:pt x="1092" y="19"/>
                  <a:pt x="1085" y="20"/>
                </a:cubicBezTo>
                <a:cubicBezTo>
                  <a:pt x="1073" y="21"/>
                  <a:pt x="1058" y="15"/>
                  <a:pt x="1039" y="15"/>
                </a:cubicBezTo>
                <a:cubicBezTo>
                  <a:pt x="1018" y="14"/>
                  <a:pt x="994" y="19"/>
                  <a:pt x="978" y="17"/>
                </a:cubicBezTo>
                <a:cubicBezTo>
                  <a:pt x="970" y="16"/>
                  <a:pt x="963" y="24"/>
                  <a:pt x="955" y="24"/>
                </a:cubicBezTo>
                <a:cubicBezTo>
                  <a:pt x="947" y="23"/>
                  <a:pt x="938" y="14"/>
                  <a:pt x="929" y="15"/>
                </a:cubicBezTo>
                <a:cubicBezTo>
                  <a:pt x="913" y="16"/>
                  <a:pt x="894" y="12"/>
                  <a:pt x="876" y="11"/>
                </a:cubicBezTo>
                <a:cubicBezTo>
                  <a:pt x="851" y="9"/>
                  <a:pt x="822" y="14"/>
                  <a:pt x="805" y="15"/>
                </a:cubicBezTo>
                <a:cubicBezTo>
                  <a:pt x="794" y="16"/>
                  <a:pt x="782" y="10"/>
                  <a:pt x="770" y="11"/>
                </a:cubicBezTo>
                <a:cubicBezTo>
                  <a:pt x="752" y="12"/>
                  <a:pt x="732" y="20"/>
                  <a:pt x="715" y="22"/>
                </a:cubicBezTo>
                <a:cubicBezTo>
                  <a:pt x="682" y="27"/>
                  <a:pt x="662" y="16"/>
                  <a:pt x="639" y="13"/>
                </a:cubicBezTo>
                <a:cubicBezTo>
                  <a:pt x="614" y="10"/>
                  <a:pt x="612" y="23"/>
                  <a:pt x="589" y="17"/>
                </a:cubicBezTo>
                <a:cubicBezTo>
                  <a:pt x="584" y="11"/>
                  <a:pt x="551" y="10"/>
                  <a:pt x="543" y="5"/>
                </a:cubicBezTo>
                <a:cubicBezTo>
                  <a:pt x="519" y="7"/>
                  <a:pt x="506" y="11"/>
                  <a:pt x="485" y="9"/>
                </a:cubicBezTo>
                <a:cubicBezTo>
                  <a:pt x="474" y="8"/>
                  <a:pt x="462" y="13"/>
                  <a:pt x="449" y="13"/>
                </a:cubicBezTo>
                <a:cubicBezTo>
                  <a:pt x="442" y="12"/>
                  <a:pt x="436" y="9"/>
                  <a:pt x="428" y="8"/>
                </a:cubicBezTo>
                <a:cubicBezTo>
                  <a:pt x="373" y="0"/>
                  <a:pt x="317" y="5"/>
                  <a:pt x="278" y="7"/>
                </a:cubicBezTo>
                <a:cubicBezTo>
                  <a:pt x="240" y="9"/>
                  <a:pt x="240" y="9"/>
                  <a:pt x="206" y="10"/>
                </a:cubicBezTo>
                <a:cubicBezTo>
                  <a:pt x="209" y="10"/>
                  <a:pt x="172" y="14"/>
                  <a:pt x="171" y="10"/>
                </a:cubicBezTo>
                <a:cubicBezTo>
                  <a:pt x="123" y="2"/>
                  <a:pt x="124" y="10"/>
                  <a:pt x="91" y="2"/>
                </a:cubicBezTo>
                <a:cubicBezTo>
                  <a:pt x="63" y="13"/>
                  <a:pt x="24" y="4"/>
                  <a:pt x="5" y="7"/>
                </a:cubicBezTo>
                <a:cubicBezTo>
                  <a:pt x="15" y="26"/>
                  <a:pt x="14" y="56"/>
                  <a:pt x="27" y="72"/>
                </a:cubicBezTo>
                <a:cubicBezTo>
                  <a:pt x="12" y="72"/>
                  <a:pt x="27" y="93"/>
                  <a:pt x="16" y="90"/>
                </a:cubicBezTo>
                <a:cubicBezTo>
                  <a:pt x="20" y="111"/>
                  <a:pt x="21" y="156"/>
                  <a:pt x="27" y="187"/>
                </a:cubicBezTo>
                <a:cubicBezTo>
                  <a:pt x="36" y="196"/>
                  <a:pt x="9" y="208"/>
                  <a:pt x="19" y="215"/>
                </a:cubicBezTo>
                <a:cubicBezTo>
                  <a:pt x="16" y="229"/>
                  <a:pt x="34" y="230"/>
                  <a:pt x="21" y="233"/>
                </a:cubicBezTo>
                <a:cubicBezTo>
                  <a:pt x="13" y="252"/>
                  <a:pt x="0" y="279"/>
                  <a:pt x="12" y="305"/>
                </a:cubicBezTo>
                <a:cubicBezTo>
                  <a:pt x="22" y="302"/>
                  <a:pt x="23" y="302"/>
                  <a:pt x="33" y="298"/>
                </a:cubicBezTo>
                <a:cubicBezTo>
                  <a:pt x="76" y="315"/>
                  <a:pt x="110" y="307"/>
                  <a:pt x="173" y="303"/>
                </a:cubicBezTo>
                <a:cubicBezTo>
                  <a:pt x="190" y="324"/>
                  <a:pt x="213" y="309"/>
                  <a:pt x="235" y="316"/>
                </a:cubicBezTo>
                <a:cubicBezTo>
                  <a:pt x="242" y="314"/>
                  <a:pt x="268" y="311"/>
                  <a:pt x="273" y="311"/>
                </a:cubicBezTo>
                <a:cubicBezTo>
                  <a:pt x="281" y="310"/>
                  <a:pt x="303" y="309"/>
                  <a:pt x="313" y="307"/>
                </a:cubicBezTo>
                <a:cubicBezTo>
                  <a:pt x="318" y="306"/>
                  <a:pt x="337" y="310"/>
                  <a:pt x="337" y="311"/>
                </a:cubicBezTo>
                <a:cubicBezTo>
                  <a:pt x="339" y="310"/>
                  <a:pt x="345" y="316"/>
                  <a:pt x="347" y="316"/>
                </a:cubicBezTo>
                <a:cubicBezTo>
                  <a:pt x="349" y="316"/>
                  <a:pt x="356" y="310"/>
                  <a:pt x="358" y="310"/>
                </a:cubicBezTo>
                <a:cubicBezTo>
                  <a:pt x="379" y="306"/>
                  <a:pt x="387" y="312"/>
                  <a:pt x="411" y="310"/>
                </a:cubicBezTo>
                <a:cubicBezTo>
                  <a:pt x="415" y="311"/>
                  <a:pt x="429" y="314"/>
                  <a:pt x="439" y="311"/>
                </a:cubicBezTo>
                <a:cubicBezTo>
                  <a:pt x="453" y="310"/>
                  <a:pt x="484" y="302"/>
                  <a:pt x="504" y="305"/>
                </a:cubicBezTo>
                <a:cubicBezTo>
                  <a:pt x="522" y="288"/>
                  <a:pt x="596" y="303"/>
                  <a:pt x="615" y="300"/>
                </a:cubicBezTo>
                <a:cubicBezTo>
                  <a:pt x="622" y="297"/>
                  <a:pt x="660" y="304"/>
                  <a:pt x="667" y="301"/>
                </a:cubicBezTo>
                <a:cubicBezTo>
                  <a:pt x="688" y="291"/>
                  <a:pt x="710" y="303"/>
                  <a:pt x="728" y="295"/>
                </a:cubicBezTo>
                <a:cubicBezTo>
                  <a:pt x="743" y="300"/>
                  <a:pt x="769" y="303"/>
                  <a:pt x="782" y="293"/>
                </a:cubicBezTo>
                <a:cubicBezTo>
                  <a:pt x="790" y="296"/>
                  <a:pt x="798" y="306"/>
                  <a:pt x="809" y="305"/>
                </a:cubicBezTo>
                <a:cubicBezTo>
                  <a:pt x="817" y="304"/>
                  <a:pt x="854" y="302"/>
                  <a:pt x="861" y="300"/>
                </a:cubicBezTo>
                <a:cubicBezTo>
                  <a:pt x="879" y="297"/>
                  <a:pt x="901" y="294"/>
                  <a:pt x="911" y="296"/>
                </a:cubicBezTo>
                <a:cubicBezTo>
                  <a:pt x="964" y="306"/>
                  <a:pt x="982" y="296"/>
                  <a:pt x="1029" y="301"/>
                </a:cubicBezTo>
                <a:close/>
              </a:path>
            </a:pathLst>
          </a:custGeom>
          <a:solidFill>
            <a:srgbClr val="E2E2E2"/>
          </a:solidFill>
          <a:ln w="9525">
            <a:noFill/>
            <a:round/>
            <a:headEnd/>
            <a:tailEnd/>
          </a:ln>
        </p:spPr>
        <p:txBody>
          <a:bodyPr wrap="square" lIns="548640" tIns="182880" rIns="548640" bIns="182880" anchor="ctr" anchorCtr="1"/>
          <a:lstStyle/>
          <a:p>
            <a:r>
              <a:rPr lang="en-US" sz="1600" dirty="0"/>
              <a:t>“The VA itself is like exploring the deep caverns of the Grand Canyon. It’s really really hard to find anything. If I can’t find it, a lot of these older women are going to say ‘the hell with it!’”. –P2, Quinn</a:t>
            </a:r>
          </a:p>
        </p:txBody>
      </p:sp>
      <p:sp>
        <p:nvSpPr>
          <p:cNvPr id="3" name="Slide Number Placeholder 2"/>
          <p:cNvSpPr>
            <a:spLocks noGrp="1"/>
          </p:cNvSpPr>
          <p:nvPr>
            <p:ph type="sldNum" idx="12"/>
          </p:nvPr>
        </p:nvSpPr>
        <p:spPr/>
        <p:txBody>
          <a:bodyPr/>
          <a:lstStyle/>
          <a:p>
            <a:fld id="{00000000-1234-1234-1234-123412341234}" type="slidenum">
              <a:rPr lang="en" smtClean="0">
                <a:solidFill>
                  <a:prstClr val="black">
                    <a:tint val="75000"/>
                  </a:prstClr>
                </a:solidFill>
                <a:latin typeface="Calibri"/>
              </a:rPr>
              <a:pPr/>
              <a:t>34</a:t>
            </a:fld>
            <a:endParaRPr lang="en" dirty="0">
              <a:solidFill>
                <a:prstClr val="black">
                  <a:tint val="75000"/>
                </a:prstClr>
              </a:solidFill>
              <a:latin typeface="Calibri"/>
            </a:endParaRPr>
          </a:p>
        </p:txBody>
      </p:sp>
    </p:spTree>
    <p:extLst>
      <p:ext uri="{BB962C8B-B14F-4D97-AF65-F5344CB8AC3E}">
        <p14:creationId xmlns:p14="http://schemas.microsoft.com/office/powerpoint/2010/main" val="3683877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32D61"/>
        </a:solidFill>
        <a:effectLst/>
      </p:bgPr>
    </p:bg>
    <p:spTree>
      <p:nvGrpSpPr>
        <p:cNvPr id="1" name="Shape 366"/>
        <p:cNvGrpSpPr/>
        <p:nvPr/>
      </p:nvGrpSpPr>
      <p:grpSpPr>
        <a:xfrm>
          <a:off x="0" y="0"/>
          <a:ext cx="0" cy="0"/>
          <a:chOff x="0" y="0"/>
          <a:chExt cx="0" cy="0"/>
        </a:xfrm>
      </p:grpSpPr>
      <p:sp>
        <p:nvSpPr>
          <p:cNvPr id="5" name="Shape 367"/>
          <p:cNvSpPr txBox="1">
            <a:spLocks noGrp="1"/>
          </p:cNvSpPr>
          <p:nvPr>
            <p:ph type="ctrTitle"/>
          </p:nvPr>
        </p:nvSpPr>
        <p:spPr>
          <a:xfrm>
            <a:off x="387900" y="1982527"/>
            <a:ext cx="7973400" cy="1692000"/>
          </a:xfrm>
          <a:prstGeom prst="rect">
            <a:avLst/>
          </a:prstGeom>
        </p:spPr>
        <p:txBody>
          <a:bodyPr lIns="91425" tIns="91425" rIns="91425" bIns="91425" anchor="b" anchorCtr="0">
            <a:noAutofit/>
          </a:bodyPr>
          <a:lstStyle/>
          <a:p>
            <a:pPr lvl="0" algn="l" rtl="0">
              <a:spcBef>
                <a:spcPts val="0"/>
              </a:spcBef>
              <a:buNone/>
            </a:pPr>
            <a:r>
              <a:rPr lang="en-US" sz="4400" dirty="0">
                <a:solidFill>
                  <a:schemeClr val="bg1"/>
                </a:solidFill>
                <a:latin typeface="Merriweather"/>
                <a:ea typeface="Merriweather"/>
                <a:cs typeface="Merriweather"/>
                <a:sym typeface="Merriweather"/>
              </a:rPr>
              <a:t>526</a:t>
            </a:r>
            <a:endParaRPr lang="en" sz="4400" dirty="0">
              <a:solidFill>
                <a:schemeClr val="bg1"/>
              </a:solidFill>
              <a:latin typeface="Merriweather"/>
              <a:ea typeface="Merriweather"/>
              <a:cs typeface="Merriweather"/>
              <a:sym typeface="Merriweather"/>
            </a:endParaRPr>
          </a:p>
        </p:txBody>
      </p:sp>
      <p:cxnSp>
        <p:nvCxnSpPr>
          <p:cNvPr id="7" name="Shape 369"/>
          <p:cNvCxnSpPr/>
          <p:nvPr/>
        </p:nvCxnSpPr>
        <p:spPr>
          <a:xfrm>
            <a:off x="518550" y="3715388"/>
            <a:ext cx="6706500" cy="0"/>
          </a:xfrm>
          <a:prstGeom prst="straightConnector1">
            <a:avLst/>
          </a:prstGeom>
          <a:noFill/>
          <a:ln w="28575" cap="flat" cmpd="sng">
            <a:solidFill>
              <a:schemeClr val="bg1"/>
            </a:solidFill>
            <a:prstDash val="solid"/>
            <a:round/>
            <a:headEnd type="none" w="lg" len="lg"/>
            <a:tailEnd type="none" w="lg" len="lg"/>
          </a:ln>
        </p:spPr>
      </p:cxnSp>
      <p:sp>
        <p:nvSpPr>
          <p:cNvPr id="8" name="Shape 368"/>
          <p:cNvSpPr txBox="1"/>
          <p:nvPr/>
        </p:nvSpPr>
        <p:spPr>
          <a:xfrm>
            <a:off x="442350" y="3898325"/>
            <a:ext cx="7042800" cy="429525"/>
          </a:xfrm>
          <a:prstGeom prst="rect">
            <a:avLst/>
          </a:prstGeom>
          <a:noFill/>
          <a:ln>
            <a:noFill/>
          </a:ln>
        </p:spPr>
        <p:txBody>
          <a:bodyPr lIns="91425" tIns="91425" rIns="91425" bIns="91425" anchor="t" anchorCtr="0">
            <a:noAutofit/>
          </a:bodyPr>
          <a:lstStyle/>
          <a:p>
            <a:pPr defTabSz="914400">
              <a:buClr>
                <a:srgbClr val="333333"/>
              </a:buClr>
              <a:buSzPct val="61111"/>
            </a:pPr>
            <a:endParaRPr kern="0" dirty="0">
              <a:solidFill>
                <a:srgbClr val="E31C3D"/>
              </a:solidFill>
              <a:latin typeface="Arial"/>
              <a:ea typeface="Source Sans Pro"/>
              <a:cs typeface="Arial"/>
              <a:sym typeface="Source Sans Pro"/>
            </a:endParaRPr>
          </a:p>
        </p:txBody>
      </p:sp>
      <p:sp>
        <p:nvSpPr>
          <p:cNvPr id="6" name="TextBox 5"/>
          <p:cNvSpPr txBox="1"/>
          <p:nvPr/>
        </p:nvSpPr>
        <p:spPr>
          <a:xfrm>
            <a:off x="2955858" y="3253723"/>
            <a:ext cx="2857328" cy="461665"/>
          </a:xfrm>
          <a:prstGeom prst="rect">
            <a:avLst/>
          </a:prstGeom>
          <a:noFill/>
        </p:spPr>
        <p:txBody>
          <a:bodyPr wrap="square" rtlCol="0">
            <a:spAutoFit/>
          </a:bodyPr>
          <a:lstStyle/>
          <a:p>
            <a:r>
              <a:rPr lang="en-US" sz="2400" b="1" dirty="0">
                <a:solidFill>
                  <a:srgbClr val="0A59B1"/>
                </a:solidFill>
              </a:rPr>
              <a:t>MIKE</a:t>
            </a:r>
          </a:p>
        </p:txBody>
      </p:sp>
    </p:spTree>
    <p:extLst>
      <p:ext uri="{BB962C8B-B14F-4D97-AF65-F5344CB8AC3E}">
        <p14:creationId xmlns:p14="http://schemas.microsoft.com/office/powerpoint/2010/main" val="169324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32D61"/>
        </a:solidFill>
        <a:effectLst/>
      </p:bgPr>
    </p:bg>
    <p:spTree>
      <p:nvGrpSpPr>
        <p:cNvPr id="1" name="Shape 366"/>
        <p:cNvGrpSpPr/>
        <p:nvPr/>
      </p:nvGrpSpPr>
      <p:grpSpPr>
        <a:xfrm>
          <a:off x="0" y="0"/>
          <a:ext cx="0" cy="0"/>
          <a:chOff x="0" y="0"/>
          <a:chExt cx="0" cy="0"/>
        </a:xfrm>
      </p:grpSpPr>
      <p:sp>
        <p:nvSpPr>
          <p:cNvPr id="5" name="Shape 367"/>
          <p:cNvSpPr txBox="1">
            <a:spLocks noGrp="1"/>
          </p:cNvSpPr>
          <p:nvPr>
            <p:ph type="ctrTitle"/>
          </p:nvPr>
        </p:nvSpPr>
        <p:spPr>
          <a:xfrm>
            <a:off x="387900" y="1982527"/>
            <a:ext cx="7973400" cy="1692000"/>
          </a:xfrm>
          <a:prstGeom prst="rect">
            <a:avLst/>
          </a:prstGeom>
        </p:spPr>
        <p:txBody>
          <a:bodyPr lIns="91425" tIns="91425" rIns="91425" bIns="91425" anchor="b" anchorCtr="0">
            <a:noAutofit/>
          </a:bodyPr>
          <a:lstStyle/>
          <a:p>
            <a:pPr lvl="0" algn="l" rtl="0">
              <a:spcBef>
                <a:spcPts val="0"/>
              </a:spcBef>
              <a:buNone/>
            </a:pPr>
            <a:r>
              <a:rPr lang="en-US" sz="4400" dirty="0">
                <a:solidFill>
                  <a:schemeClr val="bg1"/>
                </a:solidFill>
                <a:latin typeface="Merriweather"/>
                <a:ea typeface="Merriweather"/>
                <a:cs typeface="Merriweather"/>
                <a:sym typeface="Merriweather"/>
              </a:rPr>
              <a:t>VR&amp;E</a:t>
            </a:r>
            <a:endParaRPr lang="en" sz="4400" dirty="0">
              <a:solidFill>
                <a:schemeClr val="bg1"/>
              </a:solidFill>
              <a:latin typeface="Merriweather"/>
              <a:ea typeface="Merriweather"/>
              <a:cs typeface="Merriweather"/>
              <a:sym typeface="Merriweather"/>
            </a:endParaRPr>
          </a:p>
        </p:txBody>
      </p:sp>
      <p:cxnSp>
        <p:nvCxnSpPr>
          <p:cNvPr id="7" name="Shape 369"/>
          <p:cNvCxnSpPr/>
          <p:nvPr/>
        </p:nvCxnSpPr>
        <p:spPr>
          <a:xfrm>
            <a:off x="518550" y="3715388"/>
            <a:ext cx="6706500" cy="0"/>
          </a:xfrm>
          <a:prstGeom prst="straightConnector1">
            <a:avLst/>
          </a:prstGeom>
          <a:noFill/>
          <a:ln w="28575" cap="flat" cmpd="sng">
            <a:solidFill>
              <a:schemeClr val="bg1"/>
            </a:solidFill>
            <a:prstDash val="solid"/>
            <a:round/>
            <a:headEnd type="none" w="lg" len="lg"/>
            <a:tailEnd type="none" w="lg" len="lg"/>
          </a:ln>
        </p:spPr>
      </p:cxnSp>
      <p:sp>
        <p:nvSpPr>
          <p:cNvPr id="8" name="Shape 368"/>
          <p:cNvSpPr txBox="1"/>
          <p:nvPr/>
        </p:nvSpPr>
        <p:spPr>
          <a:xfrm>
            <a:off x="442350" y="3898325"/>
            <a:ext cx="7042800" cy="429525"/>
          </a:xfrm>
          <a:prstGeom prst="rect">
            <a:avLst/>
          </a:prstGeom>
          <a:noFill/>
          <a:ln>
            <a:noFill/>
          </a:ln>
        </p:spPr>
        <p:txBody>
          <a:bodyPr lIns="91425" tIns="91425" rIns="91425" bIns="91425" anchor="t" anchorCtr="0">
            <a:noAutofit/>
          </a:bodyPr>
          <a:lstStyle/>
          <a:p>
            <a:pPr defTabSz="914400">
              <a:buClr>
                <a:srgbClr val="333333"/>
              </a:buClr>
              <a:buSzPct val="61111"/>
            </a:pPr>
            <a:endParaRPr kern="0" dirty="0">
              <a:solidFill>
                <a:srgbClr val="E31C3D"/>
              </a:solidFill>
              <a:latin typeface="Arial"/>
              <a:ea typeface="Source Sans Pro"/>
              <a:cs typeface="Arial"/>
              <a:sym typeface="Source Sans Pro"/>
            </a:endParaRPr>
          </a:p>
        </p:txBody>
      </p:sp>
      <p:sp>
        <p:nvSpPr>
          <p:cNvPr id="6" name="TextBox 5"/>
          <p:cNvSpPr txBox="1"/>
          <p:nvPr/>
        </p:nvSpPr>
        <p:spPr>
          <a:xfrm>
            <a:off x="3536082" y="3076587"/>
            <a:ext cx="2857328" cy="461665"/>
          </a:xfrm>
          <a:prstGeom prst="rect">
            <a:avLst/>
          </a:prstGeom>
          <a:noFill/>
        </p:spPr>
        <p:txBody>
          <a:bodyPr wrap="square" rtlCol="0">
            <a:spAutoFit/>
          </a:bodyPr>
          <a:lstStyle/>
          <a:p>
            <a:r>
              <a:rPr lang="en-US" sz="2400" b="1" dirty="0" err="1">
                <a:solidFill>
                  <a:srgbClr val="0A59B1"/>
                </a:solidFill>
              </a:rPr>
              <a:t>Elissa</a:t>
            </a:r>
            <a:endParaRPr lang="en-US" sz="2400" b="1" dirty="0">
              <a:solidFill>
                <a:srgbClr val="0A59B1"/>
              </a:solidFill>
            </a:endParaRPr>
          </a:p>
        </p:txBody>
      </p:sp>
    </p:spTree>
    <p:extLst>
      <p:ext uri="{BB962C8B-B14F-4D97-AF65-F5344CB8AC3E}">
        <p14:creationId xmlns:p14="http://schemas.microsoft.com/office/powerpoint/2010/main" val="3150639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32D61"/>
        </a:solidFill>
        <a:effectLst/>
      </p:bgPr>
    </p:bg>
    <p:spTree>
      <p:nvGrpSpPr>
        <p:cNvPr id="1" name="Shape 366"/>
        <p:cNvGrpSpPr/>
        <p:nvPr/>
      </p:nvGrpSpPr>
      <p:grpSpPr>
        <a:xfrm>
          <a:off x="0" y="0"/>
          <a:ext cx="0" cy="0"/>
          <a:chOff x="0" y="0"/>
          <a:chExt cx="0" cy="0"/>
        </a:xfrm>
      </p:grpSpPr>
      <p:sp>
        <p:nvSpPr>
          <p:cNvPr id="5" name="Shape 367"/>
          <p:cNvSpPr txBox="1">
            <a:spLocks noGrp="1"/>
          </p:cNvSpPr>
          <p:nvPr>
            <p:ph type="ctrTitle"/>
          </p:nvPr>
        </p:nvSpPr>
        <p:spPr>
          <a:xfrm>
            <a:off x="387900" y="1982527"/>
            <a:ext cx="7973400" cy="1692000"/>
          </a:xfrm>
          <a:prstGeom prst="rect">
            <a:avLst/>
          </a:prstGeom>
        </p:spPr>
        <p:txBody>
          <a:bodyPr lIns="91425" tIns="91425" rIns="91425" bIns="91425" anchor="b" anchorCtr="0">
            <a:noAutofit/>
          </a:bodyPr>
          <a:lstStyle/>
          <a:p>
            <a:pPr lvl="0" algn="l" rtl="0">
              <a:spcBef>
                <a:spcPts val="0"/>
              </a:spcBef>
              <a:buNone/>
            </a:pPr>
            <a:r>
              <a:rPr lang="en-US" sz="4400" dirty="0">
                <a:solidFill>
                  <a:schemeClr val="bg1"/>
                </a:solidFill>
                <a:latin typeface="Merriweather"/>
                <a:ea typeface="Merriweather"/>
                <a:cs typeface="Merriweather"/>
                <a:sym typeface="Merriweather"/>
              </a:rPr>
              <a:t>Education Card Sort</a:t>
            </a:r>
            <a:endParaRPr lang="en" sz="4400" dirty="0">
              <a:solidFill>
                <a:schemeClr val="bg1"/>
              </a:solidFill>
              <a:latin typeface="Merriweather"/>
              <a:ea typeface="Merriweather"/>
              <a:cs typeface="Merriweather"/>
              <a:sym typeface="Merriweather"/>
            </a:endParaRPr>
          </a:p>
        </p:txBody>
      </p:sp>
      <p:cxnSp>
        <p:nvCxnSpPr>
          <p:cNvPr id="7" name="Shape 369"/>
          <p:cNvCxnSpPr/>
          <p:nvPr/>
        </p:nvCxnSpPr>
        <p:spPr>
          <a:xfrm>
            <a:off x="518550" y="3715388"/>
            <a:ext cx="6706500" cy="0"/>
          </a:xfrm>
          <a:prstGeom prst="straightConnector1">
            <a:avLst/>
          </a:prstGeom>
          <a:noFill/>
          <a:ln w="28575" cap="flat" cmpd="sng">
            <a:solidFill>
              <a:schemeClr val="bg1"/>
            </a:solidFill>
            <a:prstDash val="solid"/>
            <a:round/>
            <a:headEnd type="none" w="lg" len="lg"/>
            <a:tailEnd type="none" w="lg" len="lg"/>
          </a:ln>
        </p:spPr>
      </p:cxnSp>
      <p:sp>
        <p:nvSpPr>
          <p:cNvPr id="8" name="Shape 368"/>
          <p:cNvSpPr txBox="1"/>
          <p:nvPr/>
        </p:nvSpPr>
        <p:spPr>
          <a:xfrm>
            <a:off x="442350" y="3898325"/>
            <a:ext cx="7042800" cy="429525"/>
          </a:xfrm>
          <a:prstGeom prst="rect">
            <a:avLst/>
          </a:prstGeom>
          <a:noFill/>
          <a:ln>
            <a:noFill/>
          </a:ln>
        </p:spPr>
        <p:txBody>
          <a:bodyPr lIns="91425" tIns="91425" rIns="91425" bIns="91425" anchor="t" anchorCtr="0">
            <a:noAutofit/>
          </a:bodyPr>
          <a:lstStyle/>
          <a:p>
            <a:pPr defTabSz="914400">
              <a:buClr>
                <a:srgbClr val="333333"/>
              </a:buClr>
              <a:buSzPct val="61111"/>
            </a:pPr>
            <a:endParaRPr kern="0" dirty="0">
              <a:solidFill>
                <a:srgbClr val="E31C3D"/>
              </a:solidFill>
              <a:latin typeface="Arial"/>
              <a:ea typeface="Source Sans Pro"/>
              <a:cs typeface="Arial"/>
              <a:sym typeface="Source Sans Pro"/>
            </a:endParaRPr>
          </a:p>
        </p:txBody>
      </p:sp>
      <p:sp>
        <p:nvSpPr>
          <p:cNvPr id="6" name="TextBox 5"/>
          <p:cNvSpPr txBox="1"/>
          <p:nvPr/>
        </p:nvSpPr>
        <p:spPr>
          <a:xfrm>
            <a:off x="5919981" y="2783063"/>
            <a:ext cx="2857328" cy="461665"/>
          </a:xfrm>
          <a:prstGeom prst="rect">
            <a:avLst/>
          </a:prstGeom>
          <a:noFill/>
        </p:spPr>
        <p:txBody>
          <a:bodyPr wrap="square" rtlCol="0">
            <a:spAutoFit/>
          </a:bodyPr>
          <a:lstStyle/>
          <a:p>
            <a:r>
              <a:rPr lang="en-US" sz="2400" b="1" dirty="0" err="1">
                <a:solidFill>
                  <a:srgbClr val="0A59B1"/>
                </a:solidFill>
              </a:rPr>
              <a:t>Mikki</a:t>
            </a:r>
            <a:endParaRPr lang="en-US" sz="2400" b="1" dirty="0">
              <a:solidFill>
                <a:srgbClr val="0A59B1"/>
              </a:solidFill>
            </a:endParaRPr>
          </a:p>
        </p:txBody>
      </p:sp>
    </p:spTree>
    <p:extLst>
      <p:ext uri="{BB962C8B-B14F-4D97-AF65-F5344CB8AC3E}">
        <p14:creationId xmlns:p14="http://schemas.microsoft.com/office/powerpoint/2010/main" val="1756396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32D61"/>
        </a:solidFill>
        <a:effectLst/>
      </p:bgPr>
    </p:bg>
    <p:spTree>
      <p:nvGrpSpPr>
        <p:cNvPr id="1" name="Shape 366"/>
        <p:cNvGrpSpPr/>
        <p:nvPr/>
      </p:nvGrpSpPr>
      <p:grpSpPr>
        <a:xfrm>
          <a:off x="0" y="0"/>
          <a:ext cx="0" cy="0"/>
          <a:chOff x="0" y="0"/>
          <a:chExt cx="0" cy="0"/>
        </a:xfrm>
      </p:grpSpPr>
      <p:sp>
        <p:nvSpPr>
          <p:cNvPr id="5" name="Shape 367"/>
          <p:cNvSpPr txBox="1">
            <a:spLocks noGrp="1"/>
          </p:cNvSpPr>
          <p:nvPr>
            <p:ph type="ctrTitle"/>
          </p:nvPr>
        </p:nvSpPr>
        <p:spPr>
          <a:xfrm>
            <a:off x="387900" y="1982527"/>
            <a:ext cx="7973400" cy="1692000"/>
          </a:xfrm>
          <a:prstGeom prst="rect">
            <a:avLst/>
          </a:prstGeom>
        </p:spPr>
        <p:txBody>
          <a:bodyPr lIns="91425" tIns="91425" rIns="91425" bIns="91425" anchor="b" anchorCtr="0">
            <a:noAutofit/>
          </a:bodyPr>
          <a:lstStyle/>
          <a:p>
            <a:pPr lvl="0" algn="l" rtl="0">
              <a:spcBef>
                <a:spcPts val="0"/>
              </a:spcBef>
              <a:buNone/>
            </a:pPr>
            <a:r>
              <a:rPr lang="en-US" sz="4400" dirty="0">
                <a:solidFill>
                  <a:schemeClr val="bg1"/>
                </a:solidFill>
                <a:latin typeface="Merriweather"/>
                <a:ea typeface="Merriweather"/>
                <a:cs typeface="Merriweather"/>
                <a:sym typeface="Merriweather"/>
              </a:rPr>
              <a:t>Template</a:t>
            </a:r>
            <a:endParaRPr lang="en" sz="4400" dirty="0">
              <a:solidFill>
                <a:schemeClr val="bg1"/>
              </a:solidFill>
              <a:latin typeface="Merriweather"/>
              <a:ea typeface="Merriweather"/>
              <a:cs typeface="Merriweather"/>
              <a:sym typeface="Merriweather"/>
            </a:endParaRPr>
          </a:p>
        </p:txBody>
      </p:sp>
      <p:cxnSp>
        <p:nvCxnSpPr>
          <p:cNvPr id="7" name="Shape 369"/>
          <p:cNvCxnSpPr/>
          <p:nvPr/>
        </p:nvCxnSpPr>
        <p:spPr>
          <a:xfrm>
            <a:off x="518550" y="3715388"/>
            <a:ext cx="6706500" cy="0"/>
          </a:xfrm>
          <a:prstGeom prst="straightConnector1">
            <a:avLst/>
          </a:prstGeom>
          <a:noFill/>
          <a:ln w="28575" cap="flat" cmpd="sng">
            <a:solidFill>
              <a:schemeClr val="bg1"/>
            </a:solidFill>
            <a:prstDash val="solid"/>
            <a:round/>
            <a:headEnd type="none" w="lg" len="lg"/>
            <a:tailEnd type="none" w="lg" len="lg"/>
          </a:ln>
        </p:spPr>
      </p:cxnSp>
      <p:sp>
        <p:nvSpPr>
          <p:cNvPr id="8" name="Shape 368"/>
          <p:cNvSpPr txBox="1"/>
          <p:nvPr/>
        </p:nvSpPr>
        <p:spPr>
          <a:xfrm>
            <a:off x="442350" y="3898325"/>
            <a:ext cx="7042800" cy="429525"/>
          </a:xfrm>
          <a:prstGeom prst="rect">
            <a:avLst/>
          </a:prstGeom>
          <a:noFill/>
          <a:ln>
            <a:noFill/>
          </a:ln>
        </p:spPr>
        <p:txBody>
          <a:bodyPr lIns="91425" tIns="91425" rIns="91425" bIns="91425" anchor="t" anchorCtr="0">
            <a:noAutofit/>
          </a:bodyPr>
          <a:lstStyle/>
          <a:p>
            <a:pPr defTabSz="914400">
              <a:buClr>
                <a:srgbClr val="333333"/>
              </a:buClr>
              <a:buSzPct val="61111"/>
            </a:pPr>
            <a:r>
              <a:rPr lang="en-US" kern="0" dirty="0">
                <a:solidFill>
                  <a:srgbClr val="FFFFFF"/>
                </a:solidFill>
                <a:latin typeface="Source Sans Pro"/>
                <a:ea typeface="Source Sans Pro"/>
                <a:cs typeface="Source Sans Pro"/>
                <a:sym typeface="Source Sans Pro"/>
              </a:rPr>
              <a:t>Objectives   |   Methods |   Participants</a:t>
            </a:r>
            <a:endParaRPr lang="en-US" kern="0" dirty="0">
              <a:solidFill>
                <a:srgbClr val="E31C3D"/>
              </a:solidFill>
              <a:ea typeface="Source Sans Pro"/>
              <a:cs typeface="Arial"/>
              <a:sym typeface="Source Sans Pro"/>
            </a:endParaRPr>
          </a:p>
          <a:p>
            <a:pPr defTabSz="914400">
              <a:buClr>
                <a:srgbClr val="333333"/>
              </a:buClr>
              <a:buSzPct val="61111"/>
            </a:pPr>
            <a:endParaRPr lang="en-US" kern="0" dirty="0">
              <a:solidFill>
                <a:srgbClr val="E31C3D"/>
              </a:solidFill>
              <a:ea typeface="Source Sans Pro"/>
              <a:cs typeface="Arial"/>
              <a:sym typeface="Source Sans Pro"/>
            </a:endParaRPr>
          </a:p>
        </p:txBody>
      </p:sp>
    </p:spTree>
    <p:extLst>
      <p:ext uri="{BB962C8B-B14F-4D97-AF65-F5344CB8AC3E}">
        <p14:creationId xmlns:p14="http://schemas.microsoft.com/office/powerpoint/2010/main" val="1797877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13" name="Shape 367"/>
          <p:cNvSpPr txBox="1">
            <a:spLocks/>
          </p:cNvSpPr>
          <p:nvPr/>
        </p:nvSpPr>
        <p:spPr>
          <a:xfrm>
            <a:off x="387900" y="272174"/>
            <a:ext cx="7973400" cy="977911"/>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pPr>
              <a:buClr>
                <a:prstClr val="black"/>
              </a:buClr>
            </a:pPr>
            <a:r>
              <a:rPr lang="en-US" sz="4000" dirty="0">
                <a:solidFill>
                  <a:srgbClr val="032D61"/>
                </a:solidFill>
                <a:latin typeface="Merriweather"/>
                <a:ea typeface="Merriweather"/>
                <a:cs typeface="Merriweather"/>
                <a:sym typeface="Merriweather"/>
              </a:rPr>
              <a:t>Objectives</a:t>
            </a:r>
            <a:endParaRPr lang="en" sz="4000" dirty="0">
              <a:solidFill>
                <a:srgbClr val="032D61"/>
              </a:solidFill>
              <a:latin typeface="Merriweather"/>
              <a:ea typeface="Merriweather"/>
              <a:cs typeface="Merriweather"/>
              <a:sym typeface="Merriweather"/>
            </a:endParaRPr>
          </a:p>
        </p:txBody>
      </p:sp>
      <p:cxnSp>
        <p:nvCxnSpPr>
          <p:cNvPr id="14" name="Shape 369"/>
          <p:cNvCxnSpPr/>
          <p:nvPr/>
        </p:nvCxnSpPr>
        <p:spPr>
          <a:xfrm>
            <a:off x="505591" y="1290932"/>
            <a:ext cx="8202672" cy="0"/>
          </a:xfrm>
          <a:prstGeom prst="straightConnector1">
            <a:avLst/>
          </a:prstGeom>
          <a:noFill/>
          <a:ln w="38100" cap="flat" cmpd="sng">
            <a:solidFill>
              <a:srgbClr val="032D61"/>
            </a:solidFill>
            <a:prstDash val="solid"/>
            <a:round/>
            <a:headEnd type="none" w="lg" len="lg"/>
            <a:tailEnd type="none" w="lg" len="lg"/>
          </a:ln>
        </p:spPr>
      </p:cxnSp>
      <p:sp>
        <p:nvSpPr>
          <p:cNvPr id="5" name="Rectangle 4"/>
          <p:cNvSpPr/>
          <p:nvPr/>
        </p:nvSpPr>
        <p:spPr>
          <a:xfrm>
            <a:off x="505591" y="2277918"/>
            <a:ext cx="8202671" cy="2246769"/>
          </a:xfrm>
          <a:prstGeom prst="rect">
            <a:avLst/>
          </a:prstGeom>
        </p:spPr>
        <p:txBody>
          <a:bodyPr wrap="square">
            <a:spAutoFit/>
          </a:bodyPr>
          <a:lstStyle/>
          <a:p>
            <a:pPr marL="342900" lvl="0" indent="-342900">
              <a:spcBef>
                <a:spcPts val="0"/>
              </a:spcBef>
              <a:buFont typeface="Arial"/>
              <a:buChar char="•"/>
            </a:pPr>
            <a:r>
              <a:rPr lang="en-US" sz="2000" dirty="0" err="1">
                <a:solidFill>
                  <a:srgbClr val="000000"/>
                </a:solidFill>
                <a:latin typeface="Source Sans Pro Regular"/>
                <a:ea typeface="Arial" charset="0"/>
                <a:cs typeface="Source Sans Pro Regular"/>
              </a:rPr>
              <a:t>Lorem</a:t>
            </a:r>
            <a:r>
              <a:rPr lang="en-US" sz="2000" dirty="0">
                <a:solidFill>
                  <a:srgbClr val="000000"/>
                </a:solidFill>
                <a:latin typeface="Source Sans Pro Regular"/>
                <a:ea typeface="Arial" charset="0"/>
                <a:cs typeface="Source Sans Pro Regular"/>
              </a:rPr>
              <a:t> </a:t>
            </a:r>
            <a:r>
              <a:rPr lang="en-US" sz="2000" dirty="0" err="1">
                <a:solidFill>
                  <a:srgbClr val="000000"/>
                </a:solidFill>
                <a:latin typeface="Source Sans Pro Regular"/>
                <a:ea typeface="Arial" charset="0"/>
                <a:cs typeface="Source Sans Pro Regular"/>
              </a:rPr>
              <a:t>ipsum</a:t>
            </a:r>
            <a:r>
              <a:rPr lang="en-US" sz="2000" dirty="0">
                <a:solidFill>
                  <a:srgbClr val="000000"/>
                </a:solidFill>
                <a:latin typeface="Source Sans Pro Regular"/>
                <a:ea typeface="Arial" charset="0"/>
                <a:cs typeface="Source Sans Pro Regular"/>
              </a:rPr>
              <a:t>:</a:t>
            </a:r>
          </a:p>
          <a:p>
            <a:pPr marL="800100" lvl="1" indent="-342900">
              <a:buFont typeface="Arial"/>
              <a:buChar char="•"/>
            </a:pPr>
            <a:r>
              <a:rPr lang="en-US" sz="2000" dirty="0" err="1">
                <a:solidFill>
                  <a:srgbClr val="000000"/>
                </a:solidFill>
                <a:latin typeface="Source Sans Pro Regular"/>
                <a:ea typeface="Arial" charset="0"/>
                <a:cs typeface="Source Sans Pro Regular"/>
              </a:rPr>
              <a:t>Lorem</a:t>
            </a:r>
            <a:r>
              <a:rPr lang="en-US" sz="2000" dirty="0">
                <a:solidFill>
                  <a:srgbClr val="000000"/>
                </a:solidFill>
                <a:latin typeface="Source Sans Pro Regular"/>
                <a:ea typeface="Arial" charset="0"/>
                <a:cs typeface="Source Sans Pro Regular"/>
              </a:rPr>
              <a:t> </a:t>
            </a:r>
            <a:r>
              <a:rPr lang="en-US" sz="2000" dirty="0" err="1">
                <a:solidFill>
                  <a:srgbClr val="000000"/>
                </a:solidFill>
                <a:latin typeface="Source Sans Pro Regular"/>
                <a:ea typeface="Arial" charset="0"/>
                <a:cs typeface="Source Sans Pro Regular"/>
              </a:rPr>
              <a:t>ipsum</a:t>
            </a:r>
            <a:endParaRPr lang="en-US" sz="2000" dirty="0">
              <a:solidFill>
                <a:srgbClr val="000000"/>
              </a:solidFill>
              <a:latin typeface="Source Sans Pro Regular"/>
              <a:ea typeface="Arial" charset="0"/>
              <a:cs typeface="Source Sans Pro Regular"/>
            </a:endParaRPr>
          </a:p>
          <a:p>
            <a:pPr marL="800100" lvl="1" indent="-342900">
              <a:buFont typeface="Arial"/>
              <a:buChar char="•"/>
            </a:pPr>
            <a:r>
              <a:rPr lang="en-US" sz="2000" dirty="0" err="1">
                <a:solidFill>
                  <a:srgbClr val="000000"/>
                </a:solidFill>
                <a:latin typeface="Source Sans Pro Regular"/>
                <a:ea typeface="Arial" charset="0"/>
                <a:cs typeface="Source Sans Pro Regular"/>
              </a:rPr>
              <a:t>Lorem</a:t>
            </a:r>
            <a:r>
              <a:rPr lang="en-US" sz="2000" dirty="0">
                <a:solidFill>
                  <a:srgbClr val="000000"/>
                </a:solidFill>
                <a:latin typeface="Source Sans Pro Regular"/>
                <a:ea typeface="Arial" charset="0"/>
                <a:cs typeface="Source Sans Pro Regular"/>
              </a:rPr>
              <a:t> </a:t>
            </a:r>
            <a:r>
              <a:rPr lang="en-US" sz="2000" dirty="0" err="1">
                <a:solidFill>
                  <a:srgbClr val="000000"/>
                </a:solidFill>
                <a:latin typeface="Source Sans Pro Regular"/>
                <a:ea typeface="Arial" charset="0"/>
                <a:cs typeface="Source Sans Pro Regular"/>
              </a:rPr>
              <a:t>ipsum</a:t>
            </a:r>
            <a:endParaRPr lang="en-US" sz="2000" dirty="0">
              <a:solidFill>
                <a:srgbClr val="000000"/>
              </a:solidFill>
              <a:latin typeface="Source Sans Pro Regular"/>
              <a:ea typeface="Arial" charset="0"/>
              <a:cs typeface="Source Sans Pro Regular"/>
            </a:endParaRPr>
          </a:p>
          <a:p>
            <a:pPr marL="342900" lvl="0" indent="-342900">
              <a:spcBef>
                <a:spcPts val="0"/>
              </a:spcBef>
              <a:buFont typeface="Arial"/>
              <a:buChar char="•"/>
            </a:pPr>
            <a:r>
              <a:rPr lang="en-US" sz="2000" dirty="0">
                <a:solidFill>
                  <a:srgbClr val="000000"/>
                </a:solidFill>
                <a:latin typeface="Source Sans Pro Regular"/>
                <a:ea typeface="Arial" charset="0"/>
                <a:cs typeface="Source Sans Pro Regular"/>
              </a:rPr>
              <a:t>Timeline</a:t>
            </a:r>
          </a:p>
          <a:p>
            <a:pPr marL="342900" indent="-342900">
              <a:buFont typeface="Arial"/>
              <a:buChar char="•"/>
            </a:pPr>
            <a:endParaRPr lang="en-US" sz="2000" dirty="0">
              <a:solidFill>
                <a:srgbClr val="000000"/>
              </a:solidFill>
              <a:latin typeface="Source Sans Pro Regular"/>
              <a:ea typeface="Arial" charset="0"/>
              <a:cs typeface="Source Sans Pro Regular"/>
            </a:endParaRPr>
          </a:p>
          <a:p>
            <a:pPr marL="0" lvl="2"/>
            <a:endParaRPr lang="en-US" sz="2000" dirty="0">
              <a:solidFill>
                <a:srgbClr val="032D61"/>
              </a:solidFill>
              <a:latin typeface="Source Sans Pro"/>
              <a:ea typeface="Arial" charset="0"/>
              <a:cs typeface="Source Sans Pro"/>
            </a:endParaRPr>
          </a:p>
          <a:p>
            <a:pPr marL="0" lvl="2"/>
            <a:endParaRPr lang="en-US" sz="2000" dirty="0">
              <a:solidFill>
                <a:schemeClr val="bg1">
                  <a:lumMod val="95000"/>
                </a:schemeClr>
              </a:solidFill>
              <a:latin typeface="Source Sans Pro"/>
              <a:ea typeface="Arial" charset="0"/>
              <a:cs typeface="Source Sans Pro"/>
            </a:endParaRPr>
          </a:p>
        </p:txBody>
      </p:sp>
      <p:sp>
        <p:nvSpPr>
          <p:cNvPr id="3" name="Slide Number Placeholder 2"/>
          <p:cNvSpPr>
            <a:spLocks noGrp="1"/>
          </p:cNvSpPr>
          <p:nvPr>
            <p:ph type="sldNum" idx="12"/>
          </p:nvPr>
        </p:nvSpPr>
        <p:spPr/>
        <p:txBody>
          <a:bodyPr/>
          <a:lstStyle/>
          <a:p>
            <a:fld id="{00000000-1234-1234-1234-123412341234}" type="slidenum">
              <a:rPr lang="en" smtClean="0">
                <a:solidFill>
                  <a:prstClr val="black">
                    <a:tint val="75000"/>
                  </a:prstClr>
                </a:solidFill>
                <a:latin typeface="Calibri"/>
              </a:rPr>
              <a:pPr/>
              <a:t>8</a:t>
            </a:fld>
            <a:endParaRPr lang="en" dirty="0">
              <a:solidFill>
                <a:prstClr val="black">
                  <a:tint val="75000"/>
                </a:prstClr>
              </a:solidFill>
              <a:latin typeface="Calibri"/>
            </a:endParaRPr>
          </a:p>
        </p:txBody>
      </p:sp>
    </p:spTree>
    <p:extLst>
      <p:ext uri="{BB962C8B-B14F-4D97-AF65-F5344CB8AC3E}">
        <p14:creationId xmlns:p14="http://schemas.microsoft.com/office/powerpoint/2010/main" val="3254273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13" name="Shape 367"/>
          <p:cNvSpPr txBox="1">
            <a:spLocks/>
          </p:cNvSpPr>
          <p:nvPr/>
        </p:nvSpPr>
        <p:spPr>
          <a:xfrm>
            <a:off x="387900" y="272174"/>
            <a:ext cx="7973400" cy="977911"/>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pPr>
              <a:buClr>
                <a:prstClr val="black"/>
              </a:buClr>
            </a:pPr>
            <a:r>
              <a:rPr lang="en-US" sz="4000" dirty="0">
                <a:solidFill>
                  <a:srgbClr val="032D61"/>
                </a:solidFill>
                <a:latin typeface="Merriweather"/>
                <a:ea typeface="Merriweather"/>
                <a:cs typeface="Merriweather"/>
                <a:sym typeface="Merriweather"/>
              </a:rPr>
              <a:t>Methods</a:t>
            </a:r>
            <a:endParaRPr lang="en" sz="4000" dirty="0">
              <a:solidFill>
                <a:srgbClr val="032D61"/>
              </a:solidFill>
              <a:latin typeface="Merriweather"/>
              <a:ea typeface="Merriweather"/>
              <a:cs typeface="Merriweather"/>
              <a:sym typeface="Merriweather"/>
            </a:endParaRPr>
          </a:p>
        </p:txBody>
      </p:sp>
      <p:cxnSp>
        <p:nvCxnSpPr>
          <p:cNvPr id="14" name="Shape 369"/>
          <p:cNvCxnSpPr/>
          <p:nvPr/>
        </p:nvCxnSpPr>
        <p:spPr>
          <a:xfrm>
            <a:off x="505591" y="1290932"/>
            <a:ext cx="8202672" cy="0"/>
          </a:xfrm>
          <a:prstGeom prst="straightConnector1">
            <a:avLst/>
          </a:prstGeom>
          <a:noFill/>
          <a:ln w="38100" cap="flat" cmpd="sng">
            <a:solidFill>
              <a:srgbClr val="032D61"/>
            </a:solidFill>
            <a:prstDash val="solid"/>
            <a:round/>
            <a:headEnd type="none" w="lg" len="lg"/>
            <a:tailEnd type="none" w="lg" len="lg"/>
          </a:ln>
        </p:spPr>
      </p:cxnSp>
      <p:sp>
        <p:nvSpPr>
          <p:cNvPr id="5" name="Rectangle 4"/>
          <p:cNvSpPr/>
          <p:nvPr/>
        </p:nvSpPr>
        <p:spPr>
          <a:xfrm>
            <a:off x="387901" y="1576878"/>
            <a:ext cx="8756100" cy="1323439"/>
          </a:xfrm>
          <a:prstGeom prst="rect">
            <a:avLst/>
          </a:prstGeom>
        </p:spPr>
        <p:txBody>
          <a:bodyPr wrap="square">
            <a:spAutoFit/>
          </a:bodyPr>
          <a:lstStyle/>
          <a:p>
            <a:pPr lvl="0">
              <a:spcBef>
                <a:spcPts val="0"/>
              </a:spcBef>
            </a:pPr>
            <a:endParaRPr lang="en-US" sz="2000" dirty="0">
              <a:latin typeface="Source Sans Pro"/>
              <a:ea typeface="Arial" charset="0"/>
              <a:cs typeface="Source Sans Pro"/>
            </a:endParaRPr>
          </a:p>
          <a:p>
            <a:pPr lvl="0">
              <a:spcBef>
                <a:spcPts val="0"/>
              </a:spcBef>
            </a:pPr>
            <a:r>
              <a:rPr lang="en-US" sz="2000" dirty="0" err="1">
                <a:solidFill>
                  <a:srgbClr val="032D61"/>
                </a:solidFill>
                <a:latin typeface="Source Sans Pro"/>
                <a:ea typeface="Arial" charset="0"/>
                <a:cs typeface="Source Sans Pro"/>
              </a:rPr>
              <a:t>Lorem</a:t>
            </a:r>
            <a:r>
              <a:rPr lang="en-US" sz="2000" dirty="0">
                <a:solidFill>
                  <a:srgbClr val="032D61"/>
                </a:solidFill>
                <a:latin typeface="Source Sans Pro"/>
                <a:ea typeface="Arial" charset="0"/>
                <a:cs typeface="Source Sans Pro"/>
              </a:rPr>
              <a:t> </a:t>
            </a:r>
            <a:r>
              <a:rPr lang="en-US" sz="2000" dirty="0" err="1">
                <a:solidFill>
                  <a:srgbClr val="032D61"/>
                </a:solidFill>
                <a:latin typeface="Source Sans Pro"/>
                <a:ea typeface="Arial" charset="0"/>
                <a:cs typeface="Source Sans Pro"/>
              </a:rPr>
              <a:t>ipsum</a:t>
            </a:r>
            <a:r>
              <a:rPr lang="en-US" sz="2000" dirty="0">
                <a:solidFill>
                  <a:srgbClr val="032D61"/>
                </a:solidFill>
                <a:latin typeface="Source Sans Pro"/>
                <a:ea typeface="Arial" charset="0"/>
                <a:cs typeface="Source Sans Pro"/>
              </a:rPr>
              <a:t>….</a:t>
            </a:r>
          </a:p>
          <a:p>
            <a:pPr marL="0" lvl="2"/>
            <a:endParaRPr lang="en-US" sz="2000" dirty="0">
              <a:solidFill>
                <a:srgbClr val="032D61"/>
              </a:solidFill>
              <a:latin typeface="Source Sans Pro"/>
              <a:ea typeface="Arial" charset="0"/>
              <a:cs typeface="Source Sans Pro"/>
            </a:endParaRPr>
          </a:p>
          <a:p>
            <a:pPr marL="0" lvl="2"/>
            <a:endParaRPr lang="en-US" sz="2000" dirty="0">
              <a:solidFill>
                <a:schemeClr val="bg1">
                  <a:lumMod val="95000"/>
                </a:schemeClr>
              </a:solidFill>
              <a:latin typeface="Source Sans Pro"/>
              <a:ea typeface="Arial" charset="0"/>
              <a:cs typeface="Source Sans Pro"/>
            </a:endParaRPr>
          </a:p>
        </p:txBody>
      </p:sp>
      <p:pic>
        <p:nvPicPr>
          <p:cNvPr id="3" name="Picture 2" descr="Screen Shot 2017-12-04 at 3.18.0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3440" y="3807459"/>
            <a:ext cx="4423866" cy="2764916"/>
          </a:xfrm>
          <a:prstGeom prst="rect">
            <a:avLst/>
          </a:prstGeom>
        </p:spPr>
      </p:pic>
      <p:pic>
        <p:nvPicPr>
          <p:cNvPr id="4" name="Picture 3" descr="Screen Shot 2017-12-04 at 3.17.4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03" y="3830320"/>
            <a:ext cx="4420679" cy="2762924"/>
          </a:xfrm>
          <a:prstGeom prst="rect">
            <a:avLst/>
          </a:prstGeom>
        </p:spPr>
      </p:pic>
      <p:sp>
        <p:nvSpPr>
          <p:cNvPr id="2" name="TextBox 1"/>
          <p:cNvSpPr txBox="1"/>
          <p:nvPr/>
        </p:nvSpPr>
        <p:spPr>
          <a:xfrm>
            <a:off x="1867269" y="3273785"/>
            <a:ext cx="932321" cy="369332"/>
          </a:xfrm>
          <a:prstGeom prst="rect">
            <a:avLst/>
          </a:prstGeom>
          <a:noFill/>
        </p:spPr>
        <p:txBody>
          <a:bodyPr wrap="none" rtlCol="0">
            <a:spAutoFit/>
          </a:bodyPr>
          <a:lstStyle/>
          <a:p>
            <a:r>
              <a:rPr lang="en-US" dirty="0" err="1">
                <a:solidFill>
                  <a:srgbClr val="032D61"/>
                </a:solidFill>
                <a:latin typeface="Merriweather Regular"/>
                <a:cs typeface="Merriweather Regular"/>
              </a:rPr>
              <a:t>Lorem</a:t>
            </a:r>
            <a:r>
              <a:rPr lang="en-US" dirty="0">
                <a:solidFill>
                  <a:srgbClr val="032D61"/>
                </a:solidFill>
                <a:latin typeface="Merriweather Regular"/>
                <a:cs typeface="Merriweather Regular"/>
              </a:rPr>
              <a:t> </a:t>
            </a:r>
          </a:p>
        </p:txBody>
      </p:sp>
      <p:sp>
        <p:nvSpPr>
          <p:cNvPr id="10" name="TextBox 9"/>
          <p:cNvSpPr txBox="1"/>
          <p:nvPr/>
        </p:nvSpPr>
        <p:spPr>
          <a:xfrm>
            <a:off x="6379084" y="3273785"/>
            <a:ext cx="915635" cy="369332"/>
          </a:xfrm>
          <a:prstGeom prst="rect">
            <a:avLst/>
          </a:prstGeom>
          <a:noFill/>
        </p:spPr>
        <p:txBody>
          <a:bodyPr wrap="none" rtlCol="0">
            <a:spAutoFit/>
          </a:bodyPr>
          <a:lstStyle/>
          <a:p>
            <a:r>
              <a:rPr lang="en-US" dirty="0" err="1">
                <a:solidFill>
                  <a:srgbClr val="032D61"/>
                </a:solidFill>
                <a:latin typeface="Merriweather Regular"/>
                <a:cs typeface="Merriweather Regular"/>
              </a:rPr>
              <a:t>Ipsum</a:t>
            </a:r>
            <a:endParaRPr lang="en-US" dirty="0">
              <a:solidFill>
                <a:srgbClr val="032D61"/>
              </a:solidFill>
              <a:latin typeface="Merriweather Regular"/>
              <a:cs typeface="Merriweather Regular"/>
            </a:endParaRPr>
          </a:p>
        </p:txBody>
      </p:sp>
      <p:sp>
        <p:nvSpPr>
          <p:cNvPr id="6" name="Slide Number Placeholder 5"/>
          <p:cNvSpPr>
            <a:spLocks noGrp="1"/>
          </p:cNvSpPr>
          <p:nvPr>
            <p:ph type="sldNum" idx="12"/>
          </p:nvPr>
        </p:nvSpPr>
        <p:spPr/>
        <p:txBody>
          <a:bodyPr/>
          <a:lstStyle/>
          <a:p>
            <a:fld id="{00000000-1234-1234-1234-123412341234}" type="slidenum">
              <a:rPr lang="en" smtClean="0">
                <a:solidFill>
                  <a:prstClr val="black">
                    <a:tint val="75000"/>
                  </a:prstClr>
                </a:solidFill>
                <a:latin typeface="Calibri"/>
              </a:rPr>
              <a:pPr/>
              <a:t>9</a:t>
            </a:fld>
            <a:endParaRPr lang="en" dirty="0">
              <a:solidFill>
                <a:prstClr val="black">
                  <a:tint val="75000"/>
                </a:prstClr>
              </a:solidFill>
              <a:latin typeface="Calibri"/>
            </a:endParaRPr>
          </a:p>
        </p:txBody>
      </p:sp>
    </p:spTree>
    <p:extLst>
      <p:ext uri="{BB962C8B-B14F-4D97-AF65-F5344CB8AC3E}">
        <p14:creationId xmlns:p14="http://schemas.microsoft.com/office/powerpoint/2010/main" val="632535235"/>
      </p:ext>
    </p:extLst>
  </p:cSld>
  <p:clrMapOvr>
    <a:masterClrMapping/>
  </p:clrMapOvr>
</p:sld>
</file>

<file path=ppt/theme/theme1.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simple-light-2">
  <a:themeElements>
    <a:clrScheme name="USDS Palette - updated">
      <a:dk1>
        <a:srgbClr val="333333"/>
      </a:dk1>
      <a:lt1>
        <a:sysClr val="window" lastClr="FFFFFF"/>
      </a:lt1>
      <a:dk2>
        <a:srgbClr val="0D71BC"/>
      </a:dk2>
      <a:lt2>
        <a:srgbClr val="7F8EA4"/>
      </a:lt2>
      <a:accent1>
        <a:srgbClr val="A2992C"/>
      </a:accent1>
      <a:accent2>
        <a:srgbClr val="D9C708"/>
      </a:accent2>
      <a:accent3>
        <a:srgbClr val="0E1C35"/>
      </a:accent3>
      <a:accent4>
        <a:srgbClr val="0A5BAE"/>
      </a:accent4>
      <a:accent5>
        <a:srgbClr val="474C6A"/>
      </a:accent5>
      <a:accent6>
        <a:srgbClr val="8B898B"/>
      </a:accent6>
      <a:hlink>
        <a:srgbClr val="DEDBBD"/>
      </a:hlink>
      <a:folHlink>
        <a:srgbClr val="D9C708"/>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simple-light-2">
  <a:themeElements>
    <a:clrScheme name="USDS Palette - updated">
      <a:dk1>
        <a:srgbClr val="333333"/>
      </a:dk1>
      <a:lt1>
        <a:sysClr val="window" lastClr="FFFFFF"/>
      </a:lt1>
      <a:dk2>
        <a:srgbClr val="0D71BC"/>
      </a:dk2>
      <a:lt2>
        <a:srgbClr val="7F8EA4"/>
      </a:lt2>
      <a:accent1>
        <a:srgbClr val="A2992C"/>
      </a:accent1>
      <a:accent2>
        <a:srgbClr val="D9C708"/>
      </a:accent2>
      <a:accent3>
        <a:srgbClr val="0E1C35"/>
      </a:accent3>
      <a:accent4>
        <a:srgbClr val="0A5BAE"/>
      </a:accent4>
      <a:accent5>
        <a:srgbClr val="474C6A"/>
      </a:accent5>
      <a:accent6>
        <a:srgbClr val="8B898B"/>
      </a:accent6>
      <a:hlink>
        <a:srgbClr val="DEDBBD"/>
      </a:hlink>
      <a:folHlink>
        <a:srgbClr val="D9C7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18338</TotalTime>
  <Words>2659</Words>
  <Application>Microsoft Macintosh PowerPoint</Application>
  <PresentationFormat>On-screen Show (4:3)</PresentationFormat>
  <Paragraphs>298</Paragraphs>
  <Slides>34</Slides>
  <Notes>34</Notes>
  <HiddenSlides>15</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34</vt:i4>
      </vt:variant>
    </vt:vector>
  </HeadingPairs>
  <TitlesOfParts>
    <vt:vector size="46" baseType="lpstr">
      <vt:lpstr>Arial</vt:lpstr>
      <vt:lpstr>Calibri</vt:lpstr>
      <vt:lpstr>Cambria</vt:lpstr>
      <vt:lpstr>Merriweather</vt:lpstr>
      <vt:lpstr>Merriweather Regular</vt:lpstr>
      <vt:lpstr>Playfair Display</vt:lpstr>
      <vt:lpstr>Source sans pro</vt:lpstr>
      <vt:lpstr>Source sans pro</vt:lpstr>
      <vt:lpstr>Source Sans Pro Regular</vt:lpstr>
      <vt:lpstr>4_Office Theme</vt:lpstr>
      <vt:lpstr>2_simple-light-2</vt:lpstr>
      <vt:lpstr>3_simple-light-2</vt:lpstr>
      <vt:lpstr>PowerPoint Presentation</vt:lpstr>
      <vt:lpstr>Veterans ID Card (VIC) 526 VR&amp;E Education Card Sort </vt:lpstr>
      <vt:lpstr>Veterans ID Card (VIC)</vt:lpstr>
      <vt:lpstr>526</vt:lpstr>
      <vt:lpstr>VR&amp;E</vt:lpstr>
      <vt:lpstr>Education Card Sort</vt:lpstr>
      <vt:lpstr>Template</vt:lpstr>
      <vt:lpstr>PowerPoint Presentation</vt:lpstr>
      <vt:lpstr>PowerPoint Presentation</vt:lpstr>
      <vt:lpstr>PowerPoint Presentation</vt:lpstr>
      <vt:lpstr>PowerPoint Presentation</vt:lpstr>
      <vt:lpstr>Findings</vt:lpstr>
      <vt:lpstr>PowerPoint Presentation</vt:lpstr>
      <vt:lpstr>PowerPoint Presentation</vt:lpstr>
      <vt:lpstr>Who We Talked To</vt:lpstr>
      <vt:lpstr>Trends</vt:lpstr>
      <vt:lpstr>PowerPoint Presentation</vt:lpstr>
      <vt:lpstr>PowerPoint Presentation</vt:lpstr>
      <vt:lpstr>PowerPoint Presentation</vt:lpstr>
      <vt:lpstr>PowerPoint Presentation</vt:lpstr>
      <vt:lpstr>Appendix</vt:lpstr>
      <vt:lpstr>Participants</vt:lpstr>
      <vt:lpstr>PowerPoint Presentation</vt:lpstr>
      <vt:lpstr>PowerPoint Presentation</vt:lpstr>
      <vt:lpstr>PowerPoint Presentation</vt:lpstr>
      <vt:lpstr>PowerPoint Presentation</vt:lpstr>
      <vt:lpstr>PowerPoint Presentation</vt:lpstr>
      <vt:lpstr>Findings</vt:lpstr>
      <vt:lpstr>PowerPoint Presentation</vt:lpstr>
      <vt:lpstr>PowerPoint Presentation</vt:lpstr>
      <vt:lpstr>PowerPoint Presentation</vt:lpstr>
      <vt:lpstr>PowerPoint Presentation</vt:lpstr>
      <vt:lpstr>PowerPoint Presentation</vt:lpstr>
      <vt:lpstr>PowerPoint Presentation</vt:lpstr>
    </vt:vector>
  </TitlesOfParts>
  <Company>VA</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Vets.gov UX</dc:title>
  <dc:creator>Suzanne Chapman</dc:creator>
  <cp:lastModifiedBy>Ad Hoc LLC</cp:lastModifiedBy>
  <cp:revision>103</cp:revision>
  <cp:lastPrinted>2017-12-04T22:06:47Z</cp:lastPrinted>
  <dcterms:created xsi:type="dcterms:W3CDTF">2017-07-09T22:55:57Z</dcterms:created>
  <dcterms:modified xsi:type="dcterms:W3CDTF">2018-04-16T17:50:59Z</dcterms:modified>
</cp:coreProperties>
</file>