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76" r:id="rId3"/>
    <p:sldId id="258" r:id="rId4"/>
    <p:sldId id="261" r:id="rId5"/>
    <p:sldId id="262" r:id="rId6"/>
    <p:sldId id="263" r:id="rId7"/>
    <p:sldId id="277" r:id="rId8"/>
    <p:sldId id="265" r:id="rId9"/>
    <p:sldId id="266" r:id="rId10"/>
    <p:sldId id="280" r:id="rId11"/>
    <p:sldId id="267" r:id="rId12"/>
    <p:sldId id="281" r:id="rId13"/>
    <p:sldId id="268" r:id="rId14"/>
    <p:sldId id="269" r:id="rId15"/>
    <p:sldId id="270" r:id="rId16"/>
    <p:sldId id="271" r:id="rId17"/>
    <p:sldId id="278" r:id="rId18"/>
    <p:sldId id="272" r:id="rId19"/>
    <p:sldId id="283" r:id="rId20"/>
    <p:sldId id="279" r:id="rId21"/>
    <p:sldId id="273" r:id="rId22"/>
    <p:sldId id="282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98EB5-88BD-4CCB-9BB9-EF8AE49520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3B72E1-7FD0-4A9D-ABD9-D3DB38753900}">
      <dgm:prSet/>
      <dgm:spPr/>
      <dgm:t>
        <a:bodyPr/>
        <a:lstStyle/>
        <a:p>
          <a:r>
            <a:rPr lang="en-US"/>
            <a:t>Who dominates their position?</a:t>
          </a:r>
        </a:p>
      </dgm:t>
    </dgm:pt>
    <dgm:pt modelId="{0C58EA3E-43C0-4CF0-B914-BD2C057CF2FC}" type="parTrans" cxnId="{4627A6ED-6E16-42E7-A150-FD6F256DD565}">
      <dgm:prSet/>
      <dgm:spPr/>
      <dgm:t>
        <a:bodyPr/>
        <a:lstStyle/>
        <a:p>
          <a:endParaRPr lang="en-US"/>
        </a:p>
      </dgm:t>
    </dgm:pt>
    <dgm:pt modelId="{21F0FB19-38E2-4034-B8CE-4ED28EB90942}" type="sibTrans" cxnId="{4627A6ED-6E16-42E7-A150-FD6F256DD565}">
      <dgm:prSet/>
      <dgm:spPr/>
      <dgm:t>
        <a:bodyPr/>
        <a:lstStyle/>
        <a:p>
          <a:endParaRPr lang="en-US"/>
        </a:p>
      </dgm:t>
    </dgm:pt>
    <dgm:pt modelId="{DF34AF91-FE6E-4EA9-AC31-71A97C014CCF}">
      <dgm:prSet/>
      <dgm:spPr/>
      <dgm:t>
        <a:bodyPr/>
        <a:lstStyle/>
        <a:p>
          <a:r>
            <a:rPr lang="en-US"/>
            <a:t>Which teams have the best offense?</a:t>
          </a:r>
        </a:p>
      </dgm:t>
    </dgm:pt>
    <dgm:pt modelId="{EB4E430A-3741-456C-858A-E1158FEE65A6}" type="parTrans" cxnId="{B0D57A52-CA1E-4A93-AAA8-0F7CB412BD72}">
      <dgm:prSet/>
      <dgm:spPr/>
      <dgm:t>
        <a:bodyPr/>
        <a:lstStyle/>
        <a:p>
          <a:endParaRPr lang="en-US"/>
        </a:p>
      </dgm:t>
    </dgm:pt>
    <dgm:pt modelId="{6DBA6454-9D9D-4B71-B3B1-A405159FF5FE}" type="sibTrans" cxnId="{B0D57A52-CA1E-4A93-AAA8-0F7CB412BD72}">
      <dgm:prSet/>
      <dgm:spPr/>
      <dgm:t>
        <a:bodyPr/>
        <a:lstStyle/>
        <a:p>
          <a:endParaRPr lang="en-US"/>
        </a:p>
      </dgm:t>
    </dgm:pt>
    <dgm:pt modelId="{797F7A1A-2A9D-4894-ADDD-9F02DC9AB786}">
      <dgm:prSet/>
      <dgm:spPr/>
      <dgm:t>
        <a:bodyPr/>
        <a:lstStyle/>
        <a:p>
          <a:r>
            <a:rPr lang="en-US"/>
            <a:t>Which part of the field offers the most reward?</a:t>
          </a:r>
        </a:p>
      </dgm:t>
    </dgm:pt>
    <dgm:pt modelId="{E965DD04-1EDF-4D80-B176-690187D61DD2}" type="parTrans" cxnId="{10B7384F-840A-427F-BAAD-3517977DB8E8}">
      <dgm:prSet/>
      <dgm:spPr/>
      <dgm:t>
        <a:bodyPr/>
        <a:lstStyle/>
        <a:p>
          <a:endParaRPr lang="en-US"/>
        </a:p>
      </dgm:t>
    </dgm:pt>
    <dgm:pt modelId="{4E9E546F-3EC3-42A9-A612-FD9950723816}" type="sibTrans" cxnId="{10B7384F-840A-427F-BAAD-3517977DB8E8}">
      <dgm:prSet/>
      <dgm:spPr/>
      <dgm:t>
        <a:bodyPr/>
        <a:lstStyle/>
        <a:p>
          <a:endParaRPr lang="en-US"/>
        </a:p>
      </dgm:t>
    </dgm:pt>
    <dgm:pt modelId="{37803959-0DC6-4186-8613-30C4A7758632}" type="pres">
      <dgm:prSet presAssocID="{FD398EB5-88BD-4CCB-9BB9-EF8AE4952034}" presName="linear" presStyleCnt="0">
        <dgm:presLayoutVars>
          <dgm:animLvl val="lvl"/>
          <dgm:resizeHandles val="exact"/>
        </dgm:presLayoutVars>
      </dgm:prSet>
      <dgm:spPr/>
    </dgm:pt>
    <dgm:pt modelId="{111EBB04-46F5-4FEA-9336-40C72BA81731}" type="pres">
      <dgm:prSet presAssocID="{AA3B72E1-7FD0-4A9D-ABD9-D3DB387539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7D5764-F709-49F0-B07E-C8B6252CE707}" type="pres">
      <dgm:prSet presAssocID="{21F0FB19-38E2-4034-B8CE-4ED28EB90942}" presName="spacer" presStyleCnt="0"/>
      <dgm:spPr/>
    </dgm:pt>
    <dgm:pt modelId="{ED534FAA-3899-4091-98DD-D78082FBF636}" type="pres">
      <dgm:prSet presAssocID="{DF34AF91-FE6E-4EA9-AC31-71A97C014CC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A9186C-A2FC-4ADA-867C-204656A7051D}" type="pres">
      <dgm:prSet presAssocID="{6DBA6454-9D9D-4B71-B3B1-A405159FF5FE}" presName="spacer" presStyleCnt="0"/>
      <dgm:spPr/>
    </dgm:pt>
    <dgm:pt modelId="{58686DD0-173E-4F1F-86FF-BE0ABA0D89A1}" type="pres">
      <dgm:prSet presAssocID="{797F7A1A-2A9D-4894-ADDD-9F02DC9AB7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DAC839-454F-4330-A90D-21ECBF2BD4DA}" type="presOf" srcId="{DF34AF91-FE6E-4EA9-AC31-71A97C014CCF}" destId="{ED534FAA-3899-4091-98DD-D78082FBF636}" srcOrd="0" destOrd="0" presId="urn:microsoft.com/office/officeart/2005/8/layout/vList2"/>
    <dgm:cxn modelId="{10B7384F-840A-427F-BAAD-3517977DB8E8}" srcId="{FD398EB5-88BD-4CCB-9BB9-EF8AE4952034}" destId="{797F7A1A-2A9D-4894-ADDD-9F02DC9AB786}" srcOrd="2" destOrd="0" parTransId="{E965DD04-1EDF-4D80-B176-690187D61DD2}" sibTransId="{4E9E546F-3EC3-42A9-A612-FD9950723816}"/>
    <dgm:cxn modelId="{B0D57A52-CA1E-4A93-AAA8-0F7CB412BD72}" srcId="{FD398EB5-88BD-4CCB-9BB9-EF8AE4952034}" destId="{DF34AF91-FE6E-4EA9-AC31-71A97C014CCF}" srcOrd="1" destOrd="0" parTransId="{EB4E430A-3741-456C-858A-E1158FEE65A6}" sibTransId="{6DBA6454-9D9D-4B71-B3B1-A405159FF5FE}"/>
    <dgm:cxn modelId="{82AF358E-ACD3-436F-95D5-0B9D85A9E737}" type="presOf" srcId="{AA3B72E1-7FD0-4A9D-ABD9-D3DB38753900}" destId="{111EBB04-46F5-4FEA-9336-40C72BA81731}" srcOrd="0" destOrd="0" presId="urn:microsoft.com/office/officeart/2005/8/layout/vList2"/>
    <dgm:cxn modelId="{1C599497-A767-4116-89FD-44202170BB85}" type="presOf" srcId="{797F7A1A-2A9D-4894-ADDD-9F02DC9AB786}" destId="{58686DD0-173E-4F1F-86FF-BE0ABA0D89A1}" srcOrd="0" destOrd="0" presId="urn:microsoft.com/office/officeart/2005/8/layout/vList2"/>
    <dgm:cxn modelId="{1DEDA6CF-5F26-4FE1-8CEB-A704D0DA32AF}" type="presOf" srcId="{FD398EB5-88BD-4CCB-9BB9-EF8AE4952034}" destId="{37803959-0DC6-4186-8613-30C4A7758632}" srcOrd="0" destOrd="0" presId="urn:microsoft.com/office/officeart/2005/8/layout/vList2"/>
    <dgm:cxn modelId="{4627A6ED-6E16-42E7-A150-FD6F256DD565}" srcId="{FD398EB5-88BD-4CCB-9BB9-EF8AE4952034}" destId="{AA3B72E1-7FD0-4A9D-ABD9-D3DB38753900}" srcOrd="0" destOrd="0" parTransId="{0C58EA3E-43C0-4CF0-B914-BD2C057CF2FC}" sibTransId="{21F0FB19-38E2-4034-B8CE-4ED28EB90942}"/>
    <dgm:cxn modelId="{75CF70AA-142B-4B87-9D31-321281C7F917}" type="presParOf" srcId="{37803959-0DC6-4186-8613-30C4A7758632}" destId="{111EBB04-46F5-4FEA-9336-40C72BA81731}" srcOrd="0" destOrd="0" presId="urn:microsoft.com/office/officeart/2005/8/layout/vList2"/>
    <dgm:cxn modelId="{5EFAD0B3-4780-47E8-9CAD-DB1D2077E545}" type="presParOf" srcId="{37803959-0DC6-4186-8613-30C4A7758632}" destId="{237D5764-F709-49F0-B07E-C8B6252CE707}" srcOrd="1" destOrd="0" presId="urn:microsoft.com/office/officeart/2005/8/layout/vList2"/>
    <dgm:cxn modelId="{60D4772B-30D7-4A95-A6A8-BD704D395E31}" type="presParOf" srcId="{37803959-0DC6-4186-8613-30C4A7758632}" destId="{ED534FAA-3899-4091-98DD-D78082FBF636}" srcOrd="2" destOrd="0" presId="urn:microsoft.com/office/officeart/2005/8/layout/vList2"/>
    <dgm:cxn modelId="{EF0E0898-95A9-4176-986F-0B823DCEB463}" type="presParOf" srcId="{37803959-0DC6-4186-8613-30C4A7758632}" destId="{AFA9186C-A2FC-4ADA-867C-204656A7051D}" srcOrd="3" destOrd="0" presId="urn:microsoft.com/office/officeart/2005/8/layout/vList2"/>
    <dgm:cxn modelId="{8C0F748A-19FA-4A26-A86C-E4B634964199}" type="presParOf" srcId="{37803959-0DC6-4186-8613-30C4A7758632}" destId="{58686DD0-173E-4F1F-86FF-BE0ABA0D89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690E2-1A6C-4A2F-BA25-A4B14FAB7A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A6EEF4-7061-4931-B6C7-545E7B76F5A5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Installed the </a:t>
          </a:r>
          <a:r>
            <a:rPr lang="en-US" dirty="0" err="1"/>
            <a:t>nfl</a:t>
          </a:r>
          <a:r>
            <a:rPr lang="en-US" dirty="0"/>
            <a:t>-data-</a:t>
          </a:r>
          <a:r>
            <a:rPr lang="en-US" dirty="0" err="1"/>
            <a:t>py</a:t>
          </a:r>
          <a:r>
            <a:rPr lang="en-US" dirty="0"/>
            <a:t> package into Python to get all NFL play by play data from years 2021-2022</a:t>
          </a:r>
        </a:p>
      </dgm:t>
    </dgm:pt>
    <dgm:pt modelId="{3EC9ED02-655C-4B23-BAA7-64F0F6BCCA14}" type="parTrans" cxnId="{B5946513-EA2C-4B17-8A75-7DCADB202DAE}">
      <dgm:prSet/>
      <dgm:spPr/>
      <dgm:t>
        <a:bodyPr/>
        <a:lstStyle/>
        <a:p>
          <a:endParaRPr lang="en-US"/>
        </a:p>
      </dgm:t>
    </dgm:pt>
    <dgm:pt modelId="{8CE963BF-227A-4D1B-9B00-04E73D3147AE}" type="sibTrans" cxnId="{B5946513-EA2C-4B17-8A75-7DCADB202DAE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9389CC52-4ADD-4EA0-9CFA-D53432CC011B}">
      <dgm:prSet/>
      <dgm:spPr>
        <a:solidFill>
          <a:srgbClr val="0070C0"/>
        </a:solidFill>
      </dgm:spPr>
      <dgm:t>
        <a:bodyPr/>
        <a:lstStyle/>
        <a:p>
          <a:r>
            <a:rPr lang="en-US"/>
            <a:t>Converted to CSV and cleaned data in Excel</a:t>
          </a:r>
        </a:p>
      </dgm:t>
    </dgm:pt>
    <dgm:pt modelId="{8F12DC28-7DB4-4CD0-B99E-F40B610E730F}" type="parTrans" cxnId="{BDC1097D-FA7B-429B-9011-ABE6EF640914}">
      <dgm:prSet/>
      <dgm:spPr/>
      <dgm:t>
        <a:bodyPr/>
        <a:lstStyle/>
        <a:p>
          <a:endParaRPr lang="en-US"/>
        </a:p>
      </dgm:t>
    </dgm:pt>
    <dgm:pt modelId="{F8D6C0FD-AF73-4608-A71E-6F39EAF815C2}" type="sibTrans" cxnId="{BDC1097D-FA7B-429B-9011-ABE6EF640914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0ABA912F-5E29-41F7-9B89-26B05D920F84}">
      <dgm:prSet/>
      <dgm:spPr>
        <a:solidFill>
          <a:srgbClr val="0070C0"/>
        </a:solidFill>
      </dgm:spPr>
      <dgm:t>
        <a:bodyPr/>
        <a:lstStyle/>
        <a:p>
          <a:r>
            <a:rPr lang="en-US"/>
            <a:t>Produced graphics in Tableau</a:t>
          </a:r>
        </a:p>
      </dgm:t>
    </dgm:pt>
    <dgm:pt modelId="{FA844003-3D5C-454D-8084-A94E58977B0D}" type="parTrans" cxnId="{3BE882FC-18F8-4EAC-A57E-4C2DE48E9E14}">
      <dgm:prSet/>
      <dgm:spPr/>
      <dgm:t>
        <a:bodyPr/>
        <a:lstStyle/>
        <a:p>
          <a:endParaRPr lang="en-US"/>
        </a:p>
      </dgm:t>
    </dgm:pt>
    <dgm:pt modelId="{5F541443-496F-4760-97F3-4BF18E2F2E32}" type="sibTrans" cxnId="{3BE882FC-18F8-4EAC-A57E-4C2DE48E9E14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766B09CF-B012-4836-B0B6-E538FC1F99CA}">
      <dgm:prSet/>
      <dgm:spPr>
        <a:solidFill>
          <a:srgbClr val="0070C0"/>
        </a:solidFill>
      </dgm:spPr>
      <dgm:t>
        <a:bodyPr/>
        <a:lstStyle/>
        <a:p>
          <a:r>
            <a:rPr lang="en-US"/>
            <a:t>Brough graphics into PowerPoint to make a better presentation</a:t>
          </a:r>
        </a:p>
      </dgm:t>
    </dgm:pt>
    <dgm:pt modelId="{3AB58EF2-E5EF-4215-B200-479762000B07}" type="parTrans" cxnId="{2013E491-C3FC-406B-9B3E-25F1814605D6}">
      <dgm:prSet/>
      <dgm:spPr/>
      <dgm:t>
        <a:bodyPr/>
        <a:lstStyle/>
        <a:p>
          <a:endParaRPr lang="en-US"/>
        </a:p>
      </dgm:t>
    </dgm:pt>
    <dgm:pt modelId="{4308D9CA-5198-46EF-91B6-7B02024B83B7}" type="sibTrans" cxnId="{2013E491-C3FC-406B-9B3E-25F1814605D6}">
      <dgm:prSet/>
      <dgm:spPr/>
      <dgm:t>
        <a:bodyPr/>
        <a:lstStyle/>
        <a:p>
          <a:endParaRPr lang="en-US"/>
        </a:p>
      </dgm:t>
    </dgm:pt>
    <dgm:pt modelId="{A5477C26-23C4-4C06-9AA0-B4611011A295}" type="pres">
      <dgm:prSet presAssocID="{10F690E2-1A6C-4A2F-BA25-A4B14FAB7AFF}" presName="Name0" presStyleCnt="0">
        <dgm:presLayoutVars>
          <dgm:dir/>
          <dgm:resizeHandles val="exact"/>
        </dgm:presLayoutVars>
      </dgm:prSet>
      <dgm:spPr/>
    </dgm:pt>
    <dgm:pt modelId="{FAFF1066-6ADC-4C02-9AB5-B697BD77C96A}" type="pres">
      <dgm:prSet presAssocID="{D9A6EEF4-7061-4931-B6C7-545E7B76F5A5}" presName="node" presStyleLbl="node1" presStyleIdx="0" presStyleCnt="4">
        <dgm:presLayoutVars>
          <dgm:bulletEnabled val="1"/>
        </dgm:presLayoutVars>
      </dgm:prSet>
      <dgm:spPr/>
    </dgm:pt>
    <dgm:pt modelId="{CF944D9F-F927-4106-B173-AF7B14B0E4FD}" type="pres">
      <dgm:prSet presAssocID="{8CE963BF-227A-4D1B-9B00-04E73D3147AE}" presName="sibTrans" presStyleLbl="sibTrans2D1" presStyleIdx="0" presStyleCnt="3"/>
      <dgm:spPr/>
    </dgm:pt>
    <dgm:pt modelId="{02254632-2C42-4742-A5E4-F672892926F8}" type="pres">
      <dgm:prSet presAssocID="{8CE963BF-227A-4D1B-9B00-04E73D3147AE}" presName="connectorText" presStyleLbl="sibTrans2D1" presStyleIdx="0" presStyleCnt="3"/>
      <dgm:spPr/>
    </dgm:pt>
    <dgm:pt modelId="{B1AE0CC4-B9EA-4CEA-8403-B8B3CF5DE143}" type="pres">
      <dgm:prSet presAssocID="{9389CC52-4ADD-4EA0-9CFA-D53432CC011B}" presName="node" presStyleLbl="node1" presStyleIdx="1" presStyleCnt="4">
        <dgm:presLayoutVars>
          <dgm:bulletEnabled val="1"/>
        </dgm:presLayoutVars>
      </dgm:prSet>
      <dgm:spPr/>
    </dgm:pt>
    <dgm:pt modelId="{522ECE9D-7599-4C7C-BFDC-8065A9B446A3}" type="pres">
      <dgm:prSet presAssocID="{F8D6C0FD-AF73-4608-A71E-6F39EAF815C2}" presName="sibTrans" presStyleLbl="sibTrans2D1" presStyleIdx="1" presStyleCnt="3"/>
      <dgm:spPr/>
    </dgm:pt>
    <dgm:pt modelId="{8E755234-873A-4E12-AE9A-DAC76D24AA27}" type="pres">
      <dgm:prSet presAssocID="{F8D6C0FD-AF73-4608-A71E-6F39EAF815C2}" presName="connectorText" presStyleLbl="sibTrans2D1" presStyleIdx="1" presStyleCnt="3"/>
      <dgm:spPr/>
    </dgm:pt>
    <dgm:pt modelId="{F9EFD516-22DC-4ACA-A08C-FB3B9FB11ADD}" type="pres">
      <dgm:prSet presAssocID="{0ABA912F-5E29-41F7-9B89-26B05D920F84}" presName="node" presStyleLbl="node1" presStyleIdx="2" presStyleCnt="4">
        <dgm:presLayoutVars>
          <dgm:bulletEnabled val="1"/>
        </dgm:presLayoutVars>
      </dgm:prSet>
      <dgm:spPr/>
    </dgm:pt>
    <dgm:pt modelId="{93C74142-080C-4ADA-B914-16E7CAAC8B0B}" type="pres">
      <dgm:prSet presAssocID="{5F541443-496F-4760-97F3-4BF18E2F2E32}" presName="sibTrans" presStyleLbl="sibTrans2D1" presStyleIdx="2" presStyleCnt="3" custLinFactNeighborY="-5094"/>
      <dgm:spPr/>
    </dgm:pt>
    <dgm:pt modelId="{5BF5267C-D828-4277-A284-2E07EB4A8CD7}" type="pres">
      <dgm:prSet presAssocID="{5F541443-496F-4760-97F3-4BF18E2F2E32}" presName="connectorText" presStyleLbl="sibTrans2D1" presStyleIdx="2" presStyleCnt="3"/>
      <dgm:spPr/>
    </dgm:pt>
    <dgm:pt modelId="{47783064-3E5D-4AAB-B808-65EFC737AF44}" type="pres">
      <dgm:prSet presAssocID="{766B09CF-B012-4836-B0B6-E538FC1F99CA}" presName="node" presStyleLbl="node1" presStyleIdx="3" presStyleCnt="4">
        <dgm:presLayoutVars>
          <dgm:bulletEnabled val="1"/>
        </dgm:presLayoutVars>
      </dgm:prSet>
      <dgm:spPr/>
    </dgm:pt>
  </dgm:ptLst>
  <dgm:cxnLst>
    <dgm:cxn modelId="{B5946513-EA2C-4B17-8A75-7DCADB202DAE}" srcId="{10F690E2-1A6C-4A2F-BA25-A4B14FAB7AFF}" destId="{D9A6EEF4-7061-4931-B6C7-545E7B76F5A5}" srcOrd="0" destOrd="0" parTransId="{3EC9ED02-655C-4B23-BAA7-64F0F6BCCA14}" sibTransId="{8CE963BF-227A-4D1B-9B00-04E73D3147AE}"/>
    <dgm:cxn modelId="{6ACA7B1E-F1F1-4A1B-B0B4-1592D01C94BE}" type="presOf" srcId="{F8D6C0FD-AF73-4608-A71E-6F39EAF815C2}" destId="{8E755234-873A-4E12-AE9A-DAC76D24AA27}" srcOrd="1" destOrd="0" presId="urn:microsoft.com/office/officeart/2005/8/layout/process1"/>
    <dgm:cxn modelId="{79CBD12B-55D2-445F-BC9C-4490E3A05050}" type="presOf" srcId="{9389CC52-4ADD-4EA0-9CFA-D53432CC011B}" destId="{B1AE0CC4-B9EA-4CEA-8403-B8B3CF5DE143}" srcOrd="0" destOrd="0" presId="urn:microsoft.com/office/officeart/2005/8/layout/process1"/>
    <dgm:cxn modelId="{5F400635-A4AC-463B-84E2-A979274F4F67}" type="presOf" srcId="{766B09CF-B012-4836-B0B6-E538FC1F99CA}" destId="{47783064-3E5D-4AAB-B808-65EFC737AF44}" srcOrd="0" destOrd="0" presId="urn:microsoft.com/office/officeart/2005/8/layout/process1"/>
    <dgm:cxn modelId="{EA7ECF3E-3EE9-4E64-96C1-705A20CC5B45}" type="presOf" srcId="{10F690E2-1A6C-4A2F-BA25-A4B14FAB7AFF}" destId="{A5477C26-23C4-4C06-9AA0-B4611011A295}" srcOrd="0" destOrd="0" presId="urn:microsoft.com/office/officeart/2005/8/layout/process1"/>
    <dgm:cxn modelId="{F3096973-F28F-4BBA-AB79-143BA1E964E7}" type="presOf" srcId="{8CE963BF-227A-4D1B-9B00-04E73D3147AE}" destId="{02254632-2C42-4742-A5E4-F672892926F8}" srcOrd="1" destOrd="0" presId="urn:microsoft.com/office/officeart/2005/8/layout/process1"/>
    <dgm:cxn modelId="{BDC1097D-FA7B-429B-9011-ABE6EF640914}" srcId="{10F690E2-1A6C-4A2F-BA25-A4B14FAB7AFF}" destId="{9389CC52-4ADD-4EA0-9CFA-D53432CC011B}" srcOrd="1" destOrd="0" parTransId="{8F12DC28-7DB4-4CD0-B99E-F40B610E730F}" sibTransId="{F8D6C0FD-AF73-4608-A71E-6F39EAF815C2}"/>
    <dgm:cxn modelId="{ECAA4D82-3B57-4799-98CE-FC239E613A2D}" type="presOf" srcId="{8CE963BF-227A-4D1B-9B00-04E73D3147AE}" destId="{CF944D9F-F927-4106-B173-AF7B14B0E4FD}" srcOrd="0" destOrd="0" presId="urn:microsoft.com/office/officeart/2005/8/layout/process1"/>
    <dgm:cxn modelId="{16590789-E163-4DF2-9E91-23AE773F66F3}" type="presOf" srcId="{F8D6C0FD-AF73-4608-A71E-6F39EAF815C2}" destId="{522ECE9D-7599-4C7C-BFDC-8065A9B446A3}" srcOrd="0" destOrd="0" presId="urn:microsoft.com/office/officeart/2005/8/layout/process1"/>
    <dgm:cxn modelId="{2013E491-C3FC-406B-9B3E-25F1814605D6}" srcId="{10F690E2-1A6C-4A2F-BA25-A4B14FAB7AFF}" destId="{766B09CF-B012-4836-B0B6-E538FC1F99CA}" srcOrd="3" destOrd="0" parTransId="{3AB58EF2-E5EF-4215-B200-479762000B07}" sibTransId="{4308D9CA-5198-46EF-91B6-7B02024B83B7}"/>
    <dgm:cxn modelId="{6F0B99CC-0120-401C-B579-C421BE0EE260}" type="presOf" srcId="{5F541443-496F-4760-97F3-4BF18E2F2E32}" destId="{5BF5267C-D828-4277-A284-2E07EB4A8CD7}" srcOrd="1" destOrd="0" presId="urn:microsoft.com/office/officeart/2005/8/layout/process1"/>
    <dgm:cxn modelId="{86B8FADA-608B-40D0-8A45-C875EDD3D275}" type="presOf" srcId="{5F541443-496F-4760-97F3-4BF18E2F2E32}" destId="{93C74142-080C-4ADA-B914-16E7CAAC8B0B}" srcOrd="0" destOrd="0" presId="urn:microsoft.com/office/officeart/2005/8/layout/process1"/>
    <dgm:cxn modelId="{1EE792F3-3E5B-4DB9-8B7F-094CA20758D5}" type="presOf" srcId="{0ABA912F-5E29-41F7-9B89-26B05D920F84}" destId="{F9EFD516-22DC-4ACA-A08C-FB3B9FB11ADD}" srcOrd="0" destOrd="0" presId="urn:microsoft.com/office/officeart/2005/8/layout/process1"/>
    <dgm:cxn modelId="{3BE882FC-18F8-4EAC-A57E-4C2DE48E9E14}" srcId="{10F690E2-1A6C-4A2F-BA25-A4B14FAB7AFF}" destId="{0ABA912F-5E29-41F7-9B89-26B05D920F84}" srcOrd="2" destOrd="0" parTransId="{FA844003-3D5C-454D-8084-A94E58977B0D}" sibTransId="{5F541443-496F-4760-97F3-4BF18E2F2E32}"/>
    <dgm:cxn modelId="{E1393EFE-8BC5-4226-AEC1-7265A9277268}" type="presOf" srcId="{D9A6EEF4-7061-4931-B6C7-545E7B76F5A5}" destId="{FAFF1066-6ADC-4C02-9AB5-B697BD77C96A}" srcOrd="0" destOrd="0" presId="urn:microsoft.com/office/officeart/2005/8/layout/process1"/>
    <dgm:cxn modelId="{B06160C4-4DE1-481E-A5F6-1B8ECFD0283B}" type="presParOf" srcId="{A5477C26-23C4-4C06-9AA0-B4611011A295}" destId="{FAFF1066-6ADC-4C02-9AB5-B697BD77C96A}" srcOrd="0" destOrd="0" presId="urn:microsoft.com/office/officeart/2005/8/layout/process1"/>
    <dgm:cxn modelId="{22278DBF-6420-4640-A994-51E58EFB63A6}" type="presParOf" srcId="{A5477C26-23C4-4C06-9AA0-B4611011A295}" destId="{CF944D9F-F927-4106-B173-AF7B14B0E4FD}" srcOrd="1" destOrd="0" presId="urn:microsoft.com/office/officeart/2005/8/layout/process1"/>
    <dgm:cxn modelId="{6C563F46-B6B6-456D-BF87-752CCC68B433}" type="presParOf" srcId="{CF944D9F-F927-4106-B173-AF7B14B0E4FD}" destId="{02254632-2C42-4742-A5E4-F672892926F8}" srcOrd="0" destOrd="0" presId="urn:microsoft.com/office/officeart/2005/8/layout/process1"/>
    <dgm:cxn modelId="{38D24805-98B0-4C90-ABFA-FBC9358945ED}" type="presParOf" srcId="{A5477C26-23C4-4C06-9AA0-B4611011A295}" destId="{B1AE0CC4-B9EA-4CEA-8403-B8B3CF5DE143}" srcOrd="2" destOrd="0" presId="urn:microsoft.com/office/officeart/2005/8/layout/process1"/>
    <dgm:cxn modelId="{0DF2CE0A-AD7F-4384-B02E-EEEACFDAB08C}" type="presParOf" srcId="{A5477C26-23C4-4C06-9AA0-B4611011A295}" destId="{522ECE9D-7599-4C7C-BFDC-8065A9B446A3}" srcOrd="3" destOrd="0" presId="urn:microsoft.com/office/officeart/2005/8/layout/process1"/>
    <dgm:cxn modelId="{C901EB36-1931-4249-A9ED-0D52FD9D5F1F}" type="presParOf" srcId="{522ECE9D-7599-4C7C-BFDC-8065A9B446A3}" destId="{8E755234-873A-4E12-AE9A-DAC76D24AA27}" srcOrd="0" destOrd="0" presId="urn:microsoft.com/office/officeart/2005/8/layout/process1"/>
    <dgm:cxn modelId="{FDBE6BAB-3BA0-482E-A88B-FF03A5C0CAEF}" type="presParOf" srcId="{A5477C26-23C4-4C06-9AA0-B4611011A295}" destId="{F9EFD516-22DC-4ACA-A08C-FB3B9FB11ADD}" srcOrd="4" destOrd="0" presId="urn:microsoft.com/office/officeart/2005/8/layout/process1"/>
    <dgm:cxn modelId="{5767A5F5-D87A-4C95-B6F3-85C4710D39AC}" type="presParOf" srcId="{A5477C26-23C4-4C06-9AA0-B4611011A295}" destId="{93C74142-080C-4ADA-B914-16E7CAAC8B0B}" srcOrd="5" destOrd="0" presId="urn:microsoft.com/office/officeart/2005/8/layout/process1"/>
    <dgm:cxn modelId="{65562873-7A03-4129-A3C1-035E35257D12}" type="presParOf" srcId="{93C74142-080C-4ADA-B914-16E7CAAC8B0B}" destId="{5BF5267C-D828-4277-A284-2E07EB4A8CD7}" srcOrd="0" destOrd="0" presId="urn:microsoft.com/office/officeart/2005/8/layout/process1"/>
    <dgm:cxn modelId="{A1C3ACCE-1767-4D26-91AC-81AC868CA5DC}" type="presParOf" srcId="{A5477C26-23C4-4C06-9AA0-B4611011A295}" destId="{47783064-3E5D-4AAB-B808-65EFC737AF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EBB04-46F5-4FEA-9336-40C72BA81731}">
      <dsp:nvSpPr>
        <dsp:cNvPr id="0" name=""/>
        <dsp:cNvSpPr/>
      </dsp:nvSpPr>
      <dsp:spPr>
        <a:xfrm>
          <a:off x="0" y="58251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Who dominates their position?</a:t>
          </a:r>
        </a:p>
      </dsp:txBody>
      <dsp:txXfrm>
        <a:off x="48005" y="630516"/>
        <a:ext cx="10419590" cy="887374"/>
      </dsp:txXfrm>
    </dsp:sp>
    <dsp:sp modelId="{ED534FAA-3899-4091-98DD-D78082FBF636}">
      <dsp:nvSpPr>
        <dsp:cNvPr id="0" name=""/>
        <dsp:cNvSpPr/>
      </dsp:nvSpPr>
      <dsp:spPr>
        <a:xfrm>
          <a:off x="0" y="168397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Which teams have the best offense?</a:t>
          </a:r>
        </a:p>
      </dsp:txBody>
      <dsp:txXfrm>
        <a:off x="48005" y="1731981"/>
        <a:ext cx="10419590" cy="887374"/>
      </dsp:txXfrm>
    </dsp:sp>
    <dsp:sp modelId="{58686DD0-173E-4F1F-86FF-BE0ABA0D89A1}">
      <dsp:nvSpPr>
        <dsp:cNvPr id="0" name=""/>
        <dsp:cNvSpPr/>
      </dsp:nvSpPr>
      <dsp:spPr>
        <a:xfrm>
          <a:off x="0" y="278544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Which part of the field offers the most reward?</a:t>
          </a:r>
        </a:p>
      </dsp:txBody>
      <dsp:txXfrm>
        <a:off x="48005" y="2833446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F1066-6ADC-4C02-9AB5-B697BD77C96A}">
      <dsp:nvSpPr>
        <dsp:cNvPr id="0" name=""/>
        <dsp:cNvSpPr/>
      </dsp:nvSpPr>
      <dsp:spPr>
        <a:xfrm>
          <a:off x="4820" y="1118638"/>
          <a:ext cx="2107719" cy="1798148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Installed the </a:t>
          </a:r>
          <a:r>
            <a:rPr lang="en-US" sz="1800" kern="1200" dirty="0" err="1"/>
            <a:t>nfl</a:t>
          </a:r>
          <a:r>
            <a:rPr lang="en-US" sz="1800" kern="1200" dirty="0"/>
            <a:t>-data-</a:t>
          </a:r>
          <a:r>
            <a:rPr lang="en-US" sz="1800" kern="1200" dirty="0" err="1"/>
            <a:t>py</a:t>
          </a:r>
          <a:r>
            <a:rPr lang="en-US" sz="1800" kern="1200" dirty="0"/>
            <a:t> package into Python to get all NFL play by play data from years 2021-2022</a:t>
          </a:r>
        </a:p>
      </dsp:txBody>
      <dsp:txXfrm>
        <a:off x="57486" y="1171304"/>
        <a:ext cx="2002387" cy="1692816"/>
      </dsp:txXfrm>
    </dsp:sp>
    <dsp:sp modelId="{CF944D9F-F927-4106-B173-AF7B14B0E4FD}">
      <dsp:nvSpPr>
        <dsp:cNvPr id="0" name=""/>
        <dsp:cNvSpPr/>
      </dsp:nvSpPr>
      <dsp:spPr>
        <a:xfrm>
          <a:off x="2323312" y="1756355"/>
          <a:ext cx="446836" cy="522714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23312" y="1860898"/>
        <a:ext cx="312785" cy="313628"/>
      </dsp:txXfrm>
    </dsp:sp>
    <dsp:sp modelId="{B1AE0CC4-B9EA-4CEA-8403-B8B3CF5DE143}">
      <dsp:nvSpPr>
        <dsp:cNvPr id="0" name=""/>
        <dsp:cNvSpPr/>
      </dsp:nvSpPr>
      <dsp:spPr>
        <a:xfrm>
          <a:off x="2955628" y="1118638"/>
          <a:ext cx="2107719" cy="1798148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Converted to CSV and cleaned data in Excel</a:t>
          </a:r>
        </a:p>
      </dsp:txBody>
      <dsp:txXfrm>
        <a:off x="3008294" y="1171304"/>
        <a:ext cx="2002387" cy="1692816"/>
      </dsp:txXfrm>
    </dsp:sp>
    <dsp:sp modelId="{522ECE9D-7599-4C7C-BFDC-8065A9B446A3}">
      <dsp:nvSpPr>
        <dsp:cNvPr id="0" name=""/>
        <dsp:cNvSpPr/>
      </dsp:nvSpPr>
      <dsp:spPr>
        <a:xfrm>
          <a:off x="5274120" y="1756355"/>
          <a:ext cx="446836" cy="522714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74120" y="1860898"/>
        <a:ext cx="312785" cy="313628"/>
      </dsp:txXfrm>
    </dsp:sp>
    <dsp:sp modelId="{F9EFD516-22DC-4ACA-A08C-FB3B9FB11ADD}">
      <dsp:nvSpPr>
        <dsp:cNvPr id="0" name=""/>
        <dsp:cNvSpPr/>
      </dsp:nvSpPr>
      <dsp:spPr>
        <a:xfrm>
          <a:off x="5906436" y="1118638"/>
          <a:ext cx="2107719" cy="1798148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Produced graphics in Tableau</a:t>
          </a:r>
        </a:p>
      </dsp:txBody>
      <dsp:txXfrm>
        <a:off x="5959102" y="1171304"/>
        <a:ext cx="2002387" cy="1692816"/>
      </dsp:txXfrm>
    </dsp:sp>
    <dsp:sp modelId="{93C74142-080C-4ADA-B914-16E7CAAC8B0B}">
      <dsp:nvSpPr>
        <dsp:cNvPr id="0" name=""/>
        <dsp:cNvSpPr/>
      </dsp:nvSpPr>
      <dsp:spPr>
        <a:xfrm>
          <a:off x="8224928" y="1729728"/>
          <a:ext cx="446836" cy="522714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224928" y="1834271"/>
        <a:ext cx="312785" cy="313628"/>
      </dsp:txXfrm>
    </dsp:sp>
    <dsp:sp modelId="{47783064-3E5D-4AAB-B808-65EFC737AF44}">
      <dsp:nvSpPr>
        <dsp:cNvPr id="0" name=""/>
        <dsp:cNvSpPr/>
      </dsp:nvSpPr>
      <dsp:spPr>
        <a:xfrm>
          <a:off x="8857244" y="1118638"/>
          <a:ext cx="2107719" cy="1798148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Brough graphics into PowerPoint to make a better presentation</a:t>
          </a:r>
        </a:p>
      </dsp:txBody>
      <dsp:txXfrm>
        <a:off x="8909910" y="1171304"/>
        <a:ext cx="2002387" cy="16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CB33-B713-8976-CD68-E1F1FCD2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4EE08-D7C1-03CC-5BD1-46731C08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2D50-FE80-55FB-4CA0-5D21656A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ABD5-F23D-A13C-8ED0-3E5DBA93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2D041-C3DC-8ACF-0709-8611A7C3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C8DE-C72C-2ACE-2412-DA861536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0735E-EFCF-48EA-B9E3-117116CA2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A0CE-01C9-A9AB-F9E5-6B13D505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C6AE-3F51-BE3E-7410-5C961D46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ED673-A3DB-C490-40D2-DD31231A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548C1-7F9A-C4AA-516E-E494FEF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AFA1B-CB50-5844-C4D8-EC78D76C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DC99-3904-A686-6651-D1BF53B2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2D93-0D17-B9F8-5044-4009983C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20C25-D50C-37E3-1648-ADF25F67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73A5-ECE1-3AB8-617A-FD1BBA5B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7685-EAA8-0262-7360-35F48EBE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C559-A5FF-88AA-2A86-DAD5F743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EEF2-C53C-2870-772F-D27AED05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6922-1C62-20FB-6DA9-182312C9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A884-D355-36CD-E5A3-A60EE37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F1259-8517-CABD-F366-C1248EDF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C0D9-96F0-8B7B-FD9E-4614CFF3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750A-A273-B862-4348-35F696A9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86BD-014F-3009-02FD-CC7A5A3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D4BD-6CC7-5858-6013-324B0AB7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D691-3029-1188-4586-83E1C33E8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CE5CE-F48E-6FBB-2547-6A6359663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50D17-1204-7F08-73A4-55E8319A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BD79-FC7D-6D09-9918-F4129C7D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A769-F4FA-6565-6350-F0CC592B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8F2A-9B64-EB09-9808-16C205C8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A8D4E-13CF-FDD8-C7A9-C13E62D9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40FF-3930-4F3F-1CB5-A6DAD5D1B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83FAF-B51E-871C-9C82-F077226C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65695-C95E-8B2C-E8F4-E5772BEAF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81ED7-AA27-966D-FC6D-FCF3DA6F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AF4C3-C692-ED09-F282-E3D74B63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CF8B8-10A5-98AC-7CC5-9BC40A04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CDEB-744B-C332-BA21-3C1511D3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33990-10FF-6450-1210-B430B6E8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63B88-EC0A-82F5-85FC-E1844C50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A86E7-2944-0B98-09FD-7E9120B4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C05AB-3F79-8642-BF0F-70972743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69DED-89F7-9265-EF49-30721C0B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896A-CE34-6EBA-F268-C55BBE17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6521-BA21-836C-C0EA-B8A83DE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9EFC-01E8-815F-1286-024BC9EB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1B542-6FB0-DD1F-2CF1-5BA73CF3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7BEEC-FDC3-0AD7-3ECE-482AEA76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9A145-D8CB-1515-C185-95BC7CB9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36AD3-65E6-34D0-240E-DF36DBA9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4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7B3-9489-B1AC-B9FC-2B1D667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5FF6C-5854-0F1C-DDE3-9DF143BC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1D1D-0F7C-BE9F-7EB0-03195158E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2655-CA42-F7D1-4F5F-A71608E5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AEFFE-5A83-15C2-5664-B7E9D8B3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62DC0-3F8B-93C6-3485-DAECD85D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3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C5129-1DA9-B400-82CC-921F1C91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1E401-DD04-F257-5310-78B9FFF46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B3FB-1C50-F08A-61E6-C326482D8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6E6C-09F8-A349-0FEE-043886380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F501-8388-9037-D44F-42BF9B16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hyperlink" Target="http://www.cleanuphit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brett-fortuna21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7B3F259-9C99-0CE1-7EF6-E0A140F35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1" r="-2" b="2912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6" name="Rectangle 2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2DA54-7353-9DE4-6AD1-7B0FF90B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2021 and 2022 NFL Season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C22B-09AB-FDC5-0203-4D87030A0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Brett Fortuna</a:t>
            </a:r>
          </a:p>
          <a:p>
            <a:pPr algn="l"/>
            <a:r>
              <a:rPr lang="en-US"/>
              <a:t>Full Stack Data Analytics Bootcamp</a:t>
            </a:r>
          </a:p>
        </p:txBody>
      </p:sp>
    </p:spTree>
    <p:extLst>
      <p:ext uri="{BB962C8B-B14F-4D97-AF65-F5344CB8AC3E}">
        <p14:creationId xmlns:p14="http://schemas.microsoft.com/office/powerpoint/2010/main" val="193930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07749-7D69-AA26-2423-C1E0956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 dirty="0"/>
              <a:t>2021 Receiving Data Yards Per Catch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CFB41E-7BDF-8850-BA41-7643FCF8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Deebo Samuel very talented YAC (yards after catch)</a:t>
            </a:r>
          </a:p>
          <a:p>
            <a:r>
              <a:rPr lang="en-US" sz="2200" dirty="0"/>
              <a:t>Jamarr Chase added a huge spark to the Cincy offense in his rookie year</a:t>
            </a:r>
          </a:p>
          <a:p>
            <a:r>
              <a:rPr lang="en-US" sz="2200" dirty="0" err="1"/>
              <a:t>Diontae</a:t>
            </a:r>
            <a:r>
              <a:rPr lang="en-US" sz="2200" dirty="0"/>
              <a:t> Johnson is king of PPR (point per reception, catches a lot but not a lot of yards) fantasy football</a:t>
            </a:r>
          </a:p>
          <a:p>
            <a:endParaRPr lang="en-US" sz="22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A56F89E-259E-8CB6-2582-FD8D041E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340" y="640080"/>
            <a:ext cx="44343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7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07749-7D69-AA26-2423-C1E0956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2022 Receiving Data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CFB41E-7BDF-8850-BA41-7643FCF8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Two Dolphins in the top 10. Mike McDaniel changing things</a:t>
            </a:r>
          </a:p>
          <a:p>
            <a:r>
              <a:rPr lang="en-US" sz="2200" dirty="0"/>
              <a:t>Garrett Wilson and Chris </a:t>
            </a:r>
            <a:r>
              <a:rPr lang="en-US" sz="2200" dirty="0" err="1"/>
              <a:t>Olave</a:t>
            </a:r>
            <a:r>
              <a:rPr lang="en-US" sz="2200" dirty="0"/>
              <a:t> only rookies on this list. </a:t>
            </a:r>
          </a:p>
          <a:p>
            <a:r>
              <a:rPr lang="en-US" sz="2200" dirty="0"/>
              <a:t>Only 29 rookies in NFL history have ever broken 1,000 yards</a:t>
            </a: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12E60-CCA6-1C30-B39F-AB969A65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59547"/>
            <a:ext cx="5458968" cy="31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0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07749-7D69-AA26-2423-C1E0956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2022 Receiving Data- Yards per Reception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CFB41E-7BDF-8850-BA41-7643FCF8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Jaylen Waddle is explosive as they come</a:t>
            </a:r>
          </a:p>
          <a:p>
            <a:r>
              <a:rPr lang="en-US" sz="2200" dirty="0"/>
              <a:t>Even with QB change, </a:t>
            </a:r>
            <a:r>
              <a:rPr lang="en-US" sz="2200" dirty="0" err="1"/>
              <a:t>Diontae</a:t>
            </a:r>
            <a:r>
              <a:rPr lang="en-US" sz="2200" dirty="0"/>
              <a:t> Johnson still averaging a low yards per reception</a:t>
            </a:r>
          </a:p>
          <a:p>
            <a:endParaRPr lang="en-US" sz="22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985B07E-185A-89C2-58E2-69E56E0D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507" y="640080"/>
            <a:ext cx="451805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5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0C14B-94EE-2600-2227-436C86EA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Recap of 2021-2022 Receiving Data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B0C2-2452-2007-4819-6E570077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Really good teams throw the ball!</a:t>
            </a:r>
          </a:p>
          <a:p>
            <a:r>
              <a:rPr lang="en-US" sz="2200" dirty="0"/>
              <a:t>Combined wins of top 3 teams over two years (KC, TB, Cincy): </a:t>
            </a:r>
            <a:r>
              <a:rPr lang="en-US" sz="2200" dirty="0">
                <a:solidFill>
                  <a:srgbClr val="00B050"/>
                </a:solidFill>
              </a:rPr>
              <a:t>69</a:t>
            </a:r>
          </a:p>
          <a:p>
            <a:r>
              <a:rPr lang="en-US" sz="2200" dirty="0"/>
              <a:t>Combined wins of bottom 3 over two years (ATL,CAR,CHI): </a:t>
            </a:r>
            <a:r>
              <a:rPr lang="en-US" sz="2200" dirty="0">
                <a:solidFill>
                  <a:srgbClr val="FF0000"/>
                </a:solidFill>
              </a:rPr>
              <a:t>35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A0F0C-64A2-CFAF-481B-16BC6CE4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21847"/>
            <a:ext cx="6903720" cy="3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1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53B51-EC4D-86AD-687D-0BDC222A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2021 Rushing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A436-646E-2086-6B73-95B2CA55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Jonathan Taylor breakout season</a:t>
            </a:r>
          </a:p>
          <a:p>
            <a:r>
              <a:rPr lang="en-US" sz="1800" dirty="0"/>
              <a:t>Jonathan Taylor led the league, and his team (Colts) spent 2</a:t>
            </a:r>
            <a:r>
              <a:rPr lang="en-US" sz="1800" baseline="30000" dirty="0"/>
              <a:t>nd</a:t>
            </a:r>
            <a:r>
              <a:rPr lang="en-US" sz="1800" dirty="0"/>
              <a:t> most on OL. Colts spent well above the league average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BE150-8209-F366-0AD9-2277A44F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994874"/>
            <a:ext cx="7449975" cy="318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940709-18E9-2C85-0292-C76DBD532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64" y="4309168"/>
            <a:ext cx="6468771" cy="19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2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53B51-EC4D-86AD-687D-0BDC222A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2022 Rushing Data</a:t>
            </a:r>
            <a:endParaRPr lang="en-US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A436-646E-2086-6B73-95B2CA55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/>
              <a:t>Josh Jacobs increased his rushing yards by 89.6% while having the 4</a:t>
            </a:r>
            <a:r>
              <a:rPr lang="en-US" sz="1800" baseline="30000" dirty="0"/>
              <a:t>th</a:t>
            </a:r>
            <a:r>
              <a:rPr lang="en-US" sz="1800" dirty="0"/>
              <a:t> lowest paid OL. </a:t>
            </a:r>
          </a:p>
          <a:p>
            <a:r>
              <a:rPr lang="en-US" sz="1800" dirty="0"/>
              <a:t>Jonathan Taylor got hurt so couldn’t repeat his success from last year. Clearly talent matters as no other Colt came in top 25 even with highest paid OL. </a:t>
            </a:r>
          </a:p>
          <a:p>
            <a:r>
              <a:rPr lang="en-US" sz="1800" dirty="0"/>
              <a:t>Derek Henry ran for 1,538 yards with cheapest OL. He is a special talent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74D38-3C74-CCC1-DAAE-53FFAD82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30" y="2898255"/>
            <a:ext cx="7149303" cy="3360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E27E1-8343-4C63-1B7E-41B61EB0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4254208"/>
            <a:ext cx="5523082" cy="17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8C39F-6CA5-D036-EE87-2357CF62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/>
              <a:t>2021-2022 Rushing Direction</a:t>
            </a:r>
          </a:p>
        </p:txBody>
      </p:sp>
      <p:sp>
        <p:nvSpPr>
          <p:cNvPr id="5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1805-C1B4-00C6-1908-75E350D0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/>
              <a:t>Teams need to run to the outside. Look at that difference!</a:t>
            </a:r>
          </a:p>
          <a:p>
            <a:r>
              <a:rPr lang="en-US" sz="2200" dirty="0"/>
              <a:t>The highest paid OL are typically the LT and RT who are on the outside. That is no coincidence</a:t>
            </a:r>
          </a:p>
          <a:p>
            <a:r>
              <a:rPr lang="en-US" sz="2200" dirty="0"/>
              <a:t>Important to not that rushing increased YOY whereas passing decreased YOY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370359-2772-35CD-E3F0-24385E85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44" y="2132153"/>
            <a:ext cx="3501586" cy="4344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7D593-3C65-351D-BC04-B508BCCC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583950"/>
            <a:ext cx="5468112" cy="36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7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267F3-27B9-F3D0-9D2D-97E7BFF1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What size do you want your RB to be?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0D00-19C3-E787-AA53-289D2DED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Want to avoid injury</a:t>
            </a:r>
          </a:p>
          <a:p>
            <a:r>
              <a:rPr lang="en-US" sz="2000" dirty="0"/>
              <a:t>Want to be small enough to hit the gaps</a:t>
            </a:r>
          </a:p>
          <a:p>
            <a:r>
              <a:rPr lang="en-US" sz="2000" dirty="0"/>
              <a:t>Want to have top end speed</a:t>
            </a:r>
          </a:p>
          <a:p>
            <a:r>
              <a:rPr lang="en-US" sz="2000" dirty="0"/>
              <a:t>Aaron Jones and Kenneth Walker are only two players on the list who are 5’9” or under</a:t>
            </a:r>
          </a:p>
          <a:p>
            <a:r>
              <a:rPr lang="en-US" sz="2000" dirty="0"/>
              <a:t>HOT TOPIC: When should you draft a RB? Avg on this graphic is 3.17 rounds.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74C43-E614-1F57-5068-22A7033D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89366"/>
            <a:ext cx="6903720" cy="32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D828E-6C9E-4F31-D598-BEFCA8F5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Touchdown Scoring 2021 vs 2022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2DD1B-4055-77F7-955F-5A36F637BEE2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Key Takeaway: Get Austin Ekeler on your fantasy team! 40 TD over last 2 years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Jalen Hurts had 18 rushing TD as a QB!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Note: This is only rushing and receiving data. No passing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1D75A01-F25D-2A99-EF06-7809E2AF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992" y="3014740"/>
            <a:ext cx="5468112" cy="2624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EDD72-A76B-C131-FC22-B84D5EC9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7" y="3035245"/>
            <a:ext cx="5468112" cy="258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4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D828E-6C9E-4F31-D598-BEFCA8F5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Which Stadium Produced the Most Yards?</a:t>
            </a:r>
          </a:p>
        </p:txBody>
      </p:sp>
      <p:sp>
        <p:nvSpPr>
          <p:cNvPr id="6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BA2D9558-8D81-C85E-2709-F4A00360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Top: </a:t>
            </a:r>
          </a:p>
          <a:p>
            <a:pPr lvl="1"/>
            <a:r>
              <a:rPr lang="en-US" sz="1800" dirty="0"/>
              <a:t>Ford Field- Lions </a:t>
            </a:r>
            <a:r>
              <a:rPr lang="en-US" sz="1800" dirty="0">
                <a:solidFill>
                  <a:srgbClr val="00B050"/>
                </a:solidFill>
              </a:rPr>
              <a:t>8,317</a:t>
            </a:r>
          </a:p>
          <a:p>
            <a:pPr lvl="1"/>
            <a:r>
              <a:rPr lang="en-US" sz="1800" dirty="0"/>
              <a:t>US Bank- Vikings </a:t>
            </a:r>
            <a:r>
              <a:rPr lang="en-US" sz="1800" dirty="0">
                <a:solidFill>
                  <a:srgbClr val="00B050"/>
                </a:solidFill>
              </a:rPr>
              <a:t>7,906</a:t>
            </a:r>
          </a:p>
          <a:p>
            <a:pPr lvl="1"/>
            <a:r>
              <a:rPr lang="en-US" sz="1800" dirty="0"/>
              <a:t>Levi's Stadium- 49ers </a:t>
            </a:r>
            <a:r>
              <a:rPr lang="en-US" sz="1800" dirty="0">
                <a:solidFill>
                  <a:srgbClr val="00B050"/>
                </a:solidFill>
              </a:rPr>
              <a:t>7,772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2200" dirty="0"/>
              <a:t>Bottom:</a:t>
            </a:r>
          </a:p>
          <a:p>
            <a:pPr lvl="1"/>
            <a:r>
              <a:rPr lang="en-US" sz="1800" dirty="0"/>
              <a:t>M&amp;T Bank Stadium- Ravens </a:t>
            </a:r>
            <a:r>
              <a:rPr lang="en-US" sz="1800" dirty="0">
                <a:solidFill>
                  <a:srgbClr val="FF0000"/>
                </a:solidFill>
              </a:rPr>
              <a:t>5,354</a:t>
            </a:r>
          </a:p>
          <a:p>
            <a:pPr lvl="1"/>
            <a:r>
              <a:rPr lang="en-US" sz="1800" dirty="0"/>
              <a:t>Acrisure Stadium- Steelers </a:t>
            </a:r>
            <a:r>
              <a:rPr lang="en-US" sz="1800" dirty="0">
                <a:solidFill>
                  <a:srgbClr val="FF0000"/>
                </a:solidFill>
              </a:rPr>
              <a:t>5,268</a:t>
            </a:r>
          </a:p>
          <a:p>
            <a:pPr lvl="1"/>
            <a:r>
              <a:rPr lang="en-US" sz="1800" dirty="0"/>
              <a:t>Gillette Field- Patriots </a:t>
            </a:r>
            <a:r>
              <a:rPr lang="en-US" sz="1800" dirty="0">
                <a:solidFill>
                  <a:srgbClr val="FF0000"/>
                </a:solidFill>
              </a:rPr>
              <a:t>5,125</a:t>
            </a:r>
          </a:p>
          <a:p>
            <a:endParaRPr lang="en-US" sz="2200" dirty="0"/>
          </a:p>
          <a:p>
            <a:r>
              <a:rPr lang="en-US" sz="2200" dirty="0"/>
              <a:t>Two of top three are in a dome</a:t>
            </a:r>
          </a:p>
          <a:p>
            <a:r>
              <a:rPr lang="en-US" sz="2200" dirty="0"/>
              <a:t>Bottom are all outside located in the NE</a:t>
            </a:r>
          </a:p>
          <a:p>
            <a:r>
              <a:rPr lang="en-US" sz="1000" dirty="0"/>
              <a:t>*2022 only*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5296ED-1A26-C580-5576-79415BD7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B2DD1B-4055-77F7-955F-5A36F637BEE2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94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B732-490C-38BD-96C7-D1A923FD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BBB68-C5CD-BC93-403C-0DE53F6C25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2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D828E-6C9E-4F31-D598-BEFCA8F5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Series Results 2021 vs 2022</a:t>
            </a: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2DD1B-4055-77F7-955F-5A36F637BEE2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Teams only score Touchdowns 19% of the time. Very important to score TD’s and not kick FG’s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Average home score: 23.2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Average away score: 21.0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per </a:t>
            </a:r>
            <a:r>
              <a:rPr lang="en-US" sz="1700" dirty="0">
                <a:hlinkClick r:id="rId2"/>
              </a:rPr>
              <a:t>www.cleanuphitter.com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26FFC-E06A-EF81-8B07-A2A72277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0" y="2569464"/>
            <a:ext cx="3572520" cy="3678936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673BE22-99D1-B513-4B58-51E64BB80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4496" y="2768498"/>
            <a:ext cx="5468112" cy="32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06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5531-FD2F-2952-F5A3-0008C59D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NFL Wins 2021-2022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0D74-9C19-FF06-1A85-D04D44BE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When looking at the data I shared above, you will notice that the best players belong to teams with the most wins. </a:t>
            </a:r>
          </a:p>
          <a:p>
            <a:r>
              <a:rPr lang="en-US" sz="2000" dirty="0"/>
              <a:t>QB play is the factor. Success in the NFL is a direct correlation of how good your QB is. Just ask the Chiefs, Bills, and Eagles. </a:t>
            </a:r>
          </a:p>
          <a:p>
            <a:r>
              <a:rPr lang="en-US" sz="2000" dirty="0"/>
              <a:t>PAY YOUR QB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2B498DD-00BA-750C-6BAA-90C43867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103420"/>
            <a:ext cx="5468112" cy="2611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48039-A7A1-95BB-2291-31F876FD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20364"/>
            <a:ext cx="5468112" cy="17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8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5531-FD2F-2952-F5A3-0008C59D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0D74-9C19-FF06-1A85-D04D44BE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Prioritize the QB position</a:t>
            </a:r>
          </a:p>
          <a:p>
            <a:r>
              <a:rPr lang="en-US" sz="2200"/>
              <a:t>Throw the ball</a:t>
            </a:r>
          </a:p>
          <a:p>
            <a:r>
              <a:rPr lang="en-US" sz="2200"/>
              <a:t>Focus primarily on the outside of the field</a:t>
            </a:r>
          </a:p>
          <a:p>
            <a:r>
              <a:rPr lang="en-US" sz="2200"/>
              <a:t>Take size into consideration when evaluating RB’s 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33" name="Picture 32" descr="Football on green playing field">
            <a:extLst>
              <a:ext uri="{FF2B5EF4-FFF2-40B4-BE49-F238E27FC236}">
                <a16:creationId xmlns:a16="http://schemas.microsoft.com/office/drawing/2014/main" id="{D5D396F0-4791-0303-61ED-F03C8713E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3" r="343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9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AE61A-BF63-75E2-6ADD-C8255A3E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68D9460-67F5-0792-3C77-27B3FC955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630936"/>
            <a:ext cx="3913632" cy="39136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8DB2-E93C-DE0E-C0FC-D8EC8A99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Questions?</a:t>
            </a:r>
          </a:p>
          <a:p>
            <a:r>
              <a:rPr lang="en-US" sz="2200" dirty="0">
                <a:hlinkClick r:id="rId4"/>
              </a:rPr>
              <a:t>https://www.linkedin.com/in/brett-fortuna215/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219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690-5591-86FC-124F-428296C1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4D66934-16F8-30D7-0F4E-068ACB0CD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223719"/>
              </p:ext>
            </p:extLst>
          </p:nvPr>
        </p:nvGraphicFramePr>
        <p:xfrm>
          <a:off x="611107" y="2106613"/>
          <a:ext cx="10969785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44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D181-5CF0-A08D-6E31-45A07916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dirty="0"/>
              <a:t>Year by Year Breakdown 2021-2022 Yards per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FE8F-6605-2C12-033E-EC924219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2"/>
            <a:ext cx="4769671" cy="3532469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Which teams made drastic improvements?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Dolphins 4.00         4.92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Hired Mike McDaniel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Eagles 4.71         4.90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The Jalen Hurts effect</a:t>
            </a:r>
          </a:p>
          <a:p>
            <a:r>
              <a:rPr lang="en-US" dirty="0"/>
              <a:t>Which teams regressed?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Bengals 5.01          4.63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Jamarr Chase and Tee Higgins injuries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Bucs 4.93         4.18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TB12 getting old and Chris Godwin injury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8DE27-719B-1982-A4CA-75382DFA4FDE}"/>
              </a:ext>
            </a:extLst>
          </p:cNvPr>
          <p:cNvCxnSpPr/>
          <p:nvPr/>
        </p:nvCxnSpPr>
        <p:spPr>
          <a:xfrm>
            <a:off x="2626680" y="3981819"/>
            <a:ext cx="4000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62A108-28B4-25E6-F2ED-C19C73B8CD46}"/>
              </a:ext>
            </a:extLst>
          </p:cNvPr>
          <p:cNvCxnSpPr/>
          <p:nvPr/>
        </p:nvCxnSpPr>
        <p:spPr>
          <a:xfrm>
            <a:off x="2414726" y="4607512"/>
            <a:ext cx="33624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6A1392-2934-4BEA-59D6-78A02FC9F344}"/>
              </a:ext>
            </a:extLst>
          </p:cNvPr>
          <p:cNvCxnSpPr/>
          <p:nvPr/>
        </p:nvCxnSpPr>
        <p:spPr>
          <a:xfrm>
            <a:off x="2555659" y="5584054"/>
            <a:ext cx="390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AB34EC-1D4E-AF94-1410-C96977F2BA73}"/>
              </a:ext>
            </a:extLst>
          </p:cNvPr>
          <p:cNvCxnSpPr/>
          <p:nvPr/>
        </p:nvCxnSpPr>
        <p:spPr>
          <a:xfrm>
            <a:off x="2219417" y="6214368"/>
            <a:ext cx="390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B07EA3E-F2B7-0842-9AAB-9A93CCFE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32" y="297170"/>
            <a:ext cx="4912906" cy="294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00C3F-9E9A-6310-BDF3-56681E08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55" y="3701988"/>
            <a:ext cx="5115562" cy="30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6CDE-55CB-18EE-7A2F-4C1FAC73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/>
              <a:t>2021 Passing Data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5168B8-1BED-8D35-CE59-10DFCAA5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Does higher paid OL equate to better passing stats?</a:t>
            </a:r>
          </a:p>
          <a:p>
            <a:pPr marL="800100" lvl="1" indent="-342900"/>
            <a:r>
              <a:rPr lang="en-US"/>
              <a:t>Stats say </a:t>
            </a:r>
            <a:r>
              <a:rPr lang="en-US">
                <a:solidFill>
                  <a:srgbClr val="FF0000"/>
                </a:solidFill>
              </a:rPr>
              <a:t>NO!</a:t>
            </a:r>
          </a:p>
          <a:p>
            <a:pPr marL="342900" indent="-342900"/>
            <a:r>
              <a:rPr lang="en-US"/>
              <a:t>Veterans dominating </a:t>
            </a:r>
          </a:p>
          <a:p>
            <a:pPr marL="342900" indent="-342900"/>
            <a:r>
              <a:rPr lang="en-US"/>
              <a:t>Good teams pass the ball</a:t>
            </a:r>
          </a:p>
          <a:p>
            <a:pPr marL="800100" lvl="1" indent="-342900"/>
            <a:r>
              <a:rPr lang="en-US"/>
              <a:t>Rams, Bucs, Chiefs, Bengals, Raiders, Cowboys, Bills, 49ers all made playoffs. All in top 10 in passing for 2021</a:t>
            </a:r>
          </a:p>
          <a:p>
            <a:pPr marL="800100" lvl="1" indent="-342900"/>
            <a:endParaRPr lang="en-US"/>
          </a:p>
          <a:p>
            <a:pPr marL="0" indent="0">
              <a:buNone/>
            </a:pPr>
            <a:endParaRPr lang="en-US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EB52E5-6D20-7939-0B8F-DA0DB0E4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35" y="229089"/>
            <a:ext cx="7197810" cy="2249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113F6-ACC6-D8A2-3993-3DE50C3CF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35" y="2779430"/>
            <a:ext cx="7197810" cy="36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4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6CDE-55CB-18EE-7A2F-4C1FAC73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/>
              <a:t>2022 Passing Data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5168B8-1BED-8D35-CE59-10DFCAA5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882502" cy="34458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Does higher paid OL equate to better passing stats?</a:t>
            </a:r>
          </a:p>
          <a:p>
            <a:pPr marL="800100" lvl="1" indent="-342900"/>
            <a:r>
              <a:rPr lang="en-US"/>
              <a:t>Stats say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pPr marL="342900" indent="-342900"/>
            <a:r>
              <a:rPr lang="en-US"/>
              <a:t>Younger guys coming alive </a:t>
            </a:r>
          </a:p>
          <a:p>
            <a:pPr marL="342900" indent="-342900"/>
            <a:r>
              <a:rPr lang="en-US"/>
              <a:t>Good teams are still passing the ball</a:t>
            </a:r>
          </a:p>
          <a:p>
            <a:pPr marL="800100" lvl="1" indent="-342900"/>
            <a:endParaRPr lang="en-US"/>
          </a:p>
          <a:p>
            <a:pPr marL="800100" lvl="1" indent="-342900"/>
            <a:endParaRPr lang="en-US"/>
          </a:p>
          <a:p>
            <a:pPr marL="0" indent="0">
              <a:buNone/>
            </a:pPr>
            <a:endParaRPr lang="en-US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FC136-DDD1-3120-B4FE-BFC992AC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35" y="430513"/>
            <a:ext cx="7197810" cy="2211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326D6-97FC-D2AF-0DB6-284984D6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35" y="2764649"/>
            <a:ext cx="7179978" cy="38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0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B6CDE-55CB-18EE-7A2F-4C1FAC73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Does Height Matter for QB?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5168B8-1BED-8D35-CE59-10DFCAA5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Tallest: </a:t>
            </a:r>
          </a:p>
          <a:p>
            <a:pPr marL="800100" lvl="1" indent="-342900"/>
            <a:r>
              <a:rPr lang="en-US" sz="2000" dirty="0"/>
              <a:t>Justin Herbert: 6’6”</a:t>
            </a:r>
          </a:p>
          <a:p>
            <a:pPr marL="800100" lvl="1" indent="-342900"/>
            <a:r>
              <a:rPr lang="en-US" sz="2000" dirty="0"/>
              <a:t>Joe Burrow: 6’4”</a:t>
            </a:r>
          </a:p>
          <a:p>
            <a:pPr marL="800100" lvl="1" indent="-342900"/>
            <a:r>
              <a:rPr lang="en-US" sz="2000" dirty="0"/>
              <a:t>Tom Brady: 6’4”</a:t>
            </a:r>
          </a:p>
          <a:p>
            <a:pPr marL="342900" indent="-342900"/>
            <a:r>
              <a:rPr lang="en-US" sz="2000" dirty="0"/>
              <a:t>Shortest: </a:t>
            </a:r>
          </a:p>
          <a:p>
            <a:pPr marL="800100" lvl="1" indent="-342900"/>
            <a:r>
              <a:rPr lang="en-US" sz="2000" dirty="0"/>
              <a:t>Kyler Murray: 5’10”</a:t>
            </a:r>
          </a:p>
          <a:p>
            <a:pPr marL="800100" lvl="1" indent="-342900"/>
            <a:r>
              <a:rPr lang="en-US" sz="2000" dirty="0"/>
              <a:t>Russell Wilson: 5’11”</a:t>
            </a:r>
          </a:p>
          <a:p>
            <a:pPr marL="800100" lvl="1" indent="-342900"/>
            <a:r>
              <a:rPr lang="en-US" sz="2000" dirty="0" err="1"/>
              <a:t>Tua</a:t>
            </a:r>
            <a:r>
              <a:rPr lang="en-US" sz="2000" dirty="0"/>
              <a:t> </a:t>
            </a:r>
            <a:r>
              <a:rPr lang="en-US" sz="2000" dirty="0" err="1"/>
              <a:t>Tagovailoa</a:t>
            </a:r>
            <a:r>
              <a:rPr lang="en-US" sz="2000" dirty="0"/>
              <a:t>: 6’0”</a:t>
            </a:r>
          </a:p>
          <a:p>
            <a:pPr marL="342900" indent="-342900"/>
            <a:r>
              <a:rPr lang="en-US" sz="2000" dirty="0"/>
              <a:t>NFL Average: 6’2”</a:t>
            </a:r>
          </a:p>
          <a:p>
            <a:pPr marL="800100" lvl="1" indent="-342900"/>
            <a:endParaRPr lang="en-US" sz="2000" dirty="0"/>
          </a:p>
          <a:p>
            <a:pPr marL="800100" lvl="1" indent="-342900"/>
            <a:endParaRPr lang="en-US" sz="2000" dirty="0"/>
          </a:p>
          <a:p>
            <a:pPr marL="800100" lvl="1" indent="-342900"/>
            <a:endParaRPr lang="en-US" sz="2000" dirty="0"/>
          </a:p>
          <a:p>
            <a:pPr marL="800100" lvl="1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/>
            <a:endParaRPr lang="en-US" sz="2000" dirty="0"/>
          </a:p>
          <a:p>
            <a:pPr marL="800100" lvl="1" indent="-342900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C55753-CEFF-ED49-1725-06D935DA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6774"/>
            <a:ext cx="6903720" cy="36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B6CDE-55CB-18EE-7A2F-4C1FAC73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2021-2022 Direction of Pass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D5F09-3E5B-B923-2CF9-0C6F45A5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36" y="134478"/>
            <a:ext cx="2578992" cy="3929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D72AD-90CF-AF91-CB5A-AD3614B7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642498"/>
            <a:ext cx="5522976" cy="29133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5168B8-1BED-8D35-CE59-10DFCAA5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800100" lvl="1" indent="-342900"/>
            <a:endParaRPr lang="en-US" sz="1800"/>
          </a:p>
          <a:p>
            <a:pPr marL="800100" lvl="1" indent="-342900"/>
            <a:r>
              <a:rPr lang="en-US" sz="1800"/>
              <a:t>Decrease in yards from 2021 to 2022</a:t>
            </a:r>
          </a:p>
          <a:p>
            <a:pPr marL="800100" lvl="1" indent="-342900"/>
            <a:r>
              <a:rPr lang="en-US" sz="1800"/>
              <a:t>Middle of field always congested, tough to break free</a:t>
            </a:r>
          </a:p>
          <a:p>
            <a:pPr marL="800100" lvl="1" indent="-342900"/>
            <a:r>
              <a:rPr lang="en-US" sz="1800"/>
              <a:t>Top end WR play on the outsides</a:t>
            </a:r>
          </a:p>
          <a:p>
            <a:pPr marL="0" indent="0">
              <a:buNone/>
            </a:pPr>
            <a:endParaRPr lang="en-US" sz="180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2794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07749-7D69-AA26-2423-C1E0956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2021 Receiving Data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74C93853-BB2F-F1C0-24C0-78167938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6522720" cy="391363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CFB41E-7BDF-8850-BA41-7643FCF8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000"/>
              <a:t>Cooper Kupp for MVP</a:t>
            </a:r>
          </a:p>
          <a:p>
            <a:pPr lvl="1"/>
            <a:r>
              <a:rPr lang="en-US" sz="2000"/>
              <a:t>Direct correlation to Matt Stafford leading league in passing</a:t>
            </a:r>
          </a:p>
          <a:p>
            <a:r>
              <a:rPr lang="en-US" sz="2000"/>
              <a:t>Travis Kelce isn’t even a WR, yet ranked #9</a:t>
            </a:r>
          </a:p>
        </p:txBody>
      </p:sp>
    </p:spTree>
    <p:extLst>
      <p:ext uri="{BB962C8B-B14F-4D97-AF65-F5344CB8AC3E}">
        <p14:creationId xmlns:p14="http://schemas.microsoft.com/office/powerpoint/2010/main" val="229011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13236</TotalTime>
  <Words>919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2021 and 2022 NFL Season Data Analysis</vt:lpstr>
      <vt:lpstr>Objective</vt:lpstr>
      <vt:lpstr>Methodology</vt:lpstr>
      <vt:lpstr>Year by Year Breakdown 2021-2022 Yards per Play</vt:lpstr>
      <vt:lpstr>2021 Passing Data</vt:lpstr>
      <vt:lpstr>2022 Passing Data</vt:lpstr>
      <vt:lpstr>Does Height Matter for QB?</vt:lpstr>
      <vt:lpstr>2021-2022 Direction of Pass</vt:lpstr>
      <vt:lpstr>2021 Receiving Data</vt:lpstr>
      <vt:lpstr>2021 Receiving Data Yards Per Catch</vt:lpstr>
      <vt:lpstr>2022 Receiving Data</vt:lpstr>
      <vt:lpstr>2022 Receiving Data- Yards per Reception</vt:lpstr>
      <vt:lpstr>Recap of 2021-2022 Receiving Data</vt:lpstr>
      <vt:lpstr>2021 Rushing Data</vt:lpstr>
      <vt:lpstr>2022 Rushing Data</vt:lpstr>
      <vt:lpstr>2021-2022 Rushing Direction</vt:lpstr>
      <vt:lpstr>What size do you want your RB to be?</vt:lpstr>
      <vt:lpstr>Touchdown Scoring 2021 vs 2022</vt:lpstr>
      <vt:lpstr>Which Stadium Produced the Most Yards?</vt:lpstr>
      <vt:lpstr>Series Results 2021 vs 2022</vt:lpstr>
      <vt:lpstr>NFL Wins 2021-2022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2021-2022 NFL Play by Play Data</dc:title>
  <dc:creator>brett fortuna</dc:creator>
  <cp:lastModifiedBy>brett fortuna</cp:lastModifiedBy>
  <cp:revision>10</cp:revision>
  <dcterms:created xsi:type="dcterms:W3CDTF">2023-04-17T15:49:39Z</dcterms:created>
  <dcterms:modified xsi:type="dcterms:W3CDTF">2023-04-26T21:47:43Z</dcterms:modified>
</cp:coreProperties>
</file>