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62" r:id="rId2"/>
    <p:sldId id="277" r:id="rId3"/>
    <p:sldId id="275" r:id="rId4"/>
    <p:sldId id="264" r:id="rId5"/>
    <p:sldId id="265" r:id="rId6"/>
    <p:sldId id="266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63" r:id="rId15"/>
    <p:sldId id="258" r:id="rId16"/>
    <p:sldId id="256" r:id="rId17"/>
    <p:sldId id="259" r:id="rId18"/>
    <p:sldId id="260" r:id="rId19"/>
    <p:sldId id="257" r:id="rId20"/>
    <p:sldId id="261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>
      <p:cViewPr varScale="1">
        <p:scale>
          <a:sx n="86" d="100"/>
          <a:sy n="86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9CB18-3275-4D42-8B10-D57B79C5DE5F}" type="datetimeFigureOut">
              <a:rPr lang="en-US" smtClean="0"/>
              <a:pPr/>
              <a:t>2/4/2016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A9DC-DC25-48B0-91C0-1F3AB4A17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8AC2-EB65-44EE-9B14-E095DD932A89}" type="datetime1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E18E-591D-4648-98AE-8B15FB5F852C}" type="datetime1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8C24-6008-477E-ACDB-FD887142B033}" type="datetime1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8519-BD8E-45D2-84AA-CA8A435A518F}" type="datetime1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98DD-8977-49E7-872A-21DCAA2C367E}" type="datetime1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27B3-B404-45E4-87CA-53BE1AA1F63C}" type="datetime1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F88A-D029-48B1-9D50-2F2085F5F2F7}" type="datetime1">
              <a:rPr lang="en-US" smtClean="0"/>
              <a:t>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E86B-4DB9-4487-81DE-59FC616B6F4C}" type="datetime1">
              <a:rPr lang="en-US" smtClean="0"/>
              <a:t>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334B-9B81-4730-9BEE-1DE2640BA7BE}" type="datetime1">
              <a:rPr lang="en-US" smtClean="0"/>
              <a:t>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666A-5982-45AF-9AE8-72F5E67B16DE}" type="datetime1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6131-4C01-4A74-AD40-7FF4EE2FCFDA}" type="datetime1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42CC8-A3D8-4371-8781-2D54F185AF74}" type="datetime1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82976-DF47-4301-9CF2-35926305B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Maven IIB9 Plug-in</a:t>
            </a:r>
            <a:br>
              <a:rPr lang="en-US" dirty="0" smtClean="0"/>
            </a:br>
            <a:r>
              <a:rPr lang="en-US" dirty="0" smtClean="0"/>
              <a:t>Version 9.0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Customized for IBM IIB9 workspaces</a:t>
            </a:r>
          </a:p>
          <a:p>
            <a:r>
              <a:rPr lang="en-US" dirty="0" smtClean="0"/>
              <a:t>Improves significantly on older SBB IIB plug-in </a:t>
            </a:r>
          </a:p>
          <a:p>
            <a:r>
              <a:rPr lang="en-US" dirty="0" smtClean="0"/>
              <a:t>“Mavenizes” IIB9 Workspaces easily</a:t>
            </a:r>
          </a:p>
          <a:p>
            <a:r>
              <a:rPr lang="en-US" dirty="0" smtClean="0"/>
              <a:t>Manages complete IIB-BAR build lifecycle</a:t>
            </a:r>
          </a:p>
          <a:p>
            <a:r>
              <a:rPr lang="en-US" dirty="0" smtClean="0"/>
              <a:t>Offers a solution for versioning and utilization of common libraries across projects</a:t>
            </a:r>
          </a:p>
          <a:p>
            <a:r>
              <a:rPr lang="en-US" dirty="0" smtClean="0"/>
              <a:t>Self-documents with plug-</a:t>
            </a:r>
            <a:r>
              <a:rPr lang="en-US" dirty="0" err="1" smtClean="0"/>
              <a:t>in’s</a:t>
            </a:r>
            <a:r>
              <a:rPr lang="en-US" dirty="0" smtClean="0"/>
              <a:t> ‘morehelp’ goal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4801-C5CE-4034-8F89-7C18A89F7D29}" type="datetime1">
              <a:rPr lang="en-US" smtClean="0"/>
              <a:t>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lifecycle – pre-integration-test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Deploys a Bar to a Configured IIB9 Broker using the </a:t>
            </a:r>
            <a:r>
              <a:rPr lang="en-US" dirty="0" err="1" smtClean="0"/>
              <a:t>mqsideploy</a:t>
            </a:r>
            <a:r>
              <a:rPr lang="en-US" dirty="0" smtClean="0"/>
              <a:t> command.</a:t>
            </a:r>
          </a:p>
        </p:txBody>
      </p:sp>
      <p:sp>
        <p:nvSpPr>
          <p:cNvPr id="2050" name="AutoShape 2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1910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114800"/>
            <a:ext cx="6985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733800"/>
            <a:ext cx="9525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867400" y="29718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Integration Test Environment 1  (IIB9 Broker)</a:t>
            </a:r>
            <a:endParaRPr lang="en-US" b="1" u="sng" dirty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3124200"/>
            <a:ext cx="6000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1524000" y="3200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IntTestEnv1.broker</a:t>
            </a:r>
            <a:endParaRPr lang="en-US" dirty="0"/>
          </a:p>
        </p:txBody>
      </p:sp>
      <p:sp>
        <p:nvSpPr>
          <p:cNvPr id="22" name="Plus 21"/>
          <p:cNvSpPr/>
          <p:nvPr/>
        </p:nvSpPr>
        <p:spPr>
          <a:xfrm>
            <a:off x="2057400" y="3657600"/>
            <a:ext cx="381000" cy="457200"/>
          </a:xfrm>
          <a:prstGeom prst="mathPl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/>
          <p:cNvSpPr/>
          <p:nvPr/>
        </p:nvSpPr>
        <p:spPr>
          <a:xfrm>
            <a:off x="2057400" y="4724400"/>
            <a:ext cx="381000" cy="457200"/>
          </a:xfrm>
          <a:prstGeom prst="mathPl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1219200" y="5334000"/>
            <a:ext cx="2286000" cy="4572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mqsideploy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3886200" y="4114800"/>
            <a:ext cx="1524000" cy="457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48768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800600"/>
            <a:ext cx="6985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EADD-8F5C-44DD-B44D-CE2218CB6DC6}" type="datetime1">
              <a:rPr lang="en-US" smtClean="0"/>
              <a:t>2/4/2016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lifecycle – integration-test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Executes integration tests against the just-deployed bar on targeted broker.</a:t>
            </a:r>
          </a:p>
          <a:p>
            <a:r>
              <a:rPr lang="en-US" dirty="0" smtClean="0"/>
              <a:t>Executes tests with *</a:t>
            </a:r>
            <a:r>
              <a:rPr lang="en-US" dirty="0" err="1" smtClean="0"/>
              <a:t>IT.java</a:t>
            </a:r>
            <a:r>
              <a:rPr lang="en-US" dirty="0" smtClean="0"/>
              <a:t>, *</a:t>
            </a:r>
            <a:r>
              <a:rPr lang="en-US" dirty="0" err="1" smtClean="0"/>
              <a:t>ITCase.java</a:t>
            </a:r>
            <a:r>
              <a:rPr lang="en-US" dirty="0" smtClean="0"/>
              <a:t>, or IT*.java pattern</a:t>
            </a:r>
          </a:p>
          <a:p>
            <a:endParaRPr lang="en-US" dirty="0" smtClean="0"/>
          </a:p>
        </p:txBody>
      </p:sp>
      <p:sp>
        <p:nvSpPr>
          <p:cNvPr id="2050" name="AutoShape 2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3200400"/>
            <a:ext cx="9525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867400" y="26670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Integration Test Environment 1  (IIB9 Broker)</a:t>
            </a:r>
            <a:endParaRPr lang="en-US" b="1" u="sng" dirty="0"/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1148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3505200"/>
            <a:ext cx="6985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914400" y="28956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Compiled Integration Tests </a:t>
            </a:r>
            <a:endParaRPr lang="en-US" b="1" u="sng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3419475"/>
            <a:ext cx="30003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ight Arrow 25"/>
          <p:cNvSpPr/>
          <p:nvPr/>
        </p:nvSpPr>
        <p:spPr>
          <a:xfrm>
            <a:off x="3962400" y="3581400"/>
            <a:ext cx="2057400" cy="457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1) Executes tests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1" y="5134302"/>
            <a:ext cx="2590800" cy="150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>
          <a:xfrm rot="1216131">
            <a:off x="2289710" y="4980139"/>
            <a:ext cx="2438012" cy="457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2) writes results to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53000" y="47244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Project’s fail-safe reports directory</a:t>
            </a:r>
            <a:endParaRPr lang="en-US" b="1" u="sng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3FE1-821F-459D-931D-4838316CCA2D}" type="datetime1">
              <a:rPr lang="en-US" smtClean="0"/>
              <a:t>2/4/2016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lifecycle – verify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Evaluates integration test results.</a:t>
            </a:r>
          </a:p>
          <a:p>
            <a:r>
              <a:rPr lang="en-US" dirty="0" smtClean="0"/>
              <a:t>fails build if failures found</a:t>
            </a:r>
          </a:p>
          <a:p>
            <a:endParaRPr lang="en-US" dirty="0" smtClean="0"/>
          </a:p>
        </p:txBody>
      </p:sp>
      <p:sp>
        <p:nvSpPr>
          <p:cNvPr id="2050" name="AutoShape 2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14400" y="28956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Integration Tests Results </a:t>
            </a:r>
            <a:endParaRPr lang="en-US" b="1" u="sng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581400"/>
            <a:ext cx="27717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114800"/>
            <a:ext cx="838200" cy="779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AE9C-8700-473A-A48B-F22FE7414090}" type="datetime1">
              <a:rPr lang="en-US" smtClean="0"/>
              <a:t>2/4/2016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BAR lifecycle – deploy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Deploys a Bar to a Maven Repository.</a:t>
            </a:r>
          </a:p>
          <a:p>
            <a:r>
              <a:rPr lang="en-US" dirty="0" smtClean="0"/>
              <a:t>Deploys without Bar Overrides</a:t>
            </a:r>
          </a:p>
        </p:txBody>
      </p:sp>
      <p:sp>
        <p:nvSpPr>
          <p:cNvPr id="2050" name="AutoShape 2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81600" y="2514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Maven Repository</a:t>
            </a:r>
            <a:endParaRPr lang="en-US" b="1" u="sng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200400"/>
            <a:ext cx="952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685800" y="39624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C4_HDRVistaInterface-6.0-SNAPSHOT.jar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500" y="3048000"/>
            <a:ext cx="4919226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62000" y="2590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Project’s Target Directory</a:t>
            </a:r>
            <a:endParaRPr lang="en-US" b="1" u="sng" dirty="0"/>
          </a:p>
        </p:txBody>
      </p:sp>
      <p:sp>
        <p:nvSpPr>
          <p:cNvPr id="26" name="Right Arrow 25"/>
          <p:cNvSpPr/>
          <p:nvPr/>
        </p:nvSpPr>
        <p:spPr>
          <a:xfrm rot="2111487">
            <a:off x="2789231" y="4888366"/>
            <a:ext cx="1771780" cy="4572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49C7-8811-463F-92B1-E6499D7BDB35}" type="datetime1">
              <a:rPr lang="en-US" smtClean="0"/>
              <a:t>2/4/2016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IIB9 </a:t>
            </a:r>
            <a:r>
              <a:rPr lang="en-US" dirty="0" err="1" smtClean="0"/>
              <a:t>Plugin’s</a:t>
            </a:r>
            <a:r>
              <a:rPr lang="en-US" dirty="0" smtClean="0"/>
              <a:t> ZIP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ZIP lifecycle is a simple but powerful custom lifecycle that deploys versioned,  zipped common libraries (source) to a Maven Repository</a:t>
            </a:r>
          </a:p>
          <a:p>
            <a:r>
              <a:rPr lang="en-US" dirty="0" smtClean="0"/>
              <a:t>Enables the retrieval of common source libraries into multiple projects without having to pull from Source Control Management systems.</a:t>
            </a:r>
          </a:p>
          <a:p>
            <a:r>
              <a:rPr lang="en-US" dirty="0" smtClean="0"/>
              <a:t>Treats dependent common library source just like compiled 3</a:t>
            </a:r>
            <a:r>
              <a:rPr lang="en-US" baseline="30000" dirty="0" smtClean="0"/>
              <a:t>rd</a:t>
            </a:r>
            <a:r>
              <a:rPr lang="en-US" dirty="0" smtClean="0"/>
              <a:t> Party jars.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DDE9-EFCD-4AB4-B1ED-C0E63A116145}" type="datetime1">
              <a:rPr lang="en-US" smtClean="0"/>
              <a:t>2/4/2016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Process 28"/>
          <p:cNvSpPr/>
          <p:nvPr/>
        </p:nvSpPr>
        <p:spPr>
          <a:xfrm>
            <a:off x="2590800" y="1600200"/>
            <a:ext cx="3657600" cy="5029200"/>
          </a:xfrm>
          <a:prstGeom prst="flowChartProcess">
            <a:avLst/>
          </a:prstGeom>
          <a:noFill/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4495800" y="4876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HDR</a:t>
            </a:r>
            <a:endParaRPr lang="en-US" sz="1400" dirty="0"/>
          </a:p>
        </p:txBody>
      </p:sp>
      <p:sp>
        <p:nvSpPr>
          <p:cNvPr id="6" name="Flowchart: Process 5"/>
          <p:cNvSpPr/>
          <p:nvPr/>
        </p:nvSpPr>
        <p:spPr>
          <a:xfrm>
            <a:off x="4495800" y="54864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HDR Vista Interface</a:t>
            </a:r>
            <a:endParaRPr lang="en-US" sz="1400" dirty="0"/>
          </a:p>
        </p:txBody>
      </p:sp>
      <p:sp>
        <p:nvSpPr>
          <p:cNvPr id="7" name="Flowchart: Process 6"/>
          <p:cNvSpPr/>
          <p:nvPr/>
        </p:nvSpPr>
        <p:spPr>
          <a:xfrm>
            <a:off x="4495800" y="2590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Emi Common</a:t>
            </a:r>
            <a:endParaRPr lang="en-US" sz="1400" dirty="0"/>
          </a:p>
        </p:txBody>
      </p:sp>
      <p:sp>
        <p:nvSpPr>
          <p:cNvPr id="8" name="Flowchart: Process 7"/>
          <p:cNvSpPr/>
          <p:nvPr/>
        </p:nvSpPr>
        <p:spPr>
          <a:xfrm>
            <a:off x="4495800" y="31242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Emi Common Java</a:t>
            </a:r>
            <a:endParaRPr lang="en-US" sz="1400" dirty="0"/>
          </a:p>
        </p:txBody>
      </p:sp>
      <p:sp>
        <p:nvSpPr>
          <p:cNvPr id="9" name="Flowchart: Process 8"/>
          <p:cNvSpPr/>
          <p:nvPr/>
        </p:nvSpPr>
        <p:spPr>
          <a:xfrm>
            <a:off x="4495800" y="3733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 Common</a:t>
            </a:r>
            <a:endParaRPr lang="en-US" sz="1400" dirty="0"/>
          </a:p>
        </p:txBody>
      </p:sp>
      <p:sp>
        <p:nvSpPr>
          <p:cNvPr id="10" name="Flowchart: Process 9"/>
          <p:cNvSpPr/>
          <p:nvPr/>
        </p:nvSpPr>
        <p:spPr>
          <a:xfrm>
            <a:off x="4495800" y="43434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 Common Java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2221468"/>
            <a:ext cx="134793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Ind. Projects</a:t>
            </a:r>
            <a:endParaRPr lang="en-US" dirty="0"/>
          </a:p>
        </p:txBody>
      </p:sp>
      <p:sp>
        <p:nvSpPr>
          <p:cNvPr id="13" name="Cube 12"/>
          <p:cNvSpPr/>
          <p:nvPr/>
        </p:nvSpPr>
        <p:spPr>
          <a:xfrm>
            <a:off x="685800" y="1447800"/>
            <a:ext cx="1447800" cy="1219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SCM Server</a:t>
            </a:r>
          </a:p>
          <a:p>
            <a:pPr algn="ctr"/>
            <a:r>
              <a:rPr lang="en-US" sz="1400" dirty="0" smtClean="0"/>
              <a:t>(Subversion)</a:t>
            </a:r>
            <a:endParaRPr lang="en-US" sz="1400" dirty="0"/>
          </a:p>
        </p:txBody>
      </p:sp>
      <p:sp>
        <p:nvSpPr>
          <p:cNvPr id="18" name="Flowchart: Process 17"/>
          <p:cNvSpPr/>
          <p:nvPr/>
        </p:nvSpPr>
        <p:spPr>
          <a:xfrm>
            <a:off x="4495800" y="6019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ESR, VTS, ….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200400" y="1676400"/>
            <a:ext cx="297180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Local  Workspace</a:t>
            </a:r>
            <a:endParaRPr lang="en-US" dirty="0"/>
          </a:p>
        </p:txBody>
      </p:sp>
      <p:cxnSp>
        <p:nvCxnSpPr>
          <p:cNvPr id="44" name="Shape 43"/>
          <p:cNvCxnSpPr>
            <a:stCxn id="13" idx="3"/>
            <a:endCxn id="7" idx="1"/>
          </p:cNvCxnSpPr>
          <p:nvPr/>
        </p:nvCxnSpPr>
        <p:spPr>
          <a:xfrm rot="16200000" flipH="1">
            <a:off x="2819400" y="1104900"/>
            <a:ext cx="114300" cy="32385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stCxn id="13" idx="3"/>
            <a:endCxn id="8" idx="1"/>
          </p:cNvCxnSpPr>
          <p:nvPr/>
        </p:nvCxnSpPr>
        <p:spPr>
          <a:xfrm rot="16200000" flipH="1">
            <a:off x="2552700" y="1371600"/>
            <a:ext cx="647700" cy="32385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13" idx="3"/>
            <a:endCxn id="9" idx="1"/>
          </p:cNvCxnSpPr>
          <p:nvPr/>
        </p:nvCxnSpPr>
        <p:spPr>
          <a:xfrm rot="16200000" flipH="1">
            <a:off x="2247900" y="1676400"/>
            <a:ext cx="1257300" cy="32385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13" idx="3"/>
            <a:endCxn id="10" idx="1"/>
          </p:cNvCxnSpPr>
          <p:nvPr/>
        </p:nvCxnSpPr>
        <p:spPr>
          <a:xfrm rot="16200000" flipH="1">
            <a:off x="1943100" y="1981200"/>
            <a:ext cx="1866900" cy="32385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13" idx="3"/>
            <a:endCxn id="5" idx="1"/>
          </p:cNvCxnSpPr>
          <p:nvPr/>
        </p:nvCxnSpPr>
        <p:spPr>
          <a:xfrm rot="16200000" flipH="1">
            <a:off x="1676400" y="2247900"/>
            <a:ext cx="2400300" cy="32385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57"/>
          <p:cNvCxnSpPr>
            <a:stCxn id="13" idx="3"/>
            <a:endCxn id="6" idx="1"/>
          </p:cNvCxnSpPr>
          <p:nvPr/>
        </p:nvCxnSpPr>
        <p:spPr>
          <a:xfrm rot="16200000" flipH="1">
            <a:off x="1371600" y="2552700"/>
            <a:ext cx="3009900" cy="32385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13" idx="3"/>
            <a:endCxn id="18" idx="1"/>
          </p:cNvCxnSpPr>
          <p:nvPr/>
        </p:nvCxnSpPr>
        <p:spPr>
          <a:xfrm rot="16200000" flipH="1">
            <a:off x="1104900" y="2819400"/>
            <a:ext cx="3543300" cy="32385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77000" y="3505200"/>
            <a:ext cx="1447800" cy="17543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IIB9 Projects </a:t>
            </a:r>
          </a:p>
          <a:p>
            <a:pPr algn="ctr"/>
            <a:r>
              <a:rPr lang="en-US" dirty="0" smtClean="0"/>
              <a:t>are normally</a:t>
            </a:r>
          </a:p>
          <a:p>
            <a:pPr algn="ctr"/>
            <a:r>
              <a:rPr lang="en-US" dirty="0" smtClean="0"/>
              <a:t>Checked out into a workspace directory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0" y="3048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Normal IIB9 Workspace</a:t>
            </a:r>
            <a:endParaRPr lang="en-US" sz="4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Process 28"/>
          <p:cNvSpPr/>
          <p:nvPr/>
        </p:nvSpPr>
        <p:spPr>
          <a:xfrm>
            <a:off x="2590800" y="1600200"/>
            <a:ext cx="3657600" cy="5029200"/>
          </a:xfrm>
          <a:prstGeom prst="flowChartProcess">
            <a:avLst/>
          </a:prstGeom>
          <a:noFill/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4495800" y="4876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HDR</a:t>
            </a:r>
            <a:endParaRPr lang="en-US" sz="1400" dirty="0"/>
          </a:p>
        </p:txBody>
      </p:sp>
      <p:sp>
        <p:nvSpPr>
          <p:cNvPr id="6" name="Flowchart: Process 5"/>
          <p:cNvSpPr/>
          <p:nvPr/>
        </p:nvSpPr>
        <p:spPr>
          <a:xfrm>
            <a:off x="4495800" y="54864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HDR Vista Interface</a:t>
            </a:r>
            <a:endParaRPr lang="en-US" sz="1400" dirty="0"/>
          </a:p>
        </p:txBody>
      </p:sp>
      <p:sp>
        <p:nvSpPr>
          <p:cNvPr id="7" name="Flowchart: Process 6"/>
          <p:cNvSpPr/>
          <p:nvPr/>
        </p:nvSpPr>
        <p:spPr>
          <a:xfrm>
            <a:off x="4495800" y="2590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Emi Common</a:t>
            </a:r>
            <a:endParaRPr lang="en-US" sz="1400" dirty="0"/>
          </a:p>
        </p:txBody>
      </p:sp>
      <p:sp>
        <p:nvSpPr>
          <p:cNvPr id="8" name="Flowchart: Process 7"/>
          <p:cNvSpPr/>
          <p:nvPr/>
        </p:nvSpPr>
        <p:spPr>
          <a:xfrm>
            <a:off x="4495800" y="31242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Emi Common Java</a:t>
            </a:r>
            <a:endParaRPr lang="en-US" sz="1400" dirty="0"/>
          </a:p>
        </p:txBody>
      </p:sp>
      <p:sp>
        <p:nvSpPr>
          <p:cNvPr id="9" name="Flowchart: Process 8"/>
          <p:cNvSpPr/>
          <p:nvPr/>
        </p:nvSpPr>
        <p:spPr>
          <a:xfrm>
            <a:off x="4495800" y="3733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 Common</a:t>
            </a:r>
            <a:endParaRPr lang="en-US" sz="1400" dirty="0"/>
          </a:p>
        </p:txBody>
      </p:sp>
      <p:sp>
        <p:nvSpPr>
          <p:cNvPr id="10" name="Flowchart: Process 9"/>
          <p:cNvSpPr/>
          <p:nvPr/>
        </p:nvSpPr>
        <p:spPr>
          <a:xfrm>
            <a:off x="4495800" y="43434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 Common Java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2221468"/>
            <a:ext cx="134793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Ind. Projects</a:t>
            </a:r>
            <a:endParaRPr lang="en-US" dirty="0"/>
          </a:p>
        </p:txBody>
      </p:sp>
      <p:sp>
        <p:nvSpPr>
          <p:cNvPr id="13" name="Cube 12"/>
          <p:cNvSpPr/>
          <p:nvPr/>
        </p:nvSpPr>
        <p:spPr>
          <a:xfrm>
            <a:off x="685800" y="1600200"/>
            <a:ext cx="1447800" cy="1219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SCM Server</a:t>
            </a:r>
          </a:p>
          <a:p>
            <a:pPr algn="ctr"/>
            <a:r>
              <a:rPr lang="en-US" sz="1400" dirty="0" smtClean="0"/>
              <a:t>(Subversion)</a:t>
            </a:r>
            <a:endParaRPr lang="en-US" sz="1400" dirty="0"/>
          </a:p>
        </p:txBody>
      </p:sp>
      <p:sp>
        <p:nvSpPr>
          <p:cNvPr id="18" name="Flowchart: Process 17"/>
          <p:cNvSpPr/>
          <p:nvPr/>
        </p:nvSpPr>
        <p:spPr>
          <a:xfrm>
            <a:off x="4495800" y="6019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ESR, VTS, ….</a:t>
            </a:r>
            <a:endParaRPr lang="en-US" sz="1400" dirty="0"/>
          </a:p>
        </p:txBody>
      </p:sp>
      <p:sp>
        <p:nvSpPr>
          <p:cNvPr id="28" name="Flowchart: Process 27"/>
          <p:cNvSpPr/>
          <p:nvPr/>
        </p:nvSpPr>
        <p:spPr>
          <a:xfrm>
            <a:off x="457200" y="3429000"/>
            <a:ext cx="1295400" cy="9144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IIB9 Maven </a:t>
            </a:r>
            <a:r>
              <a:rPr lang="en-US" sz="1400" dirty="0" err="1" smtClean="0"/>
              <a:t>Plugin</a:t>
            </a:r>
            <a:endParaRPr lang="en-US" sz="1400" dirty="0" smtClean="0"/>
          </a:p>
          <a:p>
            <a:pPr algn="ctr"/>
            <a:r>
              <a:rPr lang="en-US" sz="1400" dirty="0" smtClean="0"/>
              <a:t>‘</a:t>
            </a:r>
            <a:r>
              <a:rPr lang="en-US" sz="1400" b="1" dirty="0" err="1" smtClean="0"/>
              <a:t>Mavenize</a:t>
            </a:r>
            <a:r>
              <a:rPr lang="en-US" sz="1400" dirty="0" smtClean="0"/>
              <a:t>’</a:t>
            </a:r>
          </a:p>
          <a:p>
            <a:pPr algn="ctr"/>
            <a:r>
              <a:rPr lang="en-US" sz="1400" dirty="0" smtClean="0"/>
              <a:t>Goal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200400" y="1676400"/>
            <a:ext cx="297180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Local  Workspace</a:t>
            </a:r>
            <a:endParaRPr lang="en-US" dirty="0"/>
          </a:p>
        </p:txBody>
      </p:sp>
      <p:sp>
        <p:nvSpPr>
          <p:cNvPr id="31" name="Flowchart: Document 30"/>
          <p:cNvSpPr/>
          <p:nvPr/>
        </p:nvSpPr>
        <p:spPr>
          <a:xfrm>
            <a:off x="3733800" y="2590800"/>
            <a:ext cx="685800" cy="38100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cxnSp>
        <p:nvCxnSpPr>
          <p:cNvPr id="33" name="Elbow Connector 32"/>
          <p:cNvCxnSpPr>
            <a:stCxn id="28" idx="3"/>
            <a:endCxn id="31" idx="1"/>
          </p:cNvCxnSpPr>
          <p:nvPr/>
        </p:nvCxnSpPr>
        <p:spPr>
          <a:xfrm flipV="1">
            <a:off x="1752600" y="2781300"/>
            <a:ext cx="1981200" cy="1104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ocument 33"/>
          <p:cNvSpPr/>
          <p:nvPr/>
        </p:nvSpPr>
        <p:spPr>
          <a:xfrm>
            <a:off x="3733800" y="3124200"/>
            <a:ext cx="685800" cy="38100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5" name="Flowchart: Document 34"/>
          <p:cNvSpPr/>
          <p:nvPr/>
        </p:nvSpPr>
        <p:spPr>
          <a:xfrm>
            <a:off x="3733800" y="3733800"/>
            <a:ext cx="685800" cy="38100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6" name="Flowchart: Document 35"/>
          <p:cNvSpPr/>
          <p:nvPr/>
        </p:nvSpPr>
        <p:spPr>
          <a:xfrm>
            <a:off x="3733800" y="4343400"/>
            <a:ext cx="685800" cy="38100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7" name="Flowchart: Document 36"/>
          <p:cNvSpPr/>
          <p:nvPr/>
        </p:nvSpPr>
        <p:spPr>
          <a:xfrm>
            <a:off x="3733800" y="48768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8" name="Flowchart: Document 37"/>
          <p:cNvSpPr/>
          <p:nvPr/>
        </p:nvSpPr>
        <p:spPr>
          <a:xfrm>
            <a:off x="3733800" y="54864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9" name="Flowchart: Document 38"/>
          <p:cNvSpPr/>
          <p:nvPr/>
        </p:nvSpPr>
        <p:spPr>
          <a:xfrm>
            <a:off x="3733800" y="60198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cxnSp>
        <p:nvCxnSpPr>
          <p:cNvPr id="40" name="Elbow Connector 39"/>
          <p:cNvCxnSpPr>
            <a:stCxn id="28" idx="3"/>
            <a:endCxn id="34" idx="1"/>
          </p:cNvCxnSpPr>
          <p:nvPr/>
        </p:nvCxnSpPr>
        <p:spPr>
          <a:xfrm flipV="1">
            <a:off x="1752600" y="3314700"/>
            <a:ext cx="1981200" cy="571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8" idx="3"/>
            <a:endCxn id="35" idx="1"/>
          </p:cNvCxnSpPr>
          <p:nvPr/>
        </p:nvCxnSpPr>
        <p:spPr>
          <a:xfrm>
            <a:off x="1752600" y="3886200"/>
            <a:ext cx="1981200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8" idx="3"/>
            <a:endCxn id="36" idx="1"/>
          </p:cNvCxnSpPr>
          <p:nvPr/>
        </p:nvCxnSpPr>
        <p:spPr>
          <a:xfrm>
            <a:off x="1752600" y="3886200"/>
            <a:ext cx="1981200" cy="647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8" idx="3"/>
            <a:endCxn id="37" idx="1"/>
          </p:cNvCxnSpPr>
          <p:nvPr/>
        </p:nvCxnSpPr>
        <p:spPr>
          <a:xfrm>
            <a:off x="1752600" y="3886200"/>
            <a:ext cx="1981200" cy="1181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8" idx="3"/>
            <a:endCxn id="38" idx="1"/>
          </p:cNvCxnSpPr>
          <p:nvPr/>
        </p:nvCxnSpPr>
        <p:spPr>
          <a:xfrm>
            <a:off x="1752600" y="3886200"/>
            <a:ext cx="1981200" cy="1790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8" idx="3"/>
            <a:endCxn id="39" idx="1"/>
          </p:cNvCxnSpPr>
          <p:nvPr/>
        </p:nvCxnSpPr>
        <p:spPr>
          <a:xfrm>
            <a:off x="1752600" y="3886200"/>
            <a:ext cx="1981200" cy="2324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ocument 65"/>
          <p:cNvSpPr/>
          <p:nvPr/>
        </p:nvSpPr>
        <p:spPr>
          <a:xfrm>
            <a:off x="2819400" y="1981200"/>
            <a:ext cx="685800" cy="38100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Parent Pom.xml</a:t>
            </a:r>
            <a:endParaRPr lang="en-US" sz="1000" dirty="0"/>
          </a:p>
        </p:txBody>
      </p:sp>
      <p:cxnSp>
        <p:nvCxnSpPr>
          <p:cNvPr id="76" name="Straight Connector 75"/>
          <p:cNvCxnSpPr>
            <a:stCxn id="66" idx="2"/>
            <a:endCxn id="31" idx="0"/>
          </p:cNvCxnSpPr>
          <p:nvPr/>
        </p:nvCxnSpPr>
        <p:spPr>
          <a:xfrm>
            <a:off x="3162300" y="2337012"/>
            <a:ext cx="914400" cy="25378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6" idx="2"/>
            <a:endCxn id="34" idx="0"/>
          </p:cNvCxnSpPr>
          <p:nvPr/>
        </p:nvCxnSpPr>
        <p:spPr>
          <a:xfrm>
            <a:off x="3162300" y="2337012"/>
            <a:ext cx="914400" cy="78718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2"/>
            <a:endCxn id="35" idx="0"/>
          </p:cNvCxnSpPr>
          <p:nvPr/>
        </p:nvCxnSpPr>
        <p:spPr>
          <a:xfrm>
            <a:off x="3162300" y="2337012"/>
            <a:ext cx="914400" cy="139678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6" idx="2"/>
            <a:endCxn id="36" idx="0"/>
          </p:cNvCxnSpPr>
          <p:nvPr/>
        </p:nvCxnSpPr>
        <p:spPr>
          <a:xfrm>
            <a:off x="3162300" y="2337012"/>
            <a:ext cx="914400" cy="200638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477000" y="3810000"/>
            <a:ext cx="2133600" cy="20313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IIB9 Maven </a:t>
            </a:r>
            <a:r>
              <a:rPr lang="en-US" dirty="0" err="1" smtClean="0"/>
              <a:t>Plugin’s</a:t>
            </a:r>
            <a:r>
              <a:rPr lang="en-US" dirty="0" smtClean="0"/>
              <a:t> ‘</a:t>
            </a:r>
            <a:r>
              <a:rPr lang="en-US" dirty="0" err="1" smtClean="0"/>
              <a:t>mavenize</a:t>
            </a:r>
            <a:r>
              <a:rPr lang="en-US" dirty="0" smtClean="0"/>
              <a:t>’ goal can point at a workspace and add an appropriate pom.xml file to  each project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0" y="381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‘</a:t>
            </a:r>
            <a:r>
              <a:rPr lang="en-US" sz="4400" dirty="0" err="1" smtClean="0"/>
              <a:t>Mavenized</a:t>
            </a:r>
            <a:r>
              <a:rPr lang="en-US" sz="4400" dirty="0" smtClean="0"/>
              <a:t>’ IIB9 Workspace</a:t>
            </a:r>
            <a:endParaRPr lang="en-US" sz="4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Process 28"/>
          <p:cNvSpPr/>
          <p:nvPr/>
        </p:nvSpPr>
        <p:spPr>
          <a:xfrm>
            <a:off x="2590800" y="1600200"/>
            <a:ext cx="3657600" cy="5029200"/>
          </a:xfrm>
          <a:prstGeom prst="flowChartProcess">
            <a:avLst/>
          </a:prstGeom>
          <a:noFill/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4495800" y="4876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HDR</a:t>
            </a:r>
            <a:endParaRPr lang="en-US" sz="1400" dirty="0"/>
          </a:p>
        </p:txBody>
      </p:sp>
      <p:sp>
        <p:nvSpPr>
          <p:cNvPr id="6" name="Flowchart: Process 5"/>
          <p:cNvSpPr/>
          <p:nvPr/>
        </p:nvSpPr>
        <p:spPr>
          <a:xfrm>
            <a:off x="4495800" y="54864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HDR Vista Interface</a:t>
            </a:r>
            <a:endParaRPr lang="en-US" sz="1400" dirty="0"/>
          </a:p>
        </p:txBody>
      </p:sp>
      <p:sp>
        <p:nvSpPr>
          <p:cNvPr id="7" name="Flowchart: Process 6"/>
          <p:cNvSpPr/>
          <p:nvPr/>
        </p:nvSpPr>
        <p:spPr>
          <a:xfrm>
            <a:off x="4495800" y="2590800"/>
            <a:ext cx="1295400" cy="3810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Emi Common</a:t>
            </a:r>
            <a:endParaRPr lang="en-US" sz="1400" dirty="0"/>
          </a:p>
        </p:txBody>
      </p:sp>
      <p:sp>
        <p:nvSpPr>
          <p:cNvPr id="8" name="Flowchart: Process 7"/>
          <p:cNvSpPr/>
          <p:nvPr/>
        </p:nvSpPr>
        <p:spPr>
          <a:xfrm>
            <a:off x="4495800" y="3124200"/>
            <a:ext cx="1295400" cy="3810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Emi Common Java</a:t>
            </a:r>
            <a:endParaRPr lang="en-US" sz="1400" dirty="0"/>
          </a:p>
        </p:txBody>
      </p:sp>
      <p:sp>
        <p:nvSpPr>
          <p:cNvPr id="9" name="Flowchart: Process 8"/>
          <p:cNvSpPr/>
          <p:nvPr/>
        </p:nvSpPr>
        <p:spPr>
          <a:xfrm>
            <a:off x="4495800" y="3733800"/>
            <a:ext cx="1295400" cy="3810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 Common</a:t>
            </a:r>
            <a:endParaRPr lang="en-US" sz="1400" dirty="0"/>
          </a:p>
        </p:txBody>
      </p:sp>
      <p:sp>
        <p:nvSpPr>
          <p:cNvPr id="10" name="Flowchart: Process 9"/>
          <p:cNvSpPr/>
          <p:nvPr/>
        </p:nvSpPr>
        <p:spPr>
          <a:xfrm>
            <a:off x="4495800" y="4343400"/>
            <a:ext cx="1295400" cy="3810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 Common Java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2221468"/>
            <a:ext cx="134793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Ind. Projects</a:t>
            </a:r>
            <a:endParaRPr lang="en-US" dirty="0"/>
          </a:p>
        </p:txBody>
      </p:sp>
      <p:sp>
        <p:nvSpPr>
          <p:cNvPr id="13" name="Cube 12"/>
          <p:cNvSpPr/>
          <p:nvPr/>
        </p:nvSpPr>
        <p:spPr>
          <a:xfrm>
            <a:off x="685800" y="1600200"/>
            <a:ext cx="1447800" cy="1219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SCM Server</a:t>
            </a:r>
          </a:p>
          <a:p>
            <a:pPr algn="ctr"/>
            <a:r>
              <a:rPr lang="en-US" sz="1400" dirty="0" smtClean="0"/>
              <a:t>(Subversion)</a:t>
            </a:r>
            <a:endParaRPr lang="en-US" sz="1400" dirty="0"/>
          </a:p>
        </p:txBody>
      </p:sp>
      <p:sp>
        <p:nvSpPr>
          <p:cNvPr id="16" name="Cube 15"/>
          <p:cNvSpPr/>
          <p:nvPr/>
        </p:nvSpPr>
        <p:spPr>
          <a:xfrm>
            <a:off x="6781800" y="1371600"/>
            <a:ext cx="1447800" cy="12192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Maven </a:t>
            </a:r>
          </a:p>
          <a:p>
            <a:pPr algn="ctr"/>
            <a:r>
              <a:rPr lang="en-US" sz="1400" dirty="0" smtClean="0"/>
              <a:t>Repository</a:t>
            </a:r>
            <a:endParaRPr lang="en-US" sz="1400" dirty="0"/>
          </a:p>
        </p:txBody>
      </p:sp>
      <p:sp>
        <p:nvSpPr>
          <p:cNvPr id="18" name="Flowchart: Process 17"/>
          <p:cNvSpPr/>
          <p:nvPr/>
        </p:nvSpPr>
        <p:spPr>
          <a:xfrm>
            <a:off x="4495800" y="6019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ESR, VTS, ….</a:t>
            </a:r>
            <a:endParaRPr lang="en-US" sz="1400" dirty="0"/>
          </a:p>
        </p:txBody>
      </p:sp>
      <p:sp>
        <p:nvSpPr>
          <p:cNvPr id="28" name="Flowchart: Process 27"/>
          <p:cNvSpPr/>
          <p:nvPr/>
        </p:nvSpPr>
        <p:spPr>
          <a:xfrm>
            <a:off x="457200" y="3429000"/>
            <a:ext cx="1295400" cy="1143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IIB9 Maven </a:t>
            </a:r>
            <a:r>
              <a:rPr lang="en-US" sz="1400" dirty="0" err="1" smtClean="0"/>
              <a:t>Plugin’s</a:t>
            </a:r>
            <a:endParaRPr lang="en-US" sz="1400" dirty="0" smtClean="0"/>
          </a:p>
          <a:p>
            <a:pPr algn="ctr"/>
            <a:r>
              <a:rPr lang="en-US" sz="1400" dirty="0" smtClean="0"/>
              <a:t>Parent Pom.xml ‘</a:t>
            </a:r>
            <a:r>
              <a:rPr lang="en-US" sz="1400" b="1" dirty="0" smtClean="0"/>
              <a:t>Deploy’</a:t>
            </a:r>
            <a:r>
              <a:rPr lang="en-US" sz="1400" dirty="0" smtClean="0"/>
              <a:t> goal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200400" y="1676400"/>
            <a:ext cx="297180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Local  Workspace</a:t>
            </a:r>
            <a:endParaRPr lang="en-US" dirty="0"/>
          </a:p>
        </p:txBody>
      </p:sp>
      <p:sp>
        <p:nvSpPr>
          <p:cNvPr id="31" name="Flowchart: Document 30"/>
          <p:cNvSpPr/>
          <p:nvPr/>
        </p:nvSpPr>
        <p:spPr>
          <a:xfrm>
            <a:off x="3733800" y="2590800"/>
            <a:ext cx="685800" cy="38100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4" name="Flowchart: Document 33"/>
          <p:cNvSpPr/>
          <p:nvPr/>
        </p:nvSpPr>
        <p:spPr>
          <a:xfrm>
            <a:off x="3733800" y="3124200"/>
            <a:ext cx="685800" cy="38100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5" name="Flowchart: Document 34"/>
          <p:cNvSpPr/>
          <p:nvPr/>
        </p:nvSpPr>
        <p:spPr>
          <a:xfrm>
            <a:off x="3733800" y="3733800"/>
            <a:ext cx="685800" cy="38100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6" name="Flowchart: Document 35"/>
          <p:cNvSpPr/>
          <p:nvPr/>
        </p:nvSpPr>
        <p:spPr>
          <a:xfrm>
            <a:off x="3733800" y="4343400"/>
            <a:ext cx="685800" cy="38100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7" name="Flowchart: Document 36"/>
          <p:cNvSpPr/>
          <p:nvPr/>
        </p:nvSpPr>
        <p:spPr>
          <a:xfrm>
            <a:off x="3733800" y="48768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8" name="Flowchart: Document 37"/>
          <p:cNvSpPr/>
          <p:nvPr/>
        </p:nvSpPr>
        <p:spPr>
          <a:xfrm>
            <a:off x="3733800" y="54864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9" name="Flowchart: Document 38"/>
          <p:cNvSpPr/>
          <p:nvPr/>
        </p:nvSpPr>
        <p:spPr>
          <a:xfrm>
            <a:off x="3733800" y="60198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cxnSp>
        <p:nvCxnSpPr>
          <p:cNvPr id="55" name="Elbow Connector 54"/>
          <p:cNvCxnSpPr>
            <a:stCxn id="28" idx="3"/>
            <a:endCxn id="66" idx="1"/>
          </p:cNvCxnSpPr>
          <p:nvPr/>
        </p:nvCxnSpPr>
        <p:spPr>
          <a:xfrm flipV="1">
            <a:off x="1752600" y="2171700"/>
            <a:ext cx="1066800" cy="1828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7" idx="3"/>
            <a:endCxn id="16" idx="3"/>
          </p:cNvCxnSpPr>
          <p:nvPr/>
        </p:nvCxnSpPr>
        <p:spPr>
          <a:xfrm flipV="1">
            <a:off x="5791200" y="2590800"/>
            <a:ext cx="1562100" cy="190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hape 60"/>
          <p:cNvCxnSpPr>
            <a:stCxn id="8" idx="3"/>
            <a:endCxn id="16" idx="3"/>
          </p:cNvCxnSpPr>
          <p:nvPr/>
        </p:nvCxnSpPr>
        <p:spPr>
          <a:xfrm flipV="1">
            <a:off x="5791200" y="2590800"/>
            <a:ext cx="15621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hape 62"/>
          <p:cNvCxnSpPr>
            <a:stCxn id="9" idx="3"/>
            <a:endCxn id="16" idx="3"/>
          </p:cNvCxnSpPr>
          <p:nvPr/>
        </p:nvCxnSpPr>
        <p:spPr>
          <a:xfrm flipV="1">
            <a:off x="5791200" y="2590800"/>
            <a:ext cx="1562100" cy="1333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stCxn id="10" idx="3"/>
            <a:endCxn id="16" idx="3"/>
          </p:cNvCxnSpPr>
          <p:nvPr/>
        </p:nvCxnSpPr>
        <p:spPr>
          <a:xfrm flipV="1">
            <a:off x="5791200" y="2590800"/>
            <a:ext cx="1562100" cy="1943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Flowchart: Document 65"/>
          <p:cNvSpPr/>
          <p:nvPr/>
        </p:nvSpPr>
        <p:spPr>
          <a:xfrm>
            <a:off x="2819400" y="1981200"/>
            <a:ext cx="685800" cy="38100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Parent Pom.xml</a:t>
            </a:r>
            <a:endParaRPr lang="en-US" sz="1000" dirty="0"/>
          </a:p>
        </p:txBody>
      </p:sp>
      <p:cxnSp>
        <p:nvCxnSpPr>
          <p:cNvPr id="76" name="Straight Connector 75"/>
          <p:cNvCxnSpPr>
            <a:stCxn id="66" idx="2"/>
            <a:endCxn id="31" idx="0"/>
          </p:cNvCxnSpPr>
          <p:nvPr/>
        </p:nvCxnSpPr>
        <p:spPr>
          <a:xfrm>
            <a:off x="3162300" y="2337012"/>
            <a:ext cx="914400" cy="25378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6" idx="2"/>
            <a:endCxn id="34" idx="0"/>
          </p:cNvCxnSpPr>
          <p:nvPr/>
        </p:nvCxnSpPr>
        <p:spPr>
          <a:xfrm>
            <a:off x="3162300" y="2337012"/>
            <a:ext cx="914400" cy="78718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2"/>
            <a:endCxn id="35" idx="0"/>
          </p:cNvCxnSpPr>
          <p:nvPr/>
        </p:nvCxnSpPr>
        <p:spPr>
          <a:xfrm>
            <a:off x="3162300" y="2337012"/>
            <a:ext cx="914400" cy="139678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6" idx="2"/>
            <a:endCxn id="36" idx="0"/>
          </p:cNvCxnSpPr>
          <p:nvPr/>
        </p:nvCxnSpPr>
        <p:spPr>
          <a:xfrm>
            <a:off x="3162300" y="2337012"/>
            <a:ext cx="914400" cy="2006388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9600" y="2286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Uploading Common Libraries</a:t>
            </a:r>
            <a:endParaRPr lang="en-US" sz="4400" dirty="0"/>
          </a:p>
        </p:txBody>
      </p:sp>
      <p:sp>
        <p:nvSpPr>
          <p:cNvPr id="56" name="TextBox 55"/>
          <p:cNvSpPr txBox="1"/>
          <p:nvPr/>
        </p:nvSpPr>
        <p:spPr>
          <a:xfrm>
            <a:off x="6553200" y="4648200"/>
            <a:ext cx="2133600" cy="17543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Optional: The common libraries can be zipped up and uploaded to Maven repository for later use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Process 28"/>
          <p:cNvSpPr/>
          <p:nvPr/>
        </p:nvSpPr>
        <p:spPr>
          <a:xfrm>
            <a:off x="2590800" y="1600200"/>
            <a:ext cx="3657600" cy="5029200"/>
          </a:xfrm>
          <a:prstGeom prst="flowChartProcess">
            <a:avLst/>
          </a:prstGeom>
          <a:noFill/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4495800" y="4876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HDR</a:t>
            </a:r>
            <a:endParaRPr lang="en-US" sz="1400" dirty="0"/>
          </a:p>
        </p:txBody>
      </p:sp>
      <p:sp>
        <p:nvSpPr>
          <p:cNvPr id="6" name="Flowchart: Process 5"/>
          <p:cNvSpPr/>
          <p:nvPr/>
        </p:nvSpPr>
        <p:spPr>
          <a:xfrm>
            <a:off x="4495800" y="54864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HDR Vista Interface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4078069"/>
            <a:ext cx="1711046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Individual Team </a:t>
            </a:r>
          </a:p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13" name="Cube 12"/>
          <p:cNvSpPr/>
          <p:nvPr/>
        </p:nvSpPr>
        <p:spPr>
          <a:xfrm>
            <a:off x="685800" y="1600200"/>
            <a:ext cx="1447800" cy="1219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SCM Server</a:t>
            </a:r>
          </a:p>
          <a:p>
            <a:pPr algn="ctr"/>
            <a:r>
              <a:rPr lang="en-US" sz="1400" dirty="0" smtClean="0"/>
              <a:t>(Subversion)</a:t>
            </a:r>
            <a:endParaRPr lang="en-US" sz="1400" dirty="0"/>
          </a:p>
        </p:txBody>
      </p:sp>
      <p:sp>
        <p:nvSpPr>
          <p:cNvPr id="18" name="Flowchart: Process 17"/>
          <p:cNvSpPr/>
          <p:nvPr/>
        </p:nvSpPr>
        <p:spPr>
          <a:xfrm>
            <a:off x="4495800" y="6019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ESR, VTS, ….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200400" y="1676400"/>
            <a:ext cx="297180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Local  Workspace</a:t>
            </a:r>
            <a:endParaRPr lang="en-US" dirty="0"/>
          </a:p>
        </p:txBody>
      </p:sp>
      <p:cxnSp>
        <p:nvCxnSpPr>
          <p:cNvPr id="56" name="Shape 55"/>
          <p:cNvCxnSpPr>
            <a:stCxn id="13" idx="3"/>
            <a:endCxn id="5" idx="1"/>
          </p:cNvCxnSpPr>
          <p:nvPr/>
        </p:nvCxnSpPr>
        <p:spPr>
          <a:xfrm rot="16200000" flipH="1">
            <a:off x="1752600" y="2324100"/>
            <a:ext cx="2247900" cy="32385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57"/>
          <p:cNvCxnSpPr>
            <a:stCxn id="13" idx="3"/>
            <a:endCxn id="6" idx="1"/>
          </p:cNvCxnSpPr>
          <p:nvPr/>
        </p:nvCxnSpPr>
        <p:spPr>
          <a:xfrm rot="16200000" flipH="1">
            <a:off x="1447800" y="2628900"/>
            <a:ext cx="2857500" cy="32385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13" idx="3"/>
            <a:endCxn id="18" idx="1"/>
          </p:cNvCxnSpPr>
          <p:nvPr/>
        </p:nvCxnSpPr>
        <p:spPr>
          <a:xfrm rot="16200000" flipH="1">
            <a:off x="1181100" y="2895600"/>
            <a:ext cx="3390900" cy="32385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77000" y="3505200"/>
            <a:ext cx="2438400" cy="230832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Individual Team IIB9 Projects  are Checked out into a workspace directory in a standard fashion.  Note that we have not yet checked out common libraries into the workspace.  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04800" y="152400"/>
            <a:ext cx="8674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Checking out Team Projects</a:t>
            </a:r>
            <a:endParaRPr lang="en-US" sz="4400" dirty="0"/>
          </a:p>
        </p:txBody>
      </p:sp>
      <p:sp>
        <p:nvSpPr>
          <p:cNvPr id="22" name="Flowchart: Document 21"/>
          <p:cNvSpPr/>
          <p:nvPr/>
        </p:nvSpPr>
        <p:spPr>
          <a:xfrm>
            <a:off x="3581400" y="48768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23" name="Flowchart: Document 22"/>
          <p:cNvSpPr/>
          <p:nvPr/>
        </p:nvSpPr>
        <p:spPr>
          <a:xfrm>
            <a:off x="3581400" y="54864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24" name="Flowchart: Document 23"/>
          <p:cNvSpPr/>
          <p:nvPr/>
        </p:nvSpPr>
        <p:spPr>
          <a:xfrm>
            <a:off x="3581400" y="60198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Process 28"/>
          <p:cNvSpPr/>
          <p:nvPr/>
        </p:nvSpPr>
        <p:spPr>
          <a:xfrm>
            <a:off x="2590800" y="1600200"/>
            <a:ext cx="3657600" cy="5029200"/>
          </a:xfrm>
          <a:prstGeom prst="flowChartProcess">
            <a:avLst/>
          </a:prstGeom>
          <a:noFill/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4495800" y="4876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HDR</a:t>
            </a:r>
            <a:endParaRPr lang="en-US" sz="1400" dirty="0"/>
          </a:p>
        </p:txBody>
      </p:sp>
      <p:sp>
        <p:nvSpPr>
          <p:cNvPr id="6" name="Flowchart: Process 5"/>
          <p:cNvSpPr/>
          <p:nvPr/>
        </p:nvSpPr>
        <p:spPr>
          <a:xfrm>
            <a:off x="4495800" y="54864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HDR Vista Interface</a:t>
            </a:r>
            <a:endParaRPr lang="en-US" sz="1400" dirty="0"/>
          </a:p>
        </p:txBody>
      </p:sp>
      <p:sp>
        <p:nvSpPr>
          <p:cNvPr id="7" name="Flowchart: Process 6"/>
          <p:cNvSpPr/>
          <p:nvPr/>
        </p:nvSpPr>
        <p:spPr>
          <a:xfrm>
            <a:off x="4495800" y="2590800"/>
            <a:ext cx="1295400" cy="3810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Emi Common</a:t>
            </a:r>
            <a:endParaRPr lang="en-US" sz="1400" dirty="0"/>
          </a:p>
        </p:txBody>
      </p:sp>
      <p:sp>
        <p:nvSpPr>
          <p:cNvPr id="8" name="Flowchart: Process 7"/>
          <p:cNvSpPr/>
          <p:nvPr/>
        </p:nvSpPr>
        <p:spPr>
          <a:xfrm>
            <a:off x="4495800" y="3124200"/>
            <a:ext cx="1295400" cy="3810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Emi Common Java</a:t>
            </a:r>
            <a:endParaRPr lang="en-US" sz="1400" dirty="0"/>
          </a:p>
        </p:txBody>
      </p:sp>
      <p:sp>
        <p:nvSpPr>
          <p:cNvPr id="9" name="Flowchart: Process 8"/>
          <p:cNvSpPr/>
          <p:nvPr/>
        </p:nvSpPr>
        <p:spPr>
          <a:xfrm>
            <a:off x="4495800" y="3733800"/>
            <a:ext cx="1295400" cy="3810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 Common</a:t>
            </a:r>
            <a:endParaRPr lang="en-US" sz="1400" dirty="0"/>
          </a:p>
        </p:txBody>
      </p:sp>
      <p:sp>
        <p:nvSpPr>
          <p:cNvPr id="10" name="Flowchart: Process 9"/>
          <p:cNvSpPr/>
          <p:nvPr/>
        </p:nvSpPr>
        <p:spPr>
          <a:xfrm>
            <a:off x="4495800" y="4343400"/>
            <a:ext cx="1295400" cy="3810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 Common Java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2221468"/>
            <a:ext cx="134793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Ind. Projects</a:t>
            </a:r>
            <a:endParaRPr lang="en-US" dirty="0"/>
          </a:p>
        </p:txBody>
      </p:sp>
      <p:sp>
        <p:nvSpPr>
          <p:cNvPr id="13" name="Cube 12"/>
          <p:cNvSpPr/>
          <p:nvPr/>
        </p:nvSpPr>
        <p:spPr>
          <a:xfrm>
            <a:off x="685800" y="1447800"/>
            <a:ext cx="1447800" cy="1219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SCM Server</a:t>
            </a:r>
          </a:p>
          <a:p>
            <a:pPr algn="ctr"/>
            <a:r>
              <a:rPr lang="en-US" sz="1400" dirty="0" smtClean="0"/>
              <a:t>(Subversion)</a:t>
            </a:r>
            <a:endParaRPr lang="en-US" sz="1400" dirty="0"/>
          </a:p>
        </p:txBody>
      </p:sp>
      <p:sp>
        <p:nvSpPr>
          <p:cNvPr id="16" name="Cube 15"/>
          <p:cNvSpPr/>
          <p:nvPr/>
        </p:nvSpPr>
        <p:spPr>
          <a:xfrm>
            <a:off x="6781800" y="1371600"/>
            <a:ext cx="1447800" cy="12192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Maven </a:t>
            </a:r>
          </a:p>
          <a:p>
            <a:pPr algn="ctr"/>
            <a:r>
              <a:rPr lang="en-US" sz="1400" dirty="0" smtClean="0"/>
              <a:t>Repository</a:t>
            </a:r>
            <a:endParaRPr lang="en-US" sz="1400" dirty="0"/>
          </a:p>
        </p:txBody>
      </p:sp>
      <p:sp>
        <p:nvSpPr>
          <p:cNvPr id="18" name="Flowchart: Process 17"/>
          <p:cNvSpPr/>
          <p:nvPr/>
        </p:nvSpPr>
        <p:spPr>
          <a:xfrm>
            <a:off x="4495800" y="6019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ESR, VTS, ….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200400" y="1676400"/>
            <a:ext cx="297180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Local  Workspace</a:t>
            </a:r>
            <a:endParaRPr lang="en-US" dirty="0"/>
          </a:p>
        </p:txBody>
      </p:sp>
      <p:sp>
        <p:nvSpPr>
          <p:cNvPr id="31" name="Flowchart: Document 30"/>
          <p:cNvSpPr/>
          <p:nvPr/>
        </p:nvSpPr>
        <p:spPr>
          <a:xfrm>
            <a:off x="3733800" y="2590800"/>
            <a:ext cx="685800" cy="38100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4" name="Flowchart: Document 33"/>
          <p:cNvSpPr/>
          <p:nvPr/>
        </p:nvSpPr>
        <p:spPr>
          <a:xfrm>
            <a:off x="3733800" y="3124200"/>
            <a:ext cx="685800" cy="38100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5" name="Flowchart: Document 34"/>
          <p:cNvSpPr/>
          <p:nvPr/>
        </p:nvSpPr>
        <p:spPr>
          <a:xfrm>
            <a:off x="3733800" y="3733800"/>
            <a:ext cx="685800" cy="38100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6" name="Flowchart: Document 35"/>
          <p:cNvSpPr/>
          <p:nvPr/>
        </p:nvSpPr>
        <p:spPr>
          <a:xfrm>
            <a:off x="3733800" y="4343400"/>
            <a:ext cx="685800" cy="381000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7" name="Flowchart: Document 36"/>
          <p:cNvSpPr/>
          <p:nvPr/>
        </p:nvSpPr>
        <p:spPr>
          <a:xfrm>
            <a:off x="3733800" y="48768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8" name="Flowchart: Document 37"/>
          <p:cNvSpPr/>
          <p:nvPr/>
        </p:nvSpPr>
        <p:spPr>
          <a:xfrm>
            <a:off x="3733800" y="54864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9" name="Flowchart: Document 38"/>
          <p:cNvSpPr/>
          <p:nvPr/>
        </p:nvSpPr>
        <p:spPr>
          <a:xfrm>
            <a:off x="3733800" y="60198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cxnSp>
        <p:nvCxnSpPr>
          <p:cNvPr id="59" name="Shape 58"/>
          <p:cNvCxnSpPr>
            <a:stCxn id="7" idx="3"/>
            <a:endCxn id="16" idx="3"/>
          </p:cNvCxnSpPr>
          <p:nvPr/>
        </p:nvCxnSpPr>
        <p:spPr>
          <a:xfrm flipV="1">
            <a:off x="5791200" y="2590800"/>
            <a:ext cx="1562100" cy="190500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hape 60"/>
          <p:cNvCxnSpPr>
            <a:stCxn id="8" idx="3"/>
            <a:endCxn id="16" idx="3"/>
          </p:cNvCxnSpPr>
          <p:nvPr/>
        </p:nvCxnSpPr>
        <p:spPr>
          <a:xfrm flipV="1">
            <a:off x="5791200" y="2590800"/>
            <a:ext cx="1562100" cy="723900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hape 62"/>
          <p:cNvCxnSpPr>
            <a:stCxn id="9" idx="3"/>
            <a:endCxn id="16" idx="3"/>
          </p:cNvCxnSpPr>
          <p:nvPr/>
        </p:nvCxnSpPr>
        <p:spPr>
          <a:xfrm flipV="1">
            <a:off x="5791200" y="2590800"/>
            <a:ext cx="1562100" cy="1333500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stCxn id="10" idx="3"/>
            <a:endCxn id="16" idx="3"/>
          </p:cNvCxnSpPr>
          <p:nvPr/>
        </p:nvCxnSpPr>
        <p:spPr>
          <a:xfrm flipV="1">
            <a:off x="5791200" y="2590800"/>
            <a:ext cx="1562100" cy="1943100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00800" y="4724400"/>
            <a:ext cx="2438400" cy="20313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Optional:  We can pull and unzip versioned common libraries into workspace from a Maven repository while pulling projects directly from SCM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3400" y="1524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Integration of common libraries</a:t>
            </a:r>
          </a:p>
        </p:txBody>
      </p:sp>
      <p:cxnSp>
        <p:nvCxnSpPr>
          <p:cNvPr id="33" name="Shape 32"/>
          <p:cNvCxnSpPr>
            <a:stCxn id="13" idx="3"/>
            <a:endCxn id="37" idx="1"/>
          </p:cNvCxnSpPr>
          <p:nvPr/>
        </p:nvCxnSpPr>
        <p:spPr>
          <a:xfrm rot="16200000" flipH="1">
            <a:off x="1295400" y="2628900"/>
            <a:ext cx="2400300" cy="2476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stCxn id="13" idx="3"/>
            <a:endCxn id="38" idx="1"/>
          </p:cNvCxnSpPr>
          <p:nvPr/>
        </p:nvCxnSpPr>
        <p:spPr>
          <a:xfrm rot="16200000" flipH="1">
            <a:off x="990600" y="2933700"/>
            <a:ext cx="3009900" cy="2476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stCxn id="13" idx="3"/>
            <a:endCxn id="39" idx="1"/>
          </p:cNvCxnSpPr>
          <p:nvPr/>
        </p:nvCxnSpPr>
        <p:spPr>
          <a:xfrm rot="16200000" flipH="1">
            <a:off x="723900" y="3200400"/>
            <a:ext cx="3543300" cy="2476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Maven IIB9 Plug-in Versions</a:t>
            </a:r>
            <a:br>
              <a:rPr lang="en-US" dirty="0" smtClean="0"/>
            </a:br>
            <a:r>
              <a:rPr lang="en-US" dirty="0" smtClean="0"/>
              <a:t>Features Comparison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90A5-3C61-48C0-A3DA-8046D4F9DFE3}" type="datetime1">
              <a:rPr lang="en-US" smtClean="0"/>
              <a:t>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Maven IIB9 </a:t>
            </a:r>
            <a:r>
              <a:rPr lang="sv-SE" dirty="0" smtClean="0"/>
              <a:t>Plug-In,Brett Shelley, brett.shelley@yahoo.com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79248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6978"/>
                <a:gridCol w="880533"/>
                <a:gridCol w="1027289"/>
              </a:tblGrid>
              <a:tr h="32968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Open Source Features vs. eMI Project</a:t>
                      </a:r>
                      <a:r>
                        <a:rPr lang="en-US" sz="1800" baseline="0" dirty="0" smtClean="0"/>
                        <a:t> Upgrade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v. 2.3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v. 9.0</a:t>
                      </a:r>
                      <a:endParaRPr lang="en-US" sz="1800" dirty="0"/>
                    </a:p>
                  </a:txBody>
                  <a:tcPr/>
                </a:tc>
              </a:tr>
              <a:tr h="41210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Unpacking</a:t>
                      </a:r>
                      <a:r>
                        <a:rPr lang="en-US" sz="1800" baseline="0" dirty="0" smtClean="0"/>
                        <a:t> of </a:t>
                      </a:r>
                      <a:r>
                        <a:rPr lang="en-US" sz="1800" dirty="0" smtClean="0"/>
                        <a:t>Dependencies</a:t>
                      </a:r>
                      <a:r>
                        <a:rPr lang="en-US" sz="1800" baseline="0" dirty="0" smtClean="0"/>
                        <a:t> into workspace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☑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☑</a:t>
                      </a:r>
                      <a:endParaRPr lang="en-US" sz="2400" dirty="0"/>
                    </a:p>
                  </a:txBody>
                  <a:tcPr/>
                </a:tc>
              </a:tr>
              <a:tr h="41210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Bar File Packaging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☑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☑</a:t>
                      </a:r>
                      <a:endParaRPr lang="en-US" sz="2400" dirty="0"/>
                    </a:p>
                  </a:txBody>
                  <a:tcPr/>
                </a:tc>
              </a:tr>
              <a:tr h="412102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‘Compiled’ Bar File Packaging (via </a:t>
                      </a:r>
                      <a:r>
                        <a:rPr lang="en-US" sz="1800" baseline="0" dirty="0" err="1" smtClean="0"/>
                        <a:t>mqsicreate</a:t>
                      </a:r>
                      <a:r>
                        <a:rPr lang="en-US" sz="1800" baseline="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☐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☑</a:t>
                      </a:r>
                      <a:endParaRPr lang="en-US" sz="2400" dirty="0"/>
                    </a:p>
                  </a:txBody>
                  <a:tcPr/>
                </a:tc>
              </a:tr>
              <a:tr h="41210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Multiple Bar Override</a:t>
                      </a:r>
                      <a:r>
                        <a:rPr lang="en-US" sz="1800" baseline="0" dirty="0" smtClean="0"/>
                        <a:t> Support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☑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☑</a:t>
                      </a:r>
                      <a:endParaRPr lang="en-US" sz="2400" dirty="0"/>
                    </a:p>
                  </a:txBody>
                  <a:tcPr/>
                </a:tc>
              </a:tr>
              <a:tr h="41210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Automated Bar Deployment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☐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☑</a:t>
                      </a:r>
                      <a:endParaRPr lang="en-US" sz="2400" dirty="0"/>
                    </a:p>
                  </a:txBody>
                  <a:tcPr/>
                </a:tc>
              </a:tr>
              <a:tr h="41210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Integration Test</a:t>
                      </a:r>
                      <a:r>
                        <a:rPr lang="en-US" sz="1800" baseline="0" dirty="0" smtClean="0"/>
                        <a:t> Support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☐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☑</a:t>
                      </a:r>
                      <a:endParaRPr lang="en-US" sz="2400" dirty="0"/>
                    </a:p>
                  </a:txBody>
                  <a:tcPr/>
                </a:tc>
              </a:tr>
              <a:tr h="41210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Documentation</a:t>
                      </a:r>
                      <a:r>
                        <a:rPr lang="en-US" sz="1800" baseline="0" dirty="0" smtClean="0"/>
                        <a:t> Available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☐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☑</a:t>
                      </a:r>
                      <a:endParaRPr lang="en-US" sz="2400" dirty="0"/>
                    </a:p>
                  </a:txBody>
                  <a:tcPr/>
                </a:tc>
              </a:tr>
              <a:tr h="41210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Project Mavenization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☐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☑</a:t>
                      </a:r>
                      <a:endParaRPr lang="en-US" sz="2400" dirty="0"/>
                    </a:p>
                  </a:txBody>
                  <a:tcPr/>
                </a:tc>
              </a:tr>
              <a:tr h="41210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Artifact Deployment to Maven </a:t>
                      </a:r>
                      <a:r>
                        <a:rPr lang="en-US" sz="1800" baseline="0" dirty="0" smtClean="0"/>
                        <a:t>Distribution Repository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☐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MS Gothic"/>
                          <a:ea typeface="MS Gothic"/>
                        </a:rPr>
                        <a:t>☑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Process 28"/>
          <p:cNvSpPr/>
          <p:nvPr/>
        </p:nvSpPr>
        <p:spPr>
          <a:xfrm>
            <a:off x="2590800" y="1600200"/>
            <a:ext cx="3657600" cy="5029200"/>
          </a:xfrm>
          <a:prstGeom prst="flowChartProcess">
            <a:avLst/>
          </a:prstGeom>
          <a:noFill/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4495800" y="4876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HDR</a:t>
            </a:r>
            <a:endParaRPr lang="en-US" sz="1400" dirty="0"/>
          </a:p>
        </p:txBody>
      </p:sp>
      <p:sp>
        <p:nvSpPr>
          <p:cNvPr id="6" name="Flowchart: Process 5"/>
          <p:cNvSpPr/>
          <p:nvPr/>
        </p:nvSpPr>
        <p:spPr>
          <a:xfrm>
            <a:off x="4495800" y="54864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HDR Vista Interface</a:t>
            </a:r>
            <a:endParaRPr lang="en-US" sz="1400" dirty="0"/>
          </a:p>
        </p:txBody>
      </p:sp>
      <p:sp>
        <p:nvSpPr>
          <p:cNvPr id="7" name="Flowchart: Process 6"/>
          <p:cNvSpPr/>
          <p:nvPr/>
        </p:nvSpPr>
        <p:spPr>
          <a:xfrm>
            <a:off x="4495800" y="2590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Emi Common</a:t>
            </a:r>
            <a:endParaRPr lang="en-US" sz="1400" dirty="0"/>
          </a:p>
        </p:txBody>
      </p:sp>
      <p:sp>
        <p:nvSpPr>
          <p:cNvPr id="8" name="Flowchart: Process 7"/>
          <p:cNvSpPr/>
          <p:nvPr/>
        </p:nvSpPr>
        <p:spPr>
          <a:xfrm>
            <a:off x="4495800" y="31242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Emi Common Java</a:t>
            </a:r>
            <a:endParaRPr lang="en-US" sz="1400" dirty="0"/>
          </a:p>
        </p:txBody>
      </p:sp>
      <p:sp>
        <p:nvSpPr>
          <p:cNvPr id="9" name="Flowchart: Process 8"/>
          <p:cNvSpPr/>
          <p:nvPr/>
        </p:nvSpPr>
        <p:spPr>
          <a:xfrm>
            <a:off x="4495800" y="3733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 Common</a:t>
            </a:r>
            <a:endParaRPr lang="en-US" sz="1400" dirty="0"/>
          </a:p>
        </p:txBody>
      </p:sp>
      <p:sp>
        <p:nvSpPr>
          <p:cNvPr id="10" name="Flowchart: Process 9"/>
          <p:cNvSpPr/>
          <p:nvPr/>
        </p:nvSpPr>
        <p:spPr>
          <a:xfrm>
            <a:off x="4495800" y="43434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 Common Java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2221468"/>
            <a:ext cx="134793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Ind. Projects</a:t>
            </a:r>
            <a:endParaRPr lang="en-US" dirty="0"/>
          </a:p>
        </p:txBody>
      </p:sp>
      <p:sp>
        <p:nvSpPr>
          <p:cNvPr id="13" name="Cube 12"/>
          <p:cNvSpPr/>
          <p:nvPr/>
        </p:nvSpPr>
        <p:spPr>
          <a:xfrm>
            <a:off x="685800" y="1447800"/>
            <a:ext cx="1447800" cy="1219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SCM Server</a:t>
            </a:r>
          </a:p>
          <a:p>
            <a:pPr algn="ctr"/>
            <a:r>
              <a:rPr lang="en-US" sz="1400" dirty="0" smtClean="0"/>
              <a:t>(Subversion)</a:t>
            </a:r>
            <a:endParaRPr lang="en-US" sz="1400" dirty="0"/>
          </a:p>
        </p:txBody>
      </p:sp>
      <p:sp>
        <p:nvSpPr>
          <p:cNvPr id="16" name="Cube 15"/>
          <p:cNvSpPr/>
          <p:nvPr/>
        </p:nvSpPr>
        <p:spPr>
          <a:xfrm>
            <a:off x="6781800" y="1447800"/>
            <a:ext cx="1447800" cy="12192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Maven </a:t>
            </a:r>
          </a:p>
          <a:p>
            <a:pPr algn="ctr"/>
            <a:r>
              <a:rPr lang="en-US" sz="1400" dirty="0" smtClean="0"/>
              <a:t>Repository</a:t>
            </a:r>
            <a:endParaRPr lang="en-US" sz="1400" dirty="0"/>
          </a:p>
        </p:txBody>
      </p:sp>
      <p:sp>
        <p:nvSpPr>
          <p:cNvPr id="18" name="Flowchart: Process 17"/>
          <p:cNvSpPr/>
          <p:nvPr/>
        </p:nvSpPr>
        <p:spPr>
          <a:xfrm>
            <a:off x="4495800" y="6019800"/>
            <a:ext cx="1295400" cy="381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ESR, VTS, ….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200400" y="1676400"/>
            <a:ext cx="297180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Local  Workspace</a:t>
            </a:r>
            <a:endParaRPr lang="en-US" dirty="0"/>
          </a:p>
        </p:txBody>
      </p:sp>
      <p:sp>
        <p:nvSpPr>
          <p:cNvPr id="31" name="Flowchart: Document 30"/>
          <p:cNvSpPr/>
          <p:nvPr/>
        </p:nvSpPr>
        <p:spPr>
          <a:xfrm>
            <a:off x="3733800" y="25908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4" name="Flowchart: Document 33"/>
          <p:cNvSpPr/>
          <p:nvPr/>
        </p:nvSpPr>
        <p:spPr>
          <a:xfrm>
            <a:off x="3733800" y="31242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5" name="Flowchart: Document 34"/>
          <p:cNvSpPr/>
          <p:nvPr/>
        </p:nvSpPr>
        <p:spPr>
          <a:xfrm>
            <a:off x="3733800" y="37338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6" name="Flowchart: Document 35"/>
          <p:cNvSpPr/>
          <p:nvPr/>
        </p:nvSpPr>
        <p:spPr>
          <a:xfrm>
            <a:off x="3733800" y="43434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7" name="Flowchart: Document 36"/>
          <p:cNvSpPr/>
          <p:nvPr/>
        </p:nvSpPr>
        <p:spPr>
          <a:xfrm>
            <a:off x="3733800" y="48768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8" name="Flowchart: Document 37"/>
          <p:cNvSpPr/>
          <p:nvPr/>
        </p:nvSpPr>
        <p:spPr>
          <a:xfrm>
            <a:off x="3733800" y="54864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sp>
        <p:nvSpPr>
          <p:cNvPr id="39" name="Flowchart: Document 38"/>
          <p:cNvSpPr/>
          <p:nvPr/>
        </p:nvSpPr>
        <p:spPr>
          <a:xfrm>
            <a:off x="3733800" y="6019800"/>
            <a:ext cx="685800" cy="3810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Pom.xml</a:t>
            </a:r>
            <a:endParaRPr lang="en-US" sz="1000" dirty="0"/>
          </a:p>
        </p:txBody>
      </p:sp>
      <p:cxnSp>
        <p:nvCxnSpPr>
          <p:cNvPr id="59" name="Shape 58"/>
          <p:cNvCxnSpPr>
            <a:stCxn id="7" idx="3"/>
            <a:endCxn id="16" idx="3"/>
          </p:cNvCxnSpPr>
          <p:nvPr/>
        </p:nvCxnSpPr>
        <p:spPr>
          <a:xfrm flipV="1">
            <a:off x="5791200" y="2667000"/>
            <a:ext cx="1562100" cy="114300"/>
          </a:xfrm>
          <a:prstGeom prst="bentConnector2">
            <a:avLst/>
          </a:prstGeom>
          <a:ln>
            <a:prstDash val="dashDot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hape 60"/>
          <p:cNvCxnSpPr>
            <a:stCxn id="8" idx="3"/>
            <a:endCxn id="16" idx="3"/>
          </p:cNvCxnSpPr>
          <p:nvPr/>
        </p:nvCxnSpPr>
        <p:spPr>
          <a:xfrm flipV="1">
            <a:off x="5791200" y="2667000"/>
            <a:ext cx="1562100" cy="647700"/>
          </a:xfrm>
          <a:prstGeom prst="bentConnector2">
            <a:avLst/>
          </a:prstGeom>
          <a:ln>
            <a:prstDash val="dashDot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hape 62"/>
          <p:cNvCxnSpPr>
            <a:stCxn id="9" idx="3"/>
            <a:endCxn id="16" idx="3"/>
          </p:cNvCxnSpPr>
          <p:nvPr/>
        </p:nvCxnSpPr>
        <p:spPr>
          <a:xfrm flipV="1">
            <a:off x="5791200" y="2667000"/>
            <a:ext cx="1562100" cy="1257300"/>
          </a:xfrm>
          <a:prstGeom prst="bentConnector2">
            <a:avLst/>
          </a:prstGeom>
          <a:ln>
            <a:prstDash val="dashDot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stCxn id="10" idx="3"/>
            <a:endCxn id="16" idx="3"/>
          </p:cNvCxnSpPr>
          <p:nvPr/>
        </p:nvCxnSpPr>
        <p:spPr>
          <a:xfrm flipV="1">
            <a:off x="5791200" y="2667000"/>
            <a:ext cx="1562100" cy="1866900"/>
          </a:xfrm>
          <a:prstGeom prst="bentConnector2">
            <a:avLst/>
          </a:prstGeom>
          <a:ln>
            <a:prstDash val="dashDot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00800" y="4724400"/>
            <a:ext cx="2438400" cy="18158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You Decide:  The common libraries are not pulled from the Maven Repository when the ‘unpack </a:t>
            </a:r>
            <a:r>
              <a:rPr lang="en-US" sz="1600" dirty="0" err="1" smtClean="0"/>
              <a:t>Iib</a:t>
            </a:r>
            <a:r>
              <a:rPr lang="en-US" sz="1600" dirty="0" smtClean="0"/>
              <a:t> Dependencies Into Workspace’ configuration is set to false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914400" y="228600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Checking Out All Projects</a:t>
            </a:r>
            <a:endParaRPr lang="en-US" sz="4400" dirty="0"/>
          </a:p>
        </p:txBody>
      </p:sp>
      <p:sp>
        <p:nvSpPr>
          <p:cNvPr id="32" name="TextBox 31"/>
          <p:cNvSpPr txBox="1"/>
          <p:nvPr/>
        </p:nvSpPr>
        <p:spPr>
          <a:xfrm>
            <a:off x="6477000" y="4191000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X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77000" y="3581400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X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7000" y="2971800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X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77000" y="2438400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X</a:t>
            </a:r>
            <a:endParaRPr lang="en-US" sz="4000" b="1" dirty="0">
              <a:solidFill>
                <a:srgbClr val="FF0000"/>
              </a:solidFill>
            </a:endParaRPr>
          </a:p>
        </p:txBody>
      </p:sp>
      <p:cxnSp>
        <p:nvCxnSpPr>
          <p:cNvPr id="43" name="Shape 42"/>
          <p:cNvCxnSpPr>
            <a:stCxn id="13" idx="3"/>
            <a:endCxn id="31" idx="1"/>
          </p:cNvCxnSpPr>
          <p:nvPr/>
        </p:nvCxnSpPr>
        <p:spPr>
          <a:xfrm rot="16200000" flipH="1">
            <a:off x="2438400" y="1485900"/>
            <a:ext cx="114300" cy="2476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13" idx="3"/>
            <a:endCxn id="39" idx="1"/>
          </p:cNvCxnSpPr>
          <p:nvPr/>
        </p:nvCxnSpPr>
        <p:spPr>
          <a:xfrm rot="16200000" flipH="1">
            <a:off x="723900" y="3200400"/>
            <a:ext cx="3543300" cy="2476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13" idx="3"/>
            <a:endCxn id="38" idx="1"/>
          </p:cNvCxnSpPr>
          <p:nvPr/>
        </p:nvCxnSpPr>
        <p:spPr>
          <a:xfrm rot="16200000" flipH="1">
            <a:off x="990600" y="2933700"/>
            <a:ext cx="3009900" cy="2476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stCxn id="13" idx="3"/>
            <a:endCxn id="34" idx="1"/>
          </p:cNvCxnSpPr>
          <p:nvPr/>
        </p:nvCxnSpPr>
        <p:spPr>
          <a:xfrm rot="16200000" flipH="1">
            <a:off x="2171700" y="1752600"/>
            <a:ext cx="647700" cy="2476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stCxn id="13" idx="3"/>
            <a:endCxn id="35" idx="1"/>
          </p:cNvCxnSpPr>
          <p:nvPr/>
        </p:nvCxnSpPr>
        <p:spPr>
          <a:xfrm rot="16200000" flipH="1">
            <a:off x="1866900" y="2057400"/>
            <a:ext cx="1257300" cy="2476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stCxn id="13" idx="3"/>
            <a:endCxn id="36" idx="1"/>
          </p:cNvCxnSpPr>
          <p:nvPr/>
        </p:nvCxnSpPr>
        <p:spPr>
          <a:xfrm rot="16200000" flipH="1">
            <a:off x="1562100" y="2362200"/>
            <a:ext cx="1866900" cy="2476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>
            <a:stCxn id="13" idx="3"/>
            <a:endCxn id="37" idx="1"/>
          </p:cNvCxnSpPr>
          <p:nvPr/>
        </p:nvCxnSpPr>
        <p:spPr>
          <a:xfrm rot="16200000" flipH="1">
            <a:off x="1295400" y="2628900"/>
            <a:ext cx="2400300" cy="2476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it for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for your attention!</a:t>
            </a:r>
          </a:p>
          <a:p>
            <a:r>
              <a:rPr lang="en-US" dirty="0" smtClean="0"/>
              <a:t>Questions?</a:t>
            </a:r>
          </a:p>
          <a:p>
            <a:r>
              <a:rPr lang="en-US" dirty="0" smtClean="0"/>
              <a:t>Contact Information:  Brett Shelley, </a:t>
            </a:r>
            <a:r>
              <a:rPr lang="en-US" dirty="0" smtClean="0"/>
              <a:t>brett.shelley@yahoo.com, </a:t>
            </a:r>
            <a:r>
              <a:rPr lang="en-US" dirty="0" smtClean="0"/>
              <a:t>(717) 585-3726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F920-4B63-49E6-88E6-EB872D364E8B}" type="datetime1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IIB9 Plug-</a:t>
            </a:r>
            <a:r>
              <a:rPr lang="en-US" dirty="0" err="1" smtClean="0"/>
              <a:t>in’s</a:t>
            </a:r>
            <a:r>
              <a:rPr lang="en-US" dirty="0" smtClean="0"/>
              <a:t> BAR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Offers a complete IIB-BAR build lifecycle analogous to Maven’s JAR, WAR, or EAR lifecycles.</a:t>
            </a:r>
          </a:p>
          <a:p>
            <a:r>
              <a:rPr lang="en-US" dirty="0" smtClean="0"/>
              <a:t>Supports project setup, bar creation, packaging, bar overrides, deployment to broker(s), integration testing and release/</a:t>
            </a:r>
            <a:r>
              <a:rPr lang="en-US" dirty="0" err="1" smtClean="0"/>
              <a:t>snapshop</a:t>
            </a:r>
            <a:r>
              <a:rPr lang="en-US" dirty="0" smtClean="0"/>
              <a:t> deployment to a Maven Repository</a:t>
            </a:r>
          </a:p>
          <a:p>
            <a:r>
              <a:rPr lang="en-US" dirty="0" smtClean="0"/>
              <a:t>Lifecycle Goal Descriptions follow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18E4-9154-4AB8-A3F8-8796D825FC98}" type="datetime1">
              <a:rPr lang="en-US" smtClean="0"/>
              <a:t>2/4/2016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Maven IIB9 Plug-In,Brett Shelley, brett.shelley@yahoo.com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lifecycle - initialize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Performs cleanup of any additional files not deleted in the maven “clean” goal</a:t>
            </a:r>
          </a:p>
          <a:p>
            <a:r>
              <a:rPr lang="en-US" dirty="0" smtClean="0"/>
              <a:t>Example:  3</a:t>
            </a:r>
            <a:r>
              <a:rPr lang="en-US" baseline="30000" dirty="0" smtClean="0"/>
              <a:t>rd</a:t>
            </a:r>
            <a:r>
              <a:rPr lang="en-US" dirty="0" smtClean="0"/>
              <a:t> Party Jars in the project’s root may require deletion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3CADB-D3D4-4CF9-8B6D-553A52653AAF}" type="datetime1">
              <a:rPr lang="en-US" smtClean="0"/>
              <a:t>2/4/2016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Maven IIB9 Plug-In,Brett Shelley, brett.shelley@yahoo.com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lifecycle – generate-resources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r>
              <a:rPr lang="en-US" dirty="0" smtClean="0"/>
              <a:t>Copies ‘compile’ jar dependencies into project </a:t>
            </a:r>
          </a:p>
          <a:p>
            <a:r>
              <a:rPr lang="en-US" dirty="0" smtClean="0"/>
              <a:t>Brings common libraries into workspace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352800"/>
            <a:ext cx="231370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014784"/>
            <a:ext cx="2667000" cy="161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52600" y="3886200"/>
            <a:ext cx="38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+</a:t>
            </a:r>
            <a:endParaRPr 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2971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Small Team Project(s) 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572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Program Level Common Libraries  </a:t>
            </a:r>
            <a:endParaRPr lang="en-US" b="1" u="sng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3657600"/>
            <a:ext cx="2590800" cy="263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419600" y="41148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ym typeface="Wingdings" pitchFamily="2" charset="2"/>
              </a:rPr>
              <a:t>=</a:t>
            </a:r>
            <a:endParaRPr 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91200" y="2971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Complete IIB9 Workspace</a:t>
            </a:r>
            <a:endParaRPr lang="en-US" b="1" u="sng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055D-0B0C-46A9-ACF0-287D2F580F70}" type="datetime1">
              <a:rPr lang="en-US" smtClean="0"/>
              <a:t>2/4/2016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lifecycle – process-resources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Validates the workspace (each project name = each directory name)</a:t>
            </a:r>
          </a:p>
          <a:p>
            <a:r>
              <a:rPr lang="en-US" dirty="0" smtClean="0"/>
              <a:t>Ignores .metadata directories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657600"/>
            <a:ext cx="2590800" cy="263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895600" y="3124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Validated IIB9 Workspace</a:t>
            </a:r>
            <a:endParaRPr lang="en-US" b="1" u="sng" dirty="0"/>
          </a:p>
        </p:txBody>
      </p:sp>
      <p:sp>
        <p:nvSpPr>
          <p:cNvPr id="2050" name="AutoShape 2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886200"/>
            <a:ext cx="381000" cy="35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4191000"/>
            <a:ext cx="381000" cy="35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4572000"/>
            <a:ext cx="381000" cy="35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4800600"/>
            <a:ext cx="381000" cy="35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5105400"/>
            <a:ext cx="381000" cy="35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5486400"/>
            <a:ext cx="381000" cy="35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5817870"/>
            <a:ext cx="381000" cy="35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0E7C-8308-4026-8403-66FF8FE76C75}" type="datetime1">
              <a:rPr lang="en-US" smtClean="0"/>
              <a:t>2/4/2016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038600"/>
            <a:ext cx="314898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lifecycle – compile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49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Creates a broker archive using </a:t>
            </a:r>
            <a:r>
              <a:rPr lang="en-US" dirty="0" err="1" smtClean="0"/>
              <a:t>mqsicreatebar</a:t>
            </a:r>
            <a:r>
              <a:rPr lang="en-US" dirty="0" smtClean="0"/>
              <a:t> and/or </a:t>
            </a:r>
            <a:r>
              <a:rPr lang="en-US" dirty="0" err="1" smtClean="0"/>
              <a:t>mqsipackagebar</a:t>
            </a:r>
            <a:endParaRPr lang="en-US" dirty="0" smtClean="0"/>
          </a:p>
          <a:p>
            <a:r>
              <a:rPr lang="en-US" dirty="0" smtClean="0"/>
              <a:t>Saves the broker file in target directory using traditional maven naming convention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6800" y="3886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IIB9 Workspace</a:t>
            </a:r>
            <a:endParaRPr lang="en-US" b="1" u="sng" dirty="0"/>
          </a:p>
        </p:txBody>
      </p:sp>
      <p:sp>
        <p:nvSpPr>
          <p:cNvPr id="2050" name="AutoShape 2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4343400"/>
            <a:ext cx="952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5105400" y="37338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C4_HDRVistaInterface-6.0-SNAPSHOT.jar</a:t>
            </a:r>
            <a:endParaRPr lang="en-US" b="1" u="sng" dirty="0"/>
          </a:p>
        </p:txBody>
      </p:sp>
      <p:cxnSp>
        <p:nvCxnSpPr>
          <p:cNvPr id="24" name="Straight Arrow Connector 23"/>
          <p:cNvCxnSpPr>
            <a:endCxn id="24579" idx="1"/>
          </p:cNvCxnSpPr>
          <p:nvPr/>
        </p:nvCxnSpPr>
        <p:spPr>
          <a:xfrm>
            <a:off x="3429000" y="4572000"/>
            <a:ext cx="1752600" cy="200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4579" idx="1"/>
          </p:cNvCxnSpPr>
          <p:nvPr/>
        </p:nvCxnSpPr>
        <p:spPr>
          <a:xfrm flipV="1">
            <a:off x="2971800" y="4772025"/>
            <a:ext cx="2209800" cy="104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4579" idx="1"/>
          </p:cNvCxnSpPr>
          <p:nvPr/>
        </p:nvCxnSpPr>
        <p:spPr>
          <a:xfrm flipV="1">
            <a:off x="3124200" y="4772025"/>
            <a:ext cx="2057400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579" idx="1"/>
          </p:cNvCxnSpPr>
          <p:nvPr/>
        </p:nvCxnSpPr>
        <p:spPr>
          <a:xfrm flipV="1">
            <a:off x="3276600" y="4772025"/>
            <a:ext cx="1905000" cy="790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4579" idx="1"/>
          </p:cNvCxnSpPr>
          <p:nvPr/>
        </p:nvCxnSpPr>
        <p:spPr>
          <a:xfrm flipV="1">
            <a:off x="3200400" y="4772025"/>
            <a:ext cx="1981200" cy="1171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4579" idx="1"/>
          </p:cNvCxnSpPr>
          <p:nvPr/>
        </p:nvCxnSpPr>
        <p:spPr>
          <a:xfrm flipV="1">
            <a:off x="3124200" y="4772025"/>
            <a:ext cx="2057400" cy="1476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6E08-235C-4283-AA32-5F49A06E0F8D}" type="datetime1">
              <a:rPr lang="en-US" smtClean="0"/>
              <a:t>2/4/2016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lifecycle – test-compile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Compiles any Integration Tests from </a:t>
            </a:r>
            <a:r>
              <a:rPr lang="en-US" dirty="0" err="1" smtClean="0"/>
              <a:t>src</a:t>
            </a:r>
            <a:r>
              <a:rPr lang="en-US" dirty="0" smtClean="0"/>
              <a:t>/test/java directory to target/test-classes/ directory.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3352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Project’s </a:t>
            </a:r>
            <a:r>
              <a:rPr lang="en-US" b="1" u="sng" dirty="0" err="1" smtClean="0"/>
              <a:t>src</a:t>
            </a:r>
            <a:r>
              <a:rPr lang="en-US" b="1" u="sng" dirty="0" smtClean="0"/>
              <a:t>/test/java directory</a:t>
            </a:r>
            <a:endParaRPr lang="en-US" b="1" u="sng" dirty="0"/>
          </a:p>
        </p:txBody>
      </p:sp>
      <p:sp>
        <p:nvSpPr>
          <p:cNvPr id="2050" name="AutoShape 2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876800" y="3352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Project’s target/test-classes/ directory</a:t>
            </a:r>
            <a:endParaRPr lang="en-US" b="1" u="sng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038600"/>
            <a:ext cx="24765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886200"/>
            <a:ext cx="30003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ight Arrow 17"/>
          <p:cNvSpPr/>
          <p:nvPr/>
        </p:nvSpPr>
        <p:spPr>
          <a:xfrm>
            <a:off x="3733800" y="4495800"/>
            <a:ext cx="762000" cy="2286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7DAA-7EB9-42E1-9290-BF31D4D143FE}" type="datetime1">
              <a:rPr lang="en-US" smtClean="0"/>
              <a:t>2/4/2016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lifecycle – process-classes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Applies bar overrides using properties files found in resources folders.</a:t>
            </a:r>
          </a:p>
        </p:txBody>
      </p:sp>
      <p:sp>
        <p:nvSpPr>
          <p:cNvPr id="2050" name="AutoShape 2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971800"/>
            <a:ext cx="320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343400"/>
            <a:ext cx="6985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133600" y="440055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C4_HDRVistaInterface-6.0-SNAPSHOT.jar</a:t>
            </a:r>
            <a:endParaRPr lang="en-US" dirty="0"/>
          </a:p>
        </p:txBody>
      </p:sp>
      <p:sp>
        <p:nvSpPr>
          <p:cNvPr id="15" name="Plus 14"/>
          <p:cNvSpPr/>
          <p:nvPr/>
        </p:nvSpPr>
        <p:spPr>
          <a:xfrm>
            <a:off x="3429000" y="3581400"/>
            <a:ext cx="685800" cy="609600"/>
          </a:xfrm>
          <a:prstGeom prst="mathPl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qual 15"/>
          <p:cNvSpPr/>
          <p:nvPr/>
        </p:nvSpPr>
        <p:spPr>
          <a:xfrm rot="5400000">
            <a:off x="3505200" y="4876800"/>
            <a:ext cx="609600" cy="609600"/>
          </a:xfrm>
          <a:prstGeom prst="mathEqual">
            <a:avLst>
              <a:gd name="adj1" fmla="val 25327"/>
              <a:gd name="adj2" fmla="val 153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57150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5638800"/>
            <a:ext cx="6985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2EF0-DDFA-49E4-9274-7845086AFB1F}" type="datetime1">
              <a:rPr lang="en-US" smtClean="0"/>
              <a:t>2/4/2016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2976-DF47-4301-9CF2-35926305B88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Maven IIB9 Plug-In,Brett Shelley, brett.shelley@yahoo.com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1023</Words>
  <Application>Microsoft Office PowerPoint</Application>
  <PresentationFormat>On-screen Show (4:3)</PresentationFormat>
  <Paragraphs>270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Maven IIB9 Plug-in Version 9.0</vt:lpstr>
      <vt:lpstr>Maven IIB9 Plug-in Versions Features Comparison</vt:lpstr>
      <vt:lpstr>Maven IIB9 Plug-in’s BAR lifecycle</vt:lpstr>
      <vt:lpstr>BAR lifecycle - initialize</vt:lpstr>
      <vt:lpstr>BAR lifecycle – generate-resources</vt:lpstr>
      <vt:lpstr>BAR lifecycle – process-resources</vt:lpstr>
      <vt:lpstr>BAR lifecycle – compile</vt:lpstr>
      <vt:lpstr>BAR lifecycle – test-compile</vt:lpstr>
      <vt:lpstr>BAR lifecycle – process-classes</vt:lpstr>
      <vt:lpstr>BAR lifecycle – pre-integration-test</vt:lpstr>
      <vt:lpstr>BAR lifecycle – integration-test</vt:lpstr>
      <vt:lpstr>BAR lifecycle – verify</vt:lpstr>
      <vt:lpstr>BAR lifecycle – deploy</vt:lpstr>
      <vt:lpstr>Maven IIB9 Plugin’s ZIP lifecycle</vt:lpstr>
      <vt:lpstr>Slide 15</vt:lpstr>
      <vt:lpstr>Slide 16</vt:lpstr>
      <vt:lpstr>Slide 17</vt:lpstr>
      <vt:lpstr>Slide 18</vt:lpstr>
      <vt:lpstr>Slide 19</vt:lpstr>
      <vt:lpstr>Slide 20</vt:lpstr>
      <vt:lpstr>That’s it for Now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Brett Shelley</dc:creator>
  <cp:lastModifiedBy>Brett Shelley</cp:lastModifiedBy>
  <cp:revision>55</cp:revision>
  <dcterms:created xsi:type="dcterms:W3CDTF">2016-01-06T15:59:20Z</dcterms:created>
  <dcterms:modified xsi:type="dcterms:W3CDTF">2016-02-05T02:24:37Z</dcterms:modified>
</cp:coreProperties>
</file>