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36"/>
  </p:notesMasterIdLst>
  <p:sldIdLst>
    <p:sldId id="264" r:id="rId3"/>
    <p:sldId id="331" r:id="rId4"/>
    <p:sldId id="265" r:id="rId5"/>
    <p:sldId id="270" r:id="rId6"/>
    <p:sldId id="300" r:id="rId7"/>
    <p:sldId id="292" r:id="rId8"/>
    <p:sldId id="335" r:id="rId9"/>
    <p:sldId id="336" r:id="rId10"/>
    <p:sldId id="337" r:id="rId11"/>
    <p:sldId id="338" r:id="rId12"/>
    <p:sldId id="339" r:id="rId13"/>
    <p:sldId id="324" r:id="rId14"/>
    <p:sldId id="273" r:id="rId15"/>
    <p:sldId id="291" r:id="rId16"/>
    <p:sldId id="278" r:id="rId17"/>
    <p:sldId id="294" r:id="rId18"/>
    <p:sldId id="295" r:id="rId19"/>
    <p:sldId id="259" r:id="rId20"/>
    <p:sldId id="261" r:id="rId21"/>
    <p:sldId id="332" r:id="rId22"/>
    <p:sldId id="307" r:id="rId23"/>
    <p:sldId id="313" r:id="rId24"/>
    <p:sldId id="342" r:id="rId25"/>
    <p:sldId id="266" r:id="rId26"/>
    <p:sldId id="267" r:id="rId27"/>
    <p:sldId id="293" r:id="rId28"/>
    <p:sldId id="268" r:id="rId29"/>
    <p:sldId id="290" r:id="rId30"/>
    <p:sldId id="341" r:id="rId31"/>
    <p:sldId id="340" r:id="rId32"/>
    <p:sldId id="296" r:id="rId33"/>
    <p:sldId id="325" r:id="rId34"/>
    <p:sldId id="298" r:id="rId3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88" y="-2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www.anl.gov</a:t>
            </a:r>
            <a:endParaRPr lang="en-US" dirty="0">
              <a:solidFill>
                <a:srgbClr val="47484A">
                  <a:lumMod val="50000"/>
                </a:srgb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7484A"/>
                </a:solidFill>
              </a:rPr>
              <a:t>www.ci.uchicago.edu/swift    www.mcs.anl.gov/exm</a:t>
            </a:r>
            <a:endParaRPr lang="en-US" dirty="0" smtClean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10/16/2018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gif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92500"/>
          </a:bodyPr>
          <a:lstStyle/>
          <a:p>
            <a:r>
              <a:rPr lang="en-US" dirty="0"/>
              <a:t>OPTIMAL DEEP LEARNING On </a:t>
            </a:r>
            <a:r>
              <a:rPr lang="en-US" dirty="0" smtClean="0"/>
              <a:t>EXASCALE computers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Hyperparameter optimization </a:t>
            </a:r>
            <a:r>
              <a:rPr lang="en-US" dirty="0" err="1" smtClean="0"/>
              <a:t>WORKflows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CANDLE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  <a:endParaRPr lang="en-US" dirty="0" smtClean="0"/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CANDLE/ExaLearn Workshop </a:t>
            </a:r>
            <a:r>
              <a:rPr lang="en-US" dirty="0" smtClean="0"/>
              <a:t>@ </a:t>
            </a:r>
            <a:r>
              <a:rPr lang="en-US" dirty="0" smtClean="0"/>
              <a:t>ANL</a:t>
            </a:r>
            <a:endParaRPr lang="en-US" dirty="0" smtClean="0"/>
          </a:p>
          <a:p>
            <a:r>
              <a:rPr lang="en-US" dirty="0" smtClean="0"/>
              <a:t>October 16,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 (</a:t>
            </a:r>
            <a:r>
              <a:rPr lang="en-US" dirty="0" err="1" smtClean="0"/>
              <a:t>mlrMBO</a:t>
            </a:r>
            <a:r>
              <a:rPr lang="en-US" dirty="0" smtClean="0"/>
              <a:t> in R)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Scalable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 Infrastructure: </a:t>
            </a:r>
            <a:br>
              <a:rPr lang="en-US" dirty="0" smtClean="0"/>
            </a:br>
            <a:r>
              <a:rPr lang="en-US" dirty="0" smtClean="0"/>
              <a:t>Tom </a:t>
            </a:r>
            <a:r>
              <a:rPr lang="en-US" dirty="0" err="1" smtClean="0"/>
              <a:t>Brettin</a:t>
            </a:r>
            <a:r>
              <a:rPr lang="en-US" dirty="0" smtClean="0"/>
              <a:t>, Jon Ozik, Nick Collier, Rajeev Jain (ANL)</a:t>
            </a:r>
            <a:br>
              <a:rPr lang="en-US" dirty="0" smtClean="0"/>
            </a:br>
            <a:r>
              <a:rPr lang="en-US" dirty="0" smtClean="0"/>
              <a:t>Jamal </a:t>
            </a:r>
            <a:r>
              <a:rPr lang="en-US" dirty="0" err="1" smtClean="0"/>
              <a:t>Mohd-Yusof</a:t>
            </a:r>
            <a:r>
              <a:rPr lang="en-US" dirty="0" smtClean="0"/>
              <a:t>, Cristina Garcia Cardona (LANL)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Zaki</a:t>
            </a:r>
            <a:r>
              <a:rPr lang="en-US" dirty="0" smtClean="0"/>
              <a:t> (NIH)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Pilot benchmarks</a:t>
            </a:r>
            <a:br>
              <a:rPr lang="en-US" dirty="0" smtClean="0"/>
            </a:br>
            <a:r>
              <a:rPr lang="en-US" dirty="0" err="1" smtClean="0"/>
              <a:t>Fangfang</a:t>
            </a:r>
            <a:r>
              <a:rPr lang="en-US" dirty="0" smtClean="0"/>
              <a:t> Xia (ANL), Brian Van Essen (LLNL), Arvind </a:t>
            </a:r>
            <a:r>
              <a:rPr lang="en-US" dirty="0" err="1" smtClean="0"/>
              <a:t>Ramanathan</a:t>
            </a:r>
            <a:r>
              <a:rPr lang="en-US" dirty="0" smtClean="0"/>
              <a:t> (ORNL)</a:t>
            </a:r>
          </a:p>
          <a:p>
            <a:endParaRPr lang="en-US" dirty="0"/>
          </a:p>
          <a:p>
            <a:r>
              <a:rPr lang="en-US" dirty="0" smtClean="0"/>
              <a:t>PI </a:t>
            </a:r>
            <a:br>
              <a:rPr lang="en-US" dirty="0" smtClean="0"/>
            </a:br>
            <a:r>
              <a:rPr lang="en-US" dirty="0" smtClean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Automatic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Run native code, script fragments as applications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MPI jobs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kern="0" dirty="0" smtClean="0">
                <a:solidFill>
                  <a:srgbClr val="1B1B1B"/>
                </a:solidFill>
                <a:ea typeface="ＭＳ Ｐゴシック" charset="-128"/>
              </a:rPr>
              <a:t>Move work to data locations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358618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73922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191306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08690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16008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16008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16008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808854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95469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3030567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79607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878425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pic>
        <p:nvPicPr>
          <p:cNvPr id="80" name="Picture 2" descr="C:\cygwin\home\justin\mcs\gadgets\swift-logo\swift-turbin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93" y="1108332"/>
            <a:ext cx="2587402" cy="9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6380701" y="2976157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2997971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19240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75124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26595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961966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249728" y="378383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946" y="4239395"/>
            <a:ext cx="4316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Interlanguage parallel scripting for distributed-memory scientific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computing.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Proc. WORKS @ SC 2015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051947" y="4239395"/>
            <a:ext cx="387488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</a:t>
            </a:r>
            <a:r>
              <a:rPr lang="en-US" sz="1400" dirty="0" smtClean="0"/>
              <a:t>execution</a:t>
            </a:r>
          </a:p>
          <a:p>
            <a:pPr lvl="1"/>
            <a:r>
              <a:rPr lang="en-US" sz="1400" dirty="0" smtClean="0"/>
              <a:t>Parallel tasks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 in CANDLE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8346"/>
            <a:ext cx="8372901" cy="657047"/>
          </a:xfrm>
        </p:spPr>
        <p:txBody>
          <a:bodyPr/>
          <a:lstStyle/>
          <a:p>
            <a:r>
              <a:rPr lang="en-US" dirty="0" smtClean="0"/>
              <a:t>Model parallelism: running the same network across nodes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Complex concurrency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530" y="1787622"/>
            <a:ext cx="8372901" cy="2976209"/>
          </a:xfrm>
          <a:prstGeom prst="rect">
            <a:avLst/>
          </a:prstGeom>
        </p:spPr>
        <p:txBody>
          <a:bodyPr vert="horz" lIns="0" tIns="0" rIns="0" bIns="45720" numCol="2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Library approach:</a:t>
            </a:r>
          </a:p>
          <a:p>
            <a:pPr lvl="1"/>
            <a:r>
              <a:rPr lang="en-US" dirty="0" smtClean="0"/>
              <a:t>Use Swift/T @par syntax</a:t>
            </a:r>
          </a:p>
          <a:p>
            <a:pPr lvl="1"/>
            <a:r>
              <a:rPr lang="en-US" dirty="0" smtClean="0"/>
              <a:t>Uses MPI 3 to </a:t>
            </a:r>
            <a:r>
              <a:rPr lang="en-US" dirty="0"/>
              <a:t>dynamically </a:t>
            </a:r>
            <a:r>
              <a:rPr lang="en-US" dirty="0" smtClean="0"/>
              <a:t>create communicator from group</a:t>
            </a:r>
          </a:p>
          <a:p>
            <a:pPr lvl="1"/>
            <a:r>
              <a:rPr lang="en-US" dirty="0" smtClean="0"/>
              <a:t>User task library accepts communicator via function input</a:t>
            </a:r>
          </a:p>
          <a:p>
            <a:pPr lvl="1"/>
            <a:r>
              <a:rPr lang="en-US" dirty="0" smtClean="0"/>
              <a:t>Approach developed for other scientific computing cases, LAMMPS, NAMD, DIY,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MPI_Launch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Use Swift/T launch() function</a:t>
            </a:r>
          </a:p>
          <a:p>
            <a:pPr lvl="1"/>
            <a:r>
              <a:rPr lang="en-US" dirty="0" smtClean="0"/>
              <a:t>Creates MPI 3 group</a:t>
            </a:r>
          </a:p>
          <a:p>
            <a:pPr lvl="1"/>
            <a:r>
              <a:rPr lang="en-US" dirty="0" smtClean="0"/>
              <a:t>Launches </a:t>
            </a:r>
            <a:r>
              <a:rPr lang="en-US" dirty="0" err="1" smtClean="0"/>
              <a:t>mpiexec</a:t>
            </a:r>
            <a:r>
              <a:rPr lang="en-US" dirty="0" smtClean="0"/>
              <a:t> on those resources, creating a new MPI_COMM_WORLD and separate processes (fault tolerance)</a:t>
            </a:r>
          </a:p>
          <a:p>
            <a:pPr lvl="1"/>
            <a:r>
              <a:rPr lang="en-US" dirty="0" smtClean="0"/>
              <a:t>Works on clusters</a:t>
            </a:r>
          </a:p>
          <a:p>
            <a:pPr lvl="1"/>
            <a:r>
              <a:rPr lang="en-US" dirty="0" smtClean="0"/>
              <a:t>Works on Cray as of this month!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03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07" y="3110978"/>
            <a:ext cx="795934" cy="16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r>
              <a:rPr lang="en-US" dirty="0" smtClean="0"/>
              <a:t>Other optimizers can easily be used (e.g., </a:t>
            </a:r>
            <a:r>
              <a:rPr lang="en-US" dirty="0" err="1" smtClean="0"/>
              <a:t>mlrMBO</a:t>
            </a:r>
            <a:r>
              <a:rPr lang="en-US" dirty="0" smtClean="0"/>
              <a:t> in CANDLE)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/>
              <a:t>Previous work on HPC </a:t>
            </a:r>
            <a:r>
              <a:rPr lang="en-US" smtClean="0"/>
              <a:t>workflows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Swift/T enables CANDLE?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scalable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about EMEWS enables CANDLE?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83507" y="3299498"/>
            <a:ext cx="2514600" cy="552323"/>
            <a:chOff x="6129867" y="3276600"/>
            <a:chExt cx="2368665" cy="736430"/>
          </a:xfrm>
        </p:grpSpPr>
        <p:sp>
          <p:nvSpPr>
            <p:cNvPr id="50" name="Flowchart: Magnetic Disk 49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2" name="Flowchart: Magnetic Disk 51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53" name="Flowchart: Magnetic Disk 52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83507" y="1728888"/>
            <a:ext cx="2514600" cy="730601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Application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Dataflow, </a:t>
            </a:r>
            <a:br>
              <a:rPr lang="en-US" sz="1400" dirty="0" smtClean="0"/>
            </a:br>
            <a:r>
              <a:rPr lang="en-US" sz="1400" dirty="0" smtClean="0"/>
              <a:t>annotations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7226"/>
            <a:ext cx="8372901" cy="621711"/>
          </a:xfrm>
        </p:spPr>
        <p:txBody>
          <a:bodyPr/>
          <a:lstStyle/>
          <a:p>
            <a:r>
              <a:rPr lang="en-US" dirty="0" smtClean="0"/>
              <a:t>Features for Big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3400" y="4925616"/>
            <a:ext cx="457200" cy="137160"/>
          </a:xfrm>
        </p:spPr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30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Location-aware scheduling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0022" y="967764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Collective I/O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User and runtime coordinate data/task locations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438277" y="1914480"/>
            <a:ext cx="617910" cy="449435"/>
            <a:chOff x="6311899" y="1878926"/>
            <a:chExt cx="1031268" cy="1016421"/>
          </a:xfrm>
        </p:grpSpPr>
        <p:cxnSp>
          <p:nvCxnSpPr>
            <p:cNvPr id="8" name="Straight Arrow Connector 7"/>
            <p:cNvCxnSpPr>
              <a:stCxn id="11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7" name="Straight Arrow Connector 26"/>
            <p:cNvCxnSpPr>
              <a:stCxn id="11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2" idx="3"/>
              <a:endCxn id="3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783507" y="2577232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dirty="0" smtClean="0"/>
              <a:t>Runtime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Hard/soft locations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130639" y="3575660"/>
            <a:ext cx="1857061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839450" y="3508143"/>
            <a:ext cx="240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5407913" y="3150211"/>
            <a:ext cx="2514600" cy="552323"/>
            <a:chOff x="6129867" y="3276600"/>
            <a:chExt cx="2368665" cy="736430"/>
          </a:xfrm>
        </p:grpSpPr>
        <p:sp>
          <p:nvSpPr>
            <p:cNvPr id="59" name="Flowchart: Magnetic Disk 58"/>
            <p:cNvSpPr/>
            <p:nvPr/>
          </p:nvSpPr>
          <p:spPr bwMode="auto">
            <a:xfrm>
              <a:off x="6129867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0" name="Flowchart: Magnetic Disk 59"/>
            <p:cNvSpPr/>
            <p:nvPr/>
          </p:nvSpPr>
          <p:spPr bwMode="auto">
            <a:xfrm>
              <a:off x="6790265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Flowchart: Magnetic Disk 60"/>
            <p:cNvSpPr/>
            <p:nvPr/>
          </p:nvSpPr>
          <p:spPr bwMode="auto">
            <a:xfrm>
              <a:off x="7421320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2" name="Flowchart: Magnetic Disk 61"/>
            <p:cNvSpPr/>
            <p:nvPr/>
          </p:nvSpPr>
          <p:spPr bwMode="auto">
            <a:xfrm>
              <a:off x="8075199" y="3276600"/>
              <a:ext cx="423333" cy="736430"/>
            </a:xfrm>
            <a:prstGeom prst="flowChartMagneticDisk">
              <a:avLst/>
            </a:prstGeom>
            <a:solidFill>
              <a:schemeClr val="bg1"/>
            </a:solidFill>
            <a:ln w="38100">
              <a:solidFill>
                <a:srgbClr val="4F81BD"/>
              </a:solidFill>
              <a:miter lim="800000"/>
              <a:headEnd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407913" y="1722661"/>
            <a:ext cx="2514600" cy="630799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Application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I/O hook</a:t>
            </a:r>
            <a:endParaRPr lang="en-US" sz="1400"/>
          </a:p>
        </p:txBody>
      </p:sp>
      <p:grpSp>
        <p:nvGrpSpPr>
          <p:cNvPr id="64" name="Group 63"/>
          <p:cNvGrpSpPr/>
          <p:nvPr/>
        </p:nvGrpSpPr>
        <p:grpSpPr>
          <a:xfrm>
            <a:off x="7062683" y="1849749"/>
            <a:ext cx="617910" cy="449435"/>
            <a:chOff x="6311899" y="1878926"/>
            <a:chExt cx="1031268" cy="1016421"/>
          </a:xfrm>
        </p:grpSpPr>
        <p:cxnSp>
          <p:nvCxnSpPr>
            <p:cNvPr id="65" name="Straight Arrow Connector 64"/>
            <p:cNvCxnSpPr>
              <a:stCxn id="67" idx="3"/>
            </p:cNvCxnSpPr>
            <p:nvPr/>
          </p:nvCxnSpPr>
          <p:spPr bwMode="auto">
            <a:xfrm flipH="1">
              <a:off x="6477000" y="2052656"/>
              <a:ext cx="266311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6311899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709833" y="1878926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114567" y="2273258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69" name="Straight Arrow Connector 68"/>
            <p:cNvCxnSpPr>
              <a:stCxn id="67" idx="5"/>
            </p:cNvCxnSpPr>
            <p:nvPr/>
          </p:nvCxnSpPr>
          <p:spPr bwMode="auto">
            <a:xfrm>
              <a:off x="6904955" y="2052656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8" idx="3"/>
              <a:endCxn id="72" idx="7"/>
            </p:cNvCxnSpPr>
            <p:nvPr/>
          </p:nvCxnSpPr>
          <p:spPr bwMode="auto">
            <a:xfrm flipH="1">
              <a:off x="6904955" y="2446988"/>
              <a:ext cx="243090" cy="274629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6498166" y="2463042"/>
              <a:ext cx="245145" cy="257986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>
              <a:off x="6709833" y="2691810"/>
              <a:ext cx="228600" cy="203537"/>
            </a:xfrm>
            <a:prstGeom prst="ellipse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 type="triangle" w="med" len="med"/>
            </a:ln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5407913" y="2448906"/>
            <a:ext cx="2514600" cy="606926"/>
          </a:xfrm>
          <a:prstGeom prst="rect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5760" rtlCol="0" anchor="ctr">
            <a:prstTxWarp prst="textNoShape">
              <a:avLst/>
            </a:prstTxWarp>
          </a:bodyPr>
          <a:lstStyle/>
          <a:p>
            <a:r>
              <a:rPr lang="en-US" sz="1400" b="1" smtClean="0"/>
              <a:t>Runtime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MPI-IO transfers</a:t>
            </a:r>
            <a:endParaRPr lang="en-US" sz="1400"/>
          </a:p>
        </p:txBody>
      </p:sp>
      <p:sp>
        <p:nvSpPr>
          <p:cNvPr id="74" name="Rectangle 73"/>
          <p:cNvSpPr/>
          <p:nvPr/>
        </p:nvSpPr>
        <p:spPr bwMode="auto">
          <a:xfrm>
            <a:off x="5755046" y="3426373"/>
            <a:ext cx="1942759" cy="18979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493894" y="3369039"/>
            <a:ext cx="240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Distributed data</a:t>
            </a:r>
            <a:endParaRPr lang="en-US" sz="1400" b="1" dirty="0"/>
          </a:p>
        </p:txBody>
      </p:sp>
      <p:sp>
        <p:nvSpPr>
          <p:cNvPr id="76" name="Flowchart: Magnetic Disk 75"/>
          <p:cNvSpPr/>
          <p:nvPr/>
        </p:nvSpPr>
        <p:spPr bwMode="auto">
          <a:xfrm>
            <a:off x="5422559" y="3950311"/>
            <a:ext cx="2499954" cy="552323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rgbClr val="4F81BD"/>
            </a:solidFill>
            <a:miter lim="800000"/>
            <a:headEnd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sz="1400" b="1" smtClean="0"/>
              <a:t>Parallel FS</a:t>
            </a:r>
            <a:endParaRPr lang="en-US" sz="1400" b="1"/>
          </a:p>
        </p:txBody>
      </p:sp>
      <p:sp>
        <p:nvSpPr>
          <p:cNvPr id="77" name="Up-Down Arrow 76"/>
          <p:cNvSpPr/>
          <p:nvPr/>
        </p:nvSpPr>
        <p:spPr bwMode="auto">
          <a:xfrm>
            <a:off x="5493894" y="3654133"/>
            <a:ext cx="344846" cy="448450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8" name="Up-Down Arrow 77"/>
          <p:cNvSpPr/>
          <p:nvPr/>
        </p:nvSpPr>
        <p:spPr bwMode="auto">
          <a:xfrm>
            <a:off x="6193660" y="3666597"/>
            <a:ext cx="330200" cy="435986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79" name="Up-Down Arrow 78"/>
          <p:cNvSpPr/>
          <p:nvPr/>
        </p:nvSpPr>
        <p:spPr bwMode="auto">
          <a:xfrm>
            <a:off x="6867422" y="3654135"/>
            <a:ext cx="306868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0" name="Up-Down Arrow 79"/>
          <p:cNvSpPr/>
          <p:nvPr/>
        </p:nvSpPr>
        <p:spPr bwMode="auto">
          <a:xfrm>
            <a:off x="7543622" y="3645896"/>
            <a:ext cx="332232" cy="448448"/>
          </a:xfrm>
          <a:prstGeom prst="upDownArrow">
            <a:avLst>
              <a:gd name="adj1" fmla="val 34276"/>
              <a:gd name="adj2" fmla="val 38208"/>
            </a:avLst>
          </a:prstGeom>
          <a:solidFill>
            <a:srgbClr val="FFFF00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411262" y="4226473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F. </a:t>
            </a:r>
            <a:r>
              <a:rPr lang="en-US" sz="1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Duro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et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Flexible data-aware scheduling for workflows over an in-memory object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Proc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CCGrid, 2016. 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CANDLE project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Overview of hyperparameter optimization</a:t>
            </a:r>
          </a:p>
          <a:p>
            <a:pPr lvl="1"/>
            <a:r>
              <a:rPr lang="en-US" dirty="0" smtClean="0"/>
              <a:t>Introduction to hyperparameter optimization</a:t>
            </a:r>
          </a:p>
          <a:p>
            <a:pPr lvl="1"/>
            <a:r>
              <a:rPr lang="en-US" dirty="0" smtClean="0"/>
              <a:t>Workflow-based solution: EMEWS</a:t>
            </a:r>
          </a:p>
          <a:p>
            <a:pPr lvl="1"/>
            <a:endParaRPr lang="en-US" dirty="0"/>
          </a:p>
          <a:p>
            <a:r>
              <a:rPr lang="en-US" dirty="0" smtClean="0"/>
              <a:t>Afternoon tutorial: </a:t>
            </a:r>
          </a:p>
          <a:p>
            <a:pPr lvl="1"/>
            <a:r>
              <a:rPr lang="en-US" dirty="0" smtClean="0"/>
              <a:t>Hyperparameter </a:t>
            </a:r>
            <a:r>
              <a:rPr lang="en-US" dirty="0"/>
              <a:t>o</a:t>
            </a:r>
            <a:r>
              <a:rPr lang="en-US" dirty="0" smtClean="0"/>
              <a:t>ptimization of a CANDLE Benchmark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ECP CODAR, ECP CANDLE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Justin M. Wozniak (CANDLE) and Tong Shu (CODAR)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74" y="3956373"/>
            <a:ext cx="1581317" cy="11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8572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307975" y="-742950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ttps://confluence.exascaleproject.org/download/attachments/9994365/CODAR.png?version=2&amp;modificationDate=1482404131000&amp;api=v2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cygwin\home\wozniak\mcs\pubs\materials\CODAR-img\CO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75" y="3956372"/>
            <a:ext cx="1500524" cy="10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28452"/>
            <a:ext cx="4232366" cy="3653791"/>
          </a:xfrm>
        </p:spPr>
        <p:txBody>
          <a:bodyPr/>
          <a:lstStyle/>
          <a:p>
            <a:r>
              <a:rPr lang="en-US" sz="1400" b="1" dirty="0" smtClean="0"/>
              <a:t>CANDLE </a:t>
            </a:r>
            <a:r>
              <a:rPr lang="en-US" sz="1400" dirty="0" smtClean="0"/>
              <a:t>workflows produce a great number of medium-sized ML models</a:t>
            </a:r>
          </a:p>
          <a:p>
            <a:r>
              <a:rPr lang="en-US" sz="1400" b="1" dirty="0" smtClean="0"/>
              <a:t>Goal:</a:t>
            </a:r>
            <a:r>
              <a:rPr lang="en-US" sz="1400" dirty="0" smtClean="0"/>
              <a:t> Cache these on compute node storage for </a:t>
            </a:r>
            <a:r>
              <a:rPr lang="en-US" sz="1400" i="1" dirty="0" smtClean="0"/>
              <a:t>possible</a:t>
            </a:r>
            <a:r>
              <a:rPr lang="en-US" sz="1400" dirty="0" smtClean="0"/>
              <a:t> later use</a:t>
            </a:r>
          </a:p>
          <a:p>
            <a:r>
              <a:rPr lang="en-US" sz="1400" dirty="0" smtClean="0"/>
              <a:t>Need to flush to global FS before end of run, but many models will be discarded</a:t>
            </a:r>
          </a:p>
          <a:p>
            <a:r>
              <a:rPr lang="en-US" sz="1400" b="1" dirty="0" smtClean="0"/>
              <a:t>Plan:</a:t>
            </a:r>
            <a:r>
              <a:rPr lang="en-US" sz="1400" dirty="0" smtClean="0"/>
              <a:t> Integrate Swift/T workflow system used in CANDLE with Mochi client</a:t>
            </a:r>
          </a:p>
          <a:p>
            <a:r>
              <a:rPr lang="en-US" sz="1400" dirty="0" smtClean="0"/>
              <a:t>Accelerate CANDLE workflow performance, enable novel training strategies (parameter sharing)</a:t>
            </a:r>
          </a:p>
          <a:p>
            <a:r>
              <a:rPr lang="en-US" sz="1400" dirty="0" smtClean="0"/>
              <a:t>Provide an opportunity for workflow-based data analysis and I/O reduction</a:t>
            </a:r>
          </a:p>
          <a:p>
            <a:r>
              <a:rPr lang="en-US" sz="1400" dirty="0" smtClean="0"/>
              <a:t>Demonstrate the utility of node-local storage for complex workflows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14211" y="1321009"/>
            <a:ext cx="3964898" cy="8881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Swift/T training workflow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32357" y="1705133"/>
            <a:ext cx="1578963" cy="7082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benchmark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61071" y="2209175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9921" y="1705133"/>
            <a:ext cx="1578963" cy="5059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CANDLE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60723" y="2098622"/>
            <a:ext cx="1578963" cy="2923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TensorFlow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9705" y="1828144"/>
            <a:ext cx="294619" cy="158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8560988" y="17218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…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014211" y="3378407"/>
            <a:ext cx="3964898" cy="45948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Parallel FS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4211" y="2920270"/>
            <a:ext cx="3964898" cy="3541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Mochi Services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5332753" y="2686987"/>
            <a:ext cx="2226039" cy="326036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Good NN model</a:t>
            </a:r>
          </a:p>
        </p:txBody>
      </p:sp>
      <p:cxnSp>
        <p:nvCxnSpPr>
          <p:cNvPr id="21" name="Elbow Connector 20"/>
          <p:cNvCxnSpPr>
            <a:stCxn id="12" idx="2"/>
            <a:endCxn id="19" idx="0"/>
          </p:cNvCxnSpPr>
          <p:nvPr/>
        </p:nvCxnSpPr>
        <p:spPr>
          <a:xfrm rot="16200000" flipH="1">
            <a:off x="6155412" y="2396624"/>
            <a:ext cx="185503" cy="395220"/>
          </a:xfrm>
          <a:prstGeom prst="bentConnector3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5" idx="2"/>
          </p:cNvCxnSpPr>
          <p:nvPr/>
        </p:nvCxnSpPr>
        <p:spPr>
          <a:xfrm flipV="1">
            <a:off x="7558792" y="2390931"/>
            <a:ext cx="291413" cy="459074"/>
          </a:xfrm>
          <a:prstGeom prst="bentConnector2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 Organization: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Tutorial: </a:t>
            </a:r>
            <a:r>
              <a:rPr lang="en-US" dirty="0" smtClean="0"/>
              <a:t>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TUTORIAL: 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git@github.com:brettin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candle_tutorials.git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Topics/2_hyperparameter_optimization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</a:t>
            </a:r>
            <a:r>
              <a:rPr lang="en-US" dirty="0" smtClean="0">
                <a:solidFill>
                  <a:prstClr val="black"/>
                </a:solidFill>
              </a:rPr>
              <a:t>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Develop </a:t>
            </a:r>
            <a:r>
              <a:rPr lang="en-US" sz="1600" dirty="0">
                <a:solidFill>
                  <a:prstClr val="black"/>
                </a:solidFill>
              </a:rPr>
              <a:t>an </a:t>
            </a:r>
            <a:r>
              <a:rPr lang="en-US" sz="1600" dirty="0" smtClean="0">
                <a:solidFill>
                  <a:prstClr val="black"/>
                </a:solidFill>
              </a:rPr>
              <a:t>exascale </a:t>
            </a:r>
            <a:r>
              <a:rPr lang="en-US" sz="1600" dirty="0">
                <a:solidFill>
                  <a:prstClr val="black"/>
                </a:solidFill>
              </a:rPr>
              <a:t>deep </a:t>
            </a:r>
            <a:r>
              <a:rPr lang="en-US" sz="1600" dirty="0" smtClean="0">
                <a:solidFill>
                  <a:prstClr val="black"/>
                </a:solidFill>
              </a:rPr>
              <a:t>learning </a:t>
            </a:r>
            <a:r>
              <a:rPr lang="en-US" sz="1600" dirty="0">
                <a:solidFill>
                  <a:prstClr val="black"/>
                </a:solidFill>
              </a:rPr>
              <a:t>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</a:t>
            </a:r>
            <a:r>
              <a:rPr lang="en-US" sz="1600" dirty="0" smtClean="0">
                <a:solidFill>
                  <a:prstClr val="black"/>
                </a:solidFill>
              </a:rPr>
              <a:t>deep </a:t>
            </a:r>
            <a:r>
              <a:rPr lang="en-US" sz="1600" dirty="0">
                <a:solidFill>
                  <a:prstClr val="black"/>
                </a:solidFill>
              </a:rPr>
              <a:t>learning </a:t>
            </a:r>
            <a:r>
              <a:rPr lang="en-US" sz="1600" dirty="0" smtClean="0">
                <a:solidFill>
                  <a:prstClr val="black"/>
                </a:solidFill>
              </a:rPr>
              <a:t>frameworks and middleware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</a:t>
            </a:r>
            <a:r>
              <a:rPr lang="en-US" sz="1600" dirty="0" smtClean="0">
                <a:solidFill>
                  <a:prstClr val="black"/>
                </a:solidFill>
              </a:rPr>
              <a:t>CORAL and </a:t>
            </a:r>
            <a:r>
              <a:rPr lang="en-US" sz="1600" dirty="0">
                <a:solidFill>
                  <a:prstClr val="black"/>
                </a:solidFill>
              </a:rPr>
              <a:t>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</a:t>
            </a:r>
            <a:r>
              <a:rPr lang="en-US" sz="1600" dirty="0" smtClean="0">
                <a:solidFill>
                  <a:prstClr val="black"/>
                </a:solidFill>
              </a:rPr>
              <a:t>project needs </a:t>
            </a:r>
            <a:r>
              <a:rPr lang="en-US" sz="1600" dirty="0">
                <a:solidFill>
                  <a:prstClr val="black"/>
                </a:solidFill>
              </a:rPr>
              <a:t>for deep </a:t>
            </a:r>
            <a:r>
              <a:rPr lang="en-US" sz="1600" dirty="0" smtClean="0">
                <a:solidFill>
                  <a:prstClr val="black"/>
                </a:solidFill>
              </a:rPr>
              <a:t>learning – common abstractions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Mission statement: Enable </a:t>
            </a:r>
            <a:r>
              <a:rPr lang="en-US" sz="1600" dirty="0"/>
              <a:t>the most challenging deep learning problems in </a:t>
            </a:r>
            <a:r>
              <a:rPr lang="en-US" sz="1600" dirty="0" smtClean="0"/>
              <a:t>cancer </a:t>
            </a:r>
            <a:r>
              <a:rPr lang="en-US" sz="1600" dirty="0"/>
              <a:t>research to run on the most capable supercomputers in the </a:t>
            </a:r>
            <a:r>
              <a:rPr lang="en-US" sz="1600" dirty="0" smtClean="0"/>
              <a:t>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1572</Words>
  <Application>Microsoft Office PowerPoint</Application>
  <PresentationFormat>On-screen Show (16:9)</PresentationFormat>
  <Paragraphs>387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presentation_16x9</vt:lpstr>
      <vt:lpstr>presentation_4x3</vt:lpstr>
      <vt:lpstr>Hyperparameter optimization WORKflows with CANDLE</vt:lpstr>
      <vt:lpstr>Collaborators</vt:lpstr>
      <vt:lpstr>OUTLINE</vt:lpstr>
      <vt:lpstr>PowerPoint Presentation</vt:lpstr>
      <vt:lpstr>CANDLE workflows: Goals</vt:lpstr>
      <vt:lpstr>CANDLE Software Stack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PowerPoint Presentation</vt:lpstr>
      <vt:lpstr>WORKFLOW support for ML frameworks</vt:lpstr>
      <vt:lpstr>Swift/T: Enabling high-performance Scripted workflows</vt:lpstr>
      <vt:lpstr>The Swift programming model </vt:lpstr>
      <vt:lpstr>Asynchronous Dynamic Load Balancer</vt:lpstr>
      <vt:lpstr>Parallel tasks in CANDLE workflows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Features for Big Data analysis</vt:lpstr>
      <vt:lpstr>Interaction with ECP CODAR, ECP CANDLE</vt:lpstr>
      <vt:lpstr>Thanks</vt:lpstr>
      <vt:lpstr>PowerPoint Presentation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155</cp:revision>
  <cp:lastPrinted>2017-11-28T23:46:34Z</cp:lastPrinted>
  <dcterms:created xsi:type="dcterms:W3CDTF">2015-11-17T20:01:38Z</dcterms:created>
  <dcterms:modified xsi:type="dcterms:W3CDTF">2018-10-16T17:23:01Z</dcterms:modified>
</cp:coreProperties>
</file>