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0"/>
  </p:notesMasterIdLst>
  <p:sldIdLst>
    <p:sldId id="258" r:id="rId2"/>
    <p:sldId id="273" r:id="rId3"/>
    <p:sldId id="269" r:id="rId4"/>
    <p:sldId id="270" r:id="rId5"/>
    <p:sldId id="280" r:id="rId6"/>
    <p:sldId id="281" r:id="rId7"/>
    <p:sldId id="274" r:id="rId8"/>
    <p:sldId id="264" r:id="rId9"/>
    <p:sldId id="279" r:id="rId10"/>
    <p:sldId id="275" r:id="rId11"/>
    <p:sldId id="276" r:id="rId12"/>
    <p:sldId id="278" r:id="rId13"/>
    <p:sldId id="263" r:id="rId14"/>
    <p:sldId id="262" r:id="rId15"/>
    <p:sldId id="268" r:id="rId16"/>
    <p:sldId id="282" r:id="rId17"/>
    <p:sldId id="272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93544" autoAdjust="0"/>
  </p:normalViewPr>
  <p:slideViewPr>
    <p:cSldViewPr snapToGrid="0" showGuides="1">
      <p:cViewPr>
        <p:scale>
          <a:sx n="107" d="100"/>
          <a:sy n="107" d="100"/>
        </p:scale>
        <p:origin x="768" y="32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FC239-CD3F-4024-94C8-1A628F80D24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5C8C33E-E4A1-4B4C-ABB7-4427334F9AE4}">
      <dgm:prSet phldrT="[Text]"/>
      <dgm:spPr/>
      <dgm:t>
        <a:bodyPr/>
        <a:lstStyle/>
        <a:p>
          <a:r>
            <a:rPr lang="en-US" dirty="0" smtClean="0"/>
            <a:t>One to Many</a:t>
          </a:r>
          <a:endParaRPr lang="en-US" dirty="0"/>
        </a:p>
      </dgm:t>
    </dgm:pt>
    <dgm:pt modelId="{83BF0F7B-3724-4E9B-A014-7583F36E6D2A}" type="parTrans" cxnId="{94340461-0845-4A57-93FB-0B5BDCD73276}">
      <dgm:prSet/>
      <dgm:spPr/>
      <dgm:t>
        <a:bodyPr/>
        <a:lstStyle/>
        <a:p>
          <a:endParaRPr lang="en-US"/>
        </a:p>
      </dgm:t>
    </dgm:pt>
    <dgm:pt modelId="{6239EE81-AA04-4757-AB63-5E3104767A50}" type="sibTrans" cxnId="{94340461-0845-4A57-93FB-0B5BDCD73276}">
      <dgm:prSet/>
      <dgm:spPr/>
      <dgm:t>
        <a:bodyPr/>
        <a:lstStyle/>
        <a:p>
          <a:endParaRPr lang="en-US"/>
        </a:p>
      </dgm:t>
    </dgm:pt>
    <dgm:pt modelId="{EDCF0E69-4901-4030-ABB2-D5A60B8D55DC}" type="pres">
      <dgm:prSet presAssocID="{386FC239-CD3F-4024-94C8-1A628F80D240}" presName="Name0" presStyleCnt="0">
        <dgm:presLayoutVars>
          <dgm:dir/>
          <dgm:animLvl val="lvl"/>
          <dgm:resizeHandles val="exact"/>
        </dgm:presLayoutVars>
      </dgm:prSet>
      <dgm:spPr/>
    </dgm:pt>
    <dgm:pt modelId="{7DD4DA82-8CBE-4D2F-BC49-584BD0A7D021}" type="pres">
      <dgm:prSet presAssocID="{386FC239-CD3F-4024-94C8-1A628F80D240}" presName="dummy" presStyleCnt="0"/>
      <dgm:spPr/>
    </dgm:pt>
    <dgm:pt modelId="{FB9A2F4E-3028-47F4-B8F9-9BC2BE92A89E}" type="pres">
      <dgm:prSet presAssocID="{386FC239-CD3F-4024-94C8-1A628F80D240}" presName="linH" presStyleCnt="0"/>
      <dgm:spPr/>
    </dgm:pt>
    <dgm:pt modelId="{810EA957-BC17-4EA6-AFC1-63A49846A615}" type="pres">
      <dgm:prSet presAssocID="{386FC239-CD3F-4024-94C8-1A628F80D240}" presName="padding1" presStyleCnt="0"/>
      <dgm:spPr/>
    </dgm:pt>
    <dgm:pt modelId="{10AFA25B-3571-41CB-8A1A-9AB817F19FAE}" type="pres">
      <dgm:prSet presAssocID="{E5C8C33E-E4A1-4B4C-ABB7-4427334F9AE4}" presName="linV" presStyleCnt="0"/>
      <dgm:spPr/>
    </dgm:pt>
    <dgm:pt modelId="{F51F0B5A-4419-47FC-AD08-66E66B571AC4}" type="pres">
      <dgm:prSet presAssocID="{E5C8C33E-E4A1-4B4C-ABB7-4427334F9AE4}" presName="spVertical1" presStyleCnt="0"/>
      <dgm:spPr/>
    </dgm:pt>
    <dgm:pt modelId="{FFCFA6B0-E810-4006-9DBF-51C2A59E7CD7}" type="pres">
      <dgm:prSet presAssocID="{E5C8C33E-E4A1-4B4C-ABB7-4427334F9AE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108BDA2-93A6-435C-BE21-C1125A99A0AC}" type="pres">
      <dgm:prSet presAssocID="{E5C8C33E-E4A1-4B4C-ABB7-4427334F9AE4}" presName="spVertical2" presStyleCnt="0"/>
      <dgm:spPr/>
    </dgm:pt>
    <dgm:pt modelId="{8F59B89A-0036-4F12-B5F6-876B841354EA}" type="pres">
      <dgm:prSet presAssocID="{E5C8C33E-E4A1-4B4C-ABB7-4427334F9AE4}" presName="spVertical3" presStyleCnt="0"/>
      <dgm:spPr/>
    </dgm:pt>
    <dgm:pt modelId="{F990E918-9930-4A75-BA36-97C85F1450FB}" type="pres">
      <dgm:prSet presAssocID="{386FC239-CD3F-4024-94C8-1A628F80D240}" presName="padding2" presStyleCnt="0"/>
      <dgm:spPr/>
    </dgm:pt>
    <dgm:pt modelId="{71031900-341E-420E-92E0-1E62505FBCDF}" type="pres">
      <dgm:prSet presAssocID="{386FC239-CD3F-4024-94C8-1A628F80D240}" presName="negArrow" presStyleCnt="0"/>
      <dgm:spPr/>
    </dgm:pt>
    <dgm:pt modelId="{E1116CA0-A59B-4971-B461-1F48B428319D}" type="pres">
      <dgm:prSet presAssocID="{386FC239-CD3F-4024-94C8-1A628F80D240}" presName="backgroundArrow" presStyleLbl="node1" presStyleIdx="0" presStyleCnt="1" custLinFactNeighborX="-19982" custLinFactNeighborY="-98432"/>
      <dgm:spPr/>
    </dgm:pt>
  </dgm:ptLst>
  <dgm:cxnLst>
    <dgm:cxn modelId="{60F82ED7-7DF9-4887-B014-EE06EFA89577}" type="presOf" srcId="{E5C8C33E-E4A1-4B4C-ABB7-4427334F9AE4}" destId="{FFCFA6B0-E810-4006-9DBF-51C2A59E7CD7}" srcOrd="0" destOrd="0" presId="urn:microsoft.com/office/officeart/2005/8/layout/hProcess3"/>
    <dgm:cxn modelId="{339B6DAE-138B-4D75-9597-6ABA810135A7}" type="presOf" srcId="{386FC239-CD3F-4024-94C8-1A628F80D240}" destId="{EDCF0E69-4901-4030-ABB2-D5A60B8D55DC}" srcOrd="0" destOrd="0" presId="urn:microsoft.com/office/officeart/2005/8/layout/hProcess3"/>
    <dgm:cxn modelId="{94340461-0845-4A57-93FB-0B5BDCD73276}" srcId="{386FC239-CD3F-4024-94C8-1A628F80D240}" destId="{E5C8C33E-E4A1-4B4C-ABB7-4427334F9AE4}" srcOrd="0" destOrd="0" parTransId="{83BF0F7B-3724-4E9B-A014-7583F36E6D2A}" sibTransId="{6239EE81-AA04-4757-AB63-5E3104767A50}"/>
    <dgm:cxn modelId="{36088485-FD37-492E-BF48-4D2B32D98929}" type="presParOf" srcId="{EDCF0E69-4901-4030-ABB2-D5A60B8D55DC}" destId="{7DD4DA82-8CBE-4D2F-BC49-584BD0A7D021}" srcOrd="0" destOrd="0" presId="urn:microsoft.com/office/officeart/2005/8/layout/hProcess3"/>
    <dgm:cxn modelId="{60FDCD50-4806-4051-8840-A933F33B1FD6}" type="presParOf" srcId="{EDCF0E69-4901-4030-ABB2-D5A60B8D55DC}" destId="{FB9A2F4E-3028-47F4-B8F9-9BC2BE92A89E}" srcOrd="1" destOrd="0" presId="urn:microsoft.com/office/officeart/2005/8/layout/hProcess3"/>
    <dgm:cxn modelId="{108ED185-0B95-4D9C-858F-55F2910525F1}" type="presParOf" srcId="{FB9A2F4E-3028-47F4-B8F9-9BC2BE92A89E}" destId="{810EA957-BC17-4EA6-AFC1-63A49846A615}" srcOrd="0" destOrd="0" presId="urn:microsoft.com/office/officeart/2005/8/layout/hProcess3"/>
    <dgm:cxn modelId="{F7213F6D-2A44-4834-80DB-359AFFEE1D9C}" type="presParOf" srcId="{FB9A2F4E-3028-47F4-B8F9-9BC2BE92A89E}" destId="{10AFA25B-3571-41CB-8A1A-9AB817F19FAE}" srcOrd="1" destOrd="0" presId="urn:microsoft.com/office/officeart/2005/8/layout/hProcess3"/>
    <dgm:cxn modelId="{A59AC644-03F5-473D-B71B-C6C914B11443}" type="presParOf" srcId="{10AFA25B-3571-41CB-8A1A-9AB817F19FAE}" destId="{F51F0B5A-4419-47FC-AD08-66E66B571AC4}" srcOrd="0" destOrd="0" presId="urn:microsoft.com/office/officeart/2005/8/layout/hProcess3"/>
    <dgm:cxn modelId="{AF3E099D-B017-4169-9063-5E747CFF8F9E}" type="presParOf" srcId="{10AFA25B-3571-41CB-8A1A-9AB817F19FAE}" destId="{FFCFA6B0-E810-4006-9DBF-51C2A59E7CD7}" srcOrd="1" destOrd="0" presId="urn:microsoft.com/office/officeart/2005/8/layout/hProcess3"/>
    <dgm:cxn modelId="{B283739B-2083-4778-A885-16D06F25DC8B}" type="presParOf" srcId="{10AFA25B-3571-41CB-8A1A-9AB817F19FAE}" destId="{C108BDA2-93A6-435C-BE21-C1125A99A0AC}" srcOrd="2" destOrd="0" presId="urn:microsoft.com/office/officeart/2005/8/layout/hProcess3"/>
    <dgm:cxn modelId="{691AB2C4-EC0E-4D68-B5B0-BF45E42B0397}" type="presParOf" srcId="{10AFA25B-3571-41CB-8A1A-9AB817F19FAE}" destId="{8F59B89A-0036-4F12-B5F6-876B841354EA}" srcOrd="3" destOrd="0" presId="urn:microsoft.com/office/officeart/2005/8/layout/hProcess3"/>
    <dgm:cxn modelId="{C939D418-1378-4BFF-BD1B-6EF396B25FE5}" type="presParOf" srcId="{FB9A2F4E-3028-47F4-B8F9-9BC2BE92A89E}" destId="{F990E918-9930-4A75-BA36-97C85F1450FB}" srcOrd="2" destOrd="0" presId="urn:microsoft.com/office/officeart/2005/8/layout/hProcess3"/>
    <dgm:cxn modelId="{E711B76B-82A4-446D-B01B-C89B9A4B42AB}" type="presParOf" srcId="{FB9A2F4E-3028-47F4-B8F9-9BC2BE92A89E}" destId="{71031900-341E-420E-92E0-1E62505FBCDF}" srcOrd="3" destOrd="0" presId="urn:microsoft.com/office/officeart/2005/8/layout/hProcess3"/>
    <dgm:cxn modelId="{E562EB30-56F5-4EDF-A978-5004D0E7C823}" type="presParOf" srcId="{FB9A2F4E-3028-47F4-B8F9-9BC2BE92A89E}" destId="{E1116CA0-A59B-4971-B461-1F48B428319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6CA0-A59B-4971-B461-1F48B428319D}">
      <dsp:nvSpPr>
        <dsp:cNvPr id="0" name=""/>
        <dsp:cNvSpPr/>
      </dsp:nvSpPr>
      <dsp:spPr>
        <a:xfrm>
          <a:off x="0" y="0"/>
          <a:ext cx="2131319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A6B0-E810-4006-9DBF-51C2A59E7CD7}">
      <dsp:nvSpPr>
        <dsp:cNvPr id="0" name=""/>
        <dsp:cNvSpPr/>
      </dsp:nvSpPr>
      <dsp:spPr>
        <a:xfrm>
          <a:off x="171920" y="375332"/>
          <a:ext cx="1746266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One to Many</a:t>
          </a:r>
          <a:endParaRPr lang="en-US" sz="1900" kern="1200" dirty="0"/>
        </a:p>
      </dsp:txBody>
      <dsp:txXfrm>
        <a:off x="171920" y="375332"/>
        <a:ext cx="1746266" cy="6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P-CANDLE/Supervisor.git" TargetMode="External"/><Relationship Id="rId2" Type="http://schemas.openxmlformats.org/officeDocument/2006/relationships/hyperlink" Target="https://github.com/ECP-CANDLE/Benchmark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ettin/candle_tutorials/blob/master/README.setup.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46" y="1387782"/>
            <a:ext cx="5428448" cy="1800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6" y="1388428"/>
            <a:ext cx="4694348" cy="1805433"/>
          </a:xfrm>
        </p:spPr>
        <p:txBody>
          <a:bodyPr/>
          <a:lstStyle/>
          <a:p>
            <a:r>
              <a:rPr lang="en-US" dirty="0" smtClean="0"/>
              <a:t>MIGRATING YOUR DNN TO CANDLE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-1" y="1387782"/>
            <a:ext cx="244700" cy="1806725"/>
          </a:xfrm>
        </p:spPr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Rajeev jain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Principle Software Developer</a:t>
            </a:r>
            <a:endParaRPr lang="en-US" dirty="0"/>
          </a:p>
          <a:p>
            <a:r>
              <a:rPr lang="en-US" dirty="0" smtClean="0"/>
              <a:t>Mathematics and Computer Science Division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jain@mcs.anl.gov</a:t>
            </a:r>
            <a:endParaRPr lang="en-US" dirty="0"/>
          </a:p>
          <a:p>
            <a:r>
              <a:rPr lang="en-US" dirty="0" smtClean="0"/>
              <a:t>Friday, Oct 19</a:t>
            </a:r>
            <a:r>
              <a:rPr lang="en-US" baseline="30000" dirty="0" smtClean="0"/>
              <a:t>th</a:t>
            </a:r>
            <a:r>
              <a:rPr lang="en-US" dirty="0" smtClean="0"/>
              <a:t> 2018, </a:t>
            </a:r>
          </a:p>
          <a:p>
            <a:r>
              <a:rPr lang="en-US" dirty="0" err="1" smtClean="0"/>
              <a:t>ExaLearn</a:t>
            </a:r>
            <a:r>
              <a:rPr lang="en-US" dirty="0" smtClean="0"/>
              <a:t> Workshop, Argonne 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T29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45" y="594326"/>
            <a:ext cx="3667445" cy="176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38589"/>
            <a:ext cx="6184105" cy="1250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7963" y="112156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headers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0367" y="2902002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related to </a:t>
            </a:r>
          </a:p>
          <a:p>
            <a:r>
              <a:rPr lang="en-US" dirty="0" smtClean="0"/>
              <a:t>Thread specification</a:t>
            </a:r>
          </a:p>
          <a:p>
            <a:r>
              <a:rPr lang="en-US" dirty="0" smtClean="0"/>
              <a:t>on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9" y="1087246"/>
            <a:ext cx="3813521" cy="2983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35" y="1218215"/>
            <a:ext cx="2994501" cy="272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7325" y="416521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data, report shape etc.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6378" y="407809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layers, activation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39" y="262042"/>
            <a:ext cx="4636721" cy="1220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35" y="1578868"/>
            <a:ext cx="3086616" cy="3285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1328" y="358378"/>
            <a:ext cx="162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function</a:t>
            </a:r>
          </a:p>
          <a:p>
            <a:r>
              <a:rPr lang="en-US" dirty="0" smtClean="0"/>
              <a:t>call that </a:t>
            </a:r>
          </a:p>
          <a:p>
            <a:r>
              <a:rPr lang="en-US" dirty="0" smtClean="0"/>
              <a:t>takes a lot of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7265" y="2241566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output files: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png</a:t>
            </a:r>
            <a:r>
              <a:rPr lang="en-US" dirty="0" smtClean="0"/>
              <a:t>, pdf, </a:t>
            </a:r>
            <a:r>
              <a:rPr lang="en-US" dirty="0" err="1" smtClean="0"/>
              <a:t>yaml</a:t>
            </a:r>
            <a:r>
              <a:rPr lang="en-US" dirty="0" smtClean="0"/>
              <a:t>, .h5 etc.</a:t>
            </a:r>
          </a:p>
          <a:p>
            <a:endParaRPr lang="en-US" dirty="0"/>
          </a:p>
          <a:p>
            <a:r>
              <a:rPr lang="en-US" dirty="0" smtClean="0"/>
              <a:t>Helps analyze quickly understand results</a:t>
            </a:r>
          </a:p>
        </p:txBody>
      </p:sp>
    </p:spTree>
    <p:extLst>
      <p:ext uri="{BB962C8B-B14F-4D97-AF65-F5344CB8AC3E}">
        <p14:creationId xmlns:p14="http://schemas.microsoft.com/office/powerpoint/2010/main" val="28212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candle compliant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“import </a:t>
            </a:r>
            <a:r>
              <a:rPr lang="en-US" dirty="0" err="1" smtClean="0"/>
              <a:t>candle_keras</a:t>
            </a:r>
            <a:r>
              <a:rPr lang="en-US" dirty="0" smtClean="0"/>
              <a:t>” from Benchmarks/common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Write a function called </a:t>
            </a:r>
            <a:r>
              <a:rPr lang="en-US" dirty="0" err="1" smtClean="0"/>
              <a:t>initialize_parameters</a:t>
            </a:r>
            <a:endParaRPr lang="en-US" dirty="0" smtClean="0"/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Build a “</a:t>
            </a:r>
            <a:r>
              <a:rPr lang="en-US" dirty="0" err="1" smtClean="0"/>
              <a:t>candle_keras.Benchmark</a:t>
            </a:r>
            <a:r>
              <a:rPr lang="en-US" dirty="0" smtClean="0"/>
              <a:t> object (t29_common)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Specify any “</a:t>
            </a:r>
            <a:r>
              <a:rPr lang="en-US" dirty="0" err="1" smtClean="0"/>
              <a:t>additional_definitions</a:t>
            </a:r>
            <a:r>
              <a:rPr lang="en-US" dirty="0" smtClean="0"/>
              <a:t>” as a </a:t>
            </a:r>
            <a:r>
              <a:rPr lang="en-US" dirty="0" err="1" smtClean="0"/>
              <a:t>json</a:t>
            </a:r>
            <a:r>
              <a:rPr lang="en-US" dirty="0" smtClean="0"/>
              <a:t> (name, type, help..) and report via </a:t>
            </a:r>
            <a:r>
              <a:rPr lang="en-US" dirty="0" err="1" smtClean="0"/>
              <a:t>candle_keras</a:t>
            </a:r>
            <a:r>
              <a:rPr lang="en-US" dirty="0" smtClean="0"/>
              <a:t> object created in step 1.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Now call “</a:t>
            </a:r>
            <a:r>
              <a:rPr lang="en-US" dirty="0" err="1" smtClean="0"/>
              <a:t>candle_keras.Benchmark.initialize_parameters</a:t>
            </a:r>
            <a:r>
              <a:rPr lang="en-US" dirty="0" smtClean="0"/>
              <a:t>” to obtain </a:t>
            </a:r>
            <a:r>
              <a:rPr lang="en-US" dirty="0" err="1" smtClean="0"/>
              <a:t>gParameters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Rewrite the “load” function with values from </a:t>
            </a:r>
            <a:r>
              <a:rPr lang="en-US" dirty="0" err="1" smtClean="0"/>
              <a:t>gParameters</a:t>
            </a:r>
            <a:r>
              <a:rPr lang="en-US" dirty="0" smtClean="0"/>
              <a:t> from B.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Function “f” and “</a:t>
            </a:r>
            <a:r>
              <a:rPr lang="en-US" dirty="0" err="1" smtClean="0"/>
              <a:t>warmup_scheduler</a:t>
            </a:r>
            <a:r>
              <a:rPr lang="en-US" dirty="0" smtClean="0"/>
              <a:t>” are not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candle compliant</a:t>
            </a:r>
            <a:r>
              <a:rPr lang="en-US" dirty="0"/>
              <a:t>?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initialize_parameters</a:t>
            </a:r>
            <a:r>
              <a:rPr lang="en-US" dirty="0"/>
              <a:t> </a:t>
            </a:r>
            <a:r>
              <a:rPr lang="en-US" dirty="0" smtClean="0"/>
              <a:t>is the first call, it reads the &lt;</a:t>
            </a:r>
            <a:r>
              <a:rPr lang="en-US" dirty="0" err="1" smtClean="0"/>
              <a:t>modelName</a:t>
            </a:r>
            <a:r>
              <a:rPr lang="en-US" dirty="0" smtClean="0"/>
              <a:t>&gt;_default_model.txt file.</a:t>
            </a:r>
          </a:p>
          <a:p>
            <a:r>
              <a:rPr lang="en-US" dirty="0" smtClean="0"/>
              <a:t>Python dictionary object: </a:t>
            </a:r>
            <a:r>
              <a:rPr lang="en-US" dirty="0" err="1" smtClean="0"/>
              <a:t>gParameters</a:t>
            </a:r>
            <a:r>
              <a:rPr lang="en-US" dirty="0" smtClean="0"/>
              <a:t> is returned by initialize parameters</a:t>
            </a:r>
          </a:p>
          <a:p>
            <a:r>
              <a:rPr lang="en-US" dirty="0" smtClean="0"/>
              <a:t>run function:</a:t>
            </a:r>
          </a:p>
          <a:p>
            <a:pPr lvl="1"/>
            <a:r>
              <a:rPr lang="en-US" dirty="0" smtClean="0"/>
              <a:t>setup the network</a:t>
            </a:r>
          </a:p>
          <a:p>
            <a:pPr lvl="1"/>
            <a:r>
              <a:rPr lang="en-US" dirty="0" smtClean="0"/>
              <a:t>create loggers</a:t>
            </a:r>
          </a:p>
          <a:p>
            <a:pPr lvl="1"/>
            <a:r>
              <a:rPr lang="en-US" dirty="0" smtClean="0"/>
              <a:t>Calls “</a:t>
            </a:r>
            <a:r>
              <a:rPr lang="en-US" dirty="0" err="1" smtClean="0"/>
              <a:t>model.fit</a:t>
            </a:r>
            <a:r>
              <a:rPr lang="en-US" dirty="0" smtClean="0"/>
              <a:t>”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" y="1560746"/>
            <a:ext cx="47434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1187" y="1852330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line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Running </a:t>
            </a:r>
            <a:r>
              <a:rPr lang="en-US" dirty="0" smtClean="0"/>
              <a:t>t29 on theta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67051" y="1408346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https://github.com/brettin/candle_tutorials.git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/</a:t>
            </a:r>
            <a:r>
              <a:rPr lang="en-US" b="1" dirty="0"/>
              <a:t>1_migrating_your_DNN_to_candle</a:t>
            </a:r>
            <a:r>
              <a:rPr lang="en-US" dirty="0"/>
              <a:t>/original</a:t>
            </a:r>
          </a:p>
          <a:p>
            <a:endParaRPr lang="en-US" dirty="0" smtClean="0"/>
          </a:p>
          <a:p>
            <a:r>
              <a:rPr lang="en-US" dirty="0" smtClean="0"/>
              <a:t>./submit-theta.sh</a:t>
            </a:r>
          </a:p>
          <a:p>
            <a:endParaRPr lang="en-US" dirty="0"/>
          </a:p>
          <a:p>
            <a:r>
              <a:rPr lang="en-US" dirty="0" smtClean="0"/>
              <a:t>cd ../migrated/</a:t>
            </a:r>
          </a:p>
          <a:p>
            <a:endParaRPr lang="en-US" dirty="0"/>
          </a:p>
          <a:p>
            <a:r>
              <a:rPr lang="en-US" dirty="0" smtClean="0"/>
              <a:t>./submit-theta.sh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task.sh used to specify directory to store results</a:t>
            </a:r>
          </a:p>
          <a:p>
            <a:r>
              <a:rPr lang="en-US" dirty="0"/>
              <a:t>Theta does not have GPUs, but we can still do threading: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121694"/>
            <a:ext cx="6755606" cy="1939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7" y="4144024"/>
            <a:ext cx="675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launch as “python myDNN.py”, “</a:t>
            </a:r>
            <a:r>
              <a:rPr lang="en-US" dirty="0" err="1" smtClean="0"/>
              <a:t>aprun</a:t>
            </a:r>
            <a:r>
              <a:rPr lang="en-US" dirty="0" smtClean="0"/>
              <a:t>” needed, use option “–cc none” for threading specification and other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0" y="1083501"/>
            <a:ext cx="1808391" cy="349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84" y="169492"/>
            <a:ext cx="2836036" cy="45415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5837463"/>
              </p:ext>
            </p:extLst>
          </p:nvPr>
        </p:nvGraphicFramePr>
        <p:xfrm>
          <a:off x="2966774" y="1810010"/>
          <a:ext cx="2131319" cy="143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-31315" y="4540959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 “Benchmark” parameters for Pilot1 Combo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46075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“Supervisor” sweeps utilizing mlrMBO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430" y="1490598"/>
            <a:ext cx="1603606" cy="1440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1700" y="1877626"/>
            <a:ext cx="2631221" cy="6839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2418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P1B3 example</a:t>
            </a:r>
          </a:p>
          <a:p>
            <a:r>
              <a:rPr lang="en-US" dirty="0" smtClean="0"/>
              <a:t>Benefits of migrating your DNN to CANDLE</a:t>
            </a:r>
          </a:p>
          <a:p>
            <a:r>
              <a:rPr lang="en-US" dirty="0"/>
              <a:t>Testing Benchmarks and Frameworks</a:t>
            </a:r>
          </a:p>
          <a:p>
            <a:r>
              <a:rPr lang="en-US" dirty="0" smtClean="0"/>
              <a:t>About T29res</a:t>
            </a:r>
          </a:p>
          <a:p>
            <a:r>
              <a:rPr lang="en-US" dirty="0" smtClean="0"/>
              <a:t>Running t29 on your laptop</a:t>
            </a:r>
          </a:p>
          <a:p>
            <a:r>
              <a:rPr lang="en-US" dirty="0" smtClean="0"/>
              <a:t>T29 code overview</a:t>
            </a:r>
          </a:p>
          <a:p>
            <a:r>
              <a:rPr lang="en-US" dirty="0" smtClean="0"/>
              <a:t>How to make your code “CC” Candle Compliant?</a:t>
            </a:r>
          </a:p>
          <a:p>
            <a:r>
              <a:rPr lang="en-US" dirty="0" smtClean="0"/>
              <a:t>Running on Theta:</a:t>
            </a:r>
          </a:p>
          <a:p>
            <a:pPr lvl="1"/>
            <a:r>
              <a:rPr lang="en-US" dirty="0" smtClean="0"/>
              <a:t>Actual t29res and migrated - cc_t29res.py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CANDLE has a repository called Benchmarks:</a:t>
            </a:r>
            <a:endParaRPr lang="en-US" dirty="0"/>
          </a:p>
          <a:p>
            <a:pPr lvl="1" fontAlgn="base"/>
            <a:r>
              <a:rPr lang="en-US" dirty="0"/>
              <a:t>Benchmarks consists of Pilot(s) projects: each pilot is </a:t>
            </a:r>
            <a:r>
              <a:rPr lang="en-US" dirty="0" smtClean="0"/>
              <a:t>focused </a:t>
            </a:r>
            <a:r>
              <a:rPr lang="en-US" dirty="0"/>
              <a:t>on specific type of cancer data application</a:t>
            </a:r>
            <a:r>
              <a:rPr lang="en-US" dirty="0" smtClean="0"/>
              <a:t>.</a:t>
            </a:r>
          </a:p>
          <a:p>
            <a:pPr marL="284162" lvl="1" indent="0" fontAlgn="base">
              <a:buNone/>
            </a:pPr>
            <a:endParaRPr lang="en-US" dirty="0"/>
          </a:p>
          <a:p>
            <a:pPr lvl="1" fontAlgn="base"/>
            <a:r>
              <a:rPr lang="en-US" dirty="0"/>
              <a:t>It is coded in </a:t>
            </a:r>
            <a:r>
              <a:rPr lang="en-US" dirty="0" err="1"/>
              <a:t>keras</a:t>
            </a:r>
            <a:r>
              <a:rPr lang="en-US" dirty="0"/>
              <a:t>, can  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r>
              <a:rPr lang="en-US" dirty="0"/>
              <a:t> etc. Each framework may have different default </a:t>
            </a:r>
            <a:r>
              <a:rPr lang="en-US" dirty="0" smtClean="0"/>
              <a:t>parameters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Provides an easy way to perform individual experiments to probe the </a:t>
            </a:r>
            <a:r>
              <a:rPr lang="en-US" dirty="0" err="1"/>
              <a:t>hyperparameter</a:t>
            </a:r>
            <a:r>
              <a:rPr lang="en-US" dirty="0"/>
              <a:t> space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Benchmark: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5" y="794571"/>
            <a:ext cx="4578261" cy="3317082"/>
          </a:xfrm>
        </p:spPr>
        <p:txBody>
          <a:bodyPr/>
          <a:lstStyle/>
          <a:p>
            <a:r>
              <a:rPr lang="en-US" sz="1400" b="1" dirty="0" smtClean="0"/>
              <a:t>P3B1</a:t>
            </a:r>
            <a:r>
              <a:rPr lang="en-US" sz="1400" b="1" dirty="0"/>
              <a:t>: Multi-task Deep Neural Net (DNN) for data extraction from clinical reports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Overview: Given a corpus of patient-level clinical reports, build a deep learning network that can simultaneously identify:(</a:t>
            </a:r>
            <a:r>
              <a:rPr lang="en-US" sz="1400" dirty="0" err="1"/>
              <a:t>i</a:t>
            </a:r>
            <a:r>
              <a:rPr lang="en-US" sz="1400" dirty="0"/>
              <a:t>) b tumor sites, (ii) t tumor laterality, and (iii) g clinical grade of tumors.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Relationship to core problem: Instead of training individual deep learning networks for individual machine learning tasks, Build a multi-task DNN that can exploit task-relatedness to simultaneously learn multiple concepts.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Expected outcome: Multi-task DNN that trains on same corpus and can automatically classify across three related tasks.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2" name="Picture 8" descr="https://lh6.googleusercontent.com/BCrQZ-FPu9MDqfV7qvD8utJYG-L8fb15ZcHUkj_viOL6EwqyNrFn5n5kBf8g72evjmH0dysHA3lQ6z4TJzI4KRKrFF1X9aRJdtQOepCGPOLrVSCudt-TZ2ix5jDZMsrxYZSDl6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38" y="794571"/>
            <a:ext cx="3476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03523" y="41116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greater the number of layers, deeper the network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01459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Consistent</a:t>
            </a:r>
          </a:p>
          <a:p>
            <a:pPr lvl="1" fontAlgn="base"/>
            <a:r>
              <a:rPr lang="en-US" dirty="0"/>
              <a:t>Standardized network specification with a “</a:t>
            </a:r>
            <a:r>
              <a:rPr lang="en-US" dirty="0" err="1"/>
              <a:t>default_model_file</a:t>
            </a:r>
            <a:r>
              <a:rPr lang="en-US" dirty="0"/>
              <a:t>”</a:t>
            </a:r>
          </a:p>
          <a:p>
            <a:pPr lvl="1" fontAlgn="base"/>
            <a:r>
              <a:rPr lang="en-US" dirty="0"/>
              <a:t>Standardized command line intercept </a:t>
            </a:r>
            <a:r>
              <a:rPr lang="en-US" dirty="0" smtClean="0"/>
              <a:t>protocol</a:t>
            </a:r>
          </a:p>
          <a:p>
            <a:pPr lvl="1" fontAlgn="base"/>
            <a:r>
              <a:rPr lang="en-US" dirty="0" smtClean="0"/>
              <a:t>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ecp-candle.github.io/Candle/html/index.html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Convenient</a:t>
            </a:r>
          </a:p>
          <a:p>
            <a:pPr lvl="1" fontAlgn="base"/>
            <a:r>
              <a:rPr lang="en-US" dirty="0"/>
              <a:t>Pass arguments via command line</a:t>
            </a:r>
          </a:p>
          <a:p>
            <a:pPr lvl="2" fontAlgn="base"/>
            <a:r>
              <a:rPr lang="en-US" dirty="0"/>
              <a:t>Overwrite individual parameters in the default model ‘--</a:t>
            </a:r>
            <a:r>
              <a:rPr lang="en-US" dirty="0" err="1"/>
              <a:t>learning_rate</a:t>
            </a:r>
            <a:r>
              <a:rPr lang="en-US" dirty="0"/>
              <a:t> 0.1 –drop 0.1’</a:t>
            </a:r>
          </a:p>
          <a:p>
            <a:pPr lvl="1" fontAlgn="base"/>
            <a:r>
              <a:rPr lang="en-US" dirty="0"/>
              <a:t>Modify the default file</a:t>
            </a:r>
          </a:p>
          <a:p>
            <a:pPr lvl="2" fontAlgn="base"/>
            <a:r>
              <a:rPr lang="en-US" dirty="0"/>
              <a:t>Provide a new default model specification ‘--</a:t>
            </a:r>
            <a:r>
              <a:rPr lang="en-US" dirty="0" err="1"/>
              <a:t>config_file</a:t>
            </a:r>
            <a:r>
              <a:rPr lang="en-US" dirty="0"/>
              <a:t> </a:t>
            </a:r>
            <a:r>
              <a:rPr lang="en-US" dirty="0" smtClean="0"/>
              <a:t>new_default_model.txt’</a:t>
            </a:r>
            <a:endParaRPr lang="en-US" dirty="0"/>
          </a:p>
          <a:p>
            <a:pPr lvl="1" fontAlgn="base"/>
            <a:r>
              <a:rPr lang="en-US" dirty="0"/>
              <a:t>Allows for use of same defaults across frameworks</a:t>
            </a:r>
          </a:p>
          <a:p>
            <a:pPr fontAlgn="base"/>
            <a:r>
              <a:rPr lang="en-US" dirty="0"/>
              <a:t>Ideal for testing the same problems with consistency on new DOE hardware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875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Provides various utility packages that promote reuse and no hardcoded values</a:t>
            </a:r>
          </a:p>
          <a:p>
            <a:pPr lvl="1" fontAlgn="base"/>
            <a:r>
              <a:rPr lang="en-US" dirty="0"/>
              <a:t>Default_utils.py</a:t>
            </a:r>
          </a:p>
          <a:p>
            <a:pPr lvl="1" fontAlgn="base"/>
            <a:r>
              <a:rPr lang="en-US" dirty="0"/>
              <a:t>File_utils.py</a:t>
            </a:r>
          </a:p>
          <a:p>
            <a:pPr lvl="1" fontAlgn="base"/>
            <a:r>
              <a:rPr lang="en-US" dirty="0"/>
              <a:t>Data_utils.py</a:t>
            </a:r>
          </a:p>
          <a:p>
            <a:pPr lvl="1" fontAlgn="base"/>
            <a:r>
              <a:rPr lang="en-US" dirty="0"/>
              <a:t>Keras_utils.py</a:t>
            </a:r>
          </a:p>
          <a:p>
            <a:pPr fontAlgn="base"/>
            <a:r>
              <a:rPr lang="en-US" dirty="0"/>
              <a:t>Provides the pathway for </a:t>
            </a:r>
            <a:r>
              <a:rPr lang="en-US" dirty="0" smtClean="0"/>
              <a:t>inferencing, data-parallelism, automated </a:t>
            </a:r>
            <a:r>
              <a:rPr lang="en-US" dirty="0"/>
              <a:t>sweeps of </a:t>
            </a:r>
            <a:r>
              <a:rPr lang="en-US" dirty="0" err="1" smtClean="0"/>
              <a:t>hyperparameters</a:t>
            </a:r>
            <a:endParaRPr lang="en-US" dirty="0"/>
          </a:p>
          <a:p>
            <a:pPr fontAlgn="base"/>
            <a:r>
              <a:rPr lang="en-US" dirty="0"/>
              <a:t>Availability of a robust framework for documentation and testing </a:t>
            </a:r>
          </a:p>
          <a:p>
            <a:pPr fontAlgn="base"/>
            <a:r>
              <a:rPr lang="en-US" dirty="0"/>
              <a:t>Pre-existing for containers such as Singularity (Ex. machines such as </a:t>
            </a:r>
            <a:r>
              <a:rPr lang="en-US" dirty="0"/>
              <a:t>T</a:t>
            </a:r>
            <a:r>
              <a:rPr lang="en-US" dirty="0" smtClean="0"/>
              <a:t>heta, Titan, Cori, </a:t>
            </a:r>
            <a:r>
              <a:rPr lang="en-US" dirty="0" err="1" smtClean="0"/>
              <a:t>summitdev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benchmarks and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4941"/>
            <a:ext cx="8372901" cy="3317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 clone </a:t>
            </a:r>
            <a:r>
              <a:rPr lang="en-US" dirty="0" smtClean="0">
                <a:hlinkClick r:id="rId2"/>
              </a:rPr>
              <a:t>https://github.com/ECP-CANDLE/Benchmarks.git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Pilot1/NT3/</a:t>
            </a:r>
          </a:p>
          <a:p>
            <a:pPr marL="0" indent="0">
              <a:buNone/>
            </a:pPr>
            <a:r>
              <a:rPr lang="en-US" dirty="0" smtClean="0"/>
              <a:t>python nt3_baseline_keras.py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github.com/ECP-CANDLE/Supervisor.git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workflows/mlrMBO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./test-1.sh nt3 </a:t>
            </a:r>
            <a:r>
              <a:rPr lang="en-US" b="1" i="1" dirty="0" smtClean="0"/>
              <a:t>local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 &lt;local&gt; settings are specified in workflows/common/</a:t>
            </a:r>
            <a:r>
              <a:rPr lang="en-US" sz="1200" dirty="0" err="1" smtClean="0"/>
              <a:t>sh</a:t>
            </a:r>
            <a:r>
              <a:rPr lang="en-US" sz="1200" dirty="0" smtClean="0"/>
              <a:t>/ - env-local.sh and langs-app-local.sh, we have settings for </a:t>
            </a:r>
            <a:r>
              <a:rPr lang="en-US" sz="1200" b="1" dirty="0" smtClean="0"/>
              <a:t>Theta, Cori, Titan and </a:t>
            </a:r>
            <a:r>
              <a:rPr lang="en-US" sz="1200" b="1" dirty="0" err="1" smtClean="0"/>
              <a:t>Summitdev</a:t>
            </a:r>
            <a:r>
              <a:rPr lang="en-US" sz="1200" b="1" dirty="0" smtClean="0"/>
              <a:t> (under development)</a:t>
            </a:r>
          </a:p>
          <a:p>
            <a:pPr marL="0" indent="0">
              <a:buNone/>
            </a:pPr>
            <a:r>
              <a:rPr lang="en-US" sz="1200" dirty="0" smtClean="0"/>
              <a:t>Assuming you have swift-t with </a:t>
            </a:r>
            <a:r>
              <a:rPr lang="en-US" sz="1200" dirty="0" err="1" smtClean="0"/>
              <a:t>python+R</a:t>
            </a:r>
            <a:r>
              <a:rPr lang="en-US" sz="1200" dirty="0" smtClean="0"/>
              <a:t> and other python packages.</a:t>
            </a:r>
          </a:p>
          <a:p>
            <a:pPr marL="0" indent="0" algn="r">
              <a:buNone/>
            </a:pPr>
            <a:r>
              <a:rPr lang="en-US" sz="1200" dirty="0" smtClean="0"/>
              <a:t>*trick for testing/development on laptops: head –n 200 train.csv &gt; train.csv and head </a:t>
            </a:r>
            <a:r>
              <a:rPr lang="en-US" sz="1200" dirty="0"/>
              <a:t>–n </a:t>
            </a:r>
            <a:r>
              <a:rPr lang="en-US" sz="1200" dirty="0" smtClean="0"/>
              <a:t>40 test.csv </a:t>
            </a:r>
            <a:r>
              <a:rPr lang="en-US" sz="1200" dirty="0"/>
              <a:t>&gt; </a:t>
            </a:r>
            <a:r>
              <a:rPr lang="en-US" sz="1200" dirty="0" smtClean="0"/>
              <a:t>test.csv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t29RES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9" y="1172602"/>
            <a:ext cx="8372901" cy="3317082"/>
          </a:xfrm>
        </p:spPr>
        <p:txBody>
          <a:bodyPr/>
          <a:lstStyle/>
          <a:p>
            <a:pPr marL="284162" lvl="1" indent="0">
              <a:buNone/>
            </a:pPr>
            <a:r>
              <a:rPr lang="en-US" dirty="0" smtClean="0"/>
              <a:t>Tumor cells genetic data and drug response. 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All of this data is expressed as numbers!! </a:t>
            </a:r>
          </a:p>
          <a:p>
            <a:pPr marL="284162" lvl="1" indent="0">
              <a:buNone/>
            </a:pPr>
            <a:endParaRPr lang="en-US" dirty="0" smtClean="0"/>
          </a:p>
          <a:p>
            <a:pPr marL="284162" lvl="1" indent="0">
              <a:buNone/>
            </a:pPr>
            <a:r>
              <a:rPr lang="en-US" dirty="0" smtClean="0"/>
              <a:t>Shape (rows, columns):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Train: (3572, 6213)</a:t>
            </a:r>
          </a:p>
          <a:p>
            <a:pPr marL="284162" lvl="1" indent="0">
              <a:buNone/>
            </a:pPr>
            <a:r>
              <a:rPr lang="en-US" dirty="0" smtClean="0"/>
              <a:t>Test file: (14288, 6213)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Preparing the data: Combination drugs, average of response and lots of other refinement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Build a DNN to predict the response: 12 layers: combination of Input, dense, dropout. Tom will go over the details about distance between layers and other variables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 on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03" y="1858403"/>
            <a:ext cx="7265193" cy="1384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github.com/brettin/candle_tutorials.git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smtClean="0">
                <a:hlinkClick r:id="rId3"/>
              </a:rPr>
              <a:t>Topics</a:t>
            </a:r>
            <a:r>
              <a:rPr lang="en-US" dirty="0" smtClean="0"/>
              <a:t>/</a:t>
            </a:r>
            <a:r>
              <a:rPr lang="en-US" b="1" dirty="0" smtClean="0"/>
              <a:t>1_migrating_your_DNN_to_candle</a:t>
            </a:r>
            <a:r>
              <a:rPr lang="en-US" dirty="0" smtClean="0"/>
              <a:t>/original</a:t>
            </a:r>
          </a:p>
          <a:p>
            <a:pPr marL="0" indent="0">
              <a:buNone/>
            </a:pPr>
            <a:r>
              <a:rPr lang="en-US" dirty="0" smtClean="0"/>
              <a:t>python t29res.py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*instructions for setting up dependencies: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github.com/brettin/candle_tutorials/blob/master/README.setup.linux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13095</TotalTime>
  <Words>774</Words>
  <Application>Microsoft Office PowerPoint</Application>
  <PresentationFormat>On-screen Show (16:9)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presentation_16x9</vt:lpstr>
      <vt:lpstr>MIGRATING YOUR DNN TO CANDLE</vt:lpstr>
      <vt:lpstr>Outline</vt:lpstr>
      <vt:lpstr>Overview</vt:lpstr>
      <vt:lpstr>Example of a Benchmark: </vt:lpstr>
      <vt:lpstr>Benefits of migrating to CANDLE:</vt:lpstr>
      <vt:lpstr>Benefits of migrating to CANDLE:</vt:lpstr>
      <vt:lpstr>Testing benchmarks and supervisor</vt:lpstr>
      <vt:lpstr>About t29RES</vt:lpstr>
      <vt:lpstr>DEMO: Run on laptop</vt:lpstr>
      <vt:lpstr>T29 CODE</vt:lpstr>
      <vt:lpstr>CODE</vt:lpstr>
      <vt:lpstr>CODE</vt:lpstr>
      <vt:lpstr>How to make it candle compliant? </vt:lpstr>
      <vt:lpstr>How to make it candle compliant? -2</vt:lpstr>
      <vt:lpstr>DEMO: Running t29 on theta</vt:lpstr>
      <vt:lpstr>BENEFITS Revisited</vt:lpstr>
      <vt:lpstr>Parameters!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Rajeev Jain</cp:lastModifiedBy>
  <cp:revision>55</cp:revision>
  <cp:lastPrinted>2015-09-08T15:35:42Z</cp:lastPrinted>
  <dcterms:created xsi:type="dcterms:W3CDTF">2018-07-03T17:34:09Z</dcterms:created>
  <dcterms:modified xsi:type="dcterms:W3CDTF">2018-10-19T01:02:05Z</dcterms:modified>
</cp:coreProperties>
</file>