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38"/>
  </p:notesMasterIdLst>
  <p:sldIdLst>
    <p:sldId id="264" r:id="rId3"/>
    <p:sldId id="331" r:id="rId4"/>
    <p:sldId id="265" r:id="rId5"/>
    <p:sldId id="270" r:id="rId6"/>
    <p:sldId id="300" r:id="rId7"/>
    <p:sldId id="292" r:id="rId8"/>
    <p:sldId id="335" r:id="rId9"/>
    <p:sldId id="336" r:id="rId10"/>
    <p:sldId id="337" r:id="rId11"/>
    <p:sldId id="338" r:id="rId12"/>
    <p:sldId id="339" r:id="rId13"/>
    <p:sldId id="324" r:id="rId14"/>
    <p:sldId id="273" r:id="rId15"/>
    <p:sldId id="291" r:id="rId16"/>
    <p:sldId id="278" r:id="rId17"/>
    <p:sldId id="294" r:id="rId18"/>
    <p:sldId id="295" r:id="rId19"/>
    <p:sldId id="345" r:id="rId20"/>
    <p:sldId id="259" r:id="rId21"/>
    <p:sldId id="261" r:id="rId22"/>
    <p:sldId id="332" r:id="rId23"/>
    <p:sldId id="307" r:id="rId24"/>
    <p:sldId id="313" r:id="rId25"/>
    <p:sldId id="342" r:id="rId26"/>
    <p:sldId id="266" r:id="rId27"/>
    <p:sldId id="267" r:id="rId28"/>
    <p:sldId id="293" r:id="rId29"/>
    <p:sldId id="344" r:id="rId30"/>
    <p:sldId id="268" r:id="rId31"/>
    <p:sldId id="290" r:id="rId32"/>
    <p:sldId id="341" r:id="rId33"/>
    <p:sldId id="340" r:id="rId34"/>
    <p:sldId id="296" r:id="rId35"/>
    <p:sldId id="325" r:id="rId36"/>
    <p:sldId id="298" r:id="rId3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8" y="-2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10/18/2018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Hyperparameter optimization </a:t>
            </a:r>
            <a:r>
              <a:rPr lang="en-US" dirty="0" err="1" smtClean="0"/>
              <a:t>WORKflows</a:t>
            </a:r>
            <a:r>
              <a:rPr lang="en-US" dirty="0" smtClean="0"/>
              <a:t> 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CANDLE/ExaLearn Workshop @ ANL</a:t>
            </a:r>
          </a:p>
          <a:p>
            <a:r>
              <a:rPr lang="en-US" dirty="0" smtClean="0"/>
              <a:t>October 16, 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SUMMIT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up to 512 processes (384 PF) on </a:t>
            </a:r>
            <a:r>
              <a:rPr lang="en-US" dirty="0" err="1" smtClean="0"/>
              <a:t>Summitdev</a:t>
            </a:r>
            <a:r>
              <a:rPr lang="en-US" dirty="0" smtClean="0"/>
              <a:t>, 4,096 processes on Summit</a:t>
            </a:r>
          </a:p>
          <a:p>
            <a:r>
              <a:rPr lang="en-US" dirty="0" smtClean="0"/>
              <a:t>Lost access to Summit due to acceptance testing</a:t>
            </a:r>
          </a:p>
          <a:p>
            <a:r>
              <a:rPr lang="en-US" dirty="0" smtClean="0"/>
              <a:t>3,436 tasks/s plain bash, 38 tasks/s </a:t>
            </a:r>
            <a:r>
              <a:rPr lang="en-US" dirty="0"/>
              <a:t>K</a:t>
            </a:r>
            <a:r>
              <a:rPr lang="en-US" dirty="0" smtClean="0"/>
              <a:t>eras in a container (132s/task)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Workflow/learning infrastructure tests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9" name="Picture 5" descr="C:\cygwin\home\wozniak\collab\candle_tutorials\Topics\2_hyperparameter_optimization\summit-scaling\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54" y="2397642"/>
            <a:ext cx="666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6965" y="4824921"/>
            <a:ext cx="671318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Thanks to Ketan Maheshwari (ORNL), Hong-Jun Yoon (</a:t>
            </a:r>
            <a:r>
              <a:rPr lang="en-US" sz="1400" dirty="0"/>
              <a:t>ORNL)</a:t>
            </a:r>
            <a:r>
              <a:rPr lang="en-US" sz="1400" dirty="0" smtClean="0"/>
              <a:t>, Rajeev Jain (ANL)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74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</a:t>
            </a:r>
            <a:r>
              <a:rPr lang="en-US" dirty="0" err="1" smtClean="0"/>
              <a:t>Brettin</a:t>
            </a:r>
            <a:r>
              <a:rPr lang="en-US" dirty="0" smtClean="0"/>
              <a:t>, Jon Ozik, Nick Collier, Rajeev Jain (ANL)</a:t>
            </a:r>
            <a:br>
              <a:rPr lang="en-US" dirty="0" smtClean="0"/>
            </a:br>
            <a:r>
              <a:rPr lang="en-US" dirty="0" smtClean="0"/>
              <a:t>Jamal </a:t>
            </a:r>
            <a:r>
              <a:rPr lang="en-US" dirty="0" err="1" smtClean="0"/>
              <a:t>Mohd-Yusof</a:t>
            </a:r>
            <a:r>
              <a:rPr lang="en-US" dirty="0" smtClean="0"/>
              <a:t>, Cristina Garcia Cardona (LANL)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2167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3030567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249728" y="378383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51947" y="4239395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cygwin\home\wozniak\RD100Awar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62" y="3689833"/>
            <a:ext cx="1276893" cy="11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6488" y="47741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FINALIST 2018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in CANDLE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657047"/>
          </a:xfrm>
        </p:spPr>
        <p:txBody>
          <a:bodyPr/>
          <a:lstStyle/>
          <a:p>
            <a:r>
              <a:rPr lang="en-US" dirty="0" smtClean="0"/>
              <a:t>Model parallelism: running the same network across nodes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concurrency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0" y="1787622"/>
            <a:ext cx="8372901" cy="2976209"/>
          </a:xfrm>
          <a:prstGeom prst="rect">
            <a:avLst/>
          </a:prstGeom>
        </p:spPr>
        <p:txBody>
          <a:bodyPr vert="horz" lIns="0" tIns="0" rIns="0" bIns="45720" numCol="2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 approach:</a:t>
            </a:r>
          </a:p>
          <a:p>
            <a:pPr lvl="1"/>
            <a:r>
              <a:rPr lang="en-US" dirty="0" smtClean="0"/>
              <a:t>Use Swift/T @par syntax</a:t>
            </a:r>
          </a:p>
          <a:p>
            <a:pPr lvl="1"/>
            <a:r>
              <a:rPr lang="en-US" dirty="0" smtClean="0"/>
              <a:t>Uses MPI 3 to </a:t>
            </a:r>
            <a:r>
              <a:rPr lang="en-US" dirty="0"/>
              <a:t>dynamically </a:t>
            </a:r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User task library accepts communicator via function input</a:t>
            </a:r>
          </a:p>
          <a:p>
            <a:pPr lvl="1"/>
            <a:r>
              <a:rPr lang="en-US" dirty="0" smtClean="0"/>
              <a:t>Approach developed for other scientific computing cases, LAMMPS, NAMD, DIY,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MPI_Launch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Use Swift/T launch() function</a:t>
            </a:r>
          </a:p>
          <a:p>
            <a:pPr lvl="1"/>
            <a:r>
              <a:rPr lang="en-US" dirty="0" smtClean="0"/>
              <a:t>Creates MPI 3 group</a:t>
            </a:r>
          </a:p>
          <a:p>
            <a:pPr lvl="1"/>
            <a:r>
              <a:rPr lang="en-US" dirty="0" smtClean="0"/>
              <a:t>Launches </a:t>
            </a:r>
            <a:r>
              <a:rPr lang="en-US" dirty="0" err="1" smtClean="0"/>
              <a:t>mpiexec</a:t>
            </a:r>
            <a:r>
              <a:rPr lang="en-US" dirty="0" smtClean="0"/>
              <a:t> on those resources, creating a new MPI_COMM_WORLD and separate processes (fault tolerance)</a:t>
            </a:r>
          </a:p>
          <a:p>
            <a:pPr lvl="1"/>
            <a:r>
              <a:rPr lang="en-US" dirty="0" smtClean="0"/>
              <a:t>Works on clusters</a:t>
            </a:r>
          </a:p>
          <a:p>
            <a:pPr lvl="1"/>
            <a:r>
              <a:rPr lang="en-US" dirty="0" smtClean="0"/>
              <a:t>Works on Cray as of this month!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CODAR INTERATION: Swift-controlled ADIOS </a:t>
            </a:r>
            <a:r>
              <a:rPr lang="en-US" dirty="0"/>
              <a:t>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35467"/>
            <a:ext cx="8372901" cy="3657508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large simulation/redistribute/analysis </a:t>
            </a:r>
            <a:r>
              <a:rPr lang="en-US" dirty="0" smtClean="0"/>
              <a:t>ensembles</a:t>
            </a:r>
          </a:p>
          <a:p>
            <a:r>
              <a:rPr lang="en-US" dirty="0" smtClean="0"/>
              <a:t>Highly flexible, programmable use of MPI communicators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18239" y="1814405"/>
            <a:ext cx="1728971" cy="540831"/>
            <a:chOff x="1494790" y="3601978"/>
            <a:chExt cx="3129493" cy="978921"/>
          </a:xfrm>
        </p:grpSpPr>
        <p:sp>
          <p:nvSpPr>
            <p:cNvPr id="130" name="Rectangle 12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38" name="Straight Arrow Connector 137"/>
            <p:cNvCxnSpPr>
              <a:stCxn id="132" idx="3"/>
              <a:endCxn id="13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39" name="Straight Arrow Connector 138"/>
            <p:cNvCxnSpPr>
              <a:stCxn id="133" idx="3"/>
              <a:endCxn id="13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sp>
        <p:nvSpPr>
          <p:cNvPr id="142" name="Rounded Rectangle 141"/>
          <p:cNvSpPr/>
          <p:nvPr/>
        </p:nvSpPr>
        <p:spPr>
          <a:xfrm>
            <a:off x="1982725" y="4124832"/>
            <a:ext cx="3643841" cy="309621"/>
          </a:xfrm>
          <a:prstGeom prst="roundRect">
            <a:avLst/>
          </a:prstGeom>
          <a:solidFill>
            <a:srgbClr val="266092"/>
          </a:solidFill>
          <a:ln w="25400" cap="flat" cmpd="sng" algn="ctr">
            <a:solidFill>
              <a:srgbClr val="26609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exploration algorithm</a:t>
            </a:r>
          </a:p>
        </p:txBody>
      </p:sp>
      <p:cxnSp>
        <p:nvCxnSpPr>
          <p:cNvPr id="143" name="Straight Arrow Connector 43"/>
          <p:cNvCxnSpPr>
            <a:endCxn id="142" idx="1"/>
          </p:cNvCxnSpPr>
          <p:nvPr/>
        </p:nvCxnSpPr>
        <p:spPr>
          <a:xfrm rot="16200000" flipH="1">
            <a:off x="1457427" y="3754345"/>
            <a:ext cx="495417" cy="555177"/>
          </a:xfrm>
          <a:prstGeom prst="bentConnector2">
            <a:avLst/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grpSp>
        <p:nvGrpSpPr>
          <p:cNvPr id="144" name="Group 143"/>
          <p:cNvGrpSpPr/>
          <p:nvPr/>
        </p:nvGrpSpPr>
        <p:grpSpPr>
          <a:xfrm>
            <a:off x="3369619" y="1822394"/>
            <a:ext cx="1728971" cy="540831"/>
            <a:chOff x="1494790" y="3601978"/>
            <a:chExt cx="3129493" cy="978921"/>
          </a:xfrm>
        </p:grpSpPr>
        <p:sp>
          <p:nvSpPr>
            <p:cNvPr id="145" name="Rectangle 144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53" name="Straight Arrow Connector 152"/>
            <p:cNvCxnSpPr>
              <a:stCxn id="147" idx="3"/>
              <a:endCxn id="149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4" name="Straight Arrow Connector 153"/>
            <p:cNvCxnSpPr>
              <a:stCxn id="148" idx="3"/>
              <a:endCxn id="150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6" name="Straight Arrow Connector 155"/>
            <p:cNvCxnSpPr>
              <a:endCxn id="152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57" name="Group 156"/>
          <p:cNvGrpSpPr/>
          <p:nvPr/>
        </p:nvGrpSpPr>
        <p:grpSpPr>
          <a:xfrm>
            <a:off x="3368878" y="2515625"/>
            <a:ext cx="1728971" cy="540831"/>
            <a:chOff x="1494790" y="3601978"/>
            <a:chExt cx="3129493" cy="978921"/>
          </a:xfrm>
        </p:grpSpPr>
        <p:sp>
          <p:nvSpPr>
            <p:cNvPr id="158" name="Rectangle 157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66" name="Straight Arrow Connector 165"/>
            <p:cNvCxnSpPr>
              <a:stCxn id="160" idx="3"/>
              <a:endCxn id="162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stCxn id="161" idx="3"/>
              <a:endCxn id="163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9" name="Straight Arrow Connector 168"/>
            <p:cNvCxnSpPr>
              <a:endCxn id="165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70" name="Group 169"/>
          <p:cNvGrpSpPr/>
          <p:nvPr/>
        </p:nvGrpSpPr>
        <p:grpSpPr>
          <a:xfrm>
            <a:off x="3365979" y="3264893"/>
            <a:ext cx="1728971" cy="540831"/>
            <a:chOff x="1494790" y="3601978"/>
            <a:chExt cx="3129493" cy="978921"/>
          </a:xfrm>
        </p:grpSpPr>
        <p:sp>
          <p:nvSpPr>
            <p:cNvPr id="171" name="Rectangle 170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79" name="Straight Arrow Connector 178"/>
            <p:cNvCxnSpPr>
              <a:stCxn id="173" idx="3"/>
              <a:endCxn id="175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0" name="Straight Arrow Connector 179"/>
            <p:cNvCxnSpPr>
              <a:stCxn id="174" idx="3"/>
              <a:endCxn id="176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2" name="Straight Arrow Connector 181"/>
            <p:cNvCxnSpPr>
              <a:endCxn id="178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83" name="Group 182"/>
          <p:cNvGrpSpPr/>
          <p:nvPr/>
        </p:nvGrpSpPr>
        <p:grpSpPr>
          <a:xfrm>
            <a:off x="5665637" y="1827311"/>
            <a:ext cx="1728971" cy="540831"/>
            <a:chOff x="1494790" y="3601978"/>
            <a:chExt cx="3129493" cy="978921"/>
          </a:xfrm>
        </p:grpSpPr>
        <p:sp>
          <p:nvSpPr>
            <p:cNvPr id="184" name="Rectangle 183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2" name="Straight Arrow Connector 191"/>
            <p:cNvCxnSpPr>
              <a:stCxn id="186" idx="3"/>
              <a:endCxn id="188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3" name="Straight Arrow Connector 192"/>
            <p:cNvCxnSpPr>
              <a:stCxn id="187" idx="3"/>
              <a:endCxn id="189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5" name="Straight Arrow Connector 194"/>
            <p:cNvCxnSpPr>
              <a:endCxn id="191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96" name="Group 195"/>
          <p:cNvGrpSpPr/>
          <p:nvPr/>
        </p:nvGrpSpPr>
        <p:grpSpPr>
          <a:xfrm>
            <a:off x="5664901" y="2520542"/>
            <a:ext cx="1728971" cy="540831"/>
            <a:chOff x="1494790" y="3601978"/>
            <a:chExt cx="3129493" cy="978921"/>
          </a:xfrm>
        </p:grpSpPr>
        <p:sp>
          <p:nvSpPr>
            <p:cNvPr id="197" name="Rectangle 196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05" name="Straight Arrow Connector 204"/>
            <p:cNvCxnSpPr>
              <a:stCxn id="199" idx="3"/>
              <a:endCxn id="201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6" name="Straight Arrow Connector 205"/>
            <p:cNvCxnSpPr>
              <a:stCxn id="200" idx="3"/>
              <a:endCxn id="202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8" name="Straight Arrow Connector 207"/>
            <p:cNvCxnSpPr>
              <a:endCxn id="204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209" name="Group 208"/>
          <p:cNvGrpSpPr/>
          <p:nvPr/>
        </p:nvGrpSpPr>
        <p:grpSpPr>
          <a:xfrm>
            <a:off x="5661992" y="3269810"/>
            <a:ext cx="1728971" cy="540831"/>
            <a:chOff x="1494790" y="3601978"/>
            <a:chExt cx="3129493" cy="978921"/>
          </a:xfrm>
        </p:grpSpPr>
        <p:sp>
          <p:nvSpPr>
            <p:cNvPr id="210" name="Rectangle 20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18" name="Straight Arrow Connector 217"/>
            <p:cNvCxnSpPr>
              <a:stCxn id="212" idx="3"/>
              <a:endCxn id="21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19" name="Straight Arrow Connector 218"/>
            <p:cNvCxnSpPr>
              <a:stCxn id="213" idx="3"/>
              <a:endCxn id="21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21" name="Straight Arrow Connector 220"/>
            <p:cNvCxnSpPr>
              <a:endCxn id="21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cxnSp>
        <p:nvCxnSpPr>
          <p:cNvPr id="222" name="Straight Arrow Connector 43"/>
          <p:cNvCxnSpPr>
            <a:stCxn id="142" idx="0"/>
            <a:endCxn id="176" idx="2"/>
          </p:cNvCxnSpPr>
          <p:nvPr/>
        </p:nvCxnSpPr>
        <p:spPr>
          <a:xfrm rot="5400000" flipH="1" flipV="1">
            <a:off x="3929205" y="3668258"/>
            <a:ext cx="332015" cy="58113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cxnSp>
        <p:nvCxnSpPr>
          <p:cNvPr id="223" name="Straight Arrow Connector 43"/>
          <p:cNvCxnSpPr>
            <a:stCxn id="142" idx="3"/>
            <a:endCxn id="213" idx="2"/>
          </p:cNvCxnSpPr>
          <p:nvPr/>
        </p:nvCxnSpPr>
        <p:spPr>
          <a:xfrm flipV="1">
            <a:off x="5626565" y="3798349"/>
            <a:ext cx="500048" cy="481293"/>
          </a:xfrm>
          <a:prstGeom prst="bentConnector2">
            <a:avLst/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sp>
        <p:nvSpPr>
          <p:cNvPr id="224" name="TextBox 223"/>
          <p:cNvSpPr txBox="1"/>
          <p:nvPr/>
        </p:nvSpPr>
        <p:spPr>
          <a:xfrm>
            <a:off x="2100795" y="4535129"/>
            <a:ext cx="345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Swift workflow control and load balancing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503189" y="249555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ADIOS analysis </a:t>
            </a:r>
            <a:b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pipelines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121883" y="2515625"/>
            <a:ext cx="1728971" cy="540831"/>
            <a:chOff x="1494790" y="3601978"/>
            <a:chExt cx="3129493" cy="978921"/>
          </a:xfrm>
        </p:grpSpPr>
        <p:sp>
          <p:nvSpPr>
            <p:cNvPr id="227" name="Rectangle 226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35" name="Straight Arrow Connector 234"/>
            <p:cNvCxnSpPr>
              <a:stCxn id="229" idx="3"/>
              <a:endCxn id="231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6" name="Straight Arrow Connector 235"/>
            <p:cNvCxnSpPr>
              <a:stCxn id="230" idx="3"/>
              <a:endCxn id="232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7" name="Straight Arrow Connector 236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8" name="Straight Arrow Connector 237"/>
            <p:cNvCxnSpPr>
              <a:endCxn id="234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239" name="Group 238"/>
          <p:cNvGrpSpPr/>
          <p:nvPr/>
        </p:nvGrpSpPr>
        <p:grpSpPr>
          <a:xfrm>
            <a:off x="1151567" y="3273498"/>
            <a:ext cx="1728971" cy="540831"/>
            <a:chOff x="1494790" y="3601978"/>
            <a:chExt cx="3129493" cy="978921"/>
          </a:xfrm>
        </p:grpSpPr>
        <p:sp>
          <p:nvSpPr>
            <p:cNvPr id="240" name="Rectangle 23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8" name="Straight Arrow Connector 247"/>
            <p:cNvCxnSpPr>
              <a:stCxn id="242" idx="3"/>
              <a:endCxn id="24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49" name="Straight Arrow Connector 248"/>
            <p:cNvCxnSpPr>
              <a:stCxn id="243" idx="3"/>
              <a:endCxn id="24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50" name="Straight Arrow Connector 24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51" name="Straight Arrow Connector 250"/>
            <p:cNvCxnSpPr>
              <a:endCxn id="24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33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optimization</a:t>
            </a:r>
          </a:p>
          <a:p>
            <a:pPr lvl="1"/>
            <a:r>
              <a:rPr lang="en-US" dirty="0" smtClean="0"/>
              <a:t>Workflow-based solution: EMEWS</a:t>
            </a:r>
          </a:p>
          <a:p>
            <a:pPr lvl="1"/>
            <a:endParaRPr lang="en-US" dirty="0"/>
          </a:p>
          <a:p>
            <a:r>
              <a:rPr lang="en-US" dirty="0" smtClean="0"/>
              <a:t>Afternoon tutorial: </a:t>
            </a:r>
          </a:p>
          <a:p>
            <a:pPr lvl="1"/>
            <a:r>
              <a:rPr lang="en-US" dirty="0" smtClean="0"/>
              <a:t>Hyperparameter </a:t>
            </a:r>
            <a:r>
              <a:rPr lang="en-US" dirty="0"/>
              <a:t>o</a:t>
            </a:r>
            <a:r>
              <a:rPr lang="en-US" dirty="0" smtClean="0"/>
              <a:t>ptimization of a CANDLE Benchmark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Swift/T enables CANDLE?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scalable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about EMEWS enables CANDLE?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83507" y="3299498"/>
            <a:ext cx="2514600" cy="552323"/>
            <a:chOff x="6129867" y="3276600"/>
            <a:chExt cx="2368665" cy="736430"/>
          </a:xfrm>
        </p:grpSpPr>
        <p:sp>
          <p:nvSpPr>
            <p:cNvPr id="50" name="Flowchart: Magnetic Disk 49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2" name="Flowchart: Magnetic Disk 51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83507" y="1728888"/>
            <a:ext cx="2514600" cy="730601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Application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Dataflow, </a:t>
            </a:r>
            <a:br>
              <a:rPr lang="en-US" sz="1400" dirty="0" smtClean="0"/>
            </a:br>
            <a:r>
              <a:rPr lang="en-US" sz="1400" dirty="0" smtClean="0"/>
              <a:t>annotations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7226"/>
            <a:ext cx="8372901" cy="621711"/>
          </a:xfrm>
        </p:spPr>
        <p:txBody>
          <a:bodyPr/>
          <a:lstStyle/>
          <a:p>
            <a:r>
              <a:rPr lang="en-US" dirty="0" smtClean="0"/>
              <a:t>Features for Big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4925616"/>
            <a:ext cx="457200" cy="137160"/>
          </a:xfrm>
        </p:spPr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30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Location-aware scheduling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0022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Collective I/O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8277" y="1914480"/>
            <a:ext cx="617910" cy="449435"/>
            <a:chOff x="6311899" y="1878926"/>
            <a:chExt cx="1031268" cy="1016421"/>
          </a:xfrm>
        </p:grpSpPr>
        <p:cxnSp>
          <p:nvCxnSpPr>
            <p:cNvPr id="8" name="Straight Arrow Connector 7"/>
            <p:cNvCxnSpPr>
              <a:stCxn id="11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7" name="Straight Arrow Connector 26"/>
            <p:cNvCxnSpPr>
              <a:stCxn id="11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2" idx="3"/>
              <a:endCxn id="3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783507" y="2577232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Runtime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Hard/soft locations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130639" y="3575660"/>
            <a:ext cx="1857061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839450" y="3508143"/>
            <a:ext cx="240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07913" y="3150211"/>
            <a:ext cx="2514600" cy="552323"/>
            <a:chOff x="6129867" y="3276600"/>
            <a:chExt cx="2368665" cy="736430"/>
          </a:xfrm>
        </p:grpSpPr>
        <p:sp>
          <p:nvSpPr>
            <p:cNvPr id="59" name="Flowchart: Magnetic Disk 58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Flowchart: Magnetic Disk 59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Flowchart: Magnetic Disk 60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2" name="Flowchart: Magnetic Disk 61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407913" y="1722661"/>
            <a:ext cx="2514600" cy="630799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Application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I/O hook</a:t>
            </a:r>
            <a:endParaRPr lang="en-US" sz="1400"/>
          </a:p>
        </p:txBody>
      </p:sp>
      <p:grpSp>
        <p:nvGrpSpPr>
          <p:cNvPr id="64" name="Group 63"/>
          <p:cNvGrpSpPr/>
          <p:nvPr/>
        </p:nvGrpSpPr>
        <p:grpSpPr>
          <a:xfrm>
            <a:off x="7062683" y="1849749"/>
            <a:ext cx="617910" cy="449435"/>
            <a:chOff x="6311899" y="1878926"/>
            <a:chExt cx="1031268" cy="1016421"/>
          </a:xfrm>
        </p:grpSpPr>
        <p:cxnSp>
          <p:nvCxnSpPr>
            <p:cNvPr id="65" name="Straight Arrow Connector 64"/>
            <p:cNvCxnSpPr>
              <a:stCxn id="67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69" name="Straight Arrow Connector 68"/>
            <p:cNvCxnSpPr>
              <a:stCxn id="67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8" idx="3"/>
              <a:endCxn id="7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07913" y="2448906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Runtime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MPI-IO transfers</a:t>
            </a:r>
            <a:endParaRPr lang="en-US" sz="1400"/>
          </a:p>
        </p:txBody>
      </p:sp>
      <p:sp>
        <p:nvSpPr>
          <p:cNvPr id="74" name="Rectangle 73"/>
          <p:cNvSpPr/>
          <p:nvPr/>
        </p:nvSpPr>
        <p:spPr bwMode="auto">
          <a:xfrm>
            <a:off x="5755046" y="3426373"/>
            <a:ext cx="1942759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493894" y="3369039"/>
            <a:ext cx="240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5422559" y="3950311"/>
            <a:ext cx="2499954" cy="55232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b="1" smtClean="0"/>
              <a:t>Parallel FS</a:t>
            </a:r>
            <a:endParaRPr lang="en-US" sz="1400" b="1"/>
          </a:p>
        </p:txBody>
      </p:sp>
      <p:sp>
        <p:nvSpPr>
          <p:cNvPr id="77" name="Up-Down Arrow 76"/>
          <p:cNvSpPr/>
          <p:nvPr/>
        </p:nvSpPr>
        <p:spPr bwMode="auto">
          <a:xfrm>
            <a:off x="5493894" y="3654133"/>
            <a:ext cx="344846" cy="448450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8" name="Up-Down Arrow 77"/>
          <p:cNvSpPr/>
          <p:nvPr/>
        </p:nvSpPr>
        <p:spPr bwMode="auto">
          <a:xfrm>
            <a:off x="6193660" y="3666597"/>
            <a:ext cx="330200" cy="435986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9" name="Up-Down Arrow 78"/>
          <p:cNvSpPr/>
          <p:nvPr/>
        </p:nvSpPr>
        <p:spPr bwMode="auto">
          <a:xfrm>
            <a:off x="6867422" y="3654135"/>
            <a:ext cx="306868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0" name="Up-Down Arrow 79"/>
          <p:cNvSpPr/>
          <p:nvPr/>
        </p:nvSpPr>
        <p:spPr bwMode="auto">
          <a:xfrm>
            <a:off x="7543622" y="3645896"/>
            <a:ext cx="332232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11262" y="4226473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F.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Duro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Flexible data-aware scheduling for workflows over an in-memory object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Proc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CCGrid, 2016.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ECP CODAR, ECP CANDLE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Justin M. Wozniak (CANDLE) and Tong Shu (CODAR)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74" y="3956373"/>
            <a:ext cx="1581317" cy="11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8572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307975" y="-7429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5" y="3956372"/>
            <a:ext cx="1500524" cy="10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28452"/>
            <a:ext cx="4232366" cy="3653791"/>
          </a:xfrm>
        </p:spPr>
        <p:txBody>
          <a:bodyPr/>
          <a:lstStyle/>
          <a:p>
            <a:r>
              <a:rPr lang="en-US" sz="1400" b="1" dirty="0" smtClean="0"/>
              <a:t>CANDLE </a:t>
            </a:r>
            <a:r>
              <a:rPr lang="en-US" sz="1400" dirty="0" smtClean="0"/>
              <a:t>workflows produce a great number of medium-sized ML models</a:t>
            </a:r>
          </a:p>
          <a:p>
            <a:r>
              <a:rPr lang="en-US" sz="1400" b="1" dirty="0" smtClean="0"/>
              <a:t>Goal:</a:t>
            </a:r>
            <a:r>
              <a:rPr lang="en-US" sz="1400" dirty="0" smtClean="0"/>
              <a:t> Cache these on compute node storage for </a:t>
            </a:r>
            <a:r>
              <a:rPr lang="en-US" sz="1400" i="1" dirty="0" smtClean="0"/>
              <a:t>possible</a:t>
            </a:r>
            <a:r>
              <a:rPr lang="en-US" sz="1400" dirty="0" smtClean="0"/>
              <a:t> later use</a:t>
            </a:r>
          </a:p>
          <a:p>
            <a:r>
              <a:rPr lang="en-US" sz="1400" dirty="0" smtClean="0"/>
              <a:t>Need to flush to global FS before end of run, but many models will be discarded</a:t>
            </a:r>
          </a:p>
          <a:p>
            <a:r>
              <a:rPr lang="en-US" sz="1400" b="1" dirty="0" smtClean="0"/>
              <a:t>Plan:</a:t>
            </a:r>
            <a:r>
              <a:rPr lang="en-US" sz="1400" dirty="0" smtClean="0"/>
              <a:t> Integrate Swift/T workflow system used in CANDLE with Mochi client</a:t>
            </a:r>
          </a:p>
          <a:p>
            <a:r>
              <a:rPr lang="en-US" sz="1400" dirty="0" smtClean="0"/>
              <a:t>Accelerate CANDLE workflow performance, enable novel training strategies (parameter sharing)</a:t>
            </a:r>
          </a:p>
          <a:p>
            <a:r>
              <a:rPr lang="en-US" sz="1400" dirty="0" smtClean="0"/>
              <a:t>Provide an opportunity for workflow-based data analysis and I/O reduction</a:t>
            </a:r>
          </a:p>
          <a:p>
            <a:r>
              <a:rPr lang="en-US" sz="1400" dirty="0" smtClean="0"/>
              <a:t>Demonstrate the utility of node-local storage for complex workflows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14211" y="1321009"/>
            <a:ext cx="3964898" cy="8881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Swift/T training workflow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32357" y="1705133"/>
            <a:ext cx="1578963" cy="7082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benchmark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61071" y="2209175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9921" y="1705133"/>
            <a:ext cx="1578963" cy="5059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60723" y="2098622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705" y="1828144"/>
            <a:ext cx="294619" cy="158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8560988" y="17218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014211" y="3378407"/>
            <a:ext cx="3964898" cy="45948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Parallel FS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4211" y="2920270"/>
            <a:ext cx="3964898" cy="3541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Mochi Services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5332753" y="2686987"/>
            <a:ext cx="2226039" cy="326036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Good NN model</a:t>
            </a:r>
          </a:p>
        </p:txBody>
      </p:sp>
      <p:cxnSp>
        <p:nvCxnSpPr>
          <p:cNvPr id="21" name="Elbow Connector 20"/>
          <p:cNvCxnSpPr>
            <a:stCxn id="12" idx="2"/>
            <a:endCxn id="19" idx="0"/>
          </p:cNvCxnSpPr>
          <p:nvPr/>
        </p:nvCxnSpPr>
        <p:spPr>
          <a:xfrm rot="16200000" flipH="1">
            <a:off x="6155412" y="2396624"/>
            <a:ext cx="185503" cy="395220"/>
          </a:xfrm>
          <a:prstGeom prst="bentConnector3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5" idx="2"/>
          </p:cNvCxnSpPr>
          <p:nvPr/>
        </p:nvCxnSpPr>
        <p:spPr>
          <a:xfrm flipV="1">
            <a:off x="7558792" y="2390931"/>
            <a:ext cx="291413" cy="459074"/>
          </a:xfrm>
          <a:prstGeom prst="bentConnector2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 Organization: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git@github.com:brettin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candle_tutorials.git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Topics/2_hyperparameter_optimization</a:t>
            </a:r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</TotalTime>
  <Words>1653</Words>
  <Application>Microsoft Office PowerPoint</Application>
  <PresentationFormat>On-screen Show (16:9)</PresentationFormat>
  <Paragraphs>400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presentation_16x9</vt:lpstr>
      <vt:lpstr>presentation_4x3</vt:lpstr>
      <vt:lpstr>Hyperparameter optimization WORKflows with CANDLE</vt:lpstr>
      <vt:lpstr>Collaborators</vt:lpstr>
      <vt:lpstr>OUTLINE</vt:lpstr>
      <vt:lpstr>PowerPoint Presentation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SUMMIT READINESS</vt:lpstr>
      <vt:lpstr>PowerPoint Presentation</vt:lpstr>
      <vt:lpstr>WORKFLOW support for ML frameworks</vt:lpstr>
      <vt:lpstr>Swift/T: Enabling high-performance Scripted workflows</vt:lpstr>
      <vt:lpstr>The Swift programming model </vt:lpstr>
      <vt:lpstr>Asynchronous Dynamic Load Balancer</vt:lpstr>
      <vt:lpstr>Parallel tasks in CANDLE workflows</vt:lpstr>
      <vt:lpstr>PowerPoint Presentation</vt:lpstr>
      <vt:lpstr>EMEWS workflow structure</vt:lpstr>
      <vt:lpstr>EMEWS: Extreme-scale model exploration workflows in Swift/T</vt:lpstr>
      <vt:lpstr>CODAR INTERATION: Swift-controlled ADIOS transfers</vt:lpstr>
      <vt:lpstr>Previous work on HPC workflows</vt:lpstr>
      <vt:lpstr>Summary of key system points</vt:lpstr>
      <vt:lpstr>Features for Big Data analysis</vt:lpstr>
      <vt:lpstr>Interaction with ECP CODAR, ECP CANDLE</vt:lpstr>
      <vt:lpstr>Thanks</vt:lpstr>
      <vt:lpstr>PowerPoint Presentation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163</cp:revision>
  <cp:lastPrinted>2017-11-28T23:46:34Z</cp:lastPrinted>
  <dcterms:created xsi:type="dcterms:W3CDTF">2015-11-17T20:01:38Z</dcterms:created>
  <dcterms:modified xsi:type="dcterms:W3CDTF">2018-10-18T18:18:10Z</dcterms:modified>
</cp:coreProperties>
</file>