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83" r:id="rId1"/>
  </p:sldMasterIdLst>
  <p:notesMasterIdLst>
    <p:notesMasterId r:id="rId31"/>
  </p:notesMasterIdLst>
  <p:sldIdLst>
    <p:sldId id="264" r:id="rId2"/>
    <p:sldId id="265" r:id="rId3"/>
    <p:sldId id="280" r:id="rId4"/>
    <p:sldId id="281" r:id="rId5"/>
    <p:sldId id="289" r:id="rId6"/>
    <p:sldId id="282" r:id="rId7"/>
    <p:sldId id="284" r:id="rId8"/>
    <p:sldId id="259" r:id="rId9"/>
    <p:sldId id="261" r:id="rId10"/>
    <p:sldId id="262" r:id="rId11"/>
    <p:sldId id="266" r:id="rId12"/>
    <p:sldId id="267" r:id="rId13"/>
    <p:sldId id="293" r:id="rId14"/>
    <p:sldId id="268" r:id="rId15"/>
    <p:sldId id="290" r:id="rId16"/>
    <p:sldId id="270" r:id="rId17"/>
    <p:sldId id="271" r:id="rId18"/>
    <p:sldId id="292" r:id="rId19"/>
    <p:sldId id="273" r:id="rId20"/>
    <p:sldId id="291" r:id="rId21"/>
    <p:sldId id="278" r:id="rId22"/>
    <p:sldId id="294" r:id="rId23"/>
    <p:sldId id="295" r:id="rId24"/>
    <p:sldId id="288" r:id="rId25"/>
    <p:sldId id="297" r:id="rId26"/>
    <p:sldId id="286" r:id="rId27"/>
    <p:sldId id="287" r:id="rId28"/>
    <p:sldId id="296" r:id="rId29"/>
    <p:sldId id="285" r:id="rId30"/>
  </p:sldIdLst>
  <p:sldSz cx="9144000" cy="5143500" type="screen16x9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J" initials="Mj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B1F8F"/>
    <a:srgbClr val="A12B2F"/>
    <a:srgbClr val="007836"/>
    <a:srgbClr val="ECAA00"/>
    <a:srgbClr val="76777B"/>
    <a:srgbClr val="00609C"/>
    <a:srgbClr val="ECAC00"/>
    <a:srgbClr val="00A19C"/>
    <a:srgbClr val="0082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496" autoAdjust="0"/>
    <p:restoredTop sz="93511" autoAdjust="0"/>
  </p:normalViewPr>
  <p:slideViewPr>
    <p:cSldViewPr snapToGrid="0" showGuides="1">
      <p:cViewPr varScale="1">
        <p:scale>
          <a:sx n="101" d="100"/>
          <a:sy n="101" d="100"/>
        </p:scale>
        <p:origin x="-68" y="-288"/>
      </p:cViewPr>
      <p:guideLst>
        <p:guide orient="horz" pos="271"/>
        <p:guide orient="horz" pos="3092"/>
        <p:guide orient="horz" pos="517"/>
        <p:guide orient="horz" pos="895"/>
        <p:guide orient="horz" pos="2387"/>
        <p:guide pos="5565"/>
        <p:guide pos="317"/>
        <p:guide pos="15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" d="100"/>
        <a:sy n="2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8080A489-9093-C54A-B1C3-374F661A0010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3EAA7A1A-8011-3A42-91B8-EE1BD44E4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6910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amiesen\Desktop\anlrgbppt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9754" y="4562475"/>
            <a:ext cx="1540844" cy="555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36" descr="aerial view of Argonne with APS in front 5730-00068.jpg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82" b="7135"/>
          <a:stretch/>
        </p:blipFill>
        <p:spPr>
          <a:xfrm>
            <a:off x="0" y="0"/>
            <a:ext cx="9144000" cy="4488688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-10684"/>
            <a:ext cx="9143999" cy="4499372"/>
          </a:xfrm>
          <a:solidFill>
            <a:schemeClr val="accent2">
              <a:alpha val="90000"/>
            </a:schemeClr>
          </a:solidFill>
        </p:spPr>
        <p:txBody>
          <a:bodyPr lIns="457200" tIns="0" bIns="457200" anchor="ctr"/>
          <a:lstStyle>
            <a:lvl1pPr marL="0" indent="0">
              <a:buNone/>
              <a:defRPr sz="2800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Type in SECTION BREAK TITLE</a:t>
            </a:r>
          </a:p>
        </p:txBody>
      </p:sp>
    </p:spTree>
    <p:extLst>
      <p:ext uri="{BB962C8B-B14F-4D97-AF65-F5344CB8AC3E}">
        <p14:creationId xmlns:p14="http://schemas.microsoft.com/office/powerpoint/2010/main" val="1861819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TWO LRG IMAGES - top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88732" y="4106864"/>
            <a:ext cx="4114800" cy="686876"/>
          </a:xfrm>
        </p:spPr>
        <p:txBody>
          <a:bodyPr tIns="91440"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600"/>
            </a:lvl4pPr>
            <a:lvl5pPr marL="1084263" indent="-171450">
              <a:spcBef>
                <a:spcPts val="0"/>
              </a:spcBef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716216" y="4106864"/>
            <a:ext cx="4097585" cy="686876"/>
          </a:xfrm>
        </p:spPr>
        <p:txBody>
          <a:bodyPr tIns="91440"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600"/>
            </a:lvl4pPr>
            <a:lvl5pPr marL="1084263" indent="-171450">
              <a:spcBef>
                <a:spcPts val="0"/>
              </a:spcBef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495679" y="1420813"/>
            <a:ext cx="4023360" cy="2686050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2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709050" y="1420813"/>
            <a:ext cx="4023360" cy="2686050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TWO Large IMAGES w/bullets </a:t>
            </a:r>
            <a:br>
              <a:rPr lang="en-US" dirty="0" smtClean="0"/>
            </a:br>
            <a:r>
              <a:rPr lang="en-US" dirty="0" smtClean="0"/>
              <a:t>Headline in </a:t>
            </a:r>
            <a:r>
              <a:rPr lang="en-US" dirty="0" err="1" smtClean="0"/>
              <a:t>arial</a:t>
            </a:r>
            <a:r>
              <a:rPr lang="en-US" dirty="0" smtClean="0"/>
              <a:t> and all caps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 smtClean="0">
                <a:solidFill>
                  <a:schemeClr val="bg1"/>
                </a:solidFill>
              </a:rPr>
              <a:t>Select </a:t>
            </a:r>
            <a:r>
              <a:rPr lang="en-US" sz="1400" dirty="0">
                <a:solidFill>
                  <a:schemeClr val="bg1"/>
                </a:solidFill>
              </a:rPr>
              <a:t>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1009912"/>
            <a:ext cx="8372901" cy="374786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 smtClean="0"/>
              <a:t>Slide subtitle optional -  delete as needed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471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PICS/caption - TWO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4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676630" y="1417046"/>
            <a:ext cx="3790374" cy="2808115"/>
          </a:xfrm>
          <a:solidFill>
            <a:schemeClr val="bg1">
              <a:lumMod val="75000"/>
            </a:schemeClr>
          </a:solidFill>
        </p:spPr>
        <p:txBody>
          <a:bodyPr tIns="18288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676630" y="4256434"/>
            <a:ext cx="3840480" cy="438773"/>
          </a:xfrm>
        </p:spPr>
        <p:txBody>
          <a:bodyPr bIns="0" anchor="t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 sz="1200" b="0" cap="none" baseline="0"/>
            </a:lvl1pPr>
          </a:lstStyle>
          <a:p>
            <a:r>
              <a:rPr lang="en-US" dirty="0" smtClean="0"/>
              <a:t>Image Caption</a:t>
            </a:r>
          </a:p>
          <a:p>
            <a:r>
              <a:rPr lang="en-US" dirty="0" smtClean="0"/>
              <a:t>Image Caption </a:t>
            </a:r>
          </a:p>
          <a:p>
            <a:r>
              <a:rPr lang="en-US" dirty="0" smtClean="0"/>
              <a:t>Image Caption 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TWO IMAGES with captions</a:t>
            </a:r>
            <a:br>
              <a:rPr lang="en-US" dirty="0" smtClean="0"/>
            </a:br>
            <a:r>
              <a:rPr lang="en-US" dirty="0" smtClean="0"/>
              <a:t>Headline in </a:t>
            </a:r>
            <a:r>
              <a:rPr lang="en-US" dirty="0" err="1" smtClean="0"/>
              <a:t>arial</a:t>
            </a:r>
            <a:r>
              <a:rPr lang="en-US" dirty="0" smtClean="0"/>
              <a:t> and all caps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1009912"/>
            <a:ext cx="8372901" cy="374786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 smtClean="0"/>
              <a:t>Slide subtitle optional -  delete as needed</a:t>
            </a:r>
            <a:endParaRPr lang="en-US" dirty="0"/>
          </a:p>
        </p:txBody>
      </p:sp>
      <p:sp>
        <p:nvSpPr>
          <p:cNvPr id="16" name="Picture Placeholder 4"/>
          <p:cNvSpPr>
            <a:spLocks noGrp="1" noChangeAspect="1"/>
          </p:cNvSpPr>
          <p:nvPr>
            <p:ph type="pic" sz="quarter" idx="21" hasCustomPrompt="1"/>
          </p:nvPr>
        </p:nvSpPr>
        <p:spPr>
          <a:xfrm>
            <a:off x="4765130" y="1416462"/>
            <a:ext cx="3790374" cy="2808115"/>
          </a:xfrm>
          <a:solidFill>
            <a:schemeClr val="bg1">
              <a:lumMod val="75000"/>
            </a:schemeClr>
          </a:solidFill>
        </p:spPr>
        <p:txBody>
          <a:bodyPr tIns="18288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4765130" y="4255850"/>
            <a:ext cx="3840480" cy="438773"/>
          </a:xfrm>
        </p:spPr>
        <p:txBody>
          <a:bodyPr bIns="0" anchor="t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 sz="1200" b="0" cap="none" baseline="0"/>
            </a:lvl1pPr>
          </a:lstStyle>
          <a:p>
            <a:r>
              <a:rPr lang="en-US" dirty="0" smtClean="0"/>
              <a:t>Image Caption</a:t>
            </a:r>
          </a:p>
          <a:p>
            <a:r>
              <a:rPr lang="en-US" dirty="0" smtClean="0"/>
              <a:t>Image Caption </a:t>
            </a:r>
          </a:p>
          <a:p>
            <a:r>
              <a:rPr lang="en-US" dirty="0" smtClean="0"/>
              <a:t>Image Caption 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 smtClean="0">
                <a:solidFill>
                  <a:schemeClr val="bg1"/>
                </a:solidFill>
              </a:rPr>
              <a:t>Select </a:t>
            </a:r>
            <a:r>
              <a:rPr lang="en-US" sz="1400" dirty="0">
                <a:solidFill>
                  <a:schemeClr val="bg1"/>
                </a:solidFill>
              </a:rPr>
              <a:t>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719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THRE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1019437"/>
            <a:ext cx="8372901" cy="364070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 smtClean="0"/>
              <a:t>Slide subtitle optional -  delete as needed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95879" y="2854960"/>
            <a:ext cx="2465584" cy="1609958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defRPr sz="1200"/>
            </a:lvl4pPr>
            <a:lvl5pPr marL="1084263" indent="-171450"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3381086" y="2854960"/>
            <a:ext cx="2465584" cy="1609958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defRPr sz="1200"/>
            </a:lvl4pPr>
            <a:lvl5pPr marL="1084263" indent="-171450"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9" name="Picture Placeholder 4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503079" y="1415695"/>
            <a:ext cx="2361244" cy="1365433"/>
          </a:xfrm>
          <a:solidFill>
            <a:schemeClr val="bg1">
              <a:lumMod val="75000"/>
            </a:schemeClr>
          </a:solidFill>
        </p:spPr>
        <p:txBody>
          <a:bodyPr tIns="18288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2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3388286" y="1415695"/>
            <a:ext cx="2361244" cy="1365433"/>
          </a:xfrm>
          <a:solidFill>
            <a:schemeClr val="bg1">
              <a:lumMod val="75000"/>
            </a:schemeClr>
          </a:solidFill>
        </p:spPr>
        <p:txBody>
          <a:bodyPr tIns="18288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6261696" y="2856834"/>
            <a:ext cx="2465584" cy="1609958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defRPr sz="1200"/>
            </a:lvl4pPr>
            <a:lvl5pPr marL="1084263" indent="-171450"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8" name="Picture Placeholder 4"/>
          <p:cNvSpPr>
            <a:spLocks noGrp="1" noChangeAspect="1"/>
          </p:cNvSpPr>
          <p:nvPr>
            <p:ph type="pic" sz="quarter" idx="20" hasCustomPrompt="1"/>
          </p:nvPr>
        </p:nvSpPr>
        <p:spPr>
          <a:xfrm>
            <a:off x="6268896" y="1417569"/>
            <a:ext cx="2361244" cy="1365433"/>
          </a:xfrm>
          <a:solidFill>
            <a:schemeClr val="bg1">
              <a:lumMod val="75000"/>
            </a:schemeClr>
          </a:solidFill>
        </p:spPr>
        <p:txBody>
          <a:bodyPr tIns="18288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THREE IMAGES – HORIZONTAL</a:t>
            </a:r>
            <a:br>
              <a:rPr lang="en-US" dirty="0" smtClean="0"/>
            </a:br>
            <a:r>
              <a:rPr lang="en-US" dirty="0" smtClean="0"/>
              <a:t>Headline in </a:t>
            </a:r>
            <a:r>
              <a:rPr lang="en-US" dirty="0" err="1" smtClean="0"/>
              <a:t>arial</a:t>
            </a:r>
            <a:r>
              <a:rPr lang="en-US" dirty="0" smtClean="0"/>
              <a:t> and all caps</a:t>
            </a:r>
            <a:endParaRPr lang="en-US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 smtClean="0">
                <a:solidFill>
                  <a:schemeClr val="bg1"/>
                </a:solidFill>
              </a:rPr>
              <a:t>Select </a:t>
            </a:r>
            <a:r>
              <a:rPr lang="en-US" sz="1400" dirty="0">
                <a:solidFill>
                  <a:schemeClr val="bg1"/>
                </a:solidFill>
              </a:rPr>
              <a:t>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4887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PICS/captions/bullets - FOUR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218127" y="1418980"/>
            <a:ext cx="2240280" cy="1678712"/>
          </a:xfrm>
          <a:solidFill>
            <a:schemeClr val="bg1">
              <a:lumMod val="7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9" name="Picture Placeholder 4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2453235" y="1418980"/>
            <a:ext cx="2240280" cy="1678712"/>
          </a:xfrm>
          <a:solidFill>
            <a:schemeClr val="bg1">
              <a:lumMod val="8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0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4688341" y="1418980"/>
            <a:ext cx="2240280" cy="1678712"/>
          </a:xfrm>
          <a:solidFill>
            <a:schemeClr val="bg1">
              <a:lumMod val="7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1" name="Picture Placeholder 4"/>
          <p:cNvSpPr>
            <a:spLocks noGrp="1" noChangeAspect="1"/>
          </p:cNvSpPr>
          <p:nvPr>
            <p:ph type="pic" sz="quarter" idx="17" hasCustomPrompt="1"/>
          </p:nvPr>
        </p:nvSpPr>
        <p:spPr>
          <a:xfrm>
            <a:off x="6906022" y="1418980"/>
            <a:ext cx="2240280" cy="1678712"/>
          </a:xfrm>
          <a:solidFill>
            <a:schemeClr val="bg1">
              <a:lumMod val="8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469900" y="3672521"/>
            <a:ext cx="8434552" cy="1086330"/>
          </a:xfrm>
          <a:noFill/>
        </p:spPr>
        <p:txBody>
          <a:bodyPr lIns="0" tIns="91440"/>
          <a:lstStyle>
            <a:lvl1pPr>
              <a:defRPr sz="2000">
                <a:solidFill>
                  <a:srgbClr val="000000"/>
                </a:solidFill>
              </a:defRPr>
            </a:lvl1pPr>
            <a:lvl2pPr>
              <a:defRPr sz="2000">
                <a:solidFill>
                  <a:srgbClr val="000000"/>
                </a:solidFill>
              </a:defRPr>
            </a:lvl2pPr>
            <a:lvl3pPr>
              <a:defRPr sz="2000">
                <a:solidFill>
                  <a:srgbClr val="000000"/>
                </a:solidFill>
              </a:defRPr>
            </a:lvl3pPr>
            <a:lvl4pPr>
              <a:defRPr sz="2000">
                <a:solidFill>
                  <a:srgbClr val="000000"/>
                </a:solidFill>
              </a:defRPr>
            </a:lvl4pPr>
            <a:lvl5pPr>
              <a:defRPr sz="20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 defTabSz="4572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lang="en-US" sz="2800" b="1" i="0" kern="1200" cap="all" baseline="0" dirty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four images, captions and bullets</a:t>
            </a:r>
            <a:br>
              <a:rPr lang="en-US" dirty="0" smtClean="0"/>
            </a:br>
            <a:r>
              <a:rPr lang="en-US" dirty="0" smtClean="0"/>
              <a:t>Headline is </a:t>
            </a:r>
            <a:r>
              <a:rPr lang="en-US" dirty="0" err="1" smtClean="0"/>
              <a:t>arial</a:t>
            </a:r>
            <a:r>
              <a:rPr lang="en-US" dirty="0" smtClean="0"/>
              <a:t> in all caps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218128" y="3127171"/>
            <a:ext cx="2238469" cy="358378"/>
          </a:xfrm>
          <a:noFill/>
        </p:spPr>
        <p:txBody>
          <a:bodyPr lIns="91440" rIns="91440"/>
          <a:lstStyle>
            <a:lvl1pPr marL="0" indent="0">
              <a:lnSpc>
                <a:spcPct val="95000"/>
              </a:lnSpc>
              <a:buNone/>
              <a:defRPr sz="1200" b="0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 smtClean="0"/>
              <a:t>Image caption Image caption Image caption Image caption Image</a:t>
            </a:r>
            <a:endParaRPr lang="en-US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2442595" y="3127171"/>
            <a:ext cx="2238469" cy="358378"/>
          </a:xfrm>
          <a:noFill/>
        </p:spPr>
        <p:txBody>
          <a:bodyPr lIns="91440" rIns="91440"/>
          <a:lstStyle>
            <a:lvl1pPr marL="0" indent="0">
              <a:lnSpc>
                <a:spcPct val="95000"/>
              </a:lnSpc>
              <a:buNone/>
              <a:defRPr sz="1200" b="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 smtClean="0"/>
              <a:t>Image caption Image caption Image caption Image caption Image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20" hasCustomPrompt="1"/>
          </p:nvPr>
        </p:nvSpPr>
        <p:spPr>
          <a:xfrm>
            <a:off x="4681064" y="3127171"/>
            <a:ext cx="2238469" cy="358378"/>
          </a:xfrm>
          <a:noFill/>
        </p:spPr>
        <p:txBody>
          <a:bodyPr lIns="91440" rIns="91440"/>
          <a:lstStyle>
            <a:lvl1pPr marL="0" indent="0">
              <a:lnSpc>
                <a:spcPct val="95000"/>
              </a:lnSpc>
              <a:buNone/>
              <a:defRPr sz="1200" b="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 smtClean="0"/>
              <a:t>Image caption Image caption Image caption Image caption Image</a:t>
            </a:r>
            <a:endParaRPr lang="en-US" dirty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6905532" y="3127171"/>
            <a:ext cx="2238469" cy="358378"/>
          </a:xfrm>
          <a:noFill/>
        </p:spPr>
        <p:txBody>
          <a:bodyPr lIns="91440" rIns="91440"/>
          <a:lstStyle>
            <a:lvl1pPr marL="0" indent="0">
              <a:lnSpc>
                <a:spcPct val="95000"/>
              </a:lnSpc>
              <a:buNone/>
              <a:defRPr sz="1200" b="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 smtClean="0"/>
              <a:t>Image caption Image caption Image caption Image caption Image</a:t>
            </a:r>
            <a:endParaRPr 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 smtClean="0">
                <a:solidFill>
                  <a:schemeClr val="bg1"/>
                </a:solidFill>
              </a:rPr>
              <a:t>Select </a:t>
            </a:r>
            <a:r>
              <a:rPr lang="en-US" sz="1400" dirty="0">
                <a:solidFill>
                  <a:schemeClr val="bg1"/>
                </a:solidFill>
              </a:rPr>
              <a:t>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1019437"/>
            <a:ext cx="8372901" cy="374786"/>
          </a:xfrm>
          <a:ln>
            <a:noFill/>
          </a:ln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 smtClean="0"/>
              <a:t>Slide subtitle optional -  delete as needed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219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PICS/caption - FOUR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four IMAGES with captions</a:t>
            </a:r>
            <a:br>
              <a:rPr lang="en-US" dirty="0" smtClean="0"/>
            </a:br>
            <a:r>
              <a:rPr lang="en-US" dirty="0" smtClean="0"/>
              <a:t>Headline in </a:t>
            </a:r>
            <a:r>
              <a:rPr lang="en-US" dirty="0" err="1" smtClean="0"/>
              <a:t>arial</a:t>
            </a:r>
            <a:r>
              <a:rPr lang="en-US" dirty="0" smtClean="0"/>
              <a:t> and all caps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1019437"/>
            <a:ext cx="8372901" cy="207749"/>
          </a:xfrm>
          <a:ln>
            <a:noFill/>
          </a:ln>
        </p:spPr>
        <p:txBody>
          <a:bodyPr bIns="0"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 smtClean="0"/>
              <a:t>Slide subtitle optional -  delete as needed</a:t>
            </a:r>
            <a:endParaRPr 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 smtClean="0">
                <a:solidFill>
                  <a:schemeClr val="bg1"/>
                </a:solidFill>
              </a:rPr>
              <a:t>Select </a:t>
            </a:r>
            <a:r>
              <a:rPr lang="en-US" sz="1400" dirty="0">
                <a:solidFill>
                  <a:schemeClr val="bg1"/>
                </a:solidFill>
              </a:rPr>
              <a:t>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Picture Placeholder 4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487437" y="1420813"/>
            <a:ext cx="3790374" cy="1383425"/>
          </a:xfrm>
          <a:solidFill>
            <a:schemeClr val="bg1">
              <a:lumMod val="75000"/>
            </a:schemeClr>
          </a:solidFill>
        </p:spPr>
        <p:txBody>
          <a:bodyPr tIns="18288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487437" y="2822383"/>
            <a:ext cx="3840480" cy="276137"/>
          </a:xfrm>
          <a:ln>
            <a:noFill/>
          </a:ln>
        </p:spPr>
        <p:txBody>
          <a:bodyPr bIns="0" anchor="t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 sz="1200" b="0" cap="none" baseline="0"/>
            </a:lvl1pPr>
          </a:lstStyle>
          <a:p>
            <a:r>
              <a:rPr lang="en-US" dirty="0" smtClean="0"/>
              <a:t>Image Caption</a:t>
            </a:r>
          </a:p>
        </p:txBody>
      </p:sp>
      <p:sp>
        <p:nvSpPr>
          <p:cNvPr id="18" name="Picture Placeholder 4"/>
          <p:cNvSpPr>
            <a:spLocks noGrp="1" noChangeAspect="1"/>
          </p:cNvSpPr>
          <p:nvPr>
            <p:ph type="pic" sz="quarter" idx="25" hasCustomPrompt="1"/>
          </p:nvPr>
        </p:nvSpPr>
        <p:spPr>
          <a:xfrm>
            <a:off x="4912432" y="1420813"/>
            <a:ext cx="3790374" cy="1383425"/>
          </a:xfrm>
          <a:solidFill>
            <a:schemeClr val="bg1">
              <a:lumMod val="75000"/>
            </a:schemeClr>
          </a:solidFill>
        </p:spPr>
        <p:txBody>
          <a:bodyPr tIns="18288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4912432" y="2822383"/>
            <a:ext cx="3840480" cy="276137"/>
          </a:xfrm>
          <a:ln>
            <a:noFill/>
          </a:ln>
        </p:spPr>
        <p:txBody>
          <a:bodyPr bIns="0" anchor="t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 sz="1200" b="0" cap="none" baseline="0"/>
            </a:lvl1pPr>
          </a:lstStyle>
          <a:p>
            <a:r>
              <a:rPr lang="en-US" dirty="0" smtClean="0"/>
              <a:t>Image Caption</a:t>
            </a:r>
            <a:endParaRPr lang="en-US" dirty="0"/>
          </a:p>
        </p:txBody>
      </p:sp>
      <p:sp>
        <p:nvSpPr>
          <p:cNvPr id="20" name="Picture Placeholder 4"/>
          <p:cNvSpPr>
            <a:spLocks noGrp="1" noChangeAspect="1"/>
          </p:cNvSpPr>
          <p:nvPr>
            <p:ph type="pic" sz="quarter" idx="27" hasCustomPrompt="1"/>
          </p:nvPr>
        </p:nvSpPr>
        <p:spPr>
          <a:xfrm>
            <a:off x="487437" y="3097650"/>
            <a:ext cx="3790374" cy="1383425"/>
          </a:xfrm>
          <a:solidFill>
            <a:schemeClr val="bg1">
              <a:lumMod val="75000"/>
            </a:schemeClr>
          </a:solidFill>
        </p:spPr>
        <p:txBody>
          <a:bodyPr tIns="18288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8" hasCustomPrompt="1"/>
          </p:nvPr>
        </p:nvSpPr>
        <p:spPr>
          <a:xfrm>
            <a:off x="487437" y="4502674"/>
            <a:ext cx="3840480" cy="276137"/>
          </a:xfrm>
          <a:ln>
            <a:noFill/>
          </a:ln>
        </p:spPr>
        <p:txBody>
          <a:bodyPr bIns="0" anchor="t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 sz="1200" b="0" cap="none" baseline="0"/>
            </a:lvl1pPr>
          </a:lstStyle>
          <a:p>
            <a:r>
              <a:rPr lang="en-US" dirty="0" smtClean="0"/>
              <a:t>Image Caption</a:t>
            </a:r>
          </a:p>
        </p:txBody>
      </p:sp>
      <p:sp>
        <p:nvSpPr>
          <p:cNvPr id="24" name="Picture Placeholder 4"/>
          <p:cNvSpPr>
            <a:spLocks noGrp="1" noChangeAspect="1"/>
          </p:cNvSpPr>
          <p:nvPr>
            <p:ph type="pic" sz="quarter" idx="29" hasCustomPrompt="1"/>
          </p:nvPr>
        </p:nvSpPr>
        <p:spPr>
          <a:xfrm>
            <a:off x="4912432" y="3097650"/>
            <a:ext cx="3790374" cy="1383425"/>
          </a:xfrm>
          <a:solidFill>
            <a:schemeClr val="bg1">
              <a:lumMod val="75000"/>
            </a:schemeClr>
          </a:solidFill>
        </p:spPr>
        <p:txBody>
          <a:bodyPr tIns="18288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0" hasCustomPrompt="1"/>
          </p:nvPr>
        </p:nvSpPr>
        <p:spPr>
          <a:xfrm>
            <a:off x="4912432" y="4505517"/>
            <a:ext cx="3840480" cy="276137"/>
          </a:xfrm>
          <a:ln>
            <a:noFill/>
          </a:ln>
        </p:spPr>
        <p:txBody>
          <a:bodyPr bIns="0" anchor="t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 sz="1200" b="0" cap="none" baseline="0"/>
            </a:lvl1pPr>
          </a:lstStyle>
          <a:p>
            <a:r>
              <a:rPr lang="en-US" dirty="0" smtClean="0"/>
              <a:t>Image Caption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921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Charts, Graphs, Ta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graph, chart or table slide. </a:t>
            </a:r>
            <a:br>
              <a:rPr lang="en-US" dirty="0" smtClean="0"/>
            </a:br>
            <a:r>
              <a:rPr lang="en-US" dirty="0" smtClean="0"/>
              <a:t>Headline in all caps, Arial Font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1" y="1417579"/>
            <a:ext cx="8372901" cy="3022394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 smtClean="0"/>
              <a:t>Click an icon below to add a chart, graph, or table.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1019437"/>
            <a:ext cx="8372901" cy="374786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 smtClean="0"/>
              <a:t>Slide subtitle optional -  delete as needed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85776" y="4739217"/>
            <a:ext cx="3711039" cy="404284"/>
          </a:xfrm>
        </p:spPr>
        <p:txBody>
          <a:bodyPr bIns="0" anchor="t" anchorCtr="0"/>
          <a:lstStyle>
            <a:lvl1pPr marL="0" indent="0">
              <a:buNone/>
              <a:defRPr sz="1050" baseline="0"/>
            </a:lvl1pPr>
          </a:lstStyle>
          <a:p>
            <a:pPr lvl="0"/>
            <a:r>
              <a:rPr lang="en-US" dirty="0" smtClean="0"/>
              <a:t>Source:</a:t>
            </a:r>
          </a:p>
        </p:txBody>
      </p:sp>
    </p:spTree>
    <p:extLst>
      <p:ext uri="{BB962C8B-B14F-4D97-AF65-F5344CB8AC3E}">
        <p14:creationId xmlns:p14="http://schemas.microsoft.com/office/powerpoint/2010/main" val="3500419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amiesen\Desktop\anlrgbppt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9754" y="4562475"/>
            <a:ext cx="1540844" cy="555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/>
          <p:cNvSpPr txBox="1"/>
          <p:nvPr userDrawn="1"/>
        </p:nvSpPr>
        <p:spPr>
          <a:xfrm>
            <a:off x="469900" y="4635018"/>
            <a:ext cx="1387624" cy="369332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www.anl.gov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7" name="Picture 6" descr="aerial view of Argonne with APS in front 5730-00068.jpg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82" b="7135"/>
          <a:stretch/>
        </p:blipFill>
        <p:spPr>
          <a:xfrm>
            <a:off x="0" y="0"/>
            <a:ext cx="9144000" cy="4488688"/>
          </a:xfrm>
          <a:prstGeom prst="rect">
            <a:avLst/>
          </a:prstGeom>
        </p:spPr>
      </p:pic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-10684"/>
            <a:ext cx="9143999" cy="4499372"/>
          </a:xfrm>
          <a:solidFill>
            <a:schemeClr val="accent2">
              <a:alpha val="90000"/>
            </a:schemeClr>
          </a:solidFill>
        </p:spPr>
        <p:txBody>
          <a:bodyPr lIns="457200" tIns="0" bIns="457200" anchor="ctr"/>
          <a:lstStyle>
            <a:lvl1pPr marL="0" indent="0">
              <a:buNone/>
              <a:defRPr sz="2800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Type in closing statement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-991004" y="-1815882"/>
            <a:ext cx="3782000" cy="1600438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Suggested</a:t>
            </a:r>
            <a:r>
              <a:rPr lang="en-US" sz="1400" b="1" baseline="0" dirty="0" smtClean="0">
                <a:solidFill>
                  <a:schemeClr val="bg1"/>
                </a:solidFill>
              </a:rPr>
              <a:t> closing statement (optional): </a:t>
            </a:r>
          </a:p>
          <a:p>
            <a:endParaRPr lang="en-US" sz="1400" b="1" baseline="0" dirty="0" smtClean="0">
              <a:solidFill>
                <a:schemeClr val="bg1"/>
              </a:solidFill>
            </a:endParaRPr>
          </a:p>
          <a:p>
            <a:pPr lvl="0"/>
            <a:r>
              <a:rPr lang="en-US" sz="1400" b="1" dirty="0" smtClean="0">
                <a:solidFill>
                  <a:schemeClr val="bg1"/>
                </a:solidFill>
              </a:rPr>
              <a:t>WE START WITH YES.</a:t>
            </a:r>
          </a:p>
          <a:p>
            <a:pPr lvl="0">
              <a:spcAft>
                <a:spcPts val="1200"/>
              </a:spcAft>
            </a:pPr>
            <a:r>
              <a:rPr lang="en-US" sz="1400" b="1" dirty="0" smtClean="0">
                <a:solidFill>
                  <a:schemeClr val="bg1"/>
                </a:solidFill>
              </a:rPr>
              <a:t>AND END WITH THANK YOU.</a:t>
            </a:r>
          </a:p>
          <a:p>
            <a:pPr lvl="0"/>
            <a:r>
              <a:rPr lang="en-US" sz="1400" b="1" dirty="0" smtClean="0">
                <a:solidFill>
                  <a:schemeClr val="bg1"/>
                </a:solidFill>
              </a:rPr>
              <a:t>DO YOU HAVE ANY BIG QUESTIONS?</a:t>
            </a:r>
            <a:endParaRPr lang="en-US" sz="1400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48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*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-5043"/>
            <a:ext cx="9144000" cy="5148543"/>
          </a:xfrm>
          <a:prstGeom prst="rect">
            <a:avLst/>
          </a:prstGeom>
          <a:solidFill>
            <a:srgbClr val="1C1C1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386954"/>
            <a:ext cx="8372901" cy="604513"/>
          </a:xfrm>
        </p:spPr>
        <p:txBody>
          <a:bodyPr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TITLE AND CONTENT SLIDE. </a:t>
            </a:r>
            <a:br>
              <a:rPr lang="en-US" dirty="0" smtClean="0"/>
            </a:br>
            <a:r>
              <a:rPr lang="en-US" dirty="0" smtClean="0"/>
              <a:t>Headline in all caps, Arial Font.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30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*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2866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Cover Option 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9"/>
          <p:cNvSpPr>
            <a:spLocks noGrp="1"/>
          </p:cNvSpPr>
          <p:nvPr>
            <p:ph type="body" sz="quarter" idx="27" hasCustomPrompt="1"/>
          </p:nvPr>
        </p:nvSpPr>
        <p:spPr>
          <a:xfrm>
            <a:off x="468796" y="574696"/>
            <a:ext cx="5685350" cy="304654"/>
          </a:xfrm>
        </p:spPr>
        <p:txBody>
          <a:bodyPr lIns="0" bIns="0" anchor="b">
            <a:normAutofit/>
          </a:bodyPr>
          <a:lstStyle>
            <a:lvl1pPr marL="0" indent="0">
              <a:buNone/>
              <a:defRPr sz="1800" b="1" cap="all" baseline="0">
                <a:solidFill>
                  <a:srgbClr val="47484A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 smtClean="0"/>
              <a:t>Optional one line subhead, </a:t>
            </a:r>
            <a:r>
              <a:rPr lang="en-US" dirty="0" err="1" smtClean="0"/>
              <a:t>url</a:t>
            </a:r>
            <a:r>
              <a:rPr lang="en-US" dirty="0" smtClean="0"/>
              <a:t> or date</a:t>
            </a:r>
          </a:p>
        </p:txBody>
      </p:sp>
      <p:pic>
        <p:nvPicPr>
          <p:cNvPr id="15" name="Picture 2" descr="C:\Users\amiesen\Desktop\anlrgbppt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7314" y="408441"/>
            <a:ext cx="1786846" cy="643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4863726" y="1266825"/>
            <a:ext cx="4280275" cy="2029968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" y="1266825"/>
            <a:ext cx="4863724" cy="2029968"/>
          </a:xfrm>
          <a:solidFill>
            <a:schemeClr val="accent2"/>
          </a:solidFill>
        </p:spPr>
        <p:txBody>
          <a:bodyPr lIns="457200" rIns="91440" anchor="ctr">
            <a:normAutofit/>
          </a:bodyPr>
          <a:lstStyle>
            <a:lvl1pPr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presentation title -Cover option A</a:t>
            </a:r>
            <a:br>
              <a:rPr lang="en-US" dirty="0" smtClean="0"/>
            </a:br>
            <a:r>
              <a:rPr lang="en-US" dirty="0" smtClean="0"/>
              <a:t>can be up to four </a:t>
            </a:r>
            <a:br>
              <a:rPr lang="en-US" dirty="0" smtClean="0"/>
            </a:br>
            <a:r>
              <a:rPr lang="en-US" dirty="0" smtClean="0"/>
              <a:t>or five lines of text</a:t>
            </a:r>
            <a:endParaRPr lang="en-US" dirty="0"/>
          </a:p>
        </p:txBody>
      </p:sp>
      <p:sp>
        <p:nvSpPr>
          <p:cNvPr id="4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-1" y="1266825"/>
            <a:ext cx="239714" cy="2029968"/>
          </a:xfrm>
          <a:solidFill>
            <a:schemeClr val="accent1"/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 smtClean="0"/>
              <a:t>  </a:t>
            </a:r>
          </a:p>
        </p:txBody>
      </p:sp>
      <p:sp>
        <p:nvSpPr>
          <p:cNvPr id="48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469901" y="3437210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None/>
              <a:defRPr sz="1400" b="1" cap="all" baseline="0">
                <a:solidFill>
                  <a:srgbClr val="47484A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 smtClean="0"/>
              <a:t>presenter name</a:t>
            </a:r>
          </a:p>
        </p:txBody>
      </p:sp>
      <p:sp>
        <p:nvSpPr>
          <p:cNvPr id="49" name="Text Placeholder 45"/>
          <p:cNvSpPr>
            <a:spLocks noGrp="1"/>
          </p:cNvSpPr>
          <p:nvPr>
            <p:ph type="body" sz="quarter" idx="18" hasCustomPrompt="1"/>
          </p:nvPr>
        </p:nvSpPr>
        <p:spPr>
          <a:xfrm>
            <a:off x="469901" y="3720288"/>
            <a:ext cx="2692871" cy="685800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40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r>
              <a:rPr lang="en-US" dirty="0" smtClean="0"/>
              <a:t>Add Presenter Title</a:t>
            </a:r>
            <a:br>
              <a:rPr lang="en-US" dirty="0" smtClean="0"/>
            </a:br>
            <a:r>
              <a:rPr lang="en-US" dirty="0" smtClean="0"/>
              <a:t>Optional Line 2</a:t>
            </a:r>
            <a:br>
              <a:rPr lang="en-US" dirty="0" smtClean="0"/>
            </a:br>
            <a:r>
              <a:rPr lang="en-US" dirty="0" smtClean="0"/>
              <a:t>Optional Line 3</a:t>
            </a:r>
            <a:endParaRPr lang="en-US" dirty="0"/>
          </a:p>
        </p:txBody>
      </p:sp>
      <p:sp>
        <p:nvSpPr>
          <p:cNvPr id="50" name="Text Placeholder 9"/>
          <p:cNvSpPr>
            <a:spLocks noGrp="1"/>
          </p:cNvSpPr>
          <p:nvPr>
            <p:ph type="body" sz="quarter" idx="21" hasCustomPrompt="1"/>
          </p:nvPr>
        </p:nvSpPr>
        <p:spPr>
          <a:xfrm>
            <a:off x="3417372" y="3437210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Font typeface="Arial" pitchFamily="34" charset="0"/>
              <a:buNone/>
              <a:defRPr sz="1400" b="1" cap="all" baseline="0">
                <a:solidFill>
                  <a:srgbClr val="47484A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r>
              <a:rPr lang="en-US" dirty="0" smtClean="0"/>
              <a:t>PRESENTER NAME</a:t>
            </a:r>
            <a:endParaRPr lang="en-US" dirty="0"/>
          </a:p>
        </p:txBody>
      </p:sp>
      <p:sp>
        <p:nvSpPr>
          <p:cNvPr id="53" name="Text Placeholder 45"/>
          <p:cNvSpPr>
            <a:spLocks noGrp="1"/>
          </p:cNvSpPr>
          <p:nvPr>
            <p:ph type="body" sz="quarter" idx="22" hasCustomPrompt="1"/>
          </p:nvPr>
        </p:nvSpPr>
        <p:spPr>
          <a:xfrm>
            <a:off x="3417372" y="3720288"/>
            <a:ext cx="2692871" cy="685800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Font typeface="Arial" pitchFamily="34" charset="0"/>
              <a:buNone/>
              <a:defRPr sz="140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 smtClean="0"/>
              <a:t>Remove second presenter </a:t>
            </a:r>
            <a:br>
              <a:rPr lang="en-US" dirty="0" smtClean="0"/>
            </a:br>
            <a:r>
              <a:rPr lang="en-US" dirty="0" smtClean="0"/>
              <a:t>info if not needed</a:t>
            </a:r>
            <a:endParaRPr lang="en-US" dirty="0"/>
          </a:p>
        </p:txBody>
      </p:sp>
      <p:sp>
        <p:nvSpPr>
          <p:cNvPr id="54" name="Text Placeholder 9"/>
          <p:cNvSpPr>
            <a:spLocks noGrp="1"/>
          </p:cNvSpPr>
          <p:nvPr>
            <p:ph type="body" sz="quarter" idx="25" hasCustomPrompt="1"/>
          </p:nvPr>
        </p:nvSpPr>
        <p:spPr>
          <a:xfrm>
            <a:off x="6360197" y="3437210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Font typeface="Arial" pitchFamily="34" charset="0"/>
              <a:buNone/>
              <a:defRPr sz="1400" b="1" cap="all" baseline="0">
                <a:solidFill>
                  <a:srgbClr val="47484A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r>
              <a:rPr lang="en-US" dirty="0" smtClean="0"/>
              <a:t>PRESENTER NAME</a:t>
            </a:r>
            <a:endParaRPr lang="en-US" dirty="0"/>
          </a:p>
        </p:txBody>
      </p:sp>
      <p:sp>
        <p:nvSpPr>
          <p:cNvPr id="55" name="Text Placeholder 45"/>
          <p:cNvSpPr>
            <a:spLocks noGrp="1"/>
          </p:cNvSpPr>
          <p:nvPr>
            <p:ph type="body" sz="quarter" idx="26" hasCustomPrompt="1"/>
          </p:nvPr>
        </p:nvSpPr>
        <p:spPr>
          <a:xfrm>
            <a:off x="6360197" y="3720288"/>
            <a:ext cx="2692871" cy="685800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Font typeface="Arial" pitchFamily="34" charset="0"/>
              <a:buNone/>
              <a:defRPr sz="140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 smtClean="0"/>
              <a:t>Remove third presenter </a:t>
            </a:r>
            <a:br>
              <a:rPr lang="en-US" dirty="0" smtClean="0"/>
            </a:br>
            <a:r>
              <a:rPr lang="en-US" dirty="0" smtClean="0"/>
              <a:t>info if not needed</a:t>
            </a:r>
            <a:endParaRPr lang="en-US" dirty="0"/>
          </a:p>
        </p:txBody>
      </p:sp>
      <p:sp>
        <p:nvSpPr>
          <p:cNvPr id="47" name="Text Placeholder 45"/>
          <p:cNvSpPr>
            <a:spLocks noGrp="1"/>
          </p:cNvSpPr>
          <p:nvPr>
            <p:ph type="body" sz="quarter" idx="19" hasCustomPrompt="1"/>
          </p:nvPr>
        </p:nvSpPr>
        <p:spPr>
          <a:xfrm>
            <a:off x="469900" y="4570711"/>
            <a:ext cx="5894492" cy="386558"/>
          </a:xfrm>
        </p:spPr>
        <p:txBody>
          <a:bodyPr lIns="0" anchor="b"/>
          <a:lstStyle>
            <a:lvl1pPr marL="0" indent="0">
              <a:spcBef>
                <a:spcPts val="0"/>
              </a:spcBef>
              <a:buNone/>
              <a:defRPr sz="1400" baseline="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 smtClean="0"/>
              <a:t>Presentation Date</a:t>
            </a:r>
            <a:br>
              <a:rPr lang="en-US" dirty="0" smtClean="0"/>
            </a:br>
            <a:r>
              <a:rPr lang="en-US" dirty="0" smtClean="0"/>
              <a:t>City, State (presentation location)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-1018914" y="-1479541"/>
            <a:ext cx="3502900" cy="101566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Suggested</a:t>
            </a:r>
            <a:r>
              <a:rPr lang="en-US" sz="1400" b="1" baseline="0" dirty="0" smtClean="0">
                <a:solidFill>
                  <a:schemeClr val="bg1"/>
                </a:solidFill>
              </a:rPr>
              <a:t> line of text (optional): </a:t>
            </a:r>
          </a:p>
          <a:p>
            <a:endParaRPr lang="en-US" sz="1400" b="1" baseline="0" dirty="0" smtClean="0">
              <a:solidFill>
                <a:schemeClr val="bg1"/>
              </a:solidFill>
            </a:endParaRPr>
          </a:p>
          <a:p>
            <a:r>
              <a:rPr lang="en-US" sz="1400" b="1" baseline="0" dirty="0" smtClean="0">
                <a:solidFill>
                  <a:schemeClr val="bg1"/>
                </a:solidFill>
              </a:rPr>
              <a:t>WE START WITH YES.</a:t>
            </a:r>
            <a:endParaRPr lang="en-US" sz="1400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2264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*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BASIC CONTENT SLIDE</a:t>
            </a:r>
            <a:br>
              <a:rPr lang="en-US" dirty="0" smtClean="0"/>
            </a:br>
            <a:r>
              <a:rPr lang="en-US" dirty="0" smtClean="0"/>
              <a:t>one or two lines for headline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1" y="1408346"/>
            <a:ext cx="8372901" cy="3317082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 smtClean="0"/>
              <a:t>Click to add 1st-level bullet. Click an icon below to add table, graph or other imagery.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1009912"/>
            <a:ext cx="8372901" cy="374786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Slide subtitle optional -  delete as needed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545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Cover Option B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 descr="C:\Users\amiesen\Desktop\anlrgbppt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976" y="4545002"/>
            <a:ext cx="1557337" cy="561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82" descr="aerial view of Argonne with APS in front 5730-00068.jpg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82" b="7135"/>
          <a:stretch/>
        </p:blipFill>
        <p:spPr>
          <a:xfrm>
            <a:off x="0" y="-20265"/>
            <a:ext cx="9144000" cy="4508954"/>
          </a:xfrm>
          <a:prstGeom prst="rect">
            <a:avLst/>
          </a:prstGeom>
        </p:spPr>
      </p:pic>
      <p:sp>
        <p:nvSpPr>
          <p:cNvPr id="84" name="Text Placeholder 1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-20265"/>
            <a:ext cx="9144000" cy="4508954"/>
          </a:xfrm>
          <a:solidFill>
            <a:schemeClr val="accent2">
              <a:alpha val="85000"/>
            </a:schemeClr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8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4863726" y="1266825"/>
            <a:ext cx="4280275" cy="2029968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" y="1266825"/>
            <a:ext cx="4863724" cy="2029968"/>
          </a:xfrm>
          <a:solidFill>
            <a:schemeClr val="accent2"/>
          </a:solidFill>
        </p:spPr>
        <p:txBody>
          <a:bodyPr lIns="457200" rIns="91440" anchor="ctr">
            <a:normAutofit/>
          </a:bodyPr>
          <a:lstStyle>
            <a:lvl1pPr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presentation title -Cover option B </a:t>
            </a:r>
            <a:br>
              <a:rPr lang="en-US" dirty="0" smtClean="0"/>
            </a:br>
            <a:r>
              <a:rPr lang="en-US" dirty="0" smtClean="0"/>
              <a:t>can be up to four </a:t>
            </a:r>
            <a:br>
              <a:rPr lang="en-US" dirty="0" smtClean="0"/>
            </a:br>
            <a:r>
              <a:rPr lang="en-US" dirty="0" smtClean="0"/>
              <a:t>or five lines of text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4" hasCustomPrompt="1"/>
          </p:nvPr>
        </p:nvSpPr>
        <p:spPr>
          <a:xfrm>
            <a:off x="1" y="153714"/>
            <a:ext cx="5851526" cy="969169"/>
          </a:xfrm>
        </p:spPr>
        <p:txBody>
          <a:bodyPr lIns="457200" rIns="274320" anchor="ctr"/>
          <a:lstStyle>
            <a:lvl1pPr marL="0" indent="0">
              <a:buNone/>
              <a:defRPr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Insert presentation date</a:t>
            </a:r>
          </a:p>
        </p:txBody>
      </p:sp>
      <p:sp>
        <p:nvSpPr>
          <p:cNvPr id="85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469901" y="3437210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None/>
              <a:defRPr sz="1400" b="1" cap="all" baseline="0">
                <a:solidFill>
                  <a:schemeClr val="bg1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 smtClean="0"/>
              <a:t>presenter name</a:t>
            </a:r>
          </a:p>
        </p:txBody>
      </p:sp>
      <p:sp>
        <p:nvSpPr>
          <p:cNvPr id="86" name="Text Placeholder 45"/>
          <p:cNvSpPr>
            <a:spLocks noGrp="1"/>
          </p:cNvSpPr>
          <p:nvPr>
            <p:ph type="body" sz="quarter" idx="18" hasCustomPrompt="1"/>
          </p:nvPr>
        </p:nvSpPr>
        <p:spPr>
          <a:xfrm>
            <a:off x="469901" y="3720288"/>
            <a:ext cx="2692871" cy="685800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r>
              <a:rPr lang="en-US" dirty="0" smtClean="0"/>
              <a:t>Add Presenter Title</a:t>
            </a:r>
            <a:br>
              <a:rPr lang="en-US" dirty="0" smtClean="0"/>
            </a:br>
            <a:r>
              <a:rPr lang="en-US" dirty="0" smtClean="0"/>
              <a:t>Optional Line 2</a:t>
            </a:r>
            <a:br>
              <a:rPr lang="en-US" dirty="0" smtClean="0"/>
            </a:br>
            <a:r>
              <a:rPr lang="en-US" dirty="0" smtClean="0"/>
              <a:t>Optional Line 3</a:t>
            </a:r>
            <a:endParaRPr lang="en-US" dirty="0"/>
          </a:p>
        </p:txBody>
      </p:sp>
      <p:sp>
        <p:nvSpPr>
          <p:cNvPr id="87" name="Text Placeholder 9"/>
          <p:cNvSpPr>
            <a:spLocks noGrp="1"/>
          </p:cNvSpPr>
          <p:nvPr>
            <p:ph type="body" sz="quarter" idx="21" hasCustomPrompt="1"/>
          </p:nvPr>
        </p:nvSpPr>
        <p:spPr>
          <a:xfrm>
            <a:off x="3417372" y="3437210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Font typeface="Arial" pitchFamily="34" charset="0"/>
              <a:buNone/>
              <a:defRPr sz="1400" b="1" cap="all" baseline="0">
                <a:solidFill>
                  <a:schemeClr val="bg1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 smtClean="0"/>
              <a:t>presenter name</a:t>
            </a:r>
          </a:p>
        </p:txBody>
      </p:sp>
      <p:sp>
        <p:nvSpPr>
          <p:cNvPr id="88" name="Text Placeholder 45"/>
          <p:cNvSpPr>
            <a:spLocks noGrp="1"/>
          </p:cNvSpPr>
          <p:nvPr>
            <p:ph type="body" sz="quarter" idx="22" hasCustomPrompt="1"/>
          </p:nvPr>
        </p:nvSpPr>
        <p:spPr>
          <a:xfrm>
            <a:off x="3417372" y="3720288"/>
            <a:ext cx="2692871" cy="685800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Font typeface="Arial" pitchFamily="34" charset="0"/>
              <a:buNone/>
              <a:defRPr sz="1400">
                <a:solidFill>
                  <a:schemeClr val="bg1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 smtClean="0"/>
              <a:t>Remove second presenter info </a:t>
            </a:r>
            <a:br>
              <a:rPr lang="en-US" dirty="0" smtClean="0"/>
            </a:br>
            <a:r>
              <a:rPr lang="en-US" dirty="0" smtClean="0"/>
              <a:t>if not needed</a:t>
            </a:r>
          </a:p>
        </p:txBody>
      </p:sp>
      <p:sp>
        <p:nvSpPr>
          <p:cNvPr id="89" name="Text Placeholder 9"/>
          <p:cNvSpPr>
            <a:spLocks noGrp="1"/>
          </p:cNvSpPr>
          <p:nvPr>
            <p:ph type="body" sz="quarter" idx="25" hasCustomPrompt="1"/>
          </p:nvPr>
        </p:nvSpPr>
        <p:spPr>
          <a:xfrm>
            <a:off x="6360197" y="3437210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Font typeface="Arial" pitchFamily="34" charset="0"/>
              <a:buNone/>
              <a:defRPr sz="1400" b="1" cap="all" baseline="0">
                <a:solidFill>
                  <a:schemeClr val="bg1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 smtClean="0"/>
              <a:t>presenter name</a:t>
            </a:r>
          </a:p>
        </p:txBody>
      </p:sp>
      <p:sp>
        <p:nvSpPr>
          <p:cNvPr id="90" name="Text Placeholder 45"/>
          <p:cNvSpPr>
            <a:spLocks noGrp="1"/>
          </p:cNvSpPr>
          <p:nvPr>
            <p:ph type="body" sz="quarter" idx="26" hasCustomPrompt="1"/>
          </p:nvPr>
        </p:nvSpPr>
        <p:spPr>
          <a:xfrm>
            <a:off x="6360197" y="3720288"/>
            <a:ext cx="2692871" cy="685800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Font typeface="Arial" pitchFamily="34" charset="0"/>
              <a:buNone/>
              <a:defRPr sz="1400">
                <a:solidFill>
                  <a:schemeClr val="bg1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 smtClean="0"/>
              <a:t>Remove third presenter info </a:t>
            </a:r>
            <a:br>
              <a:rPr lang="en-US" dirty="0" smtClean="0"/>
            </a:br>
            <a:r>
              <a:rPr lang="en-US" dirty="0" smtClean="0"/>
              <a:t>if not needed</a:t>
            </a:r>
          </a:p>
        </p:txBody>
      </p:sp>
      <p:sp>
        <p:nvSpPr>
          <p:cNvPr id="4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-1" y="1266825"/>
            <a:ext cx="239714" cy="2029968"/>
          </a:xfrm>
          <a:solidFill>
            <a:schemeClr val="accent1"/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 smtClean="0"/>
              <a:t>  </a:t>
            </a:r>
          </a:p>
        </p:txBody>
      </p:sp>
      <p:sp>
        <p:nvSpPr>
          <p:cNvPr id="155" name="TextBox 154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Instructions on replacing a current image:</a:t>
            </a:r>
            <a:endParaRPr lang="en-US" sz="1400" b="1" dirty="0">
              <a:solidFill>
                <a:schemeClr val="bg1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8316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Cover Option C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 descr="C:\Users\amiesen\Desktop\anlrgbppt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976" y="82331"/>
            <a:ext cx="1557337" cy="561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Text Placeholder 45"/>
          <p:cNvSpPr>
            <a:spLocks noGrp="1"/>
          </p:cNvSpPr>
          <p:nvPr>
            <p:ph type="body" sz="quarter" idx="19" hasCustomPrompt="1"/>
          </p:nvPr>
        </p:nvSpPr>
        <p:spPr>
          <a:xfrm>
            <a:off x="469900" y="4570711"/>
            <a:ext cx="5894492" cy="386558"/>
          </a:xfrm>
        </p:spPr>
        <p:txBody>
          <a:bodyPr lIns="0" anchor="b"/>
          <a:lstStyle>
            <a:lvl1pPr marL="0" indent="0">
              <a:spcBef>
                <a:spcPts val="0"/>
              </a:spcBef>
              <a:buNone/>
              <a:defRPr sz="1400" baseline="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 smtClean="0"/>
              <a:t>Presentation Date</a:t>
            </a:r>
            <a:br>
              <a:rPr lang="en-US" dirty="0" smtClean="0"/>
            </a:br>
            <a:r>
              <a:rPr lang="en-US" dirty="0" smtClean="0"/>
              <a:t>City, State (presentation location)</a:t>
            </a:r>
          </a:p>
        </p:txBody>
      </p:sp>
      <p:sp>
        <p:nvSpPr>
          <p:cNvPr id="50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469901" y="3709174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None/>
              <a:defRPr sz="1400" b="1" cap="all" baseline="0">
                <a:solidFill>
                  <a:srgbClr val="47484A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 smtClean="0"/>
              <a:t>presenter name</a:t>
            </a:r>
          </a:p>
        </p:txBody>
      </p:sp>
      <p:sp>
        <p:nvSpPr>
          <p:cNvPr id="53" name="Text Placeholder 45"/>
          <p:cNvSpPr>
            <a:spLocks noGrp="1"/>
          </p:cNvSpPr>
          <p:nvPr>
            <p:ph type="body" sz="quarter" idx="18" hasCustomPrompt="1"/>
          </p:nvPr>
        </p:nvSpPr>
        <p:spPr>
          <a:xfrm>
            <a:off x="469901" y="3992251"/>
            <a:ext cx="2692871" cy="560042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40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r>
              <a:rPr lang="en-US" dirty="0" smtClean="0"/>
              <a:t>Add Presenter Title</a:t>
            </a:r>
            <a:br>
              <a:rPr lang="en-US" dirty="0" smtClean="0"/>
            </a:br>
            <a:r>
              <a:rPr lang="en-US" dirty="0" smtClean="0"/>
              <a:t>Optional Line 2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56" name="Text Placeholder 9"/>
          <p:cNvSpPr>
            <a:spLocks noGrp="1"/>
          </p:cNvSpPr>
          <p:nvPr>
            <p:ph type="body" sz="quarter" idx="21" hasCustomPrompt="1"/>
          </p:nvPr>
        </p:nvSpPr>
        <p:spPr>
          <a:xfrm>
            <a:off x="3417372" y="3709174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Font typeface="Arial" pitchFamily="34" charset="0"/>
              <a:buNone/>
              <a:defRPr sz="1400" b="1" cap="all" baseline="0">
                <a:solidFill>
                  <a:srgbClr val="47484A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 smtClean="0"/>
              <a:t>presenter name</a:t>
            </a:r>
          </a:p>
        </p:txBody>
      </p:sp>
      <p:sp>
        <p:nvSpPr>
          <p:cNvPr id="57" name="Text Placeholder 45"/>
          <p:cNvSpPr>
            <a:spLocks noGrp="1"/>
          </p:cNvSpPr>
          <p:nvPr>
            <p:ph type="body" sz="quarter" idx="22" hasCustomPrompt="1"/>
          </p:nvPr>
        </p:nvSpPr>
        <p:spPr>
          <a:xfrm>
            <a:off x="3417372" y="3992251"/>
            <a:ext cx="2692871" cy="560042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Font typeface="Arial" pitchFamily="34" charset="0"/>
              <a:buNone/>
              <a:defRPr sz="140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 smtClean="0"/>
              <a:t>Remove second presenter info </a:t>
            </a:r>
            <a:br>
              <a:rPr lang="en-US" dirty="0" smtClean="0"/>
            </a:br>
            <a:r>
              <a:rPr lang="en-US" dirty="0" smtClean="0"/>
              <a:t>if not needed</a:t>
            </a:r>
          </a:p>
        </p:txBody>
      </p:sp>
      <p:sp>
        <p:nvSpPr>
          <p:cNvPr id="45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218127" y="674681"/>
            <a:ext cx="8925874" cy="2071151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9900" y="2794775"/>
            <a:ext cx="8452904" cy="647160"/>
          </a:xfrm>
        </p:spPr>
        <p:txBody>
          <a:bodyPr lIns="0" rIns="91440" anchor="b">
            <a:normAutofit/>
          </a:bodyPr>
          <a:lstStyle>
            <a:lvl1pPr>
              <a:defRPr sz="2800" baseline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presentation title – cover option c </a:t>
            </a:r>
            <a:endParaRPr lang="en-US" dirty="0"/>
          </a:p>
        </p:txBody>
      </p:sp>
      <p:sp>
        <p:nvSpPr>
          <p:cNvPr id="87" name="Text Placeholder 9"/>
          <p:cNvSpPr>
            <a:spLocks noGrp="1"/>
          </p:cNvSpPr>
          <p:nvPr>
            <p:ph type="body" sz="quarter" idx="23" hasCustomPrompt="1"/>
          </p:nvPr>
        </p:nvSpPr>
        <p:spPr>
          <a:xfrm>
            <a:off x="6360197" y="3709174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Font typeface="Arial" pitchFamily="34" charset="0"/>
              <a:buNone/>
              <a:defRPr sz="1400" b="1" cap="all" baseline="0">
                <a:solidFill>
                  <a:srgbClr val="47484A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 smtClean="0"/>
              <a:t>presenter name</a:t>
            </a:r>
          </a:p>
        </p:txBody>
      </p:sp>
      <p:sp>
        <p:nvSpPr>
          <p:cNvPr id="88" name="Text Placeholder 45"/>
          <p:cNvSpPr>
            <a:spLocks noGrp="1"/>
          </p:cNvSpPr>
          <p:nvPr>
            <p:ph type="body" sz="quarter" idx="24" hasCustomPrompt="1"/>
          </p:nvPr>
        </p:nvSpPr>
        <p:spPr>
          <a:xfrm>
            <a:off x="6360197" y="3992251"/>
            <a:ext cx="2692871" cy="560042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Font typeface="Arial" pitchFamily="34" charset="0"/>
              <a:buNone/>
              <a:defRPr sz="140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 smtClean="0"/>
              <a:t>Remove third presenter info </a:t>
            </a:r>
            <a:br>
              <a:rPr lang="en-US" dirty="0" smtClean="0"/>
            </a:br>
            <a:r>
              <a:rPr lang="en-US" dirty="0" smtClean="0"/>
              <a:t>if not needed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5" hasCustomPrompt="1"/>
          </p:nvPr>
        </p:nvSpPr>
        <p:spPr>
          <a:xfrm>
            <a:off x="469900" y="3441935"/>
            <a:ext cx="8484914" cy="248308"/>
          </a:xfrm>
        </p:spPr>
        <p:txBody>
          <a:bodyPr/>
          <a:lstStyle>
            <a:lvl1pPr marL="0" indent="0">
              <a:buNone/>
              <a:defRPr b="1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Subtitle – delete if not needed</a:t>
            </a:r>
          </a:p>
        </p:txBody>
      </p:sp>
      <p:sp>
        <p:nvSpPr>
          <p:cNvPr id="46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" y="674680"/>
            <a:ext cx="224589" cy="2071116"/>
          </a:xfrm>
          <a:solidFill>
            <a:schemeClr val="accent1"/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 smtClean="0"/>
              <a:t>  </a:t>
            </a:r>
          </a:p>
        </p:txBody>
      </p:sp>
      <p:sp>
        <p:nvSpPr>
          <p:cNvPr id="186" name="TextBox 185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Instructions on replacing a current image:</a:t>
            </a:r>
            <a:endParaRPr lang="en-US" sz="1400" b="1" dirty="0">
              <a:solidFill>
                <a:schemeClr val="bg1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503238" y="300961"/>
            <a:ext cx="5984648" cy="331077"/>
          </a:xfrm>
        </p:spPr>
        <p:txBody>
          <a:bodyPr/>
          <a:lstStyle>
            <a:lvl1pPr marL="0" indent="0">
              <a:buNone/>
              <a:defRPr sz="10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 sz="1000" b="0" cap="all" dirty="0" smtClean="0">
                <a:solidFill>
                  <a:srgbClr val="000000"/>
                </a:solidFill>
              </a:rPr>
              <a:t>Type in Name of </a:t>
            </a:r>
            <a:r>
              <a:rPr lang="en-US" sz="1000" b="0" cap="all" dirty="0" err="1" smtClean="0">
                <a:solidFill>
                  <a:srgbClr val="000000"/>
                </a:solidFill>
              </a:rPr>
              <a:t>fACILITY</a:t>
            </a:r>
            <a:r>
              <a:rPr lang="en-US" sz="1000" b="0" cap="all" dirty="0" smtClean="0">
                <a:solidFill>
                  <a:srgbClr val="000000"/>
                </a:solidFill>
              </a:rPr>
              <a:t>, division, group, program or </a:t>
            </a:r>
            <a:r>
              <a:rPr lang="en-US" sz="1000" dirty="0" smtClean="0">
                <a:solidFill>
                  <a:srgbClr val="000000"/>
                </a:solidFill>
              </a:rPr>
              <a:t>www.anl.gov</a:t>
            </a:r>
            <a:endParaRPr lang="en-US" sz="1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0859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Cover Option 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 descr="C:\Users\amiesen\Desktop\anlrgbppt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976" y="170633"/>
            <a:ext cx="1557337" cy="561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Text Placeholder 45"/>
          <p:cNvSpPr>
            <a:spLocks noGrp="1"/>
          </p:cNvSpPr>
          <p:nvPr>
            <p:ph type="body" sz="quarter" idx="19" hasCustomPrompt="1"/>
          </p:nvPr>
        </p:nvSpPr>
        <p:spPr>
          <a:xfrm>
            <a:off x="469900" y="4570711"/>
            <a:ext cx="5894492" cy="386558"/>
          </a:xfrm>
        </p:spPr>
        <p:txBody>
          <a:bodyPr lIns="0" anchor="b"/>
          <a:lstStyle>
            <a:lvl1pPr marL="0" indent="0">
              <a:spcBef>
                <a:spcPts val="0"/>
              </a:spcBef>
              <a:buNone/>
              <a:defRPr sz="1400" baseline="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 smtClean="0"/>
              <a:t>Presentation Date</a:t>
            </a:r>
            <a:br>
              <a:rPr lang="en-US" dirty="0" smtClean="0"/>
            </a:br>
            <a:r>
              <a:rPr lang="en-US" dirty="0" smtClean="0"/>
              <a:t>City, State (presentation location)</a:t>
            </a:r>
          </a:p>
        </p:txBody>
      </p:sp>
      <p:sp>
        <p:nvSpPr>
          <p:cNvPr id="50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469901" y="3436223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None/>
              <a:defRPr sz="1400" b="1" cap="all" baseline="0">
                <a:solidFill>
                  <a:srgbClr val="47484A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 smtClean="0"/>
              <a:t>presenter name</a:t>
            </a:r>
          </a:p>
        </p:txBody>
      </p:sp>
      <p:sp>
        <p:nvSpPr>
          <p:cNvPr id="53" name="Text Placeholder 45"/>
          <p:cNvSpPr>
            <a:spLocks noGrp="1"/>
          </p:cNvSpPr>
          <p:nvPr>
            <p:ph type="body" sz="quarter" idx="18" hasCustomPrompt="1"/>
          </p:nvPr>
        </p:nvSpPr>
        <p:spPr>
          <a:xfrm>
            <a:off x="469901" y="3719301"/>
            <a:ext cx="2692871" cy="685800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40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r>
              <a:rPr lang="en-US" dirty="0" smtClean="0"/>
              <a:t>Add Presenter Title</a:t>
            </a:r>
            <a:br>
              <a:rPr lang="en-US" dirty="0" smtClean="0"/>
            </a:br>
            <a:r>
              <a:rPr lang="en-US" dirty="0" smtClean="0"/>
              <a:t>Optional Line 2</a:t>
            </a:r>
            <a:br>
              <a:rPr lang="en-US" dirty="0" smtClean="0"/>
            </a:br>
            <a:r>
              <a:rPr lang="en-US" dirty="0" smtClean="0"/>
              <a:t>Optional Line 3</a:t>
            </a:r>
            <a:endParaRPr lang="en-US" dirty="0"/>
          </a:p>
        </p:txBody>
      </p:sp>
      <p:sp>
        <p:nvSpPr>
          <p:cNvPr id="56" name="Text Placeholder 9"/>
          <p:cNvSpPr>
            <a:spLocks noGrp="1"/>
          </p:cNvSpPr>
          <p:nvPr>
            <p:ph type="body" sz="quarter" idx="21" hasCustomPrompt="1"/>
          </p:nvPr>
        </p:nvSpPr>
        <p:spPr>
          <a:xfrm>
            <a:off x="3417372" y="3436223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Font typeface="Arial" pitchFamily="34" charset="0"/>
              <a:buNone/>
              <a:defRPr sz="1400" b="1" cap="all" baseline="0">
                <a:solidFill>
                  <a:srgbClr val="47484A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 smtClean="0"/>
              <a:t>presenter name</a:t>
            </a:r>
          </a:p>
        </p:txBody>
      </p:sp>
      <p:sp>
        <p:nvSpPr>
          <p:cNvPr id="57" name="Text Placeholder 45"/>
          <p:cNvSpPr>
            <a:spLocks noGrp="1"/>
          </p:cNvSpPr>
          <p:nvPr>
            <p:ph type="body" sz="quarter" idx="22" hasCustomPrompt="1"/>
          </p:nvPr>
        </p:nvSpPr>
        <p:spPr>
          <a:xfrm>
            <a:off x="3417372" y="3719301"/>
            <a:ext cx="2692871" cy="560042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Font typeface="Arial" pitchFamily="34" charset="0"/>
              <a:buNone/>
              <a:defRPr sz="140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 smtClean="0"/>
              <a:t>Remove second presenter info </a:t>
            </a:r>
            <a:br>
              <a:rPr lang="en-US" dirty="0" smtClean="0"/>
            </a:br>
            <a:r>
              <a:rPr lang="en-US" dirty="0" smtClean="0"/>
              <a:t>if not needed</a:t>
            </a:r>
          </a:p>
        </p:txBody>
      </p:sp>
      <p:sp>
        <p:nvSpPr>
          <p:cNvPr id="45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218127" y="1261205"/>
            <a:ext cx="8925874" cy="2071151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9901" y="82770"/>
            <a:ext cx="6776128" cy="839426"/>
          </a:xfrm>
        </p:spPr>
        <p:txBody>
          <a:bodyPr lIns="0" rIns="91440" anchor="b">
            <a:normAutofit/>
          </a:bodyPr>
          <a:lstStyle>
            <a:lvl1pPr>
              <a:defRPr sz="2800" baseline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presentation title –</a:t>
            </a:r>
            <a:br>
              <a:rPr lang="en-US" dirty="0" smtClean="0"/>
            </a:br>
            <a:r>
              <a:rPr lang="en-US" dirty="0" smtClean="0"/>
              <a:t>Cover option D</a:t>
            </a:r>
            <a:endParaRPr lang="en-US" dirty="0"/>
          </a:p>
        </p:txBody>
      </p:sp>
      <p:sp>
        <p:nvSpPr>
          <p:cNvPr id="87" name="Text Placeholder 9"/>
          <p:cNvSpPr>
            <a:spLocks noGrp="1"/>
          </p:cNvSpPr>
          <p:nvPr>
            <p:ph type="body" sz="quarter" idx="23" hasCustomPrompt="1"/>
          </p:nvPr>
        </p:nvSpPr>
        <p:spPr>
          <a:xfrm>
            <a:off x="6360197" y="3436223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Font typeface="Arial" pitchFamily="34" charset="0"/>
              <a:buNone/>
              <a:defRPr sz="1400" b="1" cap="all" baseline="0">
                <a:solidFill>
                  <a:srgbClr val="47484A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 smtClean="0"/>
              <a:t>presenter name</a:t>
            </a:r>
          </a:p>
        </p:txBody>
      </p:sp>
      <p:sp>
        <p:nvSpPr>
          <p:cNvPr id="88" name="Text Placeholder 45"/>
          <p:cNvSpPr>
            <a:spLocks noGrp="1"/>
          </p:cNvSpPr>
          <p:nvPr>
            <p:ph type="body" sz="quarter" idx="24" hasCustomPrompt="1"/>
          </p:nvPr>
        </p:nvSpPr>
        <p:spPr>
          <a:xfrm>
            <a:off x="6360197" y="3719301"/>
            <a:ext cx="2692871" cy="560042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Font typeface="Arial" pitchFamily="34" charset="0"/>
              <a:buNone/>
              <a:defRPr sz="140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 smtClean="0"/>
              <a:t>Remove third presenter info </a:t>
            </a:r>
            <a:br>
              <a:rPr lang="en-US" dirty="0" smtClean="0"/>
            </a:br>
            <a:r>
              <a:rPr lang="en-US" dirty="0" smtClean="0"/>
              <a:t>if not needed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5" hasCustomPrompt="1"/>
          </p:nvPr>
        </p:nvSpPr>
        <p:spPr>
          <a:xfrm>
            <a:off x="469900" y="922195"/>
            <a:ext cx="8484914" cy="248308"/>
          </a:xfrm>
        </p:spPr>
        <p:txBody>
          <a:bodyPr/>
          <a:lstStyle>
            <a:lvl1pPr marL="0" indent="0">
              <a:buNone/>
              <a:defRPr b="1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Subtitle – delete if not needed</a:t>
            </a:r>
          </a:p>
        </p:txBody>
      </p:sp>
      <p:sp>
        <p:nvSpPr>
          <p:cNvPr id="46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" y="1261204"/>
            <a:ext cx="224589" cy="2071116"/>
          </a:xfrm>
          <a:solidFill>
            <a:schemeClr val="accent1"/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 smtClean="0"/>
              <a:t>  </a:t>
            </a:r>
          </a:p>
        </p:txBody>
      </p:sp>
      <p:sp>
        <p:nvSpPr>
          <p:cNvPr id="153" name="TextBox 152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Instructions on replacing a current image:</a:t>
            </a:r>
            <a:endParaRPr lang="en-US" sz="1400" b="1" dirty="0">
              <a:solidFill>
                <a:schemeClr val="bg1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1700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Pic - Full Fram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218127" y="6978"/>
            <a:ext cx="8925873" cy="5143500"/>
          </a:xfrm>
          <a:solidFill>
            <a:schemeClr val="bg1"/>
          </a:solidFill>
        </p:spPr>
        <p:txBody>
          <a:bodyPr lIns="0" tIns="16459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 then right click image and “SEND IMAGE TO BACK”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0" y="3581400"/>
            <a:ext cx="9144000" cy="1562100"/>
          </a:xfrm>
          <a:solidFill>
            <a:schemeClr val="tx2">
              <a:alpha val="91000"/>
            </a:schemeClr>
          </a:solidFill>
        </p:spPr>
        <p:txBody>
          <a:bodyPr bIns="0" anchor="b" anchorCtr="0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 smtClean="0"/>
              <a:t> </a:t>
            </a:r>
            <a:r>
              <a:rPr lang="en-US" dirty="0" err="1" smtClean="0"/>
              <a:t>x1</a:t>
            </a:r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9901" y="3782231"/>
            <a:ext cx="8321040" cy="1030194"/>
          </a:xfrm>
        </p:spPr>
        <p:txBody>
          <a:bodyPr lIns="0" anchor="t"/>
          <a:lstStyle>
            <a:lvl1pPr>
              <a:defRPr sz="24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Full-frame image layout  – title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-2"/>
            <a:ext cx="228600" cy="5143500"/>
          </a:xfrm>
          <a:solidFill>
            <a:schemeClr val="accent1"/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 smtClean="0"/>
              <a:t>  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Instructions on replacing a current image:</a:t>
            </a:r>
            <a:endParaRPr lang="en-US" sz="1400" b="1" dirty="0">
              <a:solidFill>
                <a:schemeClr val="bg1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7282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Pic - ONE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0" y="2742091"/>
            <a:ext cx="9144000" cy="2401409"/>
          </a:xfrm>
          <a:solidFill>
            <a:schemeClr val="accent2"/>
          </a:solidFill>
        </p:spPr>
        <p:txBody>
          <a:bodyPr bIns="0" anchor="b" anchorCtr="0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 smtClean="0"/>
              <a:t> </a:t>
            </a:r>
            <a:r>
              <a:rPr lang="en-US" dirty="0" err="1" smtClean="0"/>
              <a:t>x1</a:t>
            </a:r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469900" y="3893639"/>
            <a:ext cx="8434552" cy="1359776"/>
          </a:xfrm>
          <a:noFill/>
        </p:spPr>
        <p:txBody>
          <a:bodyPr lIns="0" tIns="91440"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5" name="Picture Placeholder 4"/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218127" y="-1"/>
            <a:ext cx="8925873" cy="2742010"/>
          </a:xfrm>
          <a:solidFill>
            <a:schemeClr val="bg1"/>
          </a:solidFill>
        </p:spPr>
        <p:txBody>
          <a:bodyPr lIns="0" tIns="109728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9900" y="3265038"/>
            <a:ext cx="8674100" cy="590324"/>
          </a:xfrm>
        </p:spPr>
        <p:txBody>
          <a:bodyPr lIns="0"/>
          <a:lstStyle>
            <a:lvl1pPr>
              <a:defRPr sz="28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Science/R&amp;D hero – one image</a:t>
            </a:r>
            <a:br>
              <a:rPr lang="en-US" dirty="0" smtClean="0"/>
            </a:br>
            <a:r>
              <a:rPr lang="en-US" dirty="0" smtClean="0"/>
              <a:t>Headline is </a:t>
            </a:r>
            <a:r>
              <a:rPr lang="en-US" dirty="0" err="1" smtClean="0"/>
              <a:t>arial</a:t>
            </a:r>
            <a:r>
              <a:rPr lang="en-US" dirty="0" smtClean="0"/>
              <a:t> in all caps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-2"/>
            <a:ext cx="228600" cy="5143500"/>
          </a:xfrm>
          <a:solidFill>
            <a:schemeClr val="accent1"/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 smtClean="0"/>
              <a:t>  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Instructions on replacing a current image:</a:t>
            </a:r>
            <a:endParaRPr lang="en-US" sz="1400" b="1" dirty="0">
              <a:solidFill>
                <a:schemeClr val="bg1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9492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Pic - TWO imag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0" y="2742091"/>
            <a:ext cx="9144000" cy="2401409"/>
          </a:xfrm>
          <a:solidFill>
            <a:schemeClr val="accent2"/>
          </a:solidFill>
        </p:spPr>
        <p:txBody>
          <a:bodyPr bIns="0" anchor="b" anchorCtr="0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 smtClean="0"/>
              <a:t> </a:t>
            </a:r>
            <a:r>
              <a:rPr lang="en-US" dirty="0" err="1" smtClean="0"/>
              <a:t>x1</a:t>
            </a:r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11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218127" y="0"/>
            <a:ext cx="4480560" cy="2747963"/>
          </a:xfrm>
          <a:solidFill>
            <a:schemeClr val="bg1">
              <a:lumMod val="75000"/>
            </a:schemeClr>
          </a:solidFill>
        </p:spPr>
        <p:txBody>
          <a:bodyPr tIns="109728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2" name="Picture Placeholder 4"/>
          <p:cNvSpPr>
            <a:spLocks noGrp="1" noChangeAspect="1"/>
          </p:cNvSpPr>
          <p:nvPr>
            <p:ph type="pic" sz="quarter" idx="17" hasCustomPrompt="1"/>
          </p:nvPr>
        </p:nvSpPr>
        <p:spPr>
          <a:xfrm>
            <a:off x="4682525" y="0"/>
            <a:ext cx="4480560" cy="2747963"/>
          </a:xfrm>
          <a:solidFill>
            <a:schemeClr val="bg1">
              <a:lumMod val="85000"/>
            </a:schemeClr>
          </a:solidFill>
        </p:spPr>
        <p:txBody>
          <a:bodyPr tIns="109728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9900" y="3255513"/>
            <a:ext cx="8674100" cy="590324"/>
          </a:xfrm>
        </p:spPr>
        <p:txBody>
          <a:bodyPr lIns="0"/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Science/R&amp;D hero – TWO images</a:t>
            </a:r>
            <a:br>
              <a:rPr lang="en-US" dirty="0" smtClean="0"/>
            </a:br>
            <a:r>
              <a:rPr lang="en-US" dirty="0" smtClean="0"/>
              <a:t>Headline is </a:t>
            </a:r>
            <a:r>
              <a:rPr lang="en-US" dirty="0" err="1" smtClean="0"/>
              <a:t>arial</a:t>
            </a:r>
            <a:r>
              <a:rPr lang="en-US" dirty="0" smtClean="0"/>
              <a:t> in all caps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469900" y="3884114"/>
            <a:ext cx="8434552" cy="1359776"/>
          </a:xfrm>
          <a:noFill/>
        </p:spPr>
        <p:txBody>
          <a:bodyPr lIns="0" tIns="91440"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-2"/>
            <a:ext cx="228600" cy="5143500"/>
          </a:xfrm>
          <a:solidFill>
            <a:schemeClr val="accent1"/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 smtClean="0"/>
              <a:t>  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Instructions on replacing a current image:</a:t>
            </a:r>
            <a:endParaRPr lang="en-US" sz="1400" b="1" dirty="0">
              <a:solidFill>
                <a:schemeClr val="bg1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9536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Pic - THREE Imag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0" y="2742091"/>
            <a:ext cx="9144000" cy="2401409"/>
          </a:xfrm>
          <a:solidFill>
            <a:schemeClr val="accent2"/>
          </a:solidFill>
        </p:spPr>
        <p:txBody>
          <a:bodyPr bIns="0" anchor="b" anchorCtr="0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 smtClean="0"/>
              <a:t> </a:t>
            </a:r>
            <a:r>
              <a:rPr lang="en-US" dirty="0" err="1" smtClean="0"/>
              <a:t>x1</a:t>
            </a:r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5" name="Picture Placeholder 4"/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218127" y="0"/>
            <a:ext cx="2990088" cy="2755232"/>
          </a:xfrm>
          <a:solidFill>
            <a:schemeClr val="bg1">
              <a:lumMod val="8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9" name="Picture Placeholder 4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3194237" y="0"/>
            <a:ext cx="2990088" cy="2755232"/>
          </a:xfrm>
          <a:solidFill>
            <a:schemeClr val="bg1">
              <a:lumMod val="7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0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6186112" y="0"/>
            <a:ext cx="2957888" cy="2755232"/>
          </a:xfrm>
          <a:solidFill>
            <a:schemeClr val="bg1">
              <a:lumMod val="8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469900" y="3893639"/>
            <a:ext cx="8434552" cy="1359776"/>
          </a:xfrm>
          <a:noFill/>
        </p:spPr>
        <p:txBody>
          <a:bodyPr lIns="0" tIns="91440"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9900" y="3265038"/>
            <a:ext cx="8674100" cy="590324"/>
          </a:xfrm>
        </p:spPr>
        <p:txBody>
          <a:bodyPr lIns="0"/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Science/R&amp;D hero – Three images</a:t>
            </a:r>
            <a:br>
              <a:rPr lang="en-US" dirty="0" smtClean="0"/>
            </a:br>
            <a:r>
              <a:rPr lang="en-US" dirty="0" smtClean="0"/>
              <a:t>Headline is </a:t>
            </a:r>
            <a:r>
              <a:rPr lang="en-US" dirty="0" err="1" smtClean="0"/>
              <a:t>arial</a:t>
            </a:r>
            <a:r>
              <a:rPr lang="en-US" dirty="0" smtClean="0"/>
              <a:t> in all caps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-2"/>
            <a:ext cx="228600" cy="5143500"/>
          </a:xfrm>
          <a:solidFill>
            <a:schemeClr val="accent1"/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 smtClean="0"/>
              <a:t>  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Instructions on replacing a current image:</a:t>
            </a:r>
            <a:endParaRPr lang="en-US" sz="1400" b="1" dirty="0">
              <a:solidFill>
                <a:schemeClr val="bg1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2978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Pic - FOUR Imag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0" y="0"/>
            <a:ext cx="9144000" cy="5143500"/>
          </a:xfrm>
          <a:solidFill>
            <a:schemeClr val="accent2"/>
          </a:solidFill>
        </p:spPr>
        <p:txBody>
          <a:bodyPr bIns="0" anchor="b" anchorCtr="0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 smtClean="0"/>
              <a:t> </a:t>
            </a:r>
            <a:r>
              <a:rPr lang="en-US" dirty="0" err="1" smtClean="0"/>
              <a:t>x1</a:t>
            </a:r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5" name="Picture Placeholder 4"/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218127" y="1240631"/>
            <a:ext cx="2240280" cy="1678712"/>
          </a:xfrm>
          <a:solidFill>
            <a:schemeClr val="bg1">
              <a:lumMod val="8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9" name="Picture Placeholder 4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2453235" y="1240631"/>
            <a:ext cx="2240280" cy="1678712"/>
          </a:xfrm>
          <a:solidFill>
            <a:schemeClr val="bg1">
              <a:lumMod val="7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0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4688341" y="1240631"/>
            <a:ext cx="2240280" cy="1678712"/>
          </a:xfrm>
          <a:solidFill>
            <a:schemeClr val="bg1">
              <a:lumMod val="8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1" name="Picture Placeholder 4"/>
          <p:cNvSpPr>
            <a:spLocks noGrp="1" noChangeAspect="1"/>
          </p:cNvSpPr>
          <p:nvPr>
            <p:ph type="pic" sz="quarter" idx="17" hasCustomPrompt="1"/>
          </p:nvPr>
        </p:nvSpPr>
        <p:spPr>
          <a:xfrm>
            <a:off x="6906022" y="1240631"/>
            <a:ext cx="2240280" cy="1678712"/>
          </a:xfrm>
          <a:solidFill>
            <a:schemeClr val="bg1">
              <a:lumMod val="7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469900" y="3484064"/>
            <a:ext cx="8434552" cy="1359776"/>
          </a:xfrm>
          <a:noFill/>
        </p:spPr>
        <p:txBody>
          <a:bodyPr lIns="0" tIns="91440"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Science/R&amp;D hero – four images</a:t>
            </a:r>
            <a:br>
              <a:rPr lang="en-US" dirty="0" smtClean="0"/>
            </a:br>
            <a:r>
              <a:rPr lang="en-US" dirty="0" smtClean="0"/>
              <a:t>Headline is </a:t>
            </a:r>
            <a:r>
              <a:rPr lang="en-US" dirty="0" err="1" smtClean="0"/>
              <a:t>arial</a:t>
            </a:r>
            <a:r>
              <a:rPr lang="en-US" dirty="0" smtClean="0"/>
              <a:t> in all caps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218128" y="2948823"/>
            <a:ext cx="2238469" cy="358378"/>
          </a:xfrm>
        </p:spPr>
        <p:txBody>
          <a:bodyPr lIns="91440" rIns="91440"/>
          <a:lstStyle>
            <a:lvl1pPr marL="0" indent="0">
              <a:lnSpc>
                <a:spcPct val="95000"/>
              </a:lnSpc>
              <a:buNone/>
              <a:defRPr sz="12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Image caption Image caption Image caption Image caption Image</a:t>
            </a:r>
            <a:endParaRPr lang="en-US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2442595" y="2948823"/>
            <a:ext cx="2238469" cy="358378"/>
          </a:xfrm>
        </p:spPr>
        <p:txBody>
          <a:bodyPr lIns="91440" rIns="91440"/>
          <a:lstStyle>
            <a:lvl1pPr marL="0" indent="0">
              <a:lnSpc>
                <a:spcPct val="95000"/>
              </a:lnSpc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Image caption Image caption Image caption Image caption Image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20" hasCustomPrompt="1"/>
          </p:nvPr>
        </p:nvSpPr>
        <p:spPr>
          <a:xfrm>
            <a:off x="4681064" y="2948823"/>
            <a:ext cx="2238469" cy="358378"/>
          </a:xfrm>
        </p:spPr>
        <p:txBody>
          <a:bodyPr lIns="91440" rIns="91440"/>
          <a:lstStyle>
            <a:lvl1pPr marL="0" indent="0">
              <a:lnSpc>
                <a:spcPct val="95000"/>
              </a:lnSpc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Image caption Image caption Image caption Image caption Image</a:t>
            </a:r>
            <a:endParaRPr lang="en-US" dirty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6905532" y="2948823"/>
            <a:ext cx="2238469" cy="358378"/>
          </a:xfrm>
        </p:spPr>
        <p:txBody>
          <a:bodyPr lIns="91440" rIns="91440"/>
          <a:lstStyle>
            <a:lvl1pPr marL="0" indent="0">
              <a:lnSpc>
                <a:spcPct val="95000"/>
              </a:lnSpc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Image caption Image caption Image caption Image caption Image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23"/>
          </p:nvPr>
        </p:nvSpPr>
        <p:spPr>
          <a:xfrm>
            <a:off x="0" y="-1"/>
            <a:ext cx="228600" cy="51435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-2"/>
            <a:ext cx="228600" cy="5143500"/>
          </a:xfrm>
          <a:solidFill>
            <a:schemeClr val="accent1"/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 smtClean="0"/>
              <a:t>  </a:t>
            </a:r>
          </a:p>
        </p:txBody>
      </p:sp>
      <p:sp>
        <p:nvSpPr>
          <p:cNvPr id="21" name="TextBox 20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Instructions on replacing a current image:</a:t>
            </a:r>
            <a:endParaRPr lang="en-US" sz="1400" b="1" dirty="0">
              <a:solidFill>
                <a:schemeClr val="bg1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5652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*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367903"/>
            <a:ext cx="8372901" cy="621711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TITLE AND CONTENT </a:t>
            </a:r>
            <a:br>
              <a:rPr lang="en-US" dirty="0" smtClean="0"/>
            </a:br>
            <a:r>
              <a:rPr lang="en-US" dirty="0" smtClean="0"/>
              <a:t>Headline in </a:t>
            </a:r>
            <a:r>
              <a:rPr lang="en-US" dirty="0" err="1" smtClean="0"/>
              <a:t>arial</a:t>
            </a:r>
            <a:r>
              <a:rPr lang="en-US" dirty="0" smtClean="0"/>
              <a:t> and all caps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1019437"/>
            <a:ext cx="8372901" cy="374786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 smtClean="0"/>
              <a:t>Slide subtitle optional -  delete as needed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2148350" y="108417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467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Columns-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1030288"/>
            <a:ext cx="8372901" cy="374786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 smtClean="0"/>
              <a:t>Slide subtitle optional -  delete as needed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57200" y="1428723"/>
            <a:ext cx="4023360" cy="3317081"/>
          </a:xfrm>
        </p:spPr>
        <p:txBody>
          <a:bodyPr/>
          <a:lstStyle>
            <a:lvl1pPr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defRPr sz="1800"/>
            </a:lvl3pPr>
            <a:lvl4pPr marL="865188" indent="-171450">
              <a:defRPr sz="1800"/>
            </a:lvl4pPr>
            <a:lvl5pPr marL="1084263" indent="-171450"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700588" y="1418007"/>
            <a:ext cx="4023360" cy="3317081"/>
          </a:xfrm>
        </p:spPr>
        <p:txBody>
          <a:bodyPr/>
          <a:lstStyle>
            <a:lvl1pPr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defRPr sz="1800"/>
            </a:lvl3pPr>
            <a:lvl4pPr marL="865188" indent="-171450">
              <a:defRPr sz="1800"/>
            </a:lvl4pPr>
            <a:lvl5pPr marL="1084263" indent="-171450"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Two-column CONTENT slide</a:t>
            </a:r>
            <a:br>
              <a:rPr lang="en-US" dirty="0" smtClean="0"/>
            </a:br>
            <a:r>
              <a:rPr lang="en-US" dirty="0" smtClean="0"/>
              <a:t>one or two lines for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572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Columns-TWO w/boxed hea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60895" y="1840702"/>
            <a:ext cx="4114800" cy="2876912"/>
          </a:xfrm>
          <a:ln>
            <a:solidFill>
              <a:schemeClr val="bg1">
                <a:lumMod val="50000"/>
              </a:schemeClr>
            </a:solidFill>
          </a:ln>
        </p:spPr>
        <p:txBody>
          <a:bodyPr lIns="182880" tIns="91440" rIns="91440"/>
          <a:lstStyle>
            <a:lvl1pPr>
              <a:defRPr sz="1800"/>
            </a:lvl1pPr>
            <a:lvl2pPr marL="457200" indent="-173038">
              <a:defRPr sz="1800"/>
            </a:lvl2pPr>
            <a:lvl3pPr marL="627063" indent="-128588">
              <a:defRPr sz="1800"/>
            </a:lvl3pPr>
            <a:lvl4pPr marL="865188" indent="-171450">
              <a:defRPr sz="1800"/>
            </a:lvl4pPr>
            <a:lvl5pPr marL="1084263" indent="-171450"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714875" y="1840702"/>
            <a:ext cx="4114800" cy="2876912"/>
          </a:xfrm>
          <a:ln>
            <a:solidFill>
              <a:schemeClr val="bg1">
                <a:lumMod val="50000"/>
              </a:schemeClr>
            </a:solidFill>
          </a:ln>
        </p:spPr>
        <p:txBody>
          <a:bodyPr lIns="182880" tIns="91440" rIns="91440"/>
          <a:lstStyle>
            <a:lvl1pPr>
              <a:defRPr sz="1800"/>
            </a:lvl1pPr>
            <a:lvl2pPr marL="457200" indent="-173038">
              <a:defRPr sz="1800"/>
            </a:lvl2pPr>
            <a:lvl3pPr marL="627063" indent="-128588">
              <a:defRPr sz="1800"/>
            </a:lvl3pPr>
            <a:lvl4pPr marL="865188" indent="-171450">
              <a:defRPr sz="1800"/>
            </a:lvl4pPr>
            <a:lvl5pPr marL="1084263" indent="-171450"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4714875" y="1406047"/>
            <a:ext cx="4114800" cy="46574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</a:ln>
        </p:spPr>
        <p:txBody>
          <a:bodyPr lIns="182880" bIns="0" anchor="ctr"/>
          <a:lstStyle>
            <a:lvl1pPr marL="0" indent="0" algn="l">
              <a:lnSpc>
                <a:spcPct val="100000"/>
              </a:lnSpc>
              <a:buNone/>
              <a:defRPr sz="1800" b="1" cap="all" baseline="0">
                <a:solidFill>
                  <a:schemeClr val="bg1"/>
                </a:solidFill>
              </a:defRPr>
            </a:lvl1pPr>
            <a:lvl2pPr marL="457200" indent="-173038">
              <a:defRPr sz="1600"/>
            </a:lvl2pPr>
            <a:lvl3pPr marL="627063" indent="-128588">
              <a:defRPr sz="1400"/>
            </a:lvl3pPr>
            <a:lvl4pPr marL="865188" indent="-171450">
              <a:defRPr sz="1200"/>
            </a:lvl4pPr>
            <a:lvl5pPr marL="1084263" indent="-171450">
              <a:defRPr sz="1200"/>
            </a:lvl5pPr>
          </a:lstStyle>
          <a:p>
            <a:pPr lvl="0"/>
            <a:r>
              <a:rPr lang="en-US" dirty="0" smtClean="0"/>
              <a:t>Click to Add Headline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1019437"/>
            <a:ext cx="8372901" cy="374786"/>
          </a:xfrm>
          <a:noFill/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 smtClean="0"/>
              <a:t>Slide subtitle optional -  delete as needed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460895" y="1406047"/>
            <a:ext cx="4114800" cy="46574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</a:ln>
          <a:effectLst/>
        </p:spPr>
        <p:txBody>
          <a:bodyPr lIns="182880" bIns="0" anchor="ctr"/>
          <a:lstStyle>
            <a:lvl1pPr marL="0" indent="0" algn="l">
              <a:lnSpc>
                <a:spcPct val="100000"/>
              </a:lnSpc>
              <a:buNone/>
              <a:defRPr sz="1800" b="1" cap="all" baseline="0">
                <a:solidFill>
                  <a:schemeClr val="bg1"/>
                </a:solidFill>
              </a:defRPr>
            </a:lvl1pPr>
            <a:lvl2pPr marL="457200" indent="-173038">
              <a:defRPr sz="1600"/>
            </a:lvl2pPr>
            <a:lvl3pPr marL="627063" indent="-128588">
              <a:defRPr sz="1400"/>
            </a:lvl3pPr>
            <a:lvl4pPr marL="865188" indent="-171450">
              <a:defRPr sz="1200"/>
            </a:lvl4pPr>
            <a:lvl5pPr marL="1084263" indent="-171450">
              <a:defRPr sz="1200"/>
            </a:lvl5pPr>
          </a:lstStyle>
          <a:p>
            <a:pPr lvl="0"/>
            <a:r>
              <a:rPr lang="en-US" dirty="0" smtClean="0"/>
              <a:t>Click to Add Headline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Two-column CONTENT slide</a:t>
            </a:r>
            <a:br>
              <a:rPr lang="en-US" dirty="0" smtClean="0"/>
            </a:br>
            <a:r>
              <a:rPr lang="en-US" dirty="0" smtClean="0"/>
              <a:t>with box treatment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405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TWO IMAGES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FEC96C-AFD1-4C49-9493-F5643E5E2E8F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503575" y="1417872"/>
            <a:ext cx="4319750" cy="1540832"/>
          </a:xfrm>
        </p:spPr>
        <p:txBody>
          <a:bodyPr tIns="0"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800"/>
            </a:lvl4pPr>
            <a:lvl5pPr marL="1084263" indent="-171450">
              <a:spcBef>
                <a:spcPts val="0"/>
              </a:spcBef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495680" y="1417871"/>
            <a:ext cx="3729481" cy="1565882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2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95680" y="3203316"/>
            <a:ext cx="3729481" cy="1565882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TWO IMAGES – VERTICAL</a:t>
            </a:r>
            <a:br>
              <a:rPr lang="en-US" dirty="0" smtClean="0"/>
            </a:br>
            <a:r>
              <a:rPr lang="en-US" dirty="0" smtClean="0"/>
              <a:t>Headline in </a:t>
            </a:r>
            <a:r>
              <a:rPr lang="en-US" dirty="0" err="1" smtClean="0"/>
              <a:t>arial</a:t>
            </a:r>
            <a:r>
              <a:rPr lang="en-US" dirty="0" smtClean="0"/>
              <a:t> and all caps</a:t>
            </a:r>
            <a:endParaRPr 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1019437"/>
            <a:ext cx="8372901" cy="374786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 smtClean="0"/>
              <a:t>Slide subtitle optional -  delete as needed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4503575" y="3193094"/>
            <a:ext cx="4319750" cy="1540832"/>
          </a:xfrm>
        </p:spPr>
        <p:txBody>
          <a:bodyPr tIns="0"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800"/>
            </a:lvl4pPr>
            <a:lvl5pPr marL="1084263" indent="-171450">
              <a:spcBef>
                <a:spcPts val="0"/>
              </a:spcBef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Instructions on replacing a current image:</a:t>
            </a:r>
            <a:endParaRPr lang="en-US" sz="1400" b="1" dirty="0">
              <a:solidFill>
                <a:schemeClr val="bg1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79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THREE IMAGES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FEC96C-AFD1-4C49-9493-F5643E5E2E8F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045309" y="1451045"/>
            <a:ext cx="5814912" cy="977534"/>
          </a:xfrm>
        </p:spPr>
        <p:txBody>
          <a:bodyPr tIns="0"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600"/>
            </a:lvl4pPr>
            <a:lvl5pPr marL="1084263" indent="-171450">
              <a:spcBef>
                <a:spcPts val="0"/>
              </a:spcBef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489394" y="1442711"/>
            <a:ext cx="2023746" cy="890108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2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87015" y="2620206"/>
            <a:ext cx="2028507" cy="890108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THREE IMAGES – VERTICAL</a:t>
            </a:r>
            <a:br>
              <a:rPr lang="en-US" dirty="0" smtClean="0"/>
            </a:br>
            <a:r>
              <a:rPr lang="en-US" dirty="0" smtClean="0"/>
              <a:t>Headline in </a:t>
            </a:r>
            <a:r>
              <a:rPr lang="en-US" dirty="0" err="1" smtClean="0"/>
              <a:t>arial</a:t>
            </a:r>
            <a:r>
              <a:rPr lang="en-US" dirty="0" smtClean="0"/>
              <a:t> and all caps</a:t>
            </a:r>
            <a:endParaRPr 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1028962"/>
            <a:ext cx="8372901" cy="374786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 smtClean="0"/>
              <a:t>Slide subtitle optional -  delete as needed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3045309" y="2630976"/>
            <a:ext cx="5814912" cy="977534"/>
          </a:xfrm>
        </p:spPr>
        <p:txBody>
          <a:bodyPr tIns="0"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600"/>
            </a:lvl4pPr>
            <a:lvl5pPr marL="1084263" indent="-171450">
              <a:spcBef>
                <a:spcPts val="0"/>
              </a:spcBef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4" name="Picture Placeholder 4"/>
          <p:cNvSpPr>
            <a:spLocks noGrp="1"/>
          </p:cNvSpPr>
          <p:nvPr>
            <p:ph type="pic" sz="quarter" idx="19" hasCustomPrompt="1"/>
          </p:nvPr>
        </p:nvSpPr>
        <p:spPr>
          <a:xfrm>
            <a:off x="487014" y="3807136"/>
            <a:ext cx="2028507" cy="890108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3045309" y="3794491"/>
            <a:ext cx="5814912" cy="977534"/>
          </a:xfrm>
        </p:spPr>
        <p:txBody>
          <a:bodyPr tIns="0"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600"/>
            </a:lvl4pPr>
            <a:lvl5pPr marL="1084263" indent="-171450">
              <a:spcBef>
                <a:spcPts val="0"/>
              </a:spcBef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Instructions on replacing a current image:</a:t>
            </a:r>
            <a:endParaRPr lang="en-US" sz="1400" b="1" dirty="0">
              <a:solidFill>
                <a:schemeClr val="bg1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63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TWO IMAGES - top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1019437"/>
            <a:ext cx="8372901" cy="374786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 smtClean="0"/>
              <a:t>Slide subtitle optional -  delete as needed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88732" y="3141637"/>
            <a:ext cx="4114800" cy="1596872"/>
          </a:xfrm>
        </p:spPr>
        <p:txBody>
          <a:bodyPr tIns="91440"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800"/>
            </a:lvl4pPr>
            <a:lvl5pPr marL="1084263" indent="-171450">
              <a:spcBef>
                <a:spcPts val="0"/>
              </a:spcBef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716216" y="3141637"/>
            <a:ext cx="4097585" cy="1596872"/>
          </a:xfrm>
        </p:spPr>
        <p:txBody>
          <a:bodyPr tIns="91440"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800"/>
            </a:lvl4pPr>
            <a:lvl5pPr marL="1084263" indent="-171450">
              <a:spcBef>
                <a:spcPts val="0"/>
              </a:spcBef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495679" y="1417871"/>
            <a:ext cx="4023360" cy="1714500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2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709050" y="1417871"/>
            <a:ext cx="4023360" cy="1714500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TWO IMAGES – top HORIZONTAL</a:t>
            </a:r>
            <a:br>
              <a:rPr lang="en-US" dirty="0" smtClean="0"/>
            </a:br>
            <a:r>
              <a:rPr lang="en-US" dirty="0" smtClean="0"/>
              <a:t>Headline in </a:t>
            </a:r>
            <a:r>
              <a:rPr lang="en-US" dirty="0" err="1" smtClean="0"/>
              <a:t>arial</a:t>
            </a:r>
            <a:r>
              <a:rPr lang="en-US" dirty="0" smtClean="0"/>
              <a:t> and all caps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 smtClean="0">
                <a:solidFill>
                  <a:schemeClr val="bg1"/>
                </a:solidFill>
              </a:rPr>
              <a:t>Select </a:t>
            </a:r>
            <a:r>
              <a:rPr lang="en-US" sz="1400" dirty="0">
                <a:solidFill>
                  <a:schemeClr val="bg1"/>
                </a:solidFill>
              </a:rPr>
              <a:t>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1350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TWO IMAGES - Bottom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1016890"/>
            <a:ext cx="8372901" cy="374786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 smtClean="0"/>
              <a:t>Slide subtitle optional -  delete as needed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57200" y="1408347"/>
            <a:ext cx="4114800" cy="1287809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800"/>
            </a:lvl4pPr>
            <a:lvl5pPr marL="1084263" indent="-171450">
              <a:spcBef>
                <a:spcPts val="0"/>
              </a:spcBef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716215" y="1408347"/>
            <a:ext cx="4114800" cy="1287809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800"/>
            </a:lvl4pPr>
            <a:lvl5pPr marL="1084263" indent="-171450">
              <a:spcBef>
                <a:spcPts val="0"/>
              </a:spcBef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464146" y="2711336"/>
            <a:ext cx="4023360" cy="1714500"/>
          </a:xfrm>
          <a:solidFill>
            <a:schemeClr val="bg1">
              <a:lumMod val="75000"/>
            </a:schemeClr>
          </a:solidFill>
        </p:spPr>
        <p:txBody>
          <a:bodyPr tIns="27432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730864" y="2711336"/>
            <a:ext cx="4023360" cy="1714500"/>
          </a:xfrm>
          <a:solidFill>
            <a:schemeClr val="bg1">
              <a:lumMod val="75000"/>
            </a:schemeClr>
          </a:solidFill>
        </p:spPr>
        <p:txBody>
          <a:bodyPr tIns="27432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TWO IMAGES – bottom HORIZONTAL</a:t>
            </a:r>
            <a:br>
              <a:rPr lang="en-US" dirty="0" smtClean="0"/>
            </a:br>
            <a:r>
              <a:rPr lang="en-US" dirty="0" smtClean="0"/>
              <a:t>WITH CAPTIONS</a:t>
            </a: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 smtClean="0">
                <a:solidFill>
                  <a:schemeClr val="bg1"/>
                </a:solidFill>
              </a:rPr>
              <a:t>Select </a:t>
            </a:r>
            <a:r>
              <a:rPr lang="en-US" sz="1400" dirty="0">
                <a:solidFill>
                  <a:schemeClr val="bg1"/>
                </a:solidFill>
              </a:rPr>
              <a:t>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476266" y="4434669"/>
            <a:ext cx="3995723" cy="359070"/>
          </a:xfrm>
        </p:spPr>
        <p:txBody>
          <a:bodyPr/>
          <a:lstStyle>
            <a:lvl1pPr marL="0" indent="0">
              <a:buNone/>
              <a:defRPr sz="12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4750290" y="4444194"/>
            <a:ext cx="3995723" cy="359070"/>
          </a:xfrm>
        </p:spPr>
        <p:txBody>
          <a:bodyPr/>
          <a:lstStyle>
            <a:lvl1pPr marL="0" indent="0">
              <a:buNone/>
              <a:defRPr sz="12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14575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C:\Users\amiesen\Desktop\anlrgbpptlogo.png"/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1490" y="4799992"/>
            <a:ext cx="775768" cy="279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1" y="358378"/>
            <a:ext cx="8372901" cy="621711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 dirty="0" smtClean="0"/>
              <a:t>Headline in all caps </a:t>
            </a:r>
            <a:r>
              <a:rPr lang="en-US" dirty="0" err="1" smtClean="0"/>
              <a:t>28pt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preferred as one or two lines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393826"/>
            <a:ext cx="8372901" cy="3317081"/>
          </a:xfrm>
          <a:prstGeom prst="rect">
            <a:avLst/>
          </a:prstGeom>
        </p:spPr>
        <p:txBody>
          <a:bodyPr vert="horz" lIns="0" tIns="0" rIns="0" bIns="45720" rtlCol="0">
            <a:noAutofit/>
          </a:bodyPr>
          <a:lstStyle/>
          <a:p>
            <a:pPr lvl="0"/>
            <a:r>
              <a:rPr lang="en-US" dirty="0" smtClean="0"/>
              <a:t>Click to add 1st-level bullet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43400" y="4855282"/>
            <a:ext cx="457200" cy="137160"/>
          </a:xfrm>
          <a:prstGeom prst="rect">
            <a:avLst/>
          </a:prstGeom>
        </p:spPr>
        <p:txBody>
          <a:bodyPr vert="horz" lIns="0" tIns="45720" rIns="0" bIns="0" rtlCol="0" anchor="b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0" y="-2"/>
            <a:ext cx="228600" cy="51435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0" numCol="1" anchor="b" anchorCtr="0" compatLnSpc="1">
            <a:prstTxWarp prst="textNoShape">
              <a:avLst/>
            </a:prstTxWarp>
          </a:bodyPr>
          <a:lstStyle/>
          <a:p>
            <a:pPr lvl="0"/>
            <a:endParaRPr lang="en-US" sz="10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335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686" r:id="rId2"/>
    <p:sldLayoutId id="2147483687" r:id="rId3"/>
    <p:sldLayoutId id="2147483688" r:id="rId4"/>
    <p:sldLayoutId id="2147483690" r:id="rId5"/>
    <p:sldLayoutId id="2147483774" r:id="rId6"/>
    <p:sldLayoutId id="2147483711" r:id="rId7"/>
    <p:sldLayoutId id="2147483692" r:id="rId8"/>
    <p:sldLayoutId id="2147483693" r:id="rId9"/>
    <p:sldLayoutId id="2147483776" r:id="rId10"/>
    <p:sldLayoutId id="2147483709" r:id="rId11"/>
    <p:sldLayoutId id="2147483695" r:id="rId12"/>
    <p:sldLayoutId id="2147483739" r:id="rId13"/>
    <p:sldLayoutId id="2147483696" r:id="rId14"/>
    <p:sldLayoutId id="2147483689" r:id="rId15"/>
    <p:sldLayoutId id="2147483710" r:id="rId16"/>
    <p:sldLayoutId id="2147483706" r:id="rId17"/>
    <p:sldLayoutId id="2147483704" r:id="rId18"/>
    <p:sldLayoutId id="2147483769" r:id="rId19"/>
    <p:sldLayoutId id="2147483770" r:id="rId20"/>
    <p:sldLayoutId id="2147483771" r:id="rId21"/>
    <p:sldLayoutId id="2147483772" r:id="rId22"/>
    <p:sldLayoutId id="2147483761" r:id="rId23"/>
    <p:sldLayoutId id="2147483762" r:id="rId24"/>
    <p:sldLayoutId id="2147483763" r:id="rId25"/>
    <p:sldLayoutId id="2147483765" r:id="rId26"/>
    <p:sldLayoutId id="2147483766" r:id="rId27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lnSpc>
          <a:spcPct val="95000"/>
        </a:lnSpc>
        <a:spcBef>
          <a:spcPct val="0"/>
        </a:spcBef>
        <a:buNone/>
        <a:defRPr sz="2800" b="1" i="0" kern="1200" cap="all" baseline="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173038" indent="-173038" algn="l" defTabSz="457200" rtl="0" eaLnBrk="1" latinLnBrk="0" hangingPunct="1">
        <a:spcBef>
          <a:spcPts val="600"/>
        </a:spcBef>
        <a:spcAft>
          <a:spcPts val="0"/>
        </a:spcAft>
        <a:buFont typeface="Wingdings" pitchFamily="2" charset="2"/>
        <a:buChar char="§"/>
        <a:defRPr sz="1800" kern="1200" baseline="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1pPr>
      <a:lvl2pPr marL="520700" indent="-236538" algn="l" defTabSz="457200" rtl="0" eaLnBrk="1" latinLnBrk="0" hangingPunct="1">
        <a:spcBef>
          <a:spcPts val="0"/>
        </a:spcBef>
        <a:spcAft>
          <a:spcPts val="0"/>
        </a:spcAft>
        <a:buFont typeface="Arial"/>
        <a:buChar char="–"/>
        <a:defRPr sz="1800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2pPr>
      <a:lvl3pPr marL="803275" indent="-187325" algn="l" defTabSz="457200" rtl="0" eaLnBrk="1" latinLnBrk="0" hangingPunct="1">
        <a:spcBef>
          <a:spcPts val="0"/>
        </a:spcBef>
        <a:spcAft>
          <a:spcPts val="0"/>
        </a:spcAft>
        <a:buFont typeface="Arial"/>
        <a:buChar char="•"/>
        <a:defRPr sz="1800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3pPr>
      <a:lvl4pPr marL="1087438" indent="-171450" algn="l" defTabSz="457200" rtl="0" eaLnBrk="1" latinLnBrk="0" hangingPunct="1">
        <a:spcBef>
          <a:spcPts val="0"/>
        </a:spcBef>
        <a:spcAft>
          <a:spcPts val="0"/>
        </a:spcAft>
        <a:buFont typeface="Arial"/>
        <a:buChar char="–"/>
        <a:defRPr sz="1800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4pPr>
      <a:lvl5pPr marL="1371600" indent="-171450" algn="l" defTabSz="457200" rtl="0" eaLnBrk="1" latinLnBrk="0" hangingPunct="1">
        <a:spcBef>
          <a:spcPts val="0"/>
        </a:spcBef>
        <a:spcAft>
          <a:spcPts val="0"/>
        </a:spcAft>
        <a:buFont typeface="Arial"/>
        <a:buChar char="»"/>
        <a:defRPr sz="1800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jpe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jpeg"/><Relationship Id="rId4" Type="http://schemas.openxmlformats.org/officeDocument/2006/relationships/image" Target="../media/image9.gif"/><Relationship Id="rId9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://www.mcs.anl.gov/~emews/tutoria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CP-CANDLE/Supervisor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27"/>
          </p:nvPr>
        </p:nvSpPr>
        <p:spPr>
          <a:xfrm>
            <a:off x="468795" y="574696"/>
            <a:ext cx="6151923" cy="304654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OPTIMAL DEEP LEARNING On Large-scale computers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Hyperparameter Optimization: Getting the Most Out of Your Models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err="1" smtClean="0"/>
              <a:t>erhtjhtyhy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 smtClean="0"/>
              <a:t>Justin M Wozniak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 smtClean="0"/>
              <a:t>Computer Scientist</a:t>
            </a:r>
          </a:p>
          <a:p>
            <a:r>
              <a:rPr lang="en-US" dirty="0" smtClean="0"/>
              <a:t>Mathematics &amp; Computer Science</a:t>
            </a:r>
          </a:p>
          <a:p>
            <a:r>
              <a:rPr lang="en-US" dirty="0" smtClean="0"/>
              <a:t>Argonne National Laboratory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Deep Learning at Argonne National </a:t>
            </a:r>
            <a:r>
              <a:rPr lang="en-US" dirty="0" smtClean="0"/>
              <a:t>Laboratory</a:t>
            </a:r>
          </a:p>
          <a:p>
            <a:r>
              <a:rPr lang="en-US" dirty="0" smtClean="0"/>
              <a:t>January 16-18, 2018</a:t>
            </a:r>
            <a:endParaRPr lang="en-US" dirty="0"/>
          </a:p>
        </p:txBody>
      </p:sp>
      <p:pic>
        <p:nvPicPr>
          <p:cNvPr id="15" name="Picture 2" descr="C:\cygwin\home\wozniak\collab\CANDLE-Papers\2017\AMD\CANDLE-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7743" y="1394579"/>
            <a:ext cx="2080801" cy="1765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 Placeholder 8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733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ontent Placeholder 84"/>
          <p:cNvSpPr>
            <a:spLocks noGrp="1"/>
          </p:cNvSpPr>
          <p:nvPr>
            <p:ph idx="1"/>
          </p:nvPr>
        </p:nvSpPr>
        <p:spPr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342900" lvl="0" indent="-342900" defTabSz="91440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</a:pPr>
            <a:r>
              <a:rPr lang="en-US" kern="0" dirty="0" smtClean="0">
                <a:solidFill>
                  <a:srgbClr val="1B1B1B"/>
                </a:solidFill>
                <a:ea typeface="ＭＳ Ｐゴシック" charset="-128"/>
              </a:rPr>
              <a:t>Write site-independent scripts </a:t>
            </a:r>
          </a:p>
          <a:p>
            <a:pPr marL="342900" lvl="0" indent="-342900" defTabSz="91440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</a:pPr>
            <a:r>
              <a:rPr lang="en-US" kern="0" dirty="0" smtClean="0">
                <a:solidFill>
                  <a:srgbClr val="1B1B1B"/>
                </a:solidFill>
                <a:ea typeface="ＭＳ Ｐゴシック" charset="-128"/>
              </a:rPr>
              <a:t>Automatic parallelization and data movement</a:t>
            </a:r>
          </a:p>
          <a:p>
            <a:pPr marL="342900" lvl="0" indent="-342900" defTabSz="91440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</a:pPr>
            <a:r>
              <a:rPr lang="en-US" kern="0" dirty="0" smtClean="0">
                <a:solidFill>
                  <a:srgbClr val="1B1B1B"/>
                </a:solidFill>
                <a:ea typeface="ＭＳ Ｐゴシック" charset="-128"/>
              </a:rPr>
              <a:t>Run native code, script fragments as applications</a:t>
            </a:r>
          </a:p>
          <a:p>
            <a:pPr marL="342900" lvl="0" indent="-342900" defTabSz="91440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</a:pPr>
            <a:r>
              <a:rPr lang="en-US" kern="0" dirty="0" smtClean="0">
                <a:solidFill>
                  <a:srgbClr val="1B1B1B"/>
                </a:solidFill>
                <a:ea typeface="ＭＳ Ｐゴシック" charset="-128"/>
              </a:rPr>
              <a:t>Rapidly subdivide large partitions for </a:t>
            </a:r>
            <a:br>
              <a:rPr lang="en-US" kern="0" dirty="0" smtClean="0">
                <a:solidFill>
                  <a:srgbClr val="1B1B1B"/>
                </a:solidFill>
                <a:ea typeface="ＭＳ Ｐゴシック" charset="-128"/>
              </a:rPr>
            </a:br>
            <a:r>
              <a:rPr lang="en-US" kern="0" dirty="0" smtClean="0">
                <a:solidFill>
                  <a:srgbClr val="1B1B1B"/>
                </a:solidFill>
                <a:ea typeface="ＭＳ Ｐゴシック" charset="-128"/>
              </a:rPr>
              <a:t>MPI jobs</a:t>
            </a:r>
          </a:p>
          <a:p>
            <a:pPr marL="342900" lvl="0" indent="-342900" defTabSz="91440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</a:pPr>
            <a:r>
              <a:rPr lang="en-US" kern="0" dirty="0" smtClean="0">
                <a:solidFill>
                  <a:srgbClr val="1B1B1B"/>
                </a:solidFill>
                <a:ea typeface="ＭＳ Ｐゴシック" charset="-128"/>
              </a:rPr>
              <a:t>Move work to data locations</a:t>
            </a:r>
          </a:p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Swift/T: Enabling high-performance </a:t>
            </a:r>
            <a:r>
              <a:rPr lang="en-US" dirty="0" smtClean="0"/>
              <a:t>Scripted workflows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Supports tasks written in many languages</a:t>
            </a:r>
            <a:endParaRPr lang="en-US" dirty="0"/>
          </a:p>
        </p:txBody>
      </p:sp>
      <p:grpSp>
        <p:nvGrpSpPr>
          <p:cNvPr id="44" name="Group 43"/>
          <p:cNvGrpSpPr/>
          <p:nvPr/>
        </p:nvGrpSpPr>
        <p:grpSpPr>
          <a:xfrm>
            <a:off x="4606206" y="2358618"/>
            <a:ext cx="1397175" cy="942703"/>
            <a:chOff x="863065" y="3200017"/>
            <a:chExt cx="1933008" cy="1738987"/>
          </a:xfrm>
        </p:grpSpPr>
        <p:sp>
          <p:nvSpPr>
            <p:cNvPr id="45" name="Rectangle 44"/>
            <p:cNvSpPr/>
            <p:nvPr/>
          </p:nvSpPr>
          <p:spPr>
            <a:xfrm>
              <a:off x="1181877" y="3508310"/>
              <a:ext cx="1614196" cy="1430694"/>
            </a:xfrm>
            <a:prstGeom prst="rect">
              <a:avLst/>
            </a:prstGeom>
            <a:solidFill>
              <a:srgbClr val="1F497D">
                <a:lumMod val="20000"/>
                <a:lumOff val="80000"/>
              </a:srgbClr>
            </a:solidFill>
            <a:ln w="25400" cap="flat" cmpd="sng" algn="ctr">
              <a:solidFill>
                <a:srgbClr val="A6C4DE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1029477" y="3355910"/>
              <a:ext cx="1614196" cy="1430694"/>
            </a:xfrm>
            <a:prstGeom prst="rect">
              <a:avLst/>
            </a:prstGeom>
            <a:solidFill>
              <a:srgbClr val="1F497D">
                <a:lumMod val="20000"/>
                <a:lumOff val="80000"/>
              </a:srgbClr>
            </a:solidFill>
            <a:ln w="25400" cap="flat" cmpd="sng" algn="ctr">
              <a:solidFill>
                <a:srgbClr val="A6C4DE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863065" y="3200017"/>
              <a:ext cx="1614196" cy="1430693"/>
            </a:xfrm>
            <a:prstGeom prst="rect">
              <a:avLst/>
            </a:prstGeom>
            <a:solidFill>
              <a:srgbClr val="1F497D">
                <a:lumMod val="20000"/>
                <a:lumOff val="80000"/>
              </a:srgbClr>
            </a:solidFill>
            <a:ln w="25400" cap="flat" cmpd="sng" algn="ctr">
              <a:solidFill>
                <a:srgbClr val="A6C4DE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Swift/T control process</a:t>
              </a: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6388074" y="2273922"/>
            <a:ext cx="2588630" cy="1734933"/>
            <a:chOff x="3200400" y="3200400"/>
            <a:chExt cx="3581400" cy="3200400"/>
          </a:xfrm>
        </p:grpSpPr>
        <p:sp>
          <p:nvSpPr>
            <p:cNvPr id="66" name="Rectangle 65"/>
            <p:cNvSpPr/>
            <p:nvPr/>
          </p:nvSpPr>
          <p:spPr>
            <a:xfrm>
              <a:off x="3200400" y="3200400"/>
              <a:ext cx="3581400" cy="3200400"/>
            </a:xfrm>
            <a:prstGeom prst="rect">
              <a:avLst/>
            </a:prstGeom>
            <a:solidFill>
              <a:srgbClr val="1F497D">
                <a:lumMod val="20000"/>
                <a:lumOff val="80000"/>
              </a:srgbClr>
            </a:solidFill>
            <a:ln w="25400" cap="flat" cmpd="sng" algn="ctr">
              <a:solidFill>
                <a:srgbClr val="A6C4DE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Swift worker process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67" name="Picture 2" descr="C:\cygwin\home\justin\ATPESC_2013-08-06\part11-swift-py-r\slides\python-powered-h-50x65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07226" y="5114037"/>
              <a:ext cx="749559" cy="9744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8" name="Picture 3" descr="C:\cygwin\home\justin\ATPESC_2013-08-06\part11-swift-py-r\slides\Rlogo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3275" y="5221293"/>
              <a:ext cx="1004548" cy="7599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9" name="Rounded Rectangle 68"/>
            <p:cNvSpPr/>
            <p:nvPr/>
          </p:nvSpPr>
          <p:spPr>
            <a:xfrm>
              <a:off x="3431332" y="4052596"/>
              <a:ext cx="762000" cy="748004"/>
            </a:xfrm>
            <a:prstGeom prst="roundRect">
              <a:avLst/>
            </a:prstGeom>
            <a:solidFill>
              <a:srgbClr val="A6C4DE"/>
            </a:solidFill>
            <a:ln w="25400" cap="flat" cmpd="sng" algn="ctr">
              <a:solidFill>
                <a:srgbClr val="A6C4DE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</a:t>
              </a:r>
            </a:p>
          </p:txBody>
        </p:sp>
        <p:sp>
          <p:nvSpPr>
            <p:cNvPr id="70" name="Rounded Rectangle 69"/>
            <p:cNvSpPr/>
            <p:nvPr/>
          </p:nvSpPr>
          <p:spPr>
            <a:xfrm>
              <a:off x="4363275" y="4052596"/>
              <a:ext cx="762000" cy="748004"/>
            </a:xfrm>
            <a:prstGeom prst="roundRect">
              <a:avLst/>
            </a:prstGeom>
            <a:solidFill>
              <a:srgbClr val="A6C4DE"/>
            </a:solidFill>
            <a:ln w="25400" cap="flat" cmpd="sng" algn="ctr">
              <a:solidFill>
                <a:srgbClr val="A6C4DE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C++</a:t>
              </a:r>
            </a:p>
          </p:txBody>
        </p:sp>
        <p:sp>
          <p:nvSpPr>
            <p:cNvPr id="71" name="Rounded Rectangle 70"/>
            <p:cNvSpPr/>
            <p:nvPr/>
          </p:nvSpPr>
          <p:spPr>
            <a:xfrm>
              <a:off x="5367823" y="4019647"/>
              <a:ext cx="1237863" cy="748004"/>
            </a:xfrm>
            <a:prstGeom prst="roundRect">
              <a:avLst/>
            </a:prstGeom>
            <a:solidFill>
              <a:srgbClr val="A6C4DE"/>
            </a:solidFill>
            <a:ln w="25400" cap="flat" cmpd="sng" algn="ctr">
              <a:solidFill>
                <a:srgbClr val="A6C4DE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Fortran</a:t>
              </a:r>
            </a:p>
          </p:txBody>
        </p:sp>
        <p:pic>
          <p:nvPicPr>
            <p:cNvPr id="72" name="Picture 4" descr="C:\Users\justin\Desktop\tcllogo-tr.gif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79706" y="5056641"/>
              <a:ext cx="814096" cy="1197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0" name="Group 49"/>
          <p:cNvGrpSpPr/>
          <p:nvPr/>
        </p:nvGrpSpPr>
        <p:grpSpPr>
          <a:xfrm>
            <a:off x="6277919" y="2191306"/>
            <a:ext cx="2588630" cy="1734933"/>
            <a:chOff x="3200400" y="3200400"/>
            <a:chExt cx="3581400" cy="3200400"/>
          </a:xfrm>
        </p:grpSpPr>
        <p:sp>
          <p:nvSpPr>
            <p:cNvPr id="59" name="Rectangle 58"/>
            <p:cNvSpPr/>
            <p:nvPr/>
          </p:nvSpPr>
          <p:spPr>
            <a:xfrm>
              <a:off x="3200400" y="3200400"/>
              <a:ext cx="3581400" cy="3200400"/>
            </a:xfrm>
            <a:prstGeom prst="rect">
              <a:avLst/>
            </a:prstGeom>
            <a:solidFill>
              <a:srgbClr val="1F497D">
                <a:lumMod val="20000"/>
                <a:lumOff val="80000"/>
              </a:srgbClr>
            </a:solidFill>
            <a:ln w="25400" cap="flat" cmpd="sng" algn="ctr">
              <a:solidFill>
                <a:srgbClr val="A6C4DE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60" name="Picture 2" descr="C:\cygwin\home\justin\ATPESC_2013-08-06\part11-swift-py-r\slides\python-powered-h-50x65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07226" y="5114037"/>
              <a:ext cx="749559" cy="9744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" name="Picture 3" descr="C:\cygwin\home\justin\ATPESC_2013-08-06\part11-swift-py-r\slides\Rlogo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3275" y="5221293"/>
              <a:ext cx="1004548" cy="7599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2" name="Rounded Rectangle 61"/>
            <p:cNvSpPr/>
            <p:nvPr/>
          </p:nvSpPr>
          <p:spPr>
            <a:xfrm>
              <a:off x="3431332" y="4052596"/>
              <a:ext cx="762000" cy="748004"/>
            </a:xfrm>
            <a:prstGeom prst="roundRect">
              <a:avLst/>
            </a:prstGeom>
            <a:solidFill>
              <a:srgbClr val="A6C4DE"/>
            </a:solidFill>
            <a:ln w="25400" cap="flat" cmpd="sng" algn="ctr">
              <a:solidFill>
                <a:srgbClr val="A6C4DE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</a:t>
              </a:r>
            </a:p>
          </p:txBody>
        </p:sp>
        <p:sp>
          <p:nvSpPr>
            <p:cNvPr id="63" name="Rounded Rectangle 62"/>
            <p:cNvSpPr/>
            <p:nvPr/>
          </p:nvSpPr>
          <p:spPr>
            <a:xfrm>
              <a:off x="4363275" y="4052596"/>
              <a:ext cx="762000" cy="748004"/>
            </a:xfrm>
            <a:prstGeom prst="roundRect">
              <a:avLst/>
            </a:prstGeom>
            <a:solidFill>
              <a:srgbClr val="A6C4DE"/>
            </a:solidFill>
            <a:ln w="25400" cap="flat" cmpd="sng" algn="ctr">
              <a:solidFill>
                <a:srgbClr val="A6C4DE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C++</a:t>
              </a:r>
            </a:p>
          </p:txBody>
        </p:sp>
        <p:sp>
          <p:nvSpPr>
            <p:cNvPr id="64" name="Rounded Rectangle 63"/>
            <p:cNvSpPr/>
            <p:nvPr/>
          </p:nvSpPr>
          <p:spPr>
            <a:xfrm>
              <a:off x="5367823" y="4019647"/>
              <a:ext cx="1237863" cy="748004"/>
            </a:xfrm>
            <a:prstGeom prst="roundRect">
              <a:avLst/>
            </a:prstGeom>
            <a:solidFill>
              <a:srgbClr val="A6C4DE"/>
            </a:solidFill>
            <a:ln w="25400" cap="flat" cmpd="sng" algn="ctr">
              <a:solidFill>
                <a:srgbClr val="A6C4DE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Fortran</a:t>
              </a:r>
            </a:p>
          </p:txBody>
        </p:sp>
        <p:pic>
          <p:nvPicPr>
            <p:cNvPr id="65" name="Picture 4" descr="C:\Users\justin\Desktop\tcllogo-tr.gif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79706" y="5056641"/>
              <a:ext cx="814096" cy="1197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2" name="Rectangle 51"/>
          <p:cNvSpPr/>
          <p:nvPr/>
        </p:nvSpPr>
        <p:spPr>
          <a:xfrm>
            <a:off x="6167765" y="2108690"/>
            <a:ext cx="2588630" cy="1734933"/>
          </a:xfrm>
          <a:prstGeom prst="rect">
            <a:avLst/>
          </a:prstGeom>
          <a:solidFill>
            <a:srgbClr val="1F497D">
              <a:lumMod val="20000"/>
              <a:lumOff val="80000"/>
            </a:srgbClr>
          </a:solidFill>
          <a:ln w="25400" cap="flat" cmpd="sng" algn="ctr">
            <a:solidFill>
              <a:srgbClr val="A6C4DE">
                <a:shade val="50000"/>
              </a:srgbClr>
            </a:solidFill>
            <a:prstDash val="solid"/>
          </a:ln>
          <a:effectLst/>
        </p:spPr>
        <p:txBody>
          <a:bodyPr rtlCol="0" anchor="t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6317258" y="2516008"/>
            <a:ext cx="550772" cy="394982"/>
          </a:xfrm>
          <a:prstGeom prst="roundRect">
            <a:avLst/>
          </a:prstGeom>
          <a:solidFill>
            <a:srgbClr val="A6C4DE"/>
          </a:solidFill>
          <a:ln w="25400" cap="flat" cmpd="sng" algn="ctr">
            <a:solidFill>
              <a:srgbClr val="A6C4DE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</a:t>
            </a:r>
          </a:p>
        </p:txBody>
      </p:sp>
      <p:sp>
        <p:nvSpPr>
          <p:cNvPr id="55" name="Rounded Rectangle 54"/>
          <p:cNvSpPr/>
          <p:nvPr/>
        </p:nvSpPr>
        <p:spPr>
          <a:xfrm>
            <a:off x="6969193" y="2516008"/>
            <a:ext cx="622449" cy="394982"/>
          </a:xfrm>
          <a:prstGeom prst="roundRect">
            <a:avLst/>
          </a:prstGeom>
          <a:solidFill>
            <a:srgbClr val="A6C4DE"/>
          </a:solidFill>
          <a:ln w="25400" cap="flat" cmpd="sng" algn="ctr">
            <a:solidFill>
              <a:srgbClr val="A6C4DE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C++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7709775" y="2516008"/>
            <a:ext cx="959885" cy="394982"/>
          </a:xfrm>
          <a:prstGeom prst="roundRect">
            <a:avLst/>
          </a:prstGeom>
          <a:solidFill>
            <a:srgbClr val="A6C4DE"/>
          </a:solidFill>
          <a:ln w="25400" cap="flat" cmpd="sng" algn="ctr">
            <a:solidFill>
              <a:srgbClr val="A6C4DE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Fortran</a:t>
            </a:r>
          </a:p>
        </p:txBody>
      </p:sp>
      <p:cxnSp>
        <p:nvCxnSpPr>
          <p:cNvPr id="73" name="Straight Arrow Connector 72"/>
          <p:cNvCxnSpPr/>
          <p:nvPr/>
        </p:nvCxnSpPr>
        <p:spPr>
          <a:xfrm>
            <a:off x="5626378" y="2808854"/>
            <a:ext cx="651541" cy="1"/>
          </a:xfrm>
          <a:prstGeom prst="straightConnector1">
            <a:avLst/>
          </a:prstGeom>
          <a:noFill/>
          <a:ln w="25400" cap="flat" cmpd="sng" algn="ctr">
            <a:solidFill>
              <a:srgbClr val="A6C4DE">
                <a:shade val="95000"/>
                <a:satMod val="105000"/>
              </a:srgbClr>
            </a:solidFill>
            <a:prstDash val="solid"/>
            <a:headEnd type="arrow"/>
            <a:tailEnd type="arrow"/>
          </a:ln>
          <a:effectLst/>
        </p:spPr>
      </p:cxnSp>
      <p:cxnSp>
        <p:nvCxnSpPr>
          <p:cNvPr id="74" name="Straight Arrow Connector 73"/>
          <p:cNvCxnSpPr/>
          <p:nvPr/>
        </p:nvCxnSpPr>
        <p:spPr>
          <a:xfrm>
            <a:off x="5626379" y="2954699"/>
            <a:ext cx="651541" cy="1"/>
          </a:xfrm>
          <a:prstGeom prst="straightConnector1">
            <a:avLst/>
          </a:prstGeom>
          <a:noFill/>
          <a:ln w="25400" cap="flat" cmpd="sng" algn="ctr">
            <a:solidFill>
              <a:srgbClr val="A6C4DE">
                <a:shade val="95000"/>
                <a:satMod val="105000"/>
              </a:srgbClr>
            </a:solidFill>
            <a:prstDash val="solid"/>
            <a:headEnd type="arrow"/>
            <a:tailEnd type="arrow"/>
          </a:ln>
          <a:effectLst/>
        </p:spPr>
      </p:cxnSp>
      <p:sp>
        <p:nvSpPr>
          <p:cNvPr id="76" name="Oval 75"/>
          <p:cNvSpPr/>
          <p:nvPr/>
        </p:nvSpPr>
        <p:spPr bwMode="auto">
          <a:xfrm>
            <a:off x="5821050" y="3055491"/>
            <a:ext cx="525378" cy="511622"/>
          </a:xfrm>
          <a:prstGeom prst="ellipse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 charset="0"/>
              <a:ea typeface="MS PGothic" pitchFamily="34" charset="-128"/>
              <a:cs typeface="MS PGothic" pitchFamily="34" charset="-128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798728" y="3123472"/>
            <a:ext cx="581973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charset="0"/>
                <a:ea typeface="MS PGothic" pitchFamily="34" charset="-128"/>
              </a:rPr>
              <a:t>MPI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6317259" y="2179607"/>
            <a:ext cx="2311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solidFill>
                  <a:srgbClr val="404040"/>
                </a:solidFill>
                <a:latin typeface="Calibri" charset="0"/>
                <a:ea typeface="MS PGothic" pitchFamily="34" charset="-128"/>
              </a:rPr>
              <a:t>Swift/T worker</a:t>
            </a:r>
            <a:endParaRPr lang="en-US" b="1" dirty="0">
              <a:solidFill>
                <a:srgbClr val="404040"/>
              </a:solidFill>
              <a:latin typeface="Calibri" charset="0"/>
              <a:ea typeface="MS PGothic" pitchFamily="34" charset="-128"/>
            </a:endParaRPr>
          </a:p>
        </p:txBody>
      </p:sp>
      <p:cxnSp>
        <p:nvCxnSpPr>
          <p:cNvPr id="79" name="Straight Arrow Connector 78"/>
          <p:cNvCxnSpPr/>
          <p:nvPr/>
        </p:nvCxnSpPr>
        <p:spPr>
          <a:xfrm>
            <a:off x="5621660" y="2878425"/>
            <a:ext cx="651541" cy="1"/>
          </a:xfrm>
          <a:prstGeom prst="straightConnector1">
            <a:avLst/>
          </a:prstGeom>
          <a:noFill/>
          <a:ln w="25400" cap="flat" cmpd="sng" algn="ctr">
            <a:solidFill>
              <a:srgbClr val="A6C4DE">
                <a:shade val="95000"/>
                <a:satMod val="105000"/>
              </a:srgbClr>
            </a:solidFill>
            <a:prstDash val="solid"/>
            <a:headEnd type="arrow"/>
            <a:tailEnd type="arrow"/>
          </a:ln>
          <a:effectLst/>
        </p:spPr>
      </p:cxnSp>
      <p:pic>
        <p:nvPicPr>
          <p:cNvPr id="80" name="Picture 2" descr="C:\cygwin\home\justin\mcs\gadgets\swift-logo\swift-turbine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8993" y="1108332"/>
            <a:ext cx="2587402" cy="901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Rectangle 81"/>
          <p:cNvSpPr/>
          <p:nvPr/>
        </p:nvSpPr>
        <p:spPr>
          <a:xfrm>
            <a:off x="6380701" y="2976157"/>
            <a:ext cx="2268847" cy="82649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http://touque.ca/EC/ICS2O/students/2010-09/ICS2O7B/RabS/JavaIco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8289" y="2997971"/>
            <a:ext cx="563082" cy="774098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028" name="Picture 4" descr="https://res.cloudinary.com/skillsmatter/image/upload/v1453975328/oceuc8zbcqibbhmxk9ng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5043" y="3119240"/>
            <a:ext cx="514048" cy="570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" name="Picture 2" descr="C:\cygwin\home\wozniak\exm\papers\JointLab_2014_woz\julia_logo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238" y="3375124"/>
            <a:ext cx="804446" cy="414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3" descr="C:\cygwin\home\justin\ATPESC_2013-08-06\part11-swift-py-r\slides\Rlog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7560" y="3026595"/>
            <a:ext cx="804446" cy="328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" name="Picture 2" descr="C:\cygwin\home\justin\exm\papers\PyHPC_2013\plots\python-bw-rate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901" y="2961966"/>
            <a:ext cx="4298767" cy="1934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9" name="TextBox 88"/>
          <p:cNvSpPr txBox="1"/>
          <p:nvPr/>
        </p:nvSpPr>
        <p:spPr>
          <a:xfrm>
            <a:off x="2369925" y="3853553"/>
            <a:ext cx="258691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kern="1200" dirty="0" smtClean="0">
                <a:solidFill>
                  <a:srgbClr val="404040"/>
                </a:solidFill>
                <a:latin typeface="Calibri" charset="0"/>
                <a:ea typeface="MS PGothic" pitchFamily="34" charset="-128"/>
              </a:rPr>
              <a:t>64K cores of Blue Waters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kern="1200" dirty="0" smtClean="0">
                <a:solidFill>
                  <a:srgbClr val="404040"/>
                </a:solidFill>
                <a:latin typeface="Calibri" charset="0"/>
                <a:ea typeface="MS PGothic" pitchFamily="34" charset="-128"/>
              </a:rPr>
              <a:t>2 billion Python tasks</a:t>
            </a:r>
            <a:br>
              <a:rPr lang="en-US" sz="1400" b="1" kern="1200" dirty="0" smtClean="0">
                <a:solidFill>
                  <a:srgbClr val="404040"/>
                </a:solidFill>
                <a:latin typeface="Calibri" charset="0"/>
                <a:ea typeface="MS PGothic" pitchFamily="34" charset="-128"/>
              </a:rPr>
            </a:br>
            <a:r>
              <a:rPr lang="en-US" sz="1400" b="1" kern="1200" dirty="0" smtClean="0">
                <a:solidFill>
                  <a:srgbClr val="404040"/>
                </a:solidFill>
                <a:latin typeface="Calibri" charset="0"/>
                <a:ea typeface="MS PGothic" pitchFamily="34" charset="-128"/>
              </a:rPr>
              <a:t>14 million Pythons/s</a:t>
            </a:r>
            <a:endParaRPr lang="en-US" sz="1400" b="1" kern="1200" dirty="0">
              <a:solidFill>
                <a:srgbClr val="404040"/>
              </a:solidFill>
              <a:latin typeface="Calibri" charset="0"/>
              <a:ea typeface="MS PGothic" pitchFamily="34" charset="-128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5051946" y="4239395"/>
            <a:ext cx="431677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Interlanguage parallel scripting for distributed-memory scientific </a:t>
            </a:r>
            <a:r>
              <a:rPr lang="en-US" sz="1400" b="1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computing.</a:t>
            </a:r>
            <a:r>
              <a:rPr lang="en-US" sz="1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 </a:t>
            </a:r>
            <a:r>
              <a:rPr lang="en-US" sz="14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/>
            </a:r>
            <a:br>
              <a:rPr lang="en-US" sz="14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</a:br>
            <a:r>
              <a:rPr lang="en-US" sz="14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Proc. WORKS @ SC 2015</a:t>
            </a:r>
            <a:endParaRPr lang="en-US" sz="14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91" name="Straight Connector 90"/>
          <p:cNvCxnSpPr/>
          <p:nvPr/>
        </p:nvCxnSpPr>
        <p:spPr>
          <a:xfrm>
            <a:off x="5051947" y="4239395"/>
            <a:ext cx="3874883" cy="0"/>
          </a:xfrm>
          <a:prstGeom prst="line">
            <a:avLst/>
          </a:prstGeom>
          <a:ln w="6350">
            <a:solidFill>
              <a:schemeClr val="tx1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4440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Extreme-scale model exploration with Swift (EMEWS)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067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1339"/>
            <a:ext cx="8372901" cy="621711"/>
          </a:xfrm>
        </p:spPr>
        <p:txBody>
          <a:bodyPr/>
          <a:lstStyle/>
          <a:p>
            <a:r>
              <a:rPr lang="en-US" dirty="0" smtClean="0"/>
              <a:t>EMEWS workflow structure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29993" y="3572588"/>
            <a:ext cx="7174523" cy="1143162"/>
          </a:xfrm>
        </p:spPr>
        <p:txBody>
          <a:bodyPr>
            <a:normAutofit/>
          </a:bodyPr>
          <a:lstStyle/>
          <a:p>
            <a:r>
              <a:rPr lang="en-US" sz="1500" dirty="0" smtClean="0"/>
              <a:t>The </a:t>
            </a:r>
            <a:r>
              <a:rPr lang="en-US" sz="1500" dirty="0"/>
              <a:t>core novel contributions of EMEWS are shown in green, these allow the Swift script to access a running </a:t>
            </a:r>
            <a:r>
              <a:rPr lang="en-US" sz="1500" b="1" dirty="0" smtClean="0"/>
              <a:t>Model Exploration</a:t>
            </a:r>
            <a:r>
              <a:rPr lang="en-US" sz="1500" b="1" dirty="0" smtClean="0">
                <a:solidFill>
                  <a:srgbClr val="000000"/>
                </a:solidFill>
              </a:rPr>
              <a:t> (ME)</a:t>
            </a:r>
            <a:r>
              <a:rPr lang="en-US" sz="1500" dirty="0" smtClean="0"/>
              <a:t> algorithm</a:t>
            </a:r>
            <a:r>
              <a:rPr lang="en-US" sz="1500" dirty="0"/>
              <a:t>, and create an </a:t>
            </a:r>
            <a:r>
              <a:rPr lang="en-US" sz="1500" b="1" dirty="0">
                <a:solidFill>
                  <a:srgbClr val="000000"/>
                </a:solidFill>
              </a:rPr>
              <a:t>inversion of control</a:t>
            </a:r>
            <a:r>
              <a:rPr lang="en-US" sz="1500" dirty="0"/>
              <a:t> </a:t>
            </a:r>
            <a:r>
              <a:rPr lang="en-US" sz="1500" b="1" dirty="0"/>
              <a:t>(</a:t>
            </a:r>
            <a:r>
              <a:rPr lang="en-US" sz="1500" b="1" dirty="0" err="1"/>
              <a:t>IoC</a:t>
            </a:r>
            <a:r>
              <a:rPr lang="en-US" sz="1500" b="1" dirty="0"/>
              <a:t>)</a:t>
            </a:r>
            <a:r>
              <a:rPr lang="en-US" sz="1500" dirty="0"/>
              <a:t> workflow</a:t>
            </a:r>
          </a:p>
          <a:p>
            <a:r>
              <a:rPr lang="en-US" sz="1500" dirty="0"/>
              <a:t>Both green and blue boxes accept</a:t>
            </a:r>
            <a:r>
              <a:rPr lang="en-US" sz="1500" b="1" dirty="0">
                <a:solidFill>
                  <a:srgbClr val="000000"/>
                </a:solidFill>
              </a:rPr>
              <a:t> existing multi-language </a:t>
            </a:r>
            <a:r>
              <a:rPr lang="en-US" sz="1500" b="1" dirty="0" smtClean="0">
                <a:solidFill>
                  <a:srgbClr val="000000"/>
                </a:solidFill>
              </a:rPr>
              <a:t>code</a:t>
            </a:r>
            <a:endParaRPr lang="en-US" sz="1500" b="1" dirty="0">
              <a:solidFill>
                <a:srgbClr val="000000"/>
              </a:solidFill>
            </a:endParaRPr>
          </a:p>
          <a:p>
            <a:endParaRPr lang="en-US" sz="15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3003" y="923239"/>
            <a:ext cx="4197993" cy="249166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9107" y="3110978"/>
            <a:ext cx="795934" cy="1604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047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EMEWS: Extreme-scale model exploration workflows in Swift/T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129554"/>
            <a:ext cx="8372901" cy="3368830"/>
          </a:xfrm>
        </p:spPr>
        <p:txBody>
          <a:bodyPr/>
          <a:lstStyle/>
          <a:p>
            <a:r>
              <a:rPr lang="en-US" dirty="0"/>
              <a:t>To query the state of the EA, we designate one worker on location L for exclusive use by DEAP. 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>
                <a:solidFill>
                  <a:srgbClr val="0B1F8F"/>
                </a:solidFill>
                <a:hlinkClick r:id="rId2"/>
              </a:rPr>
              <a:t>http</a:t>
            </a:r>
            <a:r>
              <a:rPr lang="en-US" dirty="0">
                <a:solidFill>
                  <a:srgbClr val="0B1F8F"/>
                </a:solidFill>
                <a:hlinkClick r:id="rId2"/>
              </a:rPr>
              <a:t>://www.mcs.anl.gov/~</a:t>
            </a:r>
            <a:r>
              <a:rPr lang="en-US" dirty="0" smtClean="0">
                <a:solidFill>
                  <a:srgbClr val="0B1F8F"/>
                </a:solidFill>
                <a:hlinkClick r:id="rId2"/>
              </a:rPr>
              <a:t>emews/tutorial</a:t>
            </a:r>
            <a:endParaRPr lang="en-US" dirty="0">
              <a:solidFill>
                <a:srgbClr val="0B1F8F"/>
              </a:solidFill>
            </a:endParaRP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63229"/>
            <a:ext cx="8229600" cy="3806428"/>
          </a:xfrm>
          <a:prstGeom prst="rect">
            <a:avLst/>
          </a:prstGeom>
        </p:spPr>
        <p:txBody>
          <a:bodyPr vert="horz" lIns="0" tIns="0" rIns="0" bIns="45720" rtlCol="0">
            <a:noAutofit/>
          </a:bodyPr>
          <a:lstStyle>
            <a:lvl1pPr marL="173038" indent="-173038" algn="l" defTabSz="457200" rtl="0" eaLnBrk="1" latinLnBrk="0" hangingPunct="1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 sz="1800" kern="1200" baseline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20700" indent="-236538" algn="l" defTabSz="457200" rtl="0" eaLnBrk="1" latinLnBrk="0" hangingPunct="1"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3275" indent="-187325" algn="l" defTabSz="457200" rtl="0" eaLnBrk="1" latinLnBrk="0" hangingPunct="1"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87438" indent="-171450" algn="l" defTabSz="457200" rtl="0" eaLnBrk="1" latinLnBrk="0" hangingPunct="1"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6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-171450" algn="l" defTabSz="457200" rtl="0" eaLnBrk="1" latinLnBrk="0" hangingPunct="1"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6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dirty="0"/>
          </a:p>
        </p:txBody>
      </p:sp>
      <p:pic>
        <p:nvPicPr>
          <p:cNvPr id="1026" name="Picture 2" descr="C:\cygwin\home\wozniak\collab\CANDLE-Papers\2017\CAFCW\slides\queue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994" y="1700634"/>
            <a:ext cx="7024096" cy="2421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0066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105160"/>
            <a:ext cx="8372901" cy="621711"/>
          </a:xfrm>
        </p:spPr>
        <p:txBody>
          <a:bodyPr/>
          <a:lstStyle/>
          <a:p>
            <a:r>
              <a:rPr lang="en-US"/>
              <a:t>Previous work on HPC </a:t>
            </a:r>
            <a:r>
              <a:rPr lang="en-US" smtClean="0"/>
              <a:t>workflows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843878"/>
            <a:ext cx="8372901" cy="4009644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/>
              <a:t>Other uses </a:t>
            </a:r>
            <a:r>
              <a:rPr lang="en-US" sz="2000" dirty="0"/>
              <a:t>of workflows to control model exploration </a:t>
            </a:r>
            <a:r>
              <a:rPr lang="en-US" sz="2000" dirty="0" smtClean="0"/>
              <a:t>(ME) typically take one </a:t>
            </a:r>
            <a:r>
              <a:rPr lang="en-US" sz="2000" dirty="0"/>
              <a:t>of two approaches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They provide </a:t>
            </a:r>
            <a:r>
              <a:rPr lang="en-US" sz="2000" dirty="0"/>
              <a:t>rich support for arithmetic operations so that </a:t>
            </a:r>
            <a:r>
              <a:rPr lang="en-US" sz="2000" dirty="0" smtClean="0"/>
              <a:t>ME algorithms </a:t>
            </a:r>
            <a:r>
              <a:rPr lang="en-US" sz="2000" dirty="0"/>
              <a:t>can be constructed (ported)</a:t>
            </a:r>
          </a:p>
          <a:p>
            <a:pPr lvl="1"/>
            <a:r>
              <a:rPr lang="en-US" dirty="0"/>
              <a:t>requires that algorithm be </a:t>
            </a:r>
            <a:r>
              <a:rPr lang="en-US" b="1" dirty="0">
                <a:solidFill>
                  <a:srgbClr val="000000"/>
                </a:solidFill>
              </a:rPr>
              <a:t>coded from scratch</a:t>
            </a:r>
          </a:p>
          <a:p>
            <a:pPr lvl="1"/>
            <a:r>
              <a:rPr lang="en-US" b="1" dirty="0" smtClean="0">
                <a:solidFill>
                  <a:srgbClr val="000000"/>
                </a:solidFill>
              </a:rPr>
              <a:t>impossible </a:t>
            </a:r>
            <a:r>
              <a:rPr lang="en-US" b="1" dirty="0">
                <a:solidFill>
                  <a:srgbClr val="000000"/>
                </a:solidFill>
              </a:rPr>
              <a:t>to reuse code </a:t>
            </a:r>
            <a:r>
              <a:rPr lang="en-US" dirty="0"/>
              <a:t>in other languages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The ME algorithm </a:t>
            </a:r>
            <a:r>
              <a:rPr lang="en-US" sz="2000" dirty="0"/>
              <a:t>is provided as a built-in feature of the </a:t>
            </a:r>
            <a:r>
              <a:rPr lang="en-US" sz="2000" dirty="0" smtClean="0"/>
              <a:t>system </a:t>
            </a:r>
            <a:endParaRPr lang="en-US" sz="2000" dirty="0"/>
          </a:p>
          <a:p>
            <a:pPr lvl="1"/>
            <a:r>
              <a:rPr lang="en-US" dirty="0"/>
              <a:t>does not allow the end users much </a:t>
            </a:r>
            <a:r>
              <a:rPr lang="en-US" b="1" dirty="0">
                <a:solidFill>
                  <a:srgbClr val="000000"/>
                </a:solidFill>
              </a:rPr>
              <a:t>control over the algorithm </a:t>
            </a:r>
            <a:r>
              <a:rPr lang="en-US" dirty="0"/>
              <a:t>used </a:t>
            </a:r>
          </a:p>
          <a:p>
            <a:pPr lvl="1"/>
            <a:r>
              <a:rPr lang="en-US" dirty="0"/>
              <a:t>may require </a:t>
            </a:r>
            <a:r>
              <a:rPr lang="en-US" b="1" dirty="0">
                <a:solidFill>
                  <a:srgbClr val="000000"/>
                </a:solidFill>
              </a:rPr>
              <a:t>access to workflow system source code </a:t>
            </a:r>
            <a:r>
              <a:rPr lang="en-US" dirty="0">
                <a:solidFill>
                  <a:srgbClr val="000000"/>
                </a:solidFill>
              </a:rPr>
              <a:t>in order to incorporate external ME algorithms or to modify built-in algorithms</a:t>
            </a:r>
          </a:p>
          <a:p>
            <a:pPr marL="0" indent="0">
              <a:buNone/>
            </a:pPr>
            <a:r>
              <a:rPr lang="en-US" sz="2000" dirty="0" smtClean="0"/>
              <a:t>In both cases, the many </a:t>
            </a:r>
            <a:r>
              <a:rPr lang="en-US" sz="2000" dirty="0"/>
              <a:t>libraries </a:t>
            </a:r>
            <a:r>
              <a:rPr lang="en-US" sz="2000" dirty="0" smtClean="0"/>
              <a:t>being </a:t>
            </a:r>
            <a:r>
              <a:rPr lang="en-US" sz="2000" dirty="0"/>
              <a:t>actively developed and implemented as free and open source software in </a:t>
            </a:r>
            <a:r>
              <a:rPr lang="en-US" sz="2000" dirty="0" smtClean="0"/>
              <a:t>programming </a:t>
            </a:r>
            <a:r>
              <a:rPr lang="en-US" sz="2000" dirty="0"/>
              <a:t>languages such as R and Python </a:t>
            </a:r>
            <a:r>
              <a:rPr lang="en-US" sz="2000" b="1" dirty="0"/>
              <a:t>cannot be </a:t>
            </a:r>
            <a:r>
              <a:rPr lang="en-US" sz="2000" b="1" dirty="0" smtClean="0"/>
              <a:t>directly/easily </a:t>
            </a:r>
            <a:r>
              <a:rPr lang="en-US" sz="2000" b="1" dirty="0"/>
              <a:t>utilized</a:t>
            </a:r>
            <a:r>
              <a:rPr lang="en-US" sz="2000" dirty="0"/>
              <a:t>. </a:t>
            </a:r>
            <a:endParaRPr lang="en-US" sz="1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675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key system 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different about Swift/T?</a:t>
            </a:r>
          </a:p>
          <a:p>
            <a:pPr lvl="1"/>
            <a:r>
              <a:rPr lang="en-US" dirty="0" smtClean="0"/>
              <a:t>A workflow system that is actually a hierarchical programming language</a:t>
            </a:r>
          </a:p>
          <a:p>
            <a:pPr lvl="1"/>
            <a:r>
              <a:rPr lang="en-US" dirty="0" smtClean="0"/>
              <a:t>Runs entirely on the compute nodes</a:t>
            </a:r>
          </a:p>
          <a:p>
            <a:pPr lvl="1"/>
            <a:r>
              <a:rPr lang="en-US" dirty="0" smtClean="0"/>
              <a:t>Uses standard APIs for HPC (MPI), allows for minimal OS environment</a:t>
            </a:r>
          </a:p>
          <a:p>
            <a:pPr lvl="1"/>
            <a:r>
              <a:rPr lang="en-US" dirty="0" smtClean="0"/>
              <a:t>Very high performance </a:t>
            </a:r>
          </a:p>
          <a:p>
            <a:pPr lvl="1"/>
            <a:r>
              <a:rPr lang="en-US" dirty="0" smtClean="0"/>
              <a:t>Supports MPI tasks, embedded Python, R interpreters</a:t>
            </a:r>
          </a:p>
          <a:p>
            <a:r>
              <a:rPr lang="en-US" dirty="0" smtClean="0"/>
              <a:t>What is different about EMEWS?</a:t>
            </a:r>
          </a:p>
          <a:p>
            <a:pPr lvl="1"/>
            <a:r>
              <a:rPr lang="en-US" dirty="0" smtClean="0"/>
              <a:t>Allows user to focus on two sequential codes</a:t>
            </a:r>
          </a:p>
          <a:p>
            <a:pPr lvl="2"/>
            <a:r>
              <a:rPr lang="en-US" dirty="0" smtClean="0"/>
              <a:t>The optimizer</a:t>
            </a:r>
          </a:p>
          <a:p>
            <a:pPr lvl="2"/>
            <a:r>
              <a:rPr lang="en-US" dirty="0" smtClean="0"/>
              <a:t>Their objective function code</a:t>
            </a:r>
          </a:p>
          <a:p>
            <a:pPr lvl="1"/>
            <a:r>
              <a:rPr lang="en-US" dirty="0" smtClean="0"/>
              <a:t>Everything else is managed by the system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98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CaNcer</a:t>
            </a:r>
            <a:r>
              <a:rPr lang="en-US" dirty="0"/>
              <a:t> Deep Learning Environment (CANDLE)</a:t>
            </a:r>
          </a:p>
        </p:txBody>
      </p:sp>
    </p:spTree>
    <p:extLst>
      <p:ext uri="{BB962C8B-B14F-4D97-AF65-F5344CB8AC3E}">
        <p14:creationId xmlns:p14="http://schemas.microsoft.com/office/powerpoint/2010/main" val="551328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119227"/>
            <a:ext cx="8372901" cy="569736"/>
          </a:xfrm>
        </p:spPr>
        <p:txBody>
          <a:bodyPr/>
          <a:lstStyle/>
          <a:p>
            <a:r>
              <a:rPr lang="en-US" smtClean="0"/>
              <a:t>CANDLE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832847"/>
            <a:ext cx="8372901" cy="3712295"/>
          </a:xfrm>
        </p:spPr>
        <p:txBody>
          <a:bodyPr/>
          <a:lstStyle/>
          <a:p>
            <a:r>
              <a:rPr lang="en-US" sz="2400" dirty="0"/>
              <a:t>CANDLE </a:t>
            </a:r>
            <a:r>
              <a:rPr lang="en-US" sz="2400" dirty="0" smtClean="0"/>
              <a:t>(PI: Rick Stevens) is an Argonne led multi-DOE lab collaboration </a:t>
            </a:r>
            <a:r>
              <a:rPr lang="en-US" sz="2400" dirty="0"/>
              <a:t>developing a suite of software to support scalable deep </a:t>
            </a:r>
            <a:r>
              <a:rPr lang="en-US" sz="2400" dirty="0" smtClean="0"/>
              <a:t>learning for cancer applications </a:t>
            </a:r>
            <a:r>
              <a:rPr lang="en-US" sz="2400" dirty="0"/>
              <a:t>on DOE supercomputing </a:t>
            </a:r>
            <a:r>
              <a:rPr lang="en-US" sz="2400" dirty="0" smtClean="0"/>
              <a:t>resources</a:t>
            </a:r>
          </a:p>
          <a:p>
            <a:r>
              <a:rPr lang="en-US" sz="2400" dirty="0" smtClean="0"/>
              <a:t>Funded by the DOE </a:t>
            </a:r>
            <a:r>
              <a:rPr lang="en-US" sz="2400" dirty="0" err="1"/>
              <a:t>Exascale</a:t>
            </a:r>
            <a:r>
              <a:rPr lang="en-US" sz="2400" dirty="0"/>
              <a:t> Computing </a:t>
            </a:r>
            <a:r>
              <a:rPr lang="en-US" sz="2400" dirty="0" smtClean="0"/>
              <a:t>Project</a:t>
            </a:r>
          </a:p>
          <a:p>
            <a:r>
              <a:rPr lang="en-US" sz="2400" dirty="0" smtClean="0"/>
              <a:t>Developing implementations </a:t>
            </a:r>
            <a:r>
              <a:rPr lang="en-US" sz="2400" dirty="0"/>
              <a:t>of deep neural networks on targeted problems related to the three core </a:t>
            </a:r>
            <a:r>
              <a:rPr lang="en-US" sz="2400" dirty="0" smtClean="0"/>
              <a:t>DOE-NCI Joint Design of Advanced Computing Solutions for Cancer (JDACS4C) </a:t>
            </a:r>
            <a:r>
              <a:rPr lang="en-US" sz="2400" dirty="0"/>
              <a:t>pilot </a:t>
            </a:r>
            <a:r>
              <a:rPr lang="en-US" sz="2400" dirty="0" smtClean="0"/>
              <a:t>projects</a:t>
            </a:r>
          </a:p>
          <a:p>
            <a:r>
              <a:rPr lang="en-US" sz="2400" dirty="0"/>
              <a:t>CANDLE/Supervisor: </a:t>
            </a:r>
            <a:r>
              <a:rPr lang="en-US" sz="2000" dirty="0">
                <a:hlinkClick r:id="rId2"/>
              </a:rPr>
              <a:t>https://</a:t>
            </a:r>
            <a:r>
              <a:rPr lang="en-US" sz="2000" dirty="0" err="1">
                <a:hlinkClick r:id="rId2"/>
              </a:rPr>
              <a:t>github.com</a:t>
            </a:r>
            <a:r>
              <a:rPr lang="en-US" sz="2000" dirty="0">
                <a:hlinkClick r:id="rId2"/>
              </a:rPr>
              <a:t>/ECP-CANDLE/Supervisor</a:t>
            </a:r>
            <a:endParaRPr lang="en-US" sz="2400" dirty="0" smtClean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743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CANDLE Software </a:t>
            </a:r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57201" y="1004752"/>
            <a:ext cx="4730097" cy="37478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04307" y="1059525"/>
            <a:ext cx="5729111" cy="84666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dirty="0">
                <a:solidFill>
                  <a:prstClr val="black"/>
                </a:solidFill>
              </a:rPr>
              <a:t>Hyperparameter Sweeps, </a:t>
            </a:r>
          </a:p>
          <a:p>
            <a:pPr algn="ctr" defTabSz="457200"/>
            <a:r>
              <a:rPr lang="en-US" dirty="0">
                <a:solidFill>
                  <a:prstClr val="black"/>
                </a:solidFill>
              </a:rPr>
              <a:t>Data Management (e.g. DIGITS, Swift, etc.)</a:t>
            </a:r>
          </a:p>
        </p:txBody>
      </p:sp>
      <p:sp>
        <p:nvSpPr>
          <p:cNvPr id="8" name="Rectangle 7"/>
          <p:cNvSpPr/>
          <p:nvPr/>
        </p:nvSpPr>
        <p:spPr>
          <a:xfrm>
            <a:off x="404307" y="3967867"/>
            <a:ext cx="5729111" cy="84666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dirty="0">
                <a:solidFill>
                  <a:srgbClr val="000000"/>
                </a:solidFill>
              </a:rPr>
              <a:t>Architecture Specific Optimization Layer </a:t>
            </a:r>
          </a:p>
          <a:p>
            <a:pPr algn="ctr" defTabSz="457200"/>
            <a:r>
              <a:rPr lang="en-US" dirty="0">
                <a:solidFill>
                  <a:srgbClr val="000000"/>
                </a:solidFill>
              </a:rPr>
              <a:t>(e.g. cuDNN, MKL-DNN, etc.)</a:t>
            </a:r>
          </a:p>
        </p:txBody>
      </p:sp>
      <p:sp>
        <p:nvSpPr>
          <p:cNvPr id="9" name="Rectangle 8"/>
          <p:cNvSpPr/>
          <p:nvPr/>
        </p:nvSpPr>
        <p:spPr>
          <a:xfrm>
            <a:off x="404307" y="3002667"/>
            <a:ext cx="5729111" cy="84666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dirty="0">
                <a:solidFill>
                  <a:srgbClr val="000000"/>
                </a:solidFill>
              </a:rPr>
              <a:t>Tensor/Graph Execution Engine </a:t>
            </a:r>
          </a:p>
          <a:p>
            <a:pPr algn="ctr" defTabSz="457200"/>
            <a:r>
              <a:rPr lang="en-US" dirty="0">
                <a:solidFill>
                  <a:srgbClr val="000000"/>
                </a:solidFill>
              </a:rPr>
              <a:t>(e.g. Theano, TensorFlow, LBANN-LL, etc.) </a:t>
            </a:r>
          </a:p>
        </p:txBody>
      </p:sp>
      <p:sp>
        <p:nvSpPr>
          <p:cNvPr id="10" name="Rectangle 9"/>
          <p:cNvSpPr/>
          <p:nvPr/>
        </p:nvSpPr>
        <p:spPr>
          <a:xfrm>
            <a:off x="404307" y="2020534"/>
            <a:ext cx="5729111" cy="84666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dirty="0">
                <a:solidFill>
                  <a:srgbClr val="000000"/>
                </a:solidFill>
              </a:rPr>
              <a:t>Network description, Execution scripting API</a:t>
            </a:r>
          </a:p>
          <a:p>
            <a:pPr algn="ctr" defTabSz="457200"/>
            <a:r>
              <a:rPr lang="en-US" dirty="0">
                <a:solidFill>
                  <a:srgbClr val="000000"/>
                </a:solidFill>
              </a:rPr>
              <a:t>(e.g. Keras, Mocha)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285118" y="1303044"/>
            <a:ext cx="20222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3200" b="1" dirty="0">
                <a:solidFill>
                  <a:schemeClr val="tx1">
                    <a:lumMod val="50000"/>
                  </a:schemeClr>
                </a:solidFill>
                <a:latin typeface="Bradley Hand Bold"/>
                <a:cs typeface="Bradley Hand Bold"/>
              </a:rPr>
              <a:t>Workflow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285089" y="2301948"/>
            <a:ext cx="19607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3200" b="1" dirty="0">
                <a:solidFill>
                  <a:schemeClr val="tx1">
                    <a:lumMod val="50000"/>
                  </a:schemeClr>
                </a:solidFill>
                <a:latin typeface="Bradley Hand Bold"/>
                <a:cs typeface="Bradley Hand Bold"/>
              </a:rPr>
              <a:t>Scripting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285089" y="3269342"/>
            <a:ext cx="15504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3200" b="1" dirty="0">
                <a:solidFill>
                  <a:schemeClr val="tx1">
                    <a:lumMod val="50000"/>
                  </a:schemeClr>
                </a:solidFill>
                <a:latin typeface="Bradley Hand Bold"/>
                <a:cs typeface="Bradley Hand Bold"/>
              </a:rPr>
              <a:t>Engine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285089" y="4226748"/>
            <a:ext cx="26661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3200" b="1" dirty="0">
                <a:solidFill>
                  <a:schemeClr val="tx1">
                    <a:lumMod val="50000"/>
                  </a:schemeClr>
                </a:solidFill>
                <a:latin typeface="Bradley Hand Bold"/>
                <a:cs typeface="Bradley Hand Bold"/>
              </a:rPr>
              <a:t>Optimization</a:t>
            </a:r>
          </a:p>
        </p:txBody>
      </p:sp>
    </p:spTree>
    <p:extLst>
      <p:ext uri="{BB962C8B-B14F-4D97-AF65-F5344CB8AC3E}">
        <p14:creationId xmlns:p14="http://schemas.microsoft.com/office/powerpoint/2010/main" val="323847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404" y="132826"/>
            <a:ext cx="8372901" cy="621711"/>
          </a:xfrm>
        </p:spPr>
        <p:txBody>
          <a:bodyPr/>
          <a:lstStyle/>
          <a:p>
            <a:r>
              <a:rPr lang="en-US" dirty="0"/>
              <a:t>CANDLE System </a:t>
            </a:r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19</a:t>
            </a:fld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1037678" y="904136"/>
            <a:ext cx="6761079" cy="3951146"/>
            <a:chOff x="1092164" y="1088545"/>
            <a:chExt cx="6761079" cy="3951146"/>
          </a:xfrm>
        </p:grpSpPr>
        <p:sp>
          <p:nvSpPr>
            <p:cNvPr id="6" name="Rounded Rectangle 5"/>
            <p:cNvSpPr/>
            <p:nvPr/>
          </p:nvSpPr>
          <p:spPr>
            <a:xfrm>
              <a:off x="1405784" y="2578397"/>
              <a:ext cx="2805545" cy="1632473"/>
            </a:xfrm>
            <a:prstGeom prst="roundRect">
              <a:avLst>
                <a:gd name="adj" fmla="val 4976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900" b="1" dirty="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1405784" y="1088545"/>
              <a:ext cx="2799490" cy="592457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rgbClr val="1F497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25" dirty="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1513032" y="2728215"/>
              <a:ext cx="2594229" cy="391002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 cmpd="sng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CANDLE Supervisor</a:t>
              </a: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1497671" y="3721899"/>
              <a:ext cx="2539375" cy="393020"/>
            </a:xfrm>
            <a:prstGeom prst="roundRect">
              <a:avLst/>
            </a:prstGeom>
            <a:solidFill>
              <a:srgbClr val="B9CDE5"/>
            </a:solidFill>
            <a:ln w="9525" cmpd="sng">
              <a:solidFill>
                <a:srgbClr val="25406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Workflow Manager</a:t>
              </a:r>
            </a:p>
            <a:p>
              <a:pPr algn="ctr"/>
              <a:r>
                <a:rPr lang="en-US" sz="825" dirty="0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(Swift-T EMEWS)</a:t>
              </a: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1405784" y="4383757"/>
              <a:ext cx="2793435" cy="626717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900" b="1" dirty="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1399728" y="1754504"/>
              <a:ext cx="2799491" cy="720498"/>
            </a:xfrm>
            <a:prstGeom prst="roundRect">
              <a:avLst/>
            </a:prstGeom>
            <a:solidFill>
              <a:srgbClr val="C6D9F1"/>
            </a:solidFill>
            <a:ln>
              <a:solidFill>
                <a:srgbClr val="1F497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b="1" dirty="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1544507" y="4350351"/>
              <a:ext cx="757908" cy="458508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rgbClr val="4F6228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ALCF </a:t>
              </a:r>
            </a:p>
            <a:p>
              <a:pPr algn="ctr"/>
              <a:r>
                <a:rPr lang="en-US" sz="825" dirty="0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Theta, Cooley</a:t>
              </a: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2375769" y="4350352"/>
              <a:ext cx="758830" cy="458507"/>
            </a:xfrm>
            <a:prstGeom prst="roundRect">
              <a:avLst/>
            </a:prstGeom>
            <a:solidFill>
              <a:srgbClr val="C3D69B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NERSC</a:t>
              </a:r>
            </a:p>
            <a:p>
              <a:pPr algn="ctr"/>
              <a:r>
                <a:rPr lang="en-US" sz="825" dirty="0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Cori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3210835" y="4350352"/>
              <a:ext cx="826211" cy="458507"/>
            </a:xfrm>
            <a:prstGeom prst="roundRect">
              <a:avLst/>
            </a:prstGeom>
            <a:solidFill>
              <a:srgbClr val="C3D69B"/>
            </a:solidFill>
            <a:ln>
              <a:solidFill>
                <a:srgbClr val="4F6228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OLCF</a:t>
              </a:r>
            </a:p>
            <a:p>
              <a:pPr algn="ctr"/>
              <a:r>
                <a:rPr lang="en-US" sz="825" dirty="0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Titan, </a:t>
              </a:r>
              <a:r>
                <a:rPr lang="en-US" sz="825" dirty="0" err="1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SummitDev</a:t>
              </a:r>
              <a:endParaRPr lang="en-US" sz="825" dirty="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1512508" y="3206936"/>
              <a:ext cx="2524537" cy="445884"/>
            </a:xfrm>
            <a:prstGeom prst="roundRect">
              <a:avLst/>
            </a:prstGeom>
            <a:solidFill>
              <a:srgbClr val="B9CDE5"/>
            </a:solidFill>
            <a:ln w="9525" cmpd="sng">
              <a:solidFill>
                <a:srgbClr val="25406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Hyperparameter Optimization Frameworks</a:t>
              </a:r>
            </a:p>
            <a:p>
              <a:pPr algn="ctr"/>
              <a:r>
                <a:rPr lang="en-US" sz="825" dirty="0" err="1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Hyperopt</a:t>
              </a:r>
              <a:r>
                <a:rPr lang="en-US" sz="825" dirty="0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, </a:t>
              </a:r>
              <a:r>
                <a:rPr lang="en-US" sz="825" dirty="0" err="1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mlrMBO</a:t>
              </a:r>
              <a:r>
                <a:rPr lang="en-US" sz="825" dirty="0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, Spearmint</a:t>
              </a:r>
            </a:p>
          </p:txBody>
        </p:sp>
        <p:cxnSp>
          <p:nvCxnSpPr>
            <p:cNvPr id="20" name="Elbow Connector 19"/>
            <p:cNvCxnSpPr>
              <a:stCxn id="10" idx="3"/>
              <a:endCxn id="26" idx="1"/>
            </p:cNvCxnSpPr>
            <p:nvPr/>
          </p:nvCxnSpPr>
          <p:spPr>
            <a:xfrm flipV="1">
              <a:off x="4199219" y="4025024"/>
              <a:ext cx="346884" cy="672092"/>
            </a:xfrm>
            <a:prstGeom prst="bentConnector3">
              <a:avLst>
                <a:gd name="adj1" fmla="val 35218"/>
              </a:avLst>
            </a:prstGeom>
            <a:ln w="38100" cmpd="sng">
              <a:solidFill>
                <a:srgbClr val="000000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" name="Group 20"/>
            <p:cNvGrpSpPr/>
            <p:nvPr/>
          </p:nvGrpSpPr>
          <p:grpSpPr>
            <a:xfrm>
              <a:off x="4422415" y="1650629"/>
              <a:ext cx="1896032" cy="2813456"/>
              <a:chOff x="4315007" y="1417520"/>
              <a:chExt cx="2528042" cy="3751275"/>
            </a:xfrm>
          </p:grpSpPr>
          <p:sp>
            <p:nvSpPr>
              <p:cNvPr id="22" name="Rounded Rectangle 21"/>
              <p:cNvSpPr/>
              <p:nvPr/>
            </p:nvSpPr>
            <p:spPr>
              <a:xfrm>
                <a:off x="4315007" y="1747942"/>
                <a:ext cx="2528042" cy="3420853"/>
              </a:xfrm>
              <a:prstGeom prst="roundRect">
                <a:avLst>
                  <a:gd name="adj" fmla="val 4976"/>
                </a:avLst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900" b="1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23" name="Magnetic Disk 25"/>
              <p:cNvSpPr/>
              <p:nvPr/>
            </p:nvSpPr>
            <p:spPr>
              <a:xfrm>
                <a:off x="4405214" y="2234497"/>
                <a:ext cx="1029484" cy="1760946"/>
              </a:xfrm>
              <a:prstGeom prst="flowChartMagneticDisk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rgbClr val="25406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25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Benchmarks</a:t>
                </a:r>
              </a:p>
              <a:p>
                <a:pPr algn="ctr"/>
                <a:r>
                  <a:rPr lang="en-US" sz="825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Datasets</a:t>
                </a:r>
              </a:p>
              <a:p>
                <a:pPr algn="ctr"/>
                <a:r>
                  <a:rPr lang="en-US" sz="825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Models</a:t>
                </a:r>
              </a:p>
              <a:p>
                <a:pPr algn="ctr"/>
                <a:r>
                  <a:rPr lang="en-US" sz="825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Experiments</a:t>
                </a:r>
              </a:p>
              <a:p>
                <a:pPr algn="ctr"/>
                <a:r>
                  <a:rPr lang="en-US" sz="825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Runs</a:t>
                </a: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4405992" y="1858713"/>
                <a:ext cx="1349086" cy="307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>
                    <a:solidFill>
                      <a:prstClr val="black"/>
                    </a:solidFill>
                  </a:rPr>
                  <a:t>Metadata Store</a:t>
                </a: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5589704" y="1764927"/>
                <a:ext cx="1065726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b="1" dirty="0">
                    <a:solidFill>
                      <a:prstClr val="black"/>
                    </a:solidFill>
                  </a:rPr>
                  <a:t>Model Store</a:t>
                </a:r>
              </a:p>
            </p:txBody>
          </p:sp>
          <p:sp>
            <p:nvSpPr>
              <p:cNvPr id="26" name="Rounded Rectangle 25"/>
              <p:cNvSpPr/>
              <p:nvPr/>
            </p:nvSpPr>
            <p:spPr>
              <a:xfrm>
                <a:off x="4479924" y="4303008"/>
                <a:ext cx="2175507" cy="560744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Data API</a:t>
                </a:r>
              </a:p>
            </p:txBody>
          </p:sp>
          <p:grpSp>
            <p:nvGrpSpPr>
              <p:cNvPr id="27" name="Group 26"/>
              <p:cNvGrpSpPr/>
              <p:nvPr/>
            </p:nvGrpSpPr>
            <p:grpSpPr>
              <a:xfrm>
                <a:off x="5517885" y="2219305"/>
                <a:ext cx="1243135" cy="1708364"/>
                <a:chOff x="6376079" y="2179901"/>
                <a:chExt cx="1436479" cy="1673461"/>
              </a:xfrm>
            </p:grpSpPr>
            <p:sp>
              <p:nvSpPr>
                <p:cNvPr id="31" name="Rounded Rectangle 30"/>
                <p:cNvSpPr/>
                <p:nvPr/>
              </p:nvSpPr>
              <p:spPr>
                <a:xfrm>
                  <a:off x="6376079" y="2179901"/>
                  <a:ext cx="1436479" cy="1673461"/>
                </a:xfrm>
                <a:prstGeom prst="round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solidFill>
                    <a:schemeClr val="accent5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2" name="Multidocument 26"/>
                <p:cNvSpPr/>
                <p:nvPr/>
              </p:nvSpPr>
              <p:spPr>
                <a:xfrm>
                  <a:off x="6459068" y="2297171"/>
                  <a:ext cx="1263817" cy="618156"/>
                </a:xfrm>
                <a:prstGeom prst="flowChartMultidocument">
                  <a:avLst/>
                </a:prstGeom>
                <a:solidFill>
                  <a:srgbClr val="93CDDD"/>
                </a:solidFill>
                <a:ln>
                  <a:solidFill>
                    <a:srgbClr val="25406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788" dirty="0"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</a:rPr>
                    <a:t>Model Descriptions</a:t>
                  </a:r>
                </a:p>
              </p:txBody>
            </p:sp>
            <p:sp>
              <p:nvSpPr>
                <p:cNvPr id="33" name="Multidocument 33"/>
                <p:cNvSpPr/>
                <p:nvPr/>
              </p:nvSpPr>
              <p:spPr>
                <a:xfrm>
                  <a:off x="6459068" y="3113810"/>
                  <a:ext cx="1263817" cy="618156"/>
                </a:xfrm>
                <a:prstGeom prst="flowChartMultidocument">
                  <a:avLst/>
                </a:prstGeom>
                <a:solidFill>
                  <a:srgbClr val="93CDDD"/>
                </a:solidFill>
                <a:ln>
                  <a:solidFill>
                    <a:srgbClr val="25406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788" dirty="0"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</a:rPr>
                    <a:t>Model Weights</a:t>
                  </a:r>
                </a:p>
              </p:txBody>
            </p:sp>
          </p:grpSp>
          <p:cxnSp>
            <p:nvCxnSpPr>
              <p:cNvPr id="28" name="Straight Arrow Connector 27"/>
              <p:cNvCxnSpPr/>
              <p:nvPr/>
            </p:nvCxnSpPr>
            <p:spPr>
              <a:xfrm>
                <a:off x="4915238" y="3959767"/>
                <a:ext cx="5496" cy="375352"/>
              </a:xfrm>
              <a:prstGeom prst="straightConnector1">
                <a:avLst/>
              </a:prstGeom>
              <a:ln w="38100" cmpd="sng">
                <a:solidFill>
                  <a:srgbClr val="000000"/>
                </a:solidFill>
                <a:headEnd type="triangl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/>
              <p:nvPr/>
            </p:nvCxnSpPr>
            <p:spPr>
              <a:xfrm>
                <a:off x="6148161" y="3927669"/>
                <a:ext cx="5496" cy="375352"/>
              </a:xfrm>
              <a:prstGeom prst="straightConnector1">
                <a:avLst/>
              </a:prstGeom>
              <a:ln w="38100" cmpd="sng">
                <a:solidFill>
                  <a:srgbClr val="000000"/>
                </a:solidFill>
                <a:headEnd type="triangl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/>
              <p:cNvSpPr txBox="1"/>
              <p:nvPr/>
            </p:nvSpPr>
            <p:spPr>
              <a:xfrm>
                <a:off x="5000621" y="1417520"/>
                <a:ext cx="1614117" cy="307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>
                    <a:solidFill>
                      <a:prstClr val="black"/>
                    </a:solidFill>
                  </a:rPr>
                  <a:t>CANDLE Database</a:t>
                </a:r>
              </a:p>
            </p:txBody>
          </p:sp>
        </p:grpSp>
        <p:cxnSp>
          <p:nvCxnSpPr>
            <p:cNvPr id="34" name="Elbow Connector 33"/>
            <p:cNvCxnSpPr>
              <a:stCxn id="8" idx="3"/>
              <a:endCxn id="26" idx="1"/>
            </p:cNvCxnSpPr>
            <p:nvPr/>
          </p:nvCxnSpPr>
          <p:spPr>
            <a:xfrm>
              <a:off x="4107261" y="2923716"/>
              <a:ext cx="438842" cy="1101308"/>
            </a:xfrm>
            <a:prstGeom prst="bentConnector3">
              <a:avLst>
                <a:gd name="adj1" fmla="val 50000"/>
              </a:avLst>
            </a:prstGeom>
            <a:ln w="38100" cmpd="sng">
              <a:solidFill>
                <a:srgbClr val="000000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" name="Group 34"/>
            <p:cNvGrpSpPr/>
            <p:nvPr/>
          </p:nvGrpSpPr>
          <p:grpSpPr>
            <a:xfrm>
              <a:off x="6601692" y="1981525"/>
              <a:ext cx="1251551" cy="2351258"/>
              <a:chOff x="7143914" y="1413398"/>
              <a:chExt cx="2000086" cy="3757511"/>
            </a:xfrm>
          </p:grpSpPr>
          <p:sp>
            <p:nvSpPr>
              <p:cNvPr id="36" name="Rounded Rectangle 35"/>
              <p:cNvSpPr/>
              <p:nvPr/>
            </p:nvSpPr>
            <p:spPr>
              <a:xfrm>
                <a:off x="7143914" y="1750056"/>
                <a:ext cx="2000086" cy="3420853"/>
              </a:xfrm>
              <a:prstGeom prst="roundRect">
                <a:avLst>
                  <a:gd name="adj" fmla="val 4976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900" b="1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7143916" y="1413398"/>
                <a:ext cx="2000084" cy="3688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b="1" dirty="0">
                    <a:solidFill>
                      <a:prstClr val="black"/>
                    </a:solidFill>
                  </a:rPr>
                  <a:t>Integrator Website</a:t>
                </a:r>
              </a:p>
            </p:txBody>
          </p:sp>
          <p:pic>
            <p:nvPicPr>
              <p:cNvPr id="38" name="Picture 37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293092" y="3604602"/>
                <a:ext cx="1653899" cy="1409782"/>
              </a:xfrm>
              <a:prstGeom prst="rect">
                <a:avLst/>
              </a:prstGeom>
            </p:spPr>
          </p:pic>
          <p:pic>
            <p:nvPicPr>
              <p:cNvPr id="39" name="Picture 38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93092" y="1868104"/>
                <a:ext cx="1653899" cy="1569145"/>
              </a:xfrm>
              <a:prstGeom prst="rect">
                <a:avLst/>
              </a:prstGeom>
            </p:spPr>
          </p:pic>
        </p:grpSp>
        <p:cxnSp>
          <p:nvCxnSpPr>
            <p:cNvPr id="40" name="Elbow Connector 39"/>
            <p:cNvCxnSpPr>
              <a:stCxn id="26" idx="3"/>
              <a:endCxn id="36" idx="1"/>
            </p:cNvCxnSpPr>
            <p:nvPr/>
          </p:nvCxnSpPr>
          <p:spPr>
            <a:xfrm flipV="1">
              <a:off x="6177733" y="3262485"/>
              <a:ext cx="423959" cy="762539"/>
            </a:xfrm>
            <a:prstGeom prst="bentConnector3">
              <a:avLst>
                <a:gd name="adj1" fmla="val 50000"/>
              </a:avLst>
            </a:prstGeom>
            <a:ln w="38100" cmpd="sng">
              <a:solidFill>
                <a:srgbClr val="000000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1399729" y="4808859"/>
              <a:ext cx="280554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>
                  <a:solidFill>
                    <a:prstClr val="black"/>
                  </a:solidFill>
                </a:rPr>
                <a:t>Hardware Resources</a:t>
              </a:r>
            </a:p>
          </p:txBody>
        </p:sp>
        <p:sp>
          <p:nvSpPr>
            <p:cNvPr id="43" name="Document 68"/>
            <p:cNvSpPr/>
            <p:nvPr/>
          </p:nvSpPr>
          <p:spPr>
            <a:xfrm>
              <a:off x="1616385" y="2030679"/>
              <a:ext cx="673514" cy="326209"/>
            </a:xfrm>
            <a:prstGeom prst="flowChartDocumen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50" dirty="0">
                  <a:solidFill>
                    <a:srgbClr val="000000"/>
                  </a:solidFill>
                </a:rPr>
                <a:t>Benchmark Spec</a:t>
              </a:r>
            </a:p>
          </p:txBody>
        </p:sp>
        <p:sp>
          <p:nvSpPr>
            <p:cNvPr id="44" name="Document 84"/>
            <p:cNvSpPr/>
            <p:nvPr/>
          </p:nvSpPr>
          <p:spPr>
            <a:xfrm>
              <a:off x="2404700" y="2030679"/>
              <a:ext cx="878487" cy="326209"/>
            </a:xfrm>
            <a:prstGeom prst="flowChartDocumen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50" dirty="0">
                  <a:solidFill>
                    <a:srgbClr val="000000"/>
                  </a:solidFill>
                </a:rPr>
                <a:t>Hyperparameter Spec</a:t>
              </a:r>
            </a:p>
          </p:txBody>
        </p:sp>
        <p:sp>
          <p:nvSpPr>
            <p:cNvPr id="45" name="Document 85"/>
            <p:cNvSpPr/>
            <p:nvPr/>
          </p:nvSpPr>
          <p:spPr>
            <a:xfrm>
              <a:off x="3458128" y="2030678"/>
              <a:ext cx="598587" cy="317190"/>
            </a:xfrm>
            <a:prstGeom prst="flowChartDocumen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50" dirty="0">
                  <a:solidFill>
                    <a:srgbClr val="000000"/>
                  </a:solidFill>
                </a:rPr>
                <a:t>Hardware Spec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399729" y="1785228"/>
              <a:ext cx="28116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>
                  <a:solidFill>
                    <a:prstClr val="black"/>
                  </a:solidFill>
                </a:rPr>
                <a:t>CANDLE Specifications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405784" y="1091741"/>
              <a:ext cx="279343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>
                  <a:solidFill>
                    <a:prstClr val="black"/>
                  </a:solidFill>
                </a:rPr>
                <a:t>ML/DL Benchmarks</a:t>
              </a:r>
            </a:p>
          </p:txBody>
        </p:sp>
        <p:sp>
          <p:nvSpPr>
            <p:cNvPr id="51" name="Multidocument 142"/>
            <p:cNvSpPr/>
            <p:nvPr/>
          </p:nvSpPr>
          <p:spPr>
            <a:xfrm>
              <a:off x="1609680" y="1375894"/>
              <a:ext cx="701828" cy="267090"/>
            </a:xfrm>
            <a:prstGeom prst="flowChartMultidocument">
              <a:avLst/>
            </a:prstGeom>
            <a:solidFill>
              <a:srgbClr val="558ED5"/>
            </a:solidFill>
            <a:ln>
              <a:solidFill>
                <a:srgbClr val="10253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25" dirty="0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Pilot 1</a:t>
              </a:r>
            </a:p>
          </p:txBody>
        </p:sp>
        <p:sp>
          <p:nvSpPr>
            <p:cNvPr id="52" name="Multidocument 145"/>
            <p:cNvSpPr/>
            <p:nvPr/>
          </p:nvSpPr>
          <p:spPr>
            <a:xfrm>
              <a:off x="2456126" y="1356649"/>
              <a:ext cx="701828" cy="267090"/>
            </a:xfrm>
            <a:prstGeom prst="flowChartMultidocument">
              <a:avLst/>
            </a:prstGeom>
            <a:solidFill>
              <a:srgbClr val="558ED5"/>
            </a:solidFill>
            <a:ln>
              <a:solidFill>
                <a:srgbClr val="10253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25" dirty="0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Pilot 2</a:t>
              </a:r>
            </a:p>
          </p:txBody>
        </p:sp>
        <p:sp>
          <p:nvSpPr>
            <p:cNvPr id="53" name="Multidocument 146"/>
            <p:cNvSpPr/>
            <p:nvPr/>
          </p:nvSpPr>
          <p:spPr>
            <a:xfrm>
              <a:off x="3337612" y="1337404"/>
              <a:ext cx="701828" cy="267090"/>
            </a:xfrm>
            <a:prstGeom prst="flowChartMultidocument">
              <a:avLst/>
            </a:prstGeom>
            <a:solidFill>
              <a:srgbClr val="558ED5"/>
            </a:solidFill>
            <a:ln>
              <a:solidFill>
                <a:srgbClr val="10253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25" dirty="0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Pilot 3</a:t>
              </a:r>
            </a:p>
          </p:txBody>
        </p:sp>
        <p:sp>
          <p:nvSpPr>
            <p:cNvPr id="4" name="5-Point Star 3"/>
            <p:cNvSpPr/>
            <p:nvPr/>
          </p:nvSpPr>
          <p:spPr>
            <a:xfrm>
              <a:off x="1092164" y="2694133"/>
              <a:ext cx="409408" cy="409408"/>
            </a:xfrm>
            <a:prstGeom prst="star5">
              <a:avLst/>
            </a:prstGeom>
            <a:solidFill>
              <a:schemeClr val="bg2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582133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Overview of hyperparameter optimization</a:t>
            </a:r>
          </a:p>
          <a:p>
            <a:endParaRPr lang="en-US" dirty="0" smtClean="0"/>
          </a:p>
          <a:p>
            <a:r>
              <a:rPr lang="en-US" dirty="0" smtClean="0"/>
              <a:t>Workflow-based solution: EMEWS</a:t>
            </a:r>
          </a:p>
          <a:p>
            <a:endParaRPr lang="en-US" dirty="0"/>
          </a:p>
          <a:p>
            <a:r>
              <a:rPr lang="en-US" dirty="0" smtClean="0"/>
              <a:t>Machine learning applications in cancer research: CANDLE</a:t>
            </a:r>
          </a:p>
          <a:p>
            <a:endParaRPr lang="en-US" dirty="0" smtClean="0"/>
          </a:p>
          <a:p>
            <a:r>
              <a:rPr lang="en-US" dirty="0" smtClean="0"/>
              <a:t>Demo and tutorial</a:t>
            </a:r>
          </a:p>
          <a:p>
            <a:endParaRPr lang="en-US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016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Parallelism strategies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01652" y="1530719"/>
            <a:ext cx="8603871" cy="3503646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51578" y="2857386"/>
            <a:ext cx="2732147" cy="2074975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87299" y="2857386"/>
            <a:ext cx="4778012" cy="2074975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671346" y="4104596"/>
            <a:ext cx="997940" cy="680319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dirty="0">
                <a:solidFill>
                  <a:prstClr val="white"/>
                </a:solidFill>
              </a:rPr>
              <a:t>Model</a:t>
            </a:r>
          </a:p>
          <a:p>
            <a:pPr algn="ctr" defTabSz="457200"/>
            <a:r>
              <a:rPr lang="en-US" sz="1400" dirty="0">
                <a:solidFill>
                  <a:prstClr val="white"/>
                </a:solidFill>
              </a:rPr>
              <a:t>Parallel</a:t>
            </a:r>
          </a:p>
          <a:p>
            <a:pPr algn="ctr" defTabSz="457200"/>
            <a:r>
              <a:rPr lang="en-US" sz="1400" dirty="0">
                <a:solidFill>
                  <a:prstClr val="white"/>
                </a:solidFill>
              </a:rPr>
              <a:t>10x-100x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448884" y="4371896"/>
            <a:ext cx="5693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3600" dirty="0">
                <a:solidFill>
                  <a:prstClr val="black"/>
                </a:solidFill>
              </a:rPr>
              <a:t>...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156058" y="4341607"/>
            <a:ext cx="5693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3600">
                <a:solidFill>
                  <a:prstClr val="black"/>
                </a:solidFill>
              </a:rPr>
              <a:t>...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170864" y="1775362"/>
            <a:ext cx="69509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/>
            <a:r>
              <a:rPr lang="en-US" sz="2800" b="1" dirty="0">
                <a:solidFill>
                  <a:prstClr val="black"/>
                </a:solidFill>
              </a:rPr>
              <a:t>Hyperparameter </a:t>
            </a:r>
            <a:r>
              <a:rPr lang="en-US" sz="2800" b="1" dirty="0" smtClean="0">
                <a:solidFill>
                  <a:prstClr val="black"/>
                </a:solidFill>
              </a:rPr>
              <a:t>Search: </a:t>
            </a:r>
            <a:r>
              <a:rPr lang="en-US" sz="2800" b="1" dirty="0">
                <a:solidFill>
                  <a:prstClr val="black"/>
                </a:solidFill>
              </a:rPr>
              <a:t>up to ~10,000x</a:t>
            </a:r>
          </a:p>
          <a:p>
            <a:pPr algn="ctr" defTabSz="457200"/>
            <a:r>
              <a:rPr lang="en-US" sz="2000" b="1" dirty="0">
                <a:solidFill>
                  <a:prstClr val="black"/>
                </a:solidFill>
              </a:rPr>
              <a:t>Depends on search strategy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52868" y="3038445"/>
            <a:ext cx="42851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2800" b="1" dirty="0">
                <a:solidFill>
                  <a:prstClr val="black"/>
                </a:solidFill>
              </a:rPr>
              <a:t>Data </a:t>
            </a:r>
            <a:r>
              <a:rPr lang="en-US" sz="2800" b="1" dirty="0" smtClean="0">
                <a:solidFill>
                  <a:prstClr val="black"/>
                </a:solidFill>
              </a:rPr>
              <a:t>Parallel: 10x-1000x</a:t>
            </a:r>
            <a:endParaRPr lang="en-US" sz="2800" b="1" dirty="0">
              <a:solidFill>
                <a:prstClr val="black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339824" y="3051057"/>
            <a:ext cx="254108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2800" b="1" dirty="0">
                <a:solidFill>
                  <a:prstClr val="black"/>
                </a:solidFill>
              </a:rPr>
              <a:t>Data Parallel  </a:t>
            </a:r>
          </a:p>
          <a:p>
            <a:pPr defTabSz="457200"/>
            <a:r>
              <a:rPr lang="en-US" sz="2800" b="1" dirty="0" smtClean="0">
                <a:solidFill>
                  <a:prstClr val="black"/>
                </a:solidFill>
              </a:rPr>
              <a:t>10x-1000x</a:t>
            </a:r>
            <a:endParaRPr lang="en-US" sz="2800" b="1" dirty="0">
              <a:solidFill>
                <a:prstClr val="black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099201" y="4300210"/>
            <a:ext cx="5693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3600">
                <a:solidFill>
                  <a:prstClr val="black"/>
                </a:solidFill>
              </a:rPr>
              <a:t>...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152873" y="4104596"/>
            <a:ext cx="997940" cy="680319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dirty="0">
                <a:solidFill>
                  <a:prstClr val="white"/>
                </a:solidFill>
              </a:rPr>
              <a:t>Model</a:t>
            </a:r>
          </a:p>
          <a:p>
            <a:pPr algn="ctr" defTabSz="457200"/>
            <a:r>
              <a:rPr lang="en-US" sz="1400" dirty="0">
                <a:solidFill>
                  <a:prstClr val="white"/>
                </a:solidFill>
              </a:rPr>
              <a:t>Parallel</a:t>
            </a:r>
          </a:p>
          <a:p>
            <a:pPr algn="ctr" defTabSz="457200"/>
            <a:r>
              <a:rPr lang="en-US" sz="1400" dirty="0">
                <a:solidFill>
                  <a:prstClr val="white"/>
                </a:solidFill>
              </a:rPr>
              <a:t>10x-100x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978139" y="4104596"/>
            <a:ext cx="997940" cy="680319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dirty="0">
                <a:solidFill>
                  <a:prstClr val="white"/>
                </a:solidFill>
              </a:rPr>
              <a:t>Model</a:t>
            </a:r>
          </a:p>
          <a:p>
            <a:pPr algn="ctr" defTabSz="457200"/>
            <a:r>
              <a:rPr lang="en-US" sz="1400" dirty="0">
                <a:solidFill>
                  <a:prstClr val="white"/>
                </a:solidFill>
              </a:rPr>
              <a:t>Parallel</a:t>
            </a:r>
          </a:p>
          <a:p>
            <a:pPr algn="ctr" defTabSz="457200"/>
            <a:r>
              <a:rPr lang="en-US" sz="1400" dirty="0" smtClean="0">
                <a:solidFill>
                  <a:prstClr val="white"/>
                </a:solidFill>
              </a:rPr>
              <a:t>10x-100x</a:t>
            </a:r>
            <a:endParaRPr lang="en-US" sz="1400" dirty="0">
              <a:solidFill>
                <a:prstClr val="white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874449" y="4104639"/>
            <a:ext cx="997940" cy="680319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dirty="0">
                <a:solidFill>
                  <a:prstClr val="white"/>
                </a:solidFill>
              </a:rPr>
              <a:t>Model</a:t>
            </a:r>
          </a:p>
          <a:p>
            <a:pPr algn="ctr" defTabSz="457200"/>
            <a:r>
              <a:rPr lang="en-US" sz="1400" dirty="0">
                <a:solidFill>
                  <a:prstClr val="white"/>
                </a:solidFill>
              </a:rPr>
              <a:t>Parallel</a:t>
            </a:r>
          </a:p>
          <a:p>
            <a:pPr algn="ctr" defTabSz="457200"/>
            <a:r>
              <a:rPr lang="en-US" sz="1400" dirty="0" smtClean="0">
                <a:solidFill>
                  <a:prstClr val="white"/>
                </a:solidFill>
              </a:rPr>
              <a:t>10x-100x</a:t>
            </a:r>
            <a:endParaRPr lang="en-US" sz="1400" dirty="0">
              <a:solidFill>
                <a:prstClr val="white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52867" y="4104596"/>
            <a:ext cx="997940" cy="680319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dirty="0">
                <a:solidFill>
                  <a:prstClr val="white"/>
                </a:solidFill>
              </a:rPr>
              <a:t>Model</a:t>
            </a:r>
          </a:p>
          <a:p>
            <a:pPr algn="ctr" defTabSz="457200"/>
            <a:r>
              <a:rPr lang="en-US" sz="1400" dirty="0">
                <a:solidFill>
                  <a:prstClr val="white"/>
                </a:solidFill>
              </a:rPr>
              <a:t>Parallel</a:t>
            </a:r>
          </a:p>
          <a:p>
            <a:pPr algn="ctr" defTabSz="457200"/>
            <a:r>
              <a:rPr lang="en-US" sz="1400" dirty="0" smtClean="0">
                <a:solidFill>
                  <a:prstClr val="white"/>
                </a:solidFill>
              </a:rPr>
              <a:t>10x-100x</a:t>
            </a:r>
            <a:endParaRPr lang="en-US" sz="1400" dirty="0">
              <a:solidFill>
                <a:prstClr val="white"/>
              </a:solidFill>
            </a:endParaRPr>
          </a:p>
        </p:txBody>
      </p:sp>
      <p:sp>
        <p:nvSpPr>
          <p:cNvPr id="25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57201" y="882971"/>
            <a:ext cx="8372901" cy="374786"/>
          </a:xfrm>
        </p:spPr>
        <p:txBody>
          <a:bodyPr/>
          <a:lstStyle/>
          <a:p>
            <a:r>
              <a:rPr lang="en-US" dirty="0"/>
              <a:t>10,000 x 10-1000 x 10-100 = 1M – 1000M  </a:t>
            </a:r>
            <a:r>
              <a:rPr lang="en-US" dirty="0" smtClean="0"/>
              <a:t>processing elements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789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133295"/>
            <a:ext cx="8372901" cy="621711"/>
          </a:xfrm>
        </p:spPr>
        <p:txBody>
          <a:bodyPr/>
          <a:lstStyle/>
          <a:p>
            <a:r>
              <a:rPr lang="en-US" dirty="0" smtClean="0"/>
              <a:t>CANDLE Performance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9" name="Picture 2" descr="C:\cygwin\home\wozniak\collab\CANDLE-Papers\2017\CAFCW\plots\scali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480" y="911678"/>
            <a:ext cx="4554120" cy="2732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57"/>
          <a:stretch/>
        </p:blipFill>
        <p:spPr bwMode="auto">
          <a:xfrm>
            <a:off x="3781022" y="1636692"/>
            <a:ext cx="5186709" cy="308091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625033" y="3613338"/>
            <a:ext cx="2582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Delivers 1+ petaflop!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108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 over time for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Typical load plot for NT3 workflow on Cori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6146" name="Picture 2" descr="C:\cygwin\home\wozniak\collab\CANDLE-Papers\2017\CAFCW\plots\nt3-load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1161" y="1280345"/>
            <a:ext cx="6823608" cy="2558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0988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Ramp up / ramp down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Zoom in on single iteration on Titan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8194" name="Picture 2" descr="C:\cygwin\home\wozniak\collab\CANDLE-Papers\2017\CAFCW\plots\loads\loa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603" y="1382883"/>
            <a:ext cx="6924718" cy="2596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382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645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Driving integration </a:t>
            </a:r>
            <a:r>
              <a:rPr lang="en-US" dirty="0"/>
              <a:t>of Simulation, Data Analytics and Machine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25</a:t>
            </a:fld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1321798" y="1352438"/>
            <a:ext cx="5358702" cy="3493661"/>
            <a:chOff x="1321798" y="1769063"/>
            <a:chExt cx="5358702" cy="4658215"/>
          </a:xfrm>
        </p:grpSpPr>
        <p:sp>
          <p:nvSpPr>
            <p:cNvPr id="8" name="Oval 7"/>
            <p:cNvSpPr/>
            <p:nvPr/>
          </p:nvSpPr>
          <p:spPr>
            <a:xfrm>
              <a:off x="2974312" y="3550611"/>
              <a:ext cx="2993465" cy="2876667"/>
            </a:xfrm>
            <a:prstGeom prst="ellipse">
              <a:avLst/>
            </a:prstGeom>
            <a:solidFill>
              <a:srgbClr val="D3DBD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392" tIns="45697" rIns="91392" bIns="45697" rtlCol="0" anchor="ctr"/>
            <a:lstStyle/>
            <a:p>
              <a:pPr algn="ctr" defTabSz="914400"/>
              <a:r>
                <a:rPr lang="en-US" sz="2400" b="1" dirty="0">
                  <a:solidFill>
                    <a:srgbClr val="000090"/>
                  </a:solidFill>
                </a:rPr>
                <a:t>Deep</a:t>
              </a:r>
            </a:p>
            <a:p>
              <a:pPr algn="ctr" defTabSz="914400"/>
              <a:r>
                <a:rPr lang="en-US" sz="2400" b="1" dirty="0">
                  <a:solidFill>
                    <a:srgbClr val="000090"/>
                  </a:solidFill>
                </a:rPr>
                <a:t>Learning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1321798" y="2018349"/>
              <a:ext cx="2993465" cy="2876667"/>
            </a:xfrm>
            <a:prstGeom prst="ellipse">
              <a:avLst/>
            </a:prstGeom>
            <a:solidFill>
              <a:srgbClr val="D3DBD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392" tIns="45697" rIns="91392" bIns="45697" rtlCol="0" anchor="ctr"/>
            <a:lstStyle/>
            <a:p>
              <a:pPr algn="ctr" defTabSz="914400"/>
              <a:r>
                <a:rPr lang="en-US" sz="2400" b="1" dirty="0">
                  <a:solidFill>
                    <a:srgbClr val="000090"/>
                  </a:solidFill>
                </a:rPr>
                <a:t>Large-Scale</a:t>
              </a:r>
            </a:p>
            <a:p>
              <a:pPr algn="ctr" defTabSz="914400"/>
              <a:r>
                <a:rPr lang="en-US" sz="2400" b="1" dirty="0">
                  <a:solidFill>
                    <a:srgbClr val="000090"/>
                  </a:solidFill>
                </a:rPr>
                <a:t>Numerical </a:t>
              </a:r>
            </a:p>
            <a:p>
              <a:pPr algn="ctr" defTabSz="914400"/>
              <a:r>
                <a:rPr lang="en-US" sz="2400" b="1" dirty="0">
                  <a:solidFill>
                    <a:srgbClr val="000090"/>
                  </a:solidFill>
                </a:rPr>
                <a:t>Simulation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3687035" y="1769063"/>
              <a:ext cx="2993465" cy="2876667"/>
            </a:xfrm>
            <a:prstGeom prst="ellipse">
              <a:avLst/>
            </a:prstGeom>
            <a:solidFill>
              <a:srgbClr val="D3DBD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392" tIns="45697" rIns="91392" bIns="45697" rtlCol="0" anchor="ctr"/>
            <a:lstStyle/>
            <a:p>
              <a:pPr algn="ctr" defTabSz="914400"/>
              <a:r>
                <a:rPr lang="en-US" sz="2400" b="1" dirty="0">
                  <a:solidFill>
                    <a:srgbClr val="000090"/>
                  </a:solidFill>
                </a:rPr>
                <a:t>Scalable </a:t>
              </a:r>
            </a:p>
            <a:p>
              <a:pPr algn="ctr" defTabSz="914400"/>
              <a:r>
                <a:rPr lang="en-US" sz="2400" b="1" dirty="0">
                  <a:solidFill>
                    <a:srgbClr val="000090"/>
                  </a:solidFill>
                </a:rPr>
                <a:t>Data Analytics</a:t>
              </a:r>
            </a:p>
            <a:p>
              <a:pPr algn="ctr" defTabSz="914400"/>
              <a:endParaRPr lang="en-US" sz="24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6293098" y="1569171"/>
            <a:ext cx="2850919" cy="923283"/>
          </a:xfrm>
          <a:prstGeom prst="rect">
            <a:avLst/>
          </a:prstGeom>
          <a:noFill/>
          <a:ln>
            <a:noFill/>
          </a:ln>
        </p:spPr>
        <p:txBody>
          <a:bodyPr wrap="square" lIns="91392" tIns="45697" rIns="91392" bIns="45697" rtlCol="0">
            <a:spAutoFit/>
          </a:bodyPr>
          <a:lstStyle/>
          <a:p>
            <a:pPr algn="ctr" defTabSz="914400"/>
            <a:r>
              <a:rPr lang="en-US" b="1" dirty="0">
                <a:solidFill>
                  <a:srgbClr val="008000"/>
                </a:solidFill>
              </a:rPr>
              <a:t>CORAL Supercomputers</a:t>
            </a:r>
          </a:p>
          <a:p>
            <a:pPr algn="ctr" defTabSz="914400"/>
            <a:r>
              <a:rPr lang="en-US" b="1" dirty="0">
                <a:solidFill>
                  <a:srgbClr val="008000"/>
                </a:solidFill>
              </a:rPr>
              <a:t>and Exascale Systems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6168355" y="2294546"/>
            <a:ext cx="1438826" cy="1189742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762387" y="1807636"/>
            <a:ext cx="2125230" cy="1545237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92" tIns="45697" rIns="91392" bIns="45697" rtlCol="0" anchor="ctr"/>
          <a:lstStyle/>
          <a:p>
            <a:pPr algn="ctr" defTabSz="914400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01004" y="1105428"/>
            <a:ext cx="1351620" cy="923283"/>
          </a:xfrm>
          <a:prstGeom prst="rect">
            <a:avLst/>
          </a:prstGeom>
          <a:solidFill>
            <a:schemeClr val="bg1"/>
          </a:solidFill>
        </p:spPr>
        <p:txBody>
          <a:bodyPr wrap="none" lIns="91392" tIns="45697" rIns="91392" bIns="45697" rtlCol="0">
            <a:spAutoFit/>
          </a:bodyPr>
          <a:lstStyle/>
          <a:p>
            <a:pPr algn="ctr" defTabSz="914400"/>
            <a:r>
              <a:rPr lang="en-US" b="1">
                <a:solidFill>
                  <a:srgbClr val="FF0000"/>
                </a:solidFill>
              </a:rPr>
              <a:t>Traditional</a:t>
            </a:r>
          </a:p>
          <a:p>
            <a:pPr algn="ctr" defTabSz="914400"/>
            <a:r>
              <a:rPr lang="en-US" b="1">
                <a:solidFill>
                  <a:srgbClr val="FF0000"/>
                </a:solidFill>
              </a:rPr>
              <a:t>HPC</a:t>
            </a:r>
          </a:p>
          <a:p>
            <a:pPr algn="ctr" defTabSz="914400"/>
            <a:r>
              <a:rPr lang="en-US" b="1">
                <a:solidFill>
                  <a:srgbClr val="FF0000"/>
                </a:solidFill>
              </a:rPr>
              <a:t>Systems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984865" y="1807635"/>
            <a:ext cx="777524" cy="59282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1854438" y="1399460"/>
            <a:ext cx="4313917" cy="2789201"/>
          </a:xfrm>
          <a:prstGeom prst="rect">
            <a:avLst/>
          </a:prstGeom>
          <a:noFill/>
          <a:ln w="381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92" tIns="45697" rIns="91392" bIns="45697" rtlCol="0" anchor="ctr"/>
          <a:lstStyle/>
          <a:p>
            <a:pPr algn="ctr" defTabSz="914400"/>
            <a:endParaRPr lang="en-US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5923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Directions for 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General training workflows have been addressed by CANDLE</a:t>
            </a:r>
          </a:p>
          <a:p>
            <a:r>
              <a:rPr lang="en-US" dirty="0" smtClean="0"/>
              <a:t>Tighter integration between workflow system and ML systems</a:t>
            </a:r>
          </a:p>
          <a:p>
            <a:pPr lvl="1"/>
            <a:r>
              <a:rPr lang="en-US" dirty="0" smtClean="0"/>
              <a:t>What to run</a:t>
            </a:r>
          </a:p>
          <a:p>
            <a:pPr lvl="1"/>
            <a:r>
              <a:rPr lang="en-US" dirty="0" smtClean="0"/>
              <a:t>Where to run</a:t>
            </a:r>
          </a:p>
          <a:p>
            <a:pPr lvl="1"/>
            <a:r>
              <a:rPr lang="en-US" dirty="0" smtClean="0"/>
              <a:t>Priority </a:t>
            </a:r>
          </a:p>
          <a:p>
            <a:pPr lvl="1"/>
            <a:r>
              <a:rPr lang="en-US" dirty="0" smtClean="0"/>
              <a:t>How to run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Integration with experimental and sensor-driven workflows</a:t>
            </a:r>
          </a:p>
          <a:p>
            <a:r>
              <a:rPr lang="en-US" dirty="0" smtClean="0"/>
              <a:t>Integration with coupled simulation-analysis-learning workflows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96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Idealized ML Supercomputer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408346"/>
            <a:ext cx="4178743" cy="3636840"/>
          </a:xfrm>
        </p:spPr>
        <p:txBody>
          <a:bodyPr/>
          <a:lstStyle/>
          <a:p>
            <a:r>
              <a:rPr lang="en-US" dirty="0" smtClean="0"/>
              <a:t>Varying compute node accelerators:</a:t>
            </a:r>
            <a:br>
              <a:rPr lang="en-US" dirty="0" smtClean="0"/>
            </a:br>
            <a:r>
              <a:rPr lang="en-US" dirty="0" smtClean="0"/>
              <a:t>accessible in shared modes, </a:t>
            </a:r>
            <a:br>
              <a:rPr lang="en-US" dirty="0" smtClean="0"/>
            </a:br>
            <a:r>
              <a:rPr lang="en-US" dirty="0" smtClean="0"/>
              <a:t>capable of RDMA communication</a:t>
            </a:r>
          </a:p>
          <a:p>
            <a:r>
              <a:rPr lang="en-US" dirty="0" smtClean="0"/>
              <a:t>Varying networks with placement groups (cheaper?)</a:t>
            </a:r>
          </a:p>
          <a:p>
            <a:r>
              <a:rPr lang="en-US" dirty="0" smtClean="0"/>
              <a:t>Fast, direct external connections to external supercomputers and data streams</a:t>
            </a:r>
          </a:p>
          <a:p>
            <a:r>
              <a:rPr lang="en-US" dirty="0" smtClean="0"/>
              <a:t>Workflow-optimized data movement, task assignment to resources</a:t>
            </a:r>
          </a:p>
          <a:p>
            <a:r>
              <a:rPr lang="en-US" dirty="0" smtClean="0"/>
              <a:t>Scheduler features for bursty workloads, resource assignment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Embracing heterogeneity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635944" y="1393979"/>
            <a:ext cx="2321169" cy="234674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sz="5400" dirty="0" smtClean="0">
                <a:solidFill>
                  <a:schemeClr val="tx1"/>
                </a:solidFill>
              </a:rPr>
              <a:t>…</a:t>
            </a:r>
            <a:endParaRPr lang="en-US" sz="54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788345" y="1483502"/>
            <a:ext cx="1944964" cy="51794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Node 0: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788877" y="2077116"/>
            <a:ext cx="1944964" cy="51794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Node 1: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850880" y="1559170"/>
            <a:ext cx="812091" cy="34636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GPU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850880" y="2162907"/>
            <a:ext cx="812091" cy="34636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FPGA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lowchart: Magnetic Disk 15"/>
          <p:cNvSpPr/>
          <p:nvPr/>
        </p:nvSpPr>
        <p:spPr>
          <a:xfrm>
            <a:off x="4898115" y="3261126"/>
            <a:ext cx="1835194" cy="377270"/>
          </a:xfrm>
          <a:prstGeom prst="flowChartMagneticDisk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7" name="Flowchart: Magnetic Disk 16"/>
          <p:cNvSpPr/>
          <p:nvPr/>
        </p:nvSpPr>
        <p:spPr>
          <a:xfrm>
            <a:off x="4788877" y="3152420"/>
            <a:ext cx="1757928" cy="377270"/>
          </a:xfrm>
          <a:prstGeom prst="flowChartMagneticDisk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Caches &amp; staging</a:t>
            </a:r>
          </a:p>
        </p:txBody>
      </p:sp>
      <p:sp>
        <p:nvSpPr>
          <p:cNvPr id="19" name="Left Arrow 18"/>
          <p:cNvSpPr/>
          <p:nvPr/>
        </p:nvSpPr>
        <p:spPr>
          <a:xfrm rot="5400000">
            <a:off x="5525829" y="3716751"/>
            <a:ext cx="418832" cy="179044"/>
          </a:xfrm>
          <a:prstGeom prst="leftArrow">
            <a:avLst/>
          </a:prstGeom>
          <a:solidFill>
            <a:schemeClr val="bg1"/>
          </a:solidFill>
          <a:ln w="12700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20" name="Left Arrow 19"/>
          <p:cNvSpPr/>
          <p:nvPr/>
        </p:nvSpPr>
        <p:spPr>
          <a:xfrm rot="5400000">
            <a:off x="5833283" y="3716751"/>
            <a:ext cx="418832" cy="179044"/>
          </a:xfrm>
          <a:prstGeom prst="leftArrow">
            <a:avLst/>
          </a:prstGeom>
          <a:solidFill>
            <a:schemeClr val="bg1"/>
          </a:solidFill>
          <a:ln w="12700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21" name="Left Arrow 20"/>
          <p:cNvSpPr/>
          <p:nvPr/>
        </p:nvSpPr>
        <p:spPr>
          <a:xfrm rot="5400000">
            <a:off x="5243409" y="3716751"/>
            <a:ext cx="418832" cy="179044"/>
          </a:xfrm>
          <a:prstGeom prst="leftArrow">
            <a:avLst/>
          </a:prstGeom>
          <a:solidFill>
            <a:schemeClr val="bg1"/>
          </a:solidFill>
          <a:ln w="12700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8" name="Flowchart: Magnetic Disk 17"/>
          <p:cNvSpPr/>
          <p:nvPr/>
        </p:nvSpPr>
        <p:spPr>
          <a:xfrm>
            <a:off x="4635943" y="3880338"/>
            <a:ext cx="4380166" cy="563773"/>
          </a:xfrm>
          <a:prstGeom prst="flowChartMagneticDisk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“Normal” PFS</a:t>
            </a:r>
          </a:p>
        </p:txBody>
      </p:sp>
      <p:sp>
        <p:nvSpPr>
          <p:cNvPr id="22" name="Left Arrow 21"/>
          <p:cNvSpPr/>
          <p:nvPr/>
        </p:nvSpPr>
        <p:spPr>
          <a:xfrm rot="-5400000">
            <a:off x="7465729" y="3246492"/>
            <a:ext cx="1231456" cy="179044"/>
          </a:xfrm>
          <a:prstGeom prst="leftArrow">
            <a:avLst/>
          </a:prstGeom>
          <a:solidFill>
            <a:schemeClr val="bg1"/>
          </a:solidFill>
          <a:ln w="12700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23" name="Left Arrow 22"/>
          <p:cNvSpPr/>
          <p:nvPr/>
        </p:nvSpPr>
        <p:spPr>
          <a:xfrm rot="-5400000">
            <a:off x="7773183" y="3246492"/>
            <a:ext cx="1231456" cy="179044"/>
          </a:xfrm>
          <a:prstGeom prst="leftArrow">
            <a:avLst/>
          </a:prstGeom>
          <a:solidFill>
            <a:schemeClr val="bg1"/>
          </a:solidFill>
          <a:ln w="12700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24" name="Left Arrow 23"/>
          <p:cNvSpPr/>
          <p:nvPr/>
        </p:nvSpPr>
        <p:spPr>
          <a:xfrm rot="-5400000">
            <a:off x="7183309" y="3246492"/>
            <a:ext cx="1231456" cy="179044"/>
          </a:xfrm>
          <a:prstGeom prst="leftArrow">
            <a:avLst/>
          </a:prstGeom>
          <a:solidFill>
            <a:schemeClr val="bg1"/>
          </a:solidFill>
          <a:ln w="12700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179849" y="2077116"/>
            <a:ext cx="1836260" cy="72363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“Normal” supercomputer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Flowchart: Sequential Access Storage 24"/>
          <p:cNvSpPr/>
          <p:nvPr/>
        </p:nvSpPr>
        <p:spPr>
          <a:xfrm>
            <a:off x="7179849" y="1393980"/>
            <a:ext cx="1836260" cy="607468"/>
          </a:xfrm>
          <a:prstGeom prst="flowChartMagneticTap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Experiments</a:t>
            </a:r>
          </a:p>
        </p:txBody>
      </p:sp>
      <p:sp>
        <p:nvSpPr>
          <p:cNvPr id="27" name="Left-Right Arrow 26"/>
          <p:cNvSpPr/>
          <p:nvPr/>
        </p:nvSpPr>
        <p:spPr>
          <a:xfrm>
            <a:off x="6733841" y="2257063"/>
            <a:ext cx="702891" cy="181870"/>
          </a:xfrm>
          <a:prstGeom prst="leftRightArrow">
            <a:avLst/>
          </a:prstGeom>
          <a:solidFill>
            <a:schemeClr val="bg1"/>
          </a:solidFill>
          <a:ln w="12700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28" name="Left-Right Arrow 27"/>
          <p:cNvSpPr/>
          <p:nvPr/>
        </p:nvSpPr>
        <p:spPr>
          <a:xfrm>
            <a:off x="6733308" y="1641417"/>
            <a:ext cx="703425" cy="181870"/>
          </a:xfrm>
          <a:prstGeom prst="leftRightArrow">
            <a:avLst/>
          </a:prstGeom>
          <a:solidFill>
            <a:schemeClr val="bg1"/>
          </a:solidFill>
          <a:ln w="12700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9600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274996"/>
            <a:ext cx="8372901" cy="3538423"/>
          </a:xfrm>
        </p:spPr>
        <p:txBody>
          <a:bodyPr/>
          <a:lstStyle/>
          <a:p>
            <a:r>
              <a:rPr lang="en-US" dirty="0" smtClean="0"/>
              <a:t>Thanks to the organizers</a:t>
            </a:r>
          </a:p>
          <a:p>
            <a:endParaRPr lang="en-US" dirty="0" smtClean="0"/>
          </a:p>
          <a:p>
            <a:r>
              <a:rPr lang="en-US" dirty="0" smtClean="0"/>
              <a:t>Code and guides:</a:t>
            </a:r>
          </a:p>
          <a:p>
            <a:pPr lvl="1"/>
            <a:r>
              <a:rPr lang="en-US" dirty="0" smtClean="0"/>
              <a:t>CANDLE GitHub: https</a:t>
            </a:r>
            <a:r>
              <a:rPr lang="en-US" dirty="0"/>
              <a:t>://</a:t>
            </a:r>
            <a:r>
              <a:rPr lang="en-US" dirty="0" smtClean="0"/>
              <a:t>github.com/ECP-CANDLE</a:t>
            </a:r>
            <a:endParaRPr lang="en-US" dirty="0"/>
          </a:p>
          <a:p>
            <a:pPr lvl="1"/>
            <a:r>
              <a:rPr lang="en-US" dirty="0" smtClean="0"/>
              <a:t>Swift/T </a:t>
            </a:r>
            <a:r>
              <a:rPr lang="en-US" dirty="0"/>
              <a:t>Home: http://</a:t>
            </a:r>
            <a:r>
              <a:rPr lang="en-US" dirty="0" smtClean="0"/>
              <a:t>swift-lang.org/Swift-T</a:t>
            </a:r>
          </a:p>
          <a:p>
            <a:pPr lvl="1"/>
            <a:r>
              <a:rPr lang="en-US" dirty="0"/>
              <a:t>EMEWS Tutorial</a:t>
            </a:r>
            <a:r>
              <a:rPr lang="en-US"/>
              <a:t>: </a:t>
            </a:r>
            <a:r>
              <a:rPr lang="en-US" smtClean="0"/>
              <a:t>http://emews.org</a:t>
            </a:r>
            <a:endParaRPr lang="en-US" dirty="0" smtClean="0"/>
          </a:p>
          <a:p>
            <a:endParaRPr lang="en-US" dirty="0"/>
          </a:p>
          <a:p>
            <a:r>
              <a:rPr lang="en-US" sz="1400" dirty="0"/>
              <a:t>This research was supported by the Exascale Computing Project (17-SC-20-SC), a joint project of the U.S. Department of Energy’s Office of Science and National Nuclear Security Administration, responsible for delivering a capable exascale ecosystem, including software, applications, and hardware technology, to support the nation’s exascale computing </a:t>
            </a:r>
            <a:r>
              <a:rPr lang="en-US" sz="1400" dirty="0" smtClean="0"/>
              <a:t>imperative.</a:t>
            </a:r>
            <a:endParaRPr lang="en-US" sz="1400" dirty="0"/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788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407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HYPERPARAMETER OPTIMIZATION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049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HYPERPARAMETER OPTIMIZATION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Neural networks have a large number of possible configuration parameters, called </a:t>
            </a:r>
            <a:r>
              <a:rPr lang="en-US" i="1" dirty="0" smtClean="0"/>
              <a:t>hyperparameters</a:t>
            </a:r>
          </a:p>
          <a:p>
            <a:pPr lvl="1"/>
            <a:r>
              <a:rPr lang="en-US" dirty="0" smtClean="0"/>
              <a:t>Avoids collision with NN </a:t>
            </a:r>
            <a:r>
              <a:rPr lang="en-US" i="1" dirty="0" smtClean="0"/>
              <a:t>weights</a:t>
            </a:r>
            <a:r>
              <a:rPr lang="en-US" dirty="0" smtClean="0"/>
              <a:t>, which are sometimes called </a:t>
            </a:r>
            <a:r>
              <a:rPr lang="en-US" i="1" dirty="0" smtClean="0"/>
              <a:t>parameters</a:t>
            </a:r>
            <a:endParaRPr lang="en-US" dirty="0"/>
          </a:p>
          <a:p>
            <a:r>
              <a:rPr lang="en-US" dirty="0" smtClean="0"/>
              <a:t>Applying optimization can automate part of the design of the neural network</a:t>
            </a:r>
          </a:p>
          <a:p>
            <a:endParaRPr lang="en-US" dirty="0" smtClean="0"/>
          </a:p>
          <a:p>
            <a:r>
              <a:rPr lang="en-US" dirty="0" smtClean="0"/>
              <a:t>In the cancer Pilot 1 autoencoder shown, </a:t>
            </a:r>
            <a:br>
              <a:rPr lang="en-US" dirty="0" smtClean="0"/>
            </a:br>
            <a:r>
              <a:rPr lang="en-US" dirty="0" smtClean="0"/>
              <a:t>the system can determine</a:t>
            </a:r>
          </a:p>
          <a:p>
            <a:pPr lvl="1"/>
            <a:r>
              <a:rPr lang="en-US" dirty="0" smtClean="0"/>
              <a:t>How many neurons to put in each layer</a:t>
            </a:r>
          </a:p>
          <a:p>
            <a:pPr lvl="1"/>
            <a:r>
              <a:rPr lang="en-US" dirty="0" smtClean="0"/>
              <a:t>What activation function to use</a:t>
            </a:r>
          </a:p>
          <a:p>
            <a:pPr lvl="1"/>
            <a:r>
              <a:rPr lang="en-US" dirty="0" smtClean="0"/>
              <a:t>What batch size to use</a:t>
            </a:r>
          </a:p>
          <a:p>
            <a:pPr lvl="1"/>
            <a:r>
              <a:rPr lang="en-US" dirty="0" smtClean="0"/>
              <a:t>Etc.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Hyperparameter optimization = HPO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6305" t="8047" r="6484" b="7458"/>
          <a:stretch/>
        </p:blipFill>
        <p:spPr>
          <a:xfrm>
            <a:off x="5808015" y="2775692"/>
            <a:ext cx="3186917" cy="2307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808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Mathematical expression for </a:t>
            </a:r>
            <a:r>
              <a:rPr lang="en-US" dirty="0" err="1" smtClean="0"/>
              <a:t>hpo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a given problem:</a:t>
            </a:r>
          </a:p>
          <a:p>
            <a:pPr lvl="1"/>
            <a:r>
              <a:rPr lang="en-US" dirty="0"/>
              <a:t>A loss function </a:t>
            </a:r>
            <a:r>
              <a:rPr lang="en-US" b="1" i="1" dirty="0"/>
              <a:t>F</a:t>
            </a:r>
            <a:r>
              <a:rPr lang="en-US" dirty="0"/>
              <a:t> is determined on a given NN (usually accuracy)</a:t>
            </a:r>
          </a:p>
          <a:p>
            <a:pPr lvl="1"/>
            <a:r>
              <a:rPr lang="en-US" dirty="0"/>
              <a:t>The hyperparameter optimization problem is to minimize </a:t>
            </a:r>
            <a:r>
              <a:rPr lang="en-US" b="1" i="1" dirty="0"/>
              <a:t>F(p)</a:t>
            </a:r>
            <a:r>
              <a:rPr lang="en-US" dirty="0"/>
              <a:t>, </a:t>
            </a:r>
          </a:p>
          <a:p>
            <a:pPr lvl="2"/>
            <a:r>
              <a:rPr lang="en-US" dirty="0"/>
              <a:t>for all hyperparameter sets </a:t>
            </a:r>
            <a:r>
              <a:rPr lang="en-US" b="1" i="1" dirty="0"/>
              <a:t>p</a:t>
            </a:r>
            <a:r>
              <a:rPr lang="en-US" dirty="0"/>
              <a:t> in the valid parameter space </a:t>
            </a:r>
            <a:r>
              <a:rPr lang="en-US" b="1" i="1" dirty="0"/>
              <a:t>P</a:t>
            </a:r>
            <a:r>
              <a:rPr lang="en-US" dirty="0"/>
              <a:t>, </a:t>
            </a:r>
          </a:p>
          <a:p>
            <a:pPr lvl="2"/>
            <a:r>
              <a:rPr lang="en-US" dirty="0"/>
              <a:t>however, </a:t>
            </a:r>
            <a:r>
              <a:rPr lang="en-US" b="1" i="1" dirty="0"/>
              <a:t>P</a:t>
            </a:r>
            <a:r>
              <a:rPr lang="en-US" dirty="0"/>
              <a:t> is large and </a:t>
            </a:r>
            <a:r>
              <a:rPr lang="en-US" b="1" i="1" dirty="0"/>
              <a:t>F</a:t>
            </a:r>
            <a:r>
              <a:rPr lang="en-US" dirty="0"/>
              <a:t> is expensive.  </a:t>
            </a:r>
          </a:p>
          <a:p>
            <a:pPr lvl="2"/>
            <a:r>
              <a:rPr lang="en-US" b="1" i="1" dirty="0"/>
              <a:t>P</a:t>
            </a:r>
            <a:r>
              <a:rPr lang="en-US" dirty="0"/>
              <a:t> is the cross product of all valid network settings, </a:t>
            </a:r>
          </a:p>
          <a:p>
            <a:pPr lvl="3"/>
            <a:r>
              <a:rPr lang="en-US" dirty="0"/>
              <a:t>some of which may be categorical, some integer, some continuous.  </a:t>
            </a:r>
          </a:p>
          <a:p>
            <a:pPr lvl="2"/>
            <a:r>
              <a:rPr lang="en-US" dirty="0"/>
              <a:t>Evaluating </a:t>
            </a:r>
            <a:r>
              <a:rPr lang="en-US" b="1" i="1" dirty="0"/>
              <a:t>F</a:t>
            </a:r>
            <a:r>
              <a:rPr lang="en-US" dirty="0"/>
              <a:t> involves training the network on a training data set and applying it to the validation </a:t>
            </a:r>
            <a:r>
              <a:rPr lang="en-US" dirty="0" smtClean="0"/>
              <a:t>set</a:t>
            </a:r>
          </a:p>
          <a:p>
            <a:r>
              <a:rPr lang="en-US" dirty="0" smtClean="0"/>
              <a:t>We can use a generic, previously developed method to optimize </a:t>
            </a:r>
            <a:r>
              <a:rPr lang="en-US" b="1" i="1" dirty="0" smtClean="0"/>
              <a:t>F</a:t>
            </a:r>
            <a:r>
              <a:rPr lang="en-US" dirty="0" smtClean="0"/>
              <a:t> !</a:t>
            </a:r>
          </a:p>
          <a:p>
            <a:r>
              <a:rPr lang="en-US" dirty="0" smtClean="0"/>
              <a:t>These methods require and can use large compute resources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94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STRATEGIES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Grid search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Random search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Generic optimization</a:t>
            </a:r>
          </a:p>
          <a:p>
            <a:pPr lvl="1"/>
            <a:r>
              <a:rPr lang="en-US" dirty="0" smtClean="0"/>
              <a:t>Stochastic gradient descent</a:t>
            </a:r>
          </a:p>
          <a:p>
            <a:pPr lvl="1"/>
            <a:r>
              <a:rPr lang="en-US" dirty="0" smtClean="0"/>
              <a:t>Evolutionary algorithms</a:t>
            </a:r>
          </a:p>
          <a:p>
            <a:pPr lvl="1"/>
            <a:r>
              <a:rPr lang="en-US" dirty="0" smtClean="0"/>
              <a:t>Model-based optimization</a:t>
            </a:r>
            <a:endParaRPr lang="en-US" dirty="0"/>
          </a:p>
          <a:p>
            <a:r>
              <a:rPr lang="en-US" dirty="0" smtClean="0"/>
              <a:t>NN hyperparameter-specific optimization</a:t>
            </a:r>
          </a:p>
          <a:p>
            <a:pPr lvl="1"/>
            <a:r>
              <a:rPr lang="en-US" dirty="0" err="1" smtClean="0"/>
              <a:t>Hyperopt</a:t>
            </a:r>
            <a:r>
              <a:rPr lang="en-US" dirty="0" smtClean="0"/>
              <a:t>, NEAT, </a:t>
            </a:r>
            <a:r>
              <a:rPr lang="en-US" dirty="0" err="1" smtClean="0"/>
              <a:t>Optunity</a:t>
            </a:r>
            <a:r>
              <a:rPr lang="en-US" dirty="0" smtClean="0"/>
              <a:t>, …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909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154254"/>
            <a:ext cx="8372901" cy="621711"/>
          </a:xfrm>
        </p:spPr>
        <p:txBody>
          <a:bodyPr/>
          <a:lstStyle/>
          <a:p>
            <a:r>
              <a:rPr lang="en-US" dirty="0" smtClean="0"/>
              <a:t>Candle Hyperparameter learning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5284" y="1114924"/>
            <a:ext cx="4846207" cy="286453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789709" y="4116618"/>
            <a:ext cx="802178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</a:rPr>
              <a:t>Predicting Tumor Cell Line Response to Drug Pairs with Deep Learning, F. Xia, M. Shukla, T. </a:t>
            </a:r>
            <a:r>
              <a:rPr lang="en-US" sz="1400" dirty="0" err="1">
                <a:solidFill>
                  <a:srgbClr val="000000"/>
                </a:solidFill>
              </a:rPr>
              <a:t>Brettin</a:t>
            </a:r>
            <a:r>
              <a:rPr lang="en-US" sz="1400" dirty="0">
                <a:solidFill>
                  <a:srgbClr val="000000"/>
                </a:solidFill>
              </a:rPr>
              <a:t>, C. Garcia-Cardona, J. Cohn, J. Allen, S. </a:t>
            </a:r>
            <a:r>
              <a:rPr lang="en-US" sz="1400" dirty="0" err="1">
                <a:solidFill>
                  <a:srgbClr val="000000"/>
                </a:solidFill>
              </a:rPr>
              <a:t>Maslov</a:t>
            </a:r>
            <a:r>
              <a:rPr lang="en-US" sz="1400" dirty="0">
                <a:solidFill>
                  <a:srgbClr val="000000"/>
                </a:solidFill>
              </a:rPr>
              <a:t>, Y. </a:t>
            </a:r>
            <a:r>
              <a:rPr lang="en-US" sz="1400" dirty="0" err="1">
                <a:solidFill>
                  <a:srgbClr val="000000"/>
                </a:solidFill>
              </a:rPr>
              <a:t>Evrard</a:t>
            </a:r>
            <a:r>
              <a:rPr lang="en-US" sz="1400" dirty="0">
                <a:solidFill>
                  <a:srgbClr val="000000"/>
                </a:solidFill>
              </a:rPr>
              <a:t>, S. </a:t>
            </a:r>
            <a:r>
              <a:rPr lang="en-US" sz="1400" dirty="0" err="1">
                <a:solidFill>
                  <a:srgbClr val="000000"/>
                </a:solidFill>
              </a:rPr>
              <a:t>Holbeck</a:t>
            </a:r>
            <a:r>
              <a:rPr lang="en-US" sz="1400" dirty="0">
                <a:solidFill>
                  <a:srgbClr val="000000"/>
                </a:solidFill>
              </a:rPr>
              <a:t>, J. </a:t>
            </a:r>
            <a:r>
              <a:rPr lang="en-US" sz="1400" dirty="0" err="1">
                <a:solidFill>
                  <a:srgbClr val="000000"/>
                </a:solidFill>
              </a:rPr>
              <a:t>Doroshow</a:t>
            </a:r>
            <a:r>
              <a:rPr lang="en-US" sz="1400" dirty="0">
                <a:solidFill>
                  <a:srgbClr val="000000"/>
                </a:solidFill>
              </a:rPr>
              <a:t>, E. Stahlberg, and R. </a:t>
            </a:r>
            <a:r>
              <a:rPr lang="en-US" sz="1400" dirty="0" smtClean="0">
                <a:solidFill>
                  <a:srgbClr val="000000"/>
                </a:solidFill>
              </a:rPr>
              <a:t>Stevens (Computational Approaches for Cancer Workshop @ SC 2017)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7201" y="1153630"/>
            <a:ext cx="329540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7475" indent="-117475">
              <a:buFont typeface="Arial" charset="0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Search </a:t>
            </a:r>
            <a:r>
              <a:rPr lang="en-US" dirty="0">
                <a:solidFill>
                  <a:srgbClr val="000000"/>
                </a:solidFill>
              </a:rPr>
              <a:t>trajectory of </a:t>
            </a:r>
            <a:r>
              <a:rPr lang="en-US" dirty="0" err="1">
                <a:solidFill>
                  <a:srgbClr val="000000"/>
                </a:solidFill>
              </a:rPr>
              <a:t>mlrMBO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(R model-based optimization) algorithm</a:t>
            </a:r>
          </a:p>
          <a:p>
            <a:pPr marL="117475" indent="-117475">
              <a:buFont typeface="Arial" charset="0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Each iteration does 300 </a:t>
            </a:r>
            <a:r>
              <a:rPr lang="en-US" dirty="0">
                <a:solidFill>
                  <a:srgbClr val="000000"/>
                </a:solidFill>
              </a:rPr>
              <a:t>evaluations (batch size</a:t>
            </a:r>
            <a:r>
              <a:rPr lang="en-US" dirty="0" smtClean="0">
                <a:solidFill>
                  <a:srgbClr val="000000"/>
                </a:solidFill>
              </a:rPr>
              <a:t>)</a:t>
            </a:r>
          </a:p>
          <a:p>
            <a:pPr marL="117475" indent="-117475">
              <a:buFont typeface="Arial" charset="0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Minimum and average performance on validation data set decreases as the ME algorithm learns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1675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SYSTEMS CHALLENGES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345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WORKFLOW support for ML </a:t>
            </a:r>
            <a:r>
              <a:rPr lang="en-US" dirty="0"/>
              <a:t>frameworks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Concurrency:</a:t>
            </a:r>
          </a:p>
          <a:p>
            <a:pPr lvl="1"/>
            <a:r>
              <a:rPr lang="en-US" dirty="0" smtClean="0"/>
              <a:t>Very fast task distributor</a:t>
            </a:r>
          </a:p>
          <a:p>
            <a:pPr lvl="1"/>
            <a:r>
              <a:rPr lang="en-US" dirty="0" smtClean="0"/>
              <a:t>Intranode concurrency, accelerators left up to the framework</a:t>
            </a:r>
          </a:p>
          <a:p>
            <a:pPr lvl="1"/>
            <a:r>
              <a:rPr lang="en-US" dirty="0" smtClean="0"/>
              <a:t>Multinode ML tasks are future work (already basically supported)</a:t>
            </a:r>
          </a:p>
          <a:p>
            <a:r>
              <a:rPr lang="en-US" dirty="0" smtClean="0"/>
              <a:t>Data management:</a:t>
            </a:r>
          </a:p>
          <a:p>
            <a:pPr lvl="1"/>
            <a:r>
              <a:rPr lang="en-US" dirty="0" smtClean="0"/>
              <a:t>Input staging methods have been developed </a:t>
            </a:r>
          </a:p>
          <a:p>
            <a:pPr lvl="1"/>
            <a:r>
              <a:rPr lang="en-US" dirty="0" smtClean="0"/>
              <a:t>Intermediate caches via DataSpaces</a:t>
            </a:r>
          </a:p>
          <a:p>
            <a:r>
              <a:rPr lang="en-US" dirty="0" smtClean="0"/>
              <a:t>Software integration:</a:t>
            </a:r>
          </a:p>
          <a:p>
            <a:pPr lvl="1"/>
            <a:r>
              <a:rPr lang="en-US" dirty="0" smtClean="0"/>
              <a:t>Usually launch frameworks in separate process</a:t>
            </a:r>
          </a:p>
          <a:p>
            <a:pPr lvl="1"/>
            <a:r>
              <a:rPr lang="en-US" dirty="0" smtClean="0"/>
              <a:t>Launching within process is a configuration challenge</a:t>
            </a:r>
          </a:p>
          <a:p>
            <a:pPr lvl="1"/>
            <a:r>
              <a:rPr lang="en-US" dirty="0" smtClean="0"/>
              <a:t>Search methods launched within process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48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_16x9">
  <a:themeElements>
    <a:clrScheme name="Argonne General Purpose Template">
      <a:dk1>
        <a:srgbClr val="47484A"/>
      </a:dk1>
      <a:lt1>
        <a:srgbClr val="FFFFFF"/>
      </a:lt1>
      <a:dk2>
        <a:srgbClr val="0082CA"/>
      </a:dk2>
      <a:lt2>
        <a:srgbClr val="ECAA00"/>
      </a:lt2>
      <a:accent1>
        <a:srgbClr val="7AB800"/>
      </a:accent1>
      <a:accent2>
        <a:srgbClr val="00609C"/>
      </a:accent2>
      <a:accent3>
        <a:srgbClr val="4D008C"/>
      </a:accent3>
      <a:accent4>
        <a:srgbClr val="FF7900"/>
      </a:accent4>
      <a:accent5>
        <a:srgbClr val="00A19C"/>
      </a:accent5>
      <a:accent6>
        <a:srgbClr val="CD202C"/>
      </a:accent6>
      <a:hlink>
        <a:srgbClr val="000000"/>
      </a:hlink>
      <a:folHlink>
        <a:srgbClr val="76777B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>
            <a:lumMod val="20000"/>
            <a:lumOff val="80000"/>
          </a:schemeClr>
        </a:solidFill>
        <a:ln w="12700">
          <a:solidFill>
            <a:schemeClr val="tx2"/>
          </a:solidFill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2339</TotalTime>
  <Words>1234</Words>
  <Application>Microsoft Office PowerPoint</Application>
  <PresentationFormat>On-screen Show (16:9)</PresentationFormat>
  <Paragraphs>329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presentation_16x9</vt:lpstr>
      <vt:lpstr>Hyperparameter Optimization: Getting the Most Out of Your Models</vt:lpstr>
      <vt:lpstr>OUTLINE</vt:lpstr>
      <vt:lpstr>PowerPoint Presentation</vt:lpstr>
      <vt:lpstr>WHAT IS HYPERPARAMETER OPTIMIZATION </vt:lpstr>
      <vt:lpstr>Mathematical expression for hpo</vt:lpstr>
      <vt:lpstr>BASIC STRATEGIES </vt:lpstr>
      <vt:lpstr>Candle Hyperparameter learning</vt:lpstr>
      <vt:lpstr>PowerPoint Presentation</vt:lpstr>
      <vt:lpstr>WORKFLOW support for ML frameworks</vt:lpstr>
      <vt:lpstr>Swift/T: Enabling high-performance Scripted workflows</vt:lpstr>
      <vt:lpstr>PowerPoint Presentation</vt:lpstr>
      <vt:lpstr>EMEWS workflow structure</vt:lpstr>
      <vt:lpstr>EMEWS: Extreme-scale model exploration workflows in Swift/T</vt:lpstr>
      <vt:lpstr>Previous work on HPC workflows</vt:lpstr>
      <vt:lpstr>Summary of key system points</vt:lpstr>
      <vt:lpstr>PowerPoint Presentation</vt:lpstr>
      <vt:lpstr>CANDLE</vt:lpstr>
      <vt:lpstr>CANDLE Software Stack</vt:lpstr>
      <vt:lpstr>CANDLE System Overview</vt:lpstr>
      <vt:lpstr>Parallelism strategies</vt:lpstr>
      <vt:lpstr>CANDLE Performance</vt:lpstr>
      <vt:lpstr>Load over time for search</vt:lpstr>
      <vt:lpstr>Ramp up / ramp down</vt:lpstr>
      <vt:lpstr>PowerPoint Presentation</vt:lpstr>
      <vt:lpstr>Driving integration of Simulation, Data Analytics and Machine Learning</vt:lpstr>
      <vt:lpstr>Directions for future work</vt:lpstr>
      <vt:lpstr>Idealized ML Supercomputer</vt:lpstr>
      <vt:lpstr>Thanks</vt:lpstr>
      <vt:lpstr>PowerPoint Presentation</vt:lpstr>
    </vt:vector>
  </TitlesOfParts>
  <Company>Argonne National Laboratory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Abby Miesen</dc:creator>
  <cp:lastModifiedBy>Justin Wozniak</cp:lastModifiedBy>
  <cp:revision>91</cp:revision>
  <cp:lastPrinted>2017-11-28T23:46:34Z</cp:lastPrinted>
  <dcterms:created xsi:type="dcterms:W3CDTF">2015-11-17T20:01:38Z</dcterms:created>
  <dcterms:modified xsi:type="dcterms:W3CDTF">2018-01-18T16:58:58Z</dcterms:modified>
</cp:coreProperties>
</file>