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7" r:id="rId6"/>
    <p:sldId id="264" r:id="rId7"/>
    <p:sldId id="268" r:id="rId8"/>
    <p:sldId id="269" r:id="rId9"/>
    <p:sldId id="266" r:id="rId10"/>
    <p:sldId id="260" r:id="rId11"/>
    <p:sldId id="261" r:id="rId12"/>
    <p:sldId id="270" r:id="rId13"/>
    <p:sldId id="271" r:id="rId14"/>
    <p:sldId id="258" r:id="rId15"/>
    <p:sldId id="262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71"/>
  </p:normalViewPr>
  <p:slideViewPr>
    <p:cSldViewPr snapToGrid="0" snapToObjects="1">
      <p:cViewPr varScale="1">
        <p:scale>
          <a:sx n="78" d="100"/>
          <a:sy n="78" d="100"/>
        </p:scale>
        <p:origin x="1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009B-EDBB-2A4E-B7E6-21B366FEE92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E049-37A5-BA45-B1D5-E711AB8D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009B-EDBB-2A4E-B7E6-21B366FEE92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E049-37A5-BA45-B1D5-E711AB8D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009B-EDBB-2A4E-B7E6-21B366FEE92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E049-37A5-BA45-B1D5-E711AB8D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009B-EDBB-2A4E-B7E6-21B366FEE92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E049-37A5-BA45-B1D5-E711AB8D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6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009B-EDBB-2A4E-B7E6-21B366FEE92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E049-37A5-BA45-B1D5-E711AB8D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1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009B-EDBB-2A4E-B7E6-21B366FEE92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E049-37A5-BA45-B1D5-E711AB8D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009B-EDBB-2A4E-B7E6-21B366FEE92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E049-37A5-BA45-B1D5-E711AB8D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5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009B-EDBB-2A4E-B7E6-21B366FEE92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E049-37A5-BA45-B1D5-E711AB8D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9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009B-EDBB-2A4E-B7E6-21B366FEE92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E049-37A5-BA45-B1D5-E711AB8D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009B-EDBB-2A4E-B7E6-21B366FEE92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E049-37A5-BA45-B1D5-E711AB8D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2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009B-EDBB-2A4E-B7E6-21B366FEE92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E049-37A5-BA45-B1D5-E711AB8D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009B-EDBB-2A4E-B7E6-21B366FEE926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E049-37A5-BA45-B1D5-E711AB8D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5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://hea.iki.rssi.ru/~sergei/v404cyg/v404cyg_qpo_jun17-20.png" TargetMode="External"/><Relationship Id="rId12" Type="http://schemas.openxmlformats.org/officeDocument/2006/relationships/hyperlink" Target="http://www.astronomerstelegram.org/?read=771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stronomerstelegram.org/?read=7647" TargetMode="External"/><Relationship Id="rId3" Type="http://schemas.openxmlformats.org/officeDocument/2006/relationships/hyperlink" Target="http://www.astronomerstelegram.org/?read=7658" TargetMode="External"/><Relationship Id="rId4" Type="http://schemas.openxmlformats.org/officeDocument/2006/relationships/hyperlink" Target="http://www.astronomerstelegram.org/?read=7662" TargetMode="External"/><Relationship Id="rId5" Type="http://schemas.openxmlformats.org/officeDocument/2006/relationships/hyperlink" Target="http://www.astronomerstelegram.org/?read=7681" TargetMode="External"/><Relationship Id="rId6" Type="http://schemas.openxmlformats.org/officeDocument/2006/relationships/hyperlink" Target="http://www.astronomerstelegram.org/?read=7694" TargetMode="External"/><Relationship Id="rId7" Type="http://schemas.openxmlformats.org/officeDocument/2006/relationships/hyperlink" Target="http://www.astronomerstelegram.org/?read=7702" TargetMode="External"/><Relationship Id="rId8" Type="http://schemas.openxmlformats.org/officeDocument/2006/relationships/hyperlink" Target="http://www.astronomerstelegram.org/?read=7708" TargetMode="External"/><Relationship Id="rId9" Type="http://schemas.openxmlformats.org/officeDocument/2006/relationships/hyperlink" Target="http://www.astronomerstelegram.org/?read=7716" TargetMode="External"/><Relationship Id="rId10" Type="http://schemas.openxmlformats.org/officeDocument/2006/relationships/hyperlink" Target="http://www.astronomerstelegram.org/?read=771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QPO</a:t>
            </a:r>
            <a:r>
              <a:rPr lang="en-US" altLang="zh-CN" dirty="0"/>
              <a:t> </a:t>
            </a:r>
            <a:r>
              <a:rPr lang="en-US" altLang="zh-CN" dirty="0" smtClean="0"/>
              <a:t>of V404cyg during outburst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3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76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0622/</a:t>
            </a:r>
            <a:r>
              <a:rPr lang="is-IS" dirty="0" smtClean="0"/>
              <a:t>00031403045</a:t>
            </a:r>
            <a:r>
              <a:rPr lang="en-US" dirty="0" smtClean="0"/>
              <a:t> </a:t>
            </a:r>
            <a:r>
              <a:rPr lang="nl-NL" dirty="0" err="1" smtClean="0"/>
              <a:t>wt</a:t>
            </a:r>
            <a:r>
              <a:rPr lang="nl-NL" dirty="0" smtClean="0"/>
              <a:t> </a:t>
            </a:r>
            <a:r>
              <a:rPr lang="nl-NL" dirty="0"/>
              <a:t>0.6-10.0keV 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light curve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pds</a:t>
            </a:r>
            <a:r>
              <a:rPr lang="nl-NL" dirty="0"/>
              <a:t/>
            </a:r>
            <a:br>
              <a:rPr lang="nl-NL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7" y="1807137"/>
            <a:ext cx="5799406" cy="386627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459" y="1803230"/>
            <a:ext cx="5805267" cy="38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6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06/25_26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Fits light curve has    37514 counts for  36.43     </a:t>
            </a:r>
            <a:r>
              <a:rPr lang="en-US" dirty="0" smtClean="0"/>
              <a:t>counts/sec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58" y="2416274"/>
            <a:ext cx="5705385" cy="444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9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00031403055_xrt </a:t>
            </a:r>
            <a:br>
              <a:rPr lang="is-IS" dirty="0" smtClean="0"/>
            </a:br>
            <a:r>
              <a:rPr lang="is-IS" dirty="0" smtClean="0"/>
              <a:t>lc and pds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72" y="2106953"/>
            <a:ext cx="5486400" cy="3657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72" y="2106953"/>
            <a:ext cx="5486400" cy="36576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229148" y="3298372"/>
            <a:ext cx="310242" cy="310243"/>
          </a:xfrm>
          <a:prstGeom prst="ellipse">
            <a:avLst/>
          </a:prstGeom>
          <a:solidFill>
            <a:srgbClr val="FF0000">
              <a:alpha val="34000"/>
            </a:srgbClr>
          </a:solidFill>
          <a:effectLst>
            <a:outerShdw blurRad="50800" dist="50800" dir="5400000" sx="1000" sy="1000" algn="ctr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1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accretion disk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Multicolour</a:t>
            </a:r>
            <a:r>
              <a:rPr lang="en-US" b="1" dirty="0"/>
              <a:t> observations of V404 </a:t>
            </a:r>
            <a:r>
              <a:rPr lang="en-US" b="1" dirty="0" err="1"/>
              <a:t>Cyg</a:t>
            </a:r>
            <a:r>
              <a:rPr lang="en-US" b="1" dirty="0"/>
              <a:t> and J1118+480 with ULTRACAM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period 2002 Sep 9 to 13 using the Sloan u’, g’ and </a:t>
            </a:r>
            <a:r>
              <a:rPr lang="en-US" dirty="0" err="1"/>
              <a:t>i</a:t>
            </a:r>
            <a:r>
              <a:rPr lang="en-US" dirty="0"/>
              <a:t>’ filters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POWER DENSITY SPECTRUM </a:t>
            </a:r>
            <a:endParaRPr lang="en-US" dirty="0" smtClean="0"/>
          </a:p>
          <a:p>
            <a:r>
              <a:rPr lang="en-US" dirty="0"/>
              <a:t>A QPO feature with a centroid frequency at 0.78 </a:t>
            </a:r>
            <a:r>
              <a:rPr lang="en-US" dirty="0" err="1"/>
              <a:t>mHz</a:t>
            </a:r>
            <a:r>
              <a:rPr lang="en-US" dirty="0"/>
              <a:t> (= 21.5mins)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7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34" y="560926"/>
            <a:ext cx="6231988" cy="62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8028"/>
            <a:ext cx="8151055" cy="5382036"/>
          </a:xfrm>
        </p:spPr>
      </p:pic>
    </p:spTree>
    <p:extLst>
      <p:ext uri="{BB962C8B-B14F-4D97-AF65-F5344CB8AC3E}">
        <p14:creationId xmlns:p14="http://schemas.microsoft.com/office/powerpoint/2010/main" val="45764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24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QPO and VLFN in the power spectrum of V404 </a:t>
            </a:r>
            <a:r>
              <a:rPr lang="en-US" b="1" dirty="0" err="1"/>
              <a:t>Cyg</a:t>
            </a:r>
            <a:r>
              <a:rPr lang="en-US" b="1" dirty="0"/>
              <a:t> detected with </a:t>
            </a:r>
            <a:r>
              <a:rPr lang="en-US" b="1" dirty="0" smtClean="0"/>
              <a:t>INTEGRAL</a:t>
            </a:r>
            <a:br>
              <a:rPr lang="en-US" b="1" dirty="0" smtClean="0"/>
            </a:br>
            <a:r>
              <a:rPr lang="de-DE" dirty="0" err="1"/>
              <a:t>ATel</a:t>
            </a:r>
            <a:r>
              <a:rPr lang="de-DE" dirty="0"/>
              <a:t> #7726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addition to extreme flaring activity observed from the recurrent X-ray nova V404 </a:t>
            </a:r>
            <a:r>
              <a:rPr lang="en-US" dirty="0" err="1"/>
              <a:t>Cyg</a:t>
            </a:r>
            <a:r>
              <a:rPr lang="en-US" dirty="0"/>
              <a:t>/GS 2023+338 in radio, optical and X-ray bands (ATEL #</a:t>
            </a:r>
            <a:r>
              <a:rPr lang="en-US" dirty="0">
                <a:hlinkClick r:id="rId2"/>
              </a:rPr>
              <a:t>7647</a:t>
            </a:r>
            <a:r>
              <a:rPr lang="en-US" dirty="0"/>
              <a:t>, #</a:t>
            </a:r>
            <a:r>
              <a:rPr lang="en-US" dirty="0">
                <a:hlinkClick r:id="rId3"/>
              </a:rPr>
              <a:t>7658</a:t>
            </a:r>
            <a:r>
              <a:rPr lang="en-US" dirty="0"/>
              <a:t>, #</a:t>
            </a:r>
            <a:r>
              <a:rPr lang="en-US" dirty="0">
                <a:hlinkClick r:id="rId4"/>
              </a:rPr>
              <a:t>7662</a:t>
            </a:r>
            <a:r>
              <a:rPr lang="en-US" dirty="0"/>
              <a:t>, #</a:t>
            </a:r>
            <a:r>
              <a:rPr lang="en-US" dirty="0">
                <a:hlinkClick r:id="rId5"/>
              </a:rPr>
              <a:t>7681</a:t>
            </a:r>
            <a:r>
              <a:rPr lang="en-US" dirty="0"/>
              <a:t>, #</a:t>
            </a:r>
            <a:r>
              <a:rPr lang="en-US" dirty="0">
                <a:hlinkClick r:id="rId6"/>
              </a:rPr>
              <a:t>7694</a:t>
            </a:r>
            <a:r>
              <a:rPr lang="en-US" dirty="0"/>
              <a:t>, #</a:t>
            </a:r>
            <a:r>
              <a:rPr lang="en-US" dirty="0">
                <a:hlinkClick r:id="rId7"/>
              </a:rPr>
              <a:t>7702</a:t>
            </a:r>
            <a:r>
              <a:rPr lang="en-US" dirty="0"/>
              <a:t>, #</a:t>
            </a:r>
            <a:r>
              <a:rPr lang="en-US" dirty="0">
                <a:hlinkClick r:id="rId8"/>
              </a:rPr>
              <a:t>7708</a:t>
            </a:r>
            <a:r>
              <a:rPr lang="en-US" dirty="0"/>
              <a:t>, #</a:t>
            </a:r>
            <a:r>
              <a:rPr lang="en-US" dirty="0">
                <a:hlinkClick r:id="rId9"/>
              </a:rPr>
              <a:t>7716</a:t>
            </a:r>
            <a:r>
              <a:rPr lang="en-US" dirty="0"/>
              <a:t>, #</a:t>
            </a:r>
            <a:r>
              <a:rPr lang="en-US" dirty="0">
                <a:hlinkClick r:id="rId10"/>
              </a:rPr>
              <a:t>7717</a:t>
            </a:r>
            <a:r>
              <a:rPr lang="en-US" dirty="0"/>
              <a:t>) the source shows notable short-term variability on time scales of minutes and seconds.</a:t>
            </a:r>
          </a:p>
          <a:p>
            <a:r>
              <a:rPr lang="en-US" dirty="0"/>
              <a:t>Here we report the detection with INTEGRAL of two strong QPO peaks in the power spectrum of its hard X-ray emission (see </a:t>
            </a:r>
            <a:r>
              <a:rPr lang="en-US" dirty="0">
                <a:hlinkClick r:id="rId11"/>
              </a:rPr>
              <a:t>the spectra obtained in the 20-80 and 80-200 keV bands</a:t>
            </a:r>
            <a:r>
              <a:rPr lang="en-US" dirty="0"/>
              <a:t>). They are based on observations with the IBIS/ISGRI telescope on June 15-17, the ``white'' noise was subtracted. The QPO peaks are at frequencies </a:t>
            </a:r>
            <a:r>
              <a:rPr lang="en-US" dirty="0">
                <a:solidFill>
                  <a:srgbClr val="FF0000"/>
                </a:solidFill>
              </a:rPr>
              <a:t>0.124+/-0.003 and 0.251+/-0.003 Hz</a:t>
            </a:r>
            <a:r>
              <a:rPr lang="en-US" dirty="0"/>
              <a:t>, FWHM are equal to 0.009 and 0.024 Hz respectively. The second peak is at least 2 times stronger. The QPO frequencies are the same for two bands, but parameters of the low-frequency noise (LFN) which can be described by the King profile are different, in particular, the break frequency changes between 20-80 and 80-200 </a:t>
            </a:r>
            <a:r>
              <a:rPr lang="en-US" dirty="0" err="1"/>
              <a:t>keV</a:t>
            </a:r>
            <a:r>
              <a:rPr lang="en-US" dirty="0"/>
              <a:t> band in ~1.7 times, from 0.66 to 0.39 Hz. Another peculiarity of the spectra is the presence of a strong very </a:t>
            </a:r>
            <a:r>
              <a:rPr lang="en-US" dirty="0">
                <a:solidFill>
                  <a:srgbClr val="FF0000"/>
                </a:solidFill>
              </a:rPr>
              <a:t>low-frequency noise component</a:t>
            </a:r>
            <a:r>
              <a:rPr lang="en-US" dirty="0"/>
              <a:t> (VLFN) in addition to the usual LFN component. It is power-law in a shape with a slope of about 1.6. Note however that another bright hard X-ray source </a:t>
            </a:r>
            <a:r>
              <a:rPr lang="en-US" dirty="0" err="1"/>
              <a:t>Cyg</a:t>
            </a:r>
            <a:r>
              <a:rPr lang="en-US" dirty="0"/>
              <a:t> X-1 was always in the field and could contaminate to VLFN.</a:t>
            </a:r>
          </a:p>
          <a:p>
            <a:r>
              <a:rPr lang="en-US" dirty="0"/>
              <a:t>It is remarkable that the presence of QPO in the X-ray power spectra of V404 </a:t>
            </a:r>
            <a:r>
              <a:rPr lang="en-US" dirty="0" err="1"/>
              <a:t>Cyg</a:t>
            </a:r>
            <a:r>
              <a:rPr lang="en-US" dirty="0"/>
              <a:t>/GS 2023+33 is accompanied by strong flaring activity of the source in the radio band (ATEL #</a:t>
            </a:r>
            <a:r>
              <a:rPr lang="en-US" dirty="0">
                <a:hlinkClick r:id="rId3"/>
              </a:rPr>
              <a:t>7658</a:t>
            </a:r>
            <a:r>
              <a:rPr lang="en-US" dirty="0"/>
              <a:t>, #</a:t>
            </a:r>
            <a:r>
              <a:rPr lang="en-US" dirty="0">
                <a:hlinkClick r:id="rId12"/>
              </a:rPr>
              <a:t>7714</a:t>
            </a:r>
            <a:r>
              <a:rPr lang="en-US" dirty="0"/>
              <a:t>). The correlation was observed earlier in other black hole transients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8.04 3,98 second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3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8682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dirty="0"/>
              <a:t>DETECTION OF VERY LOW-FREQUENCY, QUASI-PERIODIC OSCILLATIONS IN THE 2015 OUTBURST OF V404 CYGNI 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a QPO at </a:t>
            </a:r>
            <a:r>
              <a:rPr lang="en-US" dirty="0">
                <a:solidFill>
                  <a:srgbClr val="FF0000"/>
                </a:solidFill>
              </a:rPr>
              <a:t>18 </a:t>
            </a:r>
            <a:r>
              <a:rPr lang="en-US" dirty="0" err="1">
                <a:solidFill>
                  <a:srgbClr val="FF0000"/>
                </a:solidFill>
              </a:rPr>
              <a:t>mHz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simultaneously with both Fermi/GBM and </a:t>
            </a:r>
            <a:r>
              <a:rPr lang="en-US" dirty="0" smtClean="0"/>
              <a:t>Swift/XRT, a </a:t>
            </a:r>
            <a:r>
              <a:rPr lang="en-US" dirty="0"/>
              <a:t>rare but slowly growing new class of </a:t>
            </a:r>
            <a:r>
              <a:rPr lang="en-US" dirty="0" err="1"/>
              <a:t>mHz</a:t>
            </a:r>
            <a:r>
              <a:rPr lang="en-US" dirty="0"/>
              <a:t>-QPOs in BHXRBs linked to sources with a high orbital inclination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Additionally, we find a duo of QPOs in a Chandra/ACIS observation at </a:t>
            </a:r>
            <a:r>
              <a:rPr lang="en-US" dirty="0">
                <a:solidFill>
                  <a:srgbClr val="FF0000"/>
                </a:solidFill>
              </a:rPr>
              <a:t>73 </a:t>
            </a:r>
            <a:r>
              <a:rPr lang="en-US" dirty="0" err="1">
                <a:solidFill>
                  <a:srgbClr val="FF0000"/>
                </a:solidFill>
              </a:rPr>
              <a:t>mHz</a:t>
            </a:r>
            <a:r>
              <a:rPr lang="en-US" dirty="0">
                <a:solidFill>
                  <a:srgbClr val="FF0000"/>
                </a:solidFill>
              </a:rPr>
              <a:t> and 1.03 H</a:t>
            </a:r>
            <a:r>
              <a:rPr lang="en-US" dirty="0"/>
              <a:t>z, as well as a QPO at </a:t>
            </a:r>
            <a:r>
              <a:rPr lang="en-US" dirty="0">
                <a:solidFill>
                  <a:srgbClr val="FF0000"/>
                </a:solidFill>
              </a:rPr>
              <a:t>136 </a:t>
            </a:r>
            <a:r>
              <a:rPr lang="en-US" dirty="0" err="1">
                <a:solidFill>
                  <a:srgbClr val="FF0000"/>
                </a:solidFill>
              </a:rPr>
              <a:t>mHz</a:t>
            </a:r>
            <a:r>
              <a:rPr lang="en-US" dirty="0"/>
              <a:t> in a single Swift/ XRT observation that can be interpreted as standard Type-C QPOs. </a:t>
            </a:r>
            <a:endParaRPr lang="en-US" dirty="0" smtClean="0"/>
          </a:p>
          <a:p>
            <a:endParaRPr lang="en-US" dirty="0"/>
          </a:p>
          <a:p>
            <a:r>
              <a:rPr lang="pt-BR" dirty="0"/>
              <a:t>55.5, 13.7, 0.97, 7.35 </a:t>
            </a:r>
            <a:r>
              <a:rPr lang="pt-BR" dirty="0" err="1"/>
              <a:t>second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3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18mHz QPO?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498600"/>
            <a:ext cx="112395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 QPO 0.1~30Hz?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984" y="1669674"/>
            <a:ext cx="5791200" cy="1968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0234" y="3962791"/>
            <a:ext cx="6288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dvOTf9433e2d" charset="0"/>
              </a:rPr>
              <a:t>these QPOs are likely highly </a:t>
            </a:r>
            <a:r>
              <a:rPr lang="en-US" dirty="0" smtClean="0">
                <a:latin typeface="AdvOTf9433e2d" charset="0"/>
              </a:rPr>
              <a:t>transient, unlike most type-C QPOs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91984" y="4635726"/>
            <a:ext cx="7812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dvOTf9433e2d" charset="0"/>
              </a:rPr>
              <a:t>Type-A QPOs are very broad at a low amplitude and seen during the intermediate state around a centroid frequency of 6 Hz.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1984" y="5585660"/>
            <a:ext cx="8605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dvOTf9433e2d" charset="0"/>
              </a:rPr>
              <a:t>Type-B QPOs also appear at frequencies of </a:t>
            </a:r>
            <a:r>
              <a:rPr lang="en-US" dirty="0">
                <a:latin typeface="AdvTTab7e17fd+22" charset="0"/>
              </a:rPr>
              <a:t>∼</a:t>
            </a:r>
            <a:r>
              <a:rPr lang="en-US" dirty="0">
                <a:latin typeface="AdvOTf9433e2d" charset="0"/>
              </a:rPr>
              <a:t>6 Hz, </a:t>
            </a:r>
            <a:r>
              <a:rPr lang="en-US" dirty="0" smtClean="0">
                <a:latin typeface="AdvOTf9433e2d" charset="0"/>
              </a:rPr>
              <a:t>though </a:t>
            </a:r>
            <a:r>
              <a:rPr lang="en-US" dirty="0">
                <a:latin typeface="AdvOTf9433e2d" charset="0"/>
              </a:rPr>
              <a:t>narrower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91984" y="6211669"/>
            <a:ext cx="9454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dvOTf9433e2d" charset="0"/>
              </a:rPr>
              <a:t>Type-C QPOs, on the other hand, mostly occur </a:t>
            </a:r>
            <a:r>
              <a:rPr lang="en-US">
                <a:latin typeface="AdvOTf9433e2d" charset="0"/>
              </a:rPr>
              <a:t>in </a:t>
            </a:r>
            <a:r>
              <a:rPr lang="en-US" smtClean="0">
                <a:latin typeface="AdvOTf9433e2d" charset="0"/>
              </a:rPr>
              <a:t>the </a:t>
            </a:r>
            <a:r>
              <a:rPr lang="en-US" dirty="0">
                <a:latin typeface="AdvOTf9433e2d" charset="0"/>
              </a:rPr>
              <a:t>intermediate and hard states at frequencies between 0.1 </a:t>
            </a:r>
            <a:r>
              <a:rPr lang="en-US">
                <a:latin typeface="AdvOTf9433e2d" charset="0"/>
              </a:rPr>
              <a:t>Hz </a:t>
            </a:r>
            <a:r>
              <a:rPr lang="en-US" smtClean="0">
                <a:latin typeface="AdvOTf9433e2d" charset="0"/>
              </a:rPr>
              <a:t>and </a:t>
            </a:r>
            <a:r>
              <a:rPr lang="en-US" dirty="0">
                <a:latin typeface="AdvOTf9433e2d" charset="0"/>
              </a:rPr>
              <a:t>30Hz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0620 </a:t>
            </a:r>
            <a:r>
              <a:rPr lang="en-US" dirty="0"/>
              <a:t>00031403040_xrt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Spectrum         has   745436 counts for  514.6     </a:t>
            </a:r>
            <a:r>
              <a:rPr lang="en-US" dirty="0" smtClean="0"/>
              <a:t>counts/sec</a:t>
            </a:r>
          </a:p>
          <a:p>
            <a:r>
              <a:rPr lang="en-US" b="1" dirty="0" smtClean="0"/>
              <a:t>F</a:t>
            </a:r>
            <a:r>
              <a:rPr lang="nl-NL" b="1" dirty="0" smtClean="0"/>
              <a:t>or pc&gt; 0.6, </a:t>
            </a:r>
            <a:r>
              <a:rPr lang="nl-NL" b="1" dirty="0" err="1" smtClean="0"/>
              <a:t>wt</a:t>
            </a:r>
            <a:r>
              <a:rPr lang="nl-NL" b="1" dirty="0" smtClean="0"/>
              <a:t> &gt;100 ;  </a:t>
            </a:r>
            <a:r>
              <a:rPr lang="nl-NL" b="1" dirty="0" err="1" smtClean="0"/>
              <a:t>pile</a:t>
            </a:r>
            <a:r>
              <a:rPr lang="nl-NL" b="1" dirty="0" smtClean="0"/>
              <a:t>-up </a:t>
            </a:r>
          </a:p>
          <a:p>
            <a:endParaRPr lang="nl-NL" b="1" dirty="0"/>
          </a:p>
          <a:p>
            <a:endParaRPr lang="nl-NL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42" y="2799471"/>
            <a:ext cx="5157858" cy="4058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942" y="299993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0620 </a:t>
            </a:r>
            <a:r>
              <a:rPr lang="en-US" dirty="0"/>
              <a:t>00031403040_xrt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err="1"/>
              <a:t>lc</a:t>
            </a:r>
            <a:r>
              <a:rPr lang="en-US" dirty="0"/>
              <a:t> and </a:t>
            </a:r>
            <a:r>
              <a:rPr lang="en-US" dirty="0" err="1"/>
              <a:t>pds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86400" cy="365760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90" y="1690688"/>
            <a:ext cx="5486400" cy="36576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8389410" y="2190976"/>
            <a:ext cx="646360" cy="825275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0620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lc</a:t>
            </a:r>
            <a:r>
              <a:rPr lang="en-US" dirty="0" smtClean="0"/>
              <a:t> and </a:t>
            </a:r>
            <a:r>
              <a:rPr lang="en-US" dirty="0" err="1" smtClean="0"/>
              <a:t>pds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7" y="1690688"/>
            <a:ext cx="5486400" cy="3657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93" y="1690688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7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0622 </a:t>
            </a:r>
            <a:r>
              <a:rPr lang="nl-NL" dirty="0" err="1"/>
              <a:t>wt</a:t>
            </a:r>
            <a:r>
              <a:rPr lang="nl-NL" dirty="0"/>
              <a:t> 0.6-10.0keV </a:t>
            </a:r>
            <a:r>
              <a:rPr lang="nl-NL" dirty="0"/>
              <a:t/>
            </a:r>
            <a:br>
              <a:rPr lang="nl-NL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19" y="1608124"/>
            <a:ext cx="6527512" cy="5312888"/>
          </a:xfrm>
        </p:spPr>
      </p:pic>
    </p:spTree>
    <p:extLst>
      <p:ext uri="{BB962C8B-B14F-4D97-AF65-F5344CB8AC3E}">
        <p14:creationId xmlns:p14="http://schemas.microsoft.com/office/powerpoint/2010/main" val="169818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374</Words>
  <Application>Microsoft Macintosh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AdvOTf9433e2d</vt:lpstr>
      <vt:lpstr>AdvTTab7e17fd+22</vt:lpstr>
      <vt:lpstr>Calibri</vt:lpstr>
      <vt:lpstr>Calibri Light</vt:lpstr>
      <vt:lpstr>宋体</vt:lpstr>
      <vt:lpstr>Arial</vt:lpstr>
      <vt:lpstr>Office Theme</vt:lpstr>
      <vt:lpstr>QPO of V404cyg during outburst</vt:lpstr>
      <vt:lpstr>QPO and VLFN in the power spectrum of V404 Cyg detected with INTEGRAL ATel #7726 </vt:lpstr>
      <vt:lpstr>DETECTION OF VERY LOW-FREQUENCY, QUASI-PERIODIC OSCILLATIONS IN THE 2015 OUTBURST OF V404 CYGNI  </vt:lpstr>
      <vt:lpstr>18mHz QPO?</vt:lpstr>
      <vt:lpstr>Type C QPO 0.1~30Hz?</vt:lpstr>
      <vt:lpstr>0620 00031403040_xrt</vt:lpstr>
      <vt:lpstr>0620 00031403040_xrt   lc and pds</vt:lpstr>
      <vt:lpstr>0620  lc and pds</vt:lpstr>
      <vt:lpstr>0622 wt 0.6-10.0keV  </vt:lpstr>
      <vt:lpstr>0622/00031403045 wt 0.6-10.0keV   light curve and pds </vt:lpstr>
      <vt:lpstr>06/25_26</vt:lpstr>
      <vt:lpstr>00031403055_xrt  lc and pds</vt:lpstr>
      <vt:lpstr>Discussion </vt:lpstr>
      <vt:lpstr>Multicolour observations of V404 Cyg and J1118+480 with ULTRACAM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brettlv brett</dc:creator>
  <cp:lastModifiedBy>brettlv brett</cp:lastModifiedBy>
  <cp:revision>44</cp:revision>
  <dcterms:created xsi:type="dcterms:W3CDTF">2018-11-01T08:05:28Z</dcterms:created>
  <dcterms:modified xsi:type="dcterms:W3CDTF">2018-11-02T07:00:30Z</dcterms:modified>
</cp:coreProperties>
</file>