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sldIdLst>
    <p:sldId id="256" r:id="rId2"/>
    <p:sldId id="257" r:id="rId3"/>
    <p:sldId id="271" r:id="rId4"/>
    <p:sldId id="262" r:id="rId5"/>
    <p:sldId id="259" r:id="rId6"/>
    <p:sldId id="258" r:id="rId7"/>
    <p:sldId id="270" r:id="rId8"/>
    <p:sldId id="260" r:id="rId9"/>
    <p:sldId id="261" r:id="rId10"/>
    <p:sldId id="263" r:id="rId11"/>
    <p:sldId id="265" r:id="rId12"/>
    <p:sldId id="264" r:id="rId13"/>
    <p:sldId id="267" r:id="rId14"/>
    <p:sldId id="266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/>
    <p:restoredTop sz="94671"/>
  </p:normalViewPr>
  <p:slideViewPr>
    <p:cSldViewPr snapToGrid="0" snapToObjects="1">
      <p:cViewPr varScale="1">
        <p:scale>
          <a:sx n="78" d="100"/>
          <a:sy n="78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3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4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9703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164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917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92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7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5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3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xx.m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170" y="1289957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Problem for RFI and Flux Calibration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170" y="4761052"/>
            <a:ext cx="8915399" cy="112628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Lv</a:t>
            </a:r>
            <a:r>
              <a:rPr lang="en-US" dirty="0" smtClean="0"/>
              <a:t> Bing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8024" y="3602897"/>
            <a:ext cx="5715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 </a:t>
            </a:r>
            <a:r>
              <a:rPr lang="en-US" dirty="0" smtClean="0"/>
              <a:t>for </a:t>
            </a:r>
            <a:r>
              <a:rPr lang="en-US" dirty="0" err="1" smtClean="0"/>
              <a:t>chandra</a:t>
            </a:r>
            <a:r>
              <a:rPr lang="en-US" dirty="0" smtClean="0"/>
              <a:t> data reduction m33 as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M33 of </a:t>
            </a:r>
            <a:r>
              <a:rPr lang="en-US" dirty="0" err="1" smtClean="0"/>
              <a:t>chandra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find_chandra_obsid m33</a:t>
            </a:r>
            <a:endParaRPr lang="is-IS" dirty="0"/>
          </a:p>
          <a:p>
            <a:r>
              <a:rPr lang="is-IS" dirty="0"/>
              <a:t># obsid  sepn   inst grat   time    obsdate   piname              target</a:t>
            </a:r>
            <a:endParaRPr lang="is-IS" dirty="0"/>
          </a:p>
          <a:p>
            <a:r>
              <a:rPr lang="is-IS" dirty="0"/>
              <a:t>786       0.0 ACIS-S NONE   46.3 2000-08-30 McDowell                 M33</a:t>
            </a:r>
            <a:endParaRPr lang="is-IS" dirty="0"/>
          </a:p>
          <a:p>
            <a:r>
              <a:rPr lang="is-IS" dirty="0"/>
              <a:t>787       0.0 ACIS-S NONE    9.3 2000-01-11 McDowell           "M33 X-8"</a:t>
            </a:r>
            <a:endParaRPr lang="is-IS" dirty="0"/>
          </a:p>
          <a:p>
            <a:r>
              <a:rPr lang="is-IS" dirty="0"/>
              <a:t>1730      0.0 ACIS-I NONE   49.4 2000-07-12 McDowell                 M33</a:t>
            </a:r>
            <a:endParaRPr lang="is-IS" dirty="0"/>
          </a:p>
          <a:p>
            <a:r>
              <a:rPr lang="is-IS" dirty="0"/>
              <a:t>2023     11.7 ACIS-I NONE   88.8 2001-07-06  Damiani           "NGC 604"</a:t>
            </a:r>
            <a:endParaRPr lang="is-IS" dirty="0"/>
          </a:p>
          <a:p>
            <a:r>
              <a:rPr lang="is-IS" dirty="0"/>
              <a:t>3948      0.0  HRC-S NONE    4.2 2003-07-29    DUBUS "M33 X-8 (NUCLEUS)"</a:t>
            </a:r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M33 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chandra_repro</a:t>
            </a:r>
            <a:r>
              <a:rPr lang="en-US" dirty="0"/>
              <a:t> 3948 </a:t>
            </a:r>
            <a:r>
              <a:rPr lang="en-US" dirty="0" err="1"/>
              <a:t>outdir</a:t>
            </a:r>
            <a:r>
              <a:rPr lang="en-US" dirty="0"/>
              <a:t>=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dmlist</a:t>
            </a:r>
            <a:r>
              <a:rPr lang="en-US" dirty="0"/>
              <a:t> 3948/primary/hrcf03948N007_evt2.fits.gz </a:t>
            </a:r>
            <a:r>
              <a:rPr lang="en-US" dirty="0" err="1"/>
              <a:t>header,clean</a:t>
            </a:r>
            <a:endParaRPr lang="en-US" dirty="0"/>
          </a:p>
          <a:p>
            <a:r>
              <a:rPr lang="en-US" dirty="0"/>
              <a:t>$ ds9 3948/repro/hrcf03948_repro_evt2.fits </a:t>
            </a:r>
            <a:endParaRPr lang="en-US" dirty="0"/>
          </a:p>
          <a:p>
            <a:r>
              <a:rPr lang="en-US" i="1" dirty="0"/>
              <a:t>Create a region and save as </a:t>
            </a:r>
            <a:r>
              <a:rPr lang="en-US" i="1" dirty="0" err="1"/>
              <a:t>src.reg</a:t>
            </a:r>
            <a:endParaRPr lang="en-US" dirty="0"/>
          </a:p>
          <a:p>
            <a:r>
              <a:rPr lang="en-US" i="1" dirty="0"/>
              <a:t>$ </a:t>
            </a:r>
            <a:r>
              <a:rPr lang="en-US" i="1" dirty="0" err="1"/>
              <a:t>specextract</a:t>
            </a:r>
            <a:r>
              <a:rPr lang="en-US" i="1" dirty="0"/>
              <a:t> "3948/repro/hrcf03948_repro_evt2.fits[sky=region(ds9_3948.reg)]" </a:t>
            </a:r>
            <a:r>
              <a:rPr lang="en-US" i="1" dirty="0" err="1"/>
              <a:t>mysrc</a:t>
            </a:r>
            <a:r>
              <a:rPr lang="en-US" i="1" dirty="0"/>
              <a:t>  #ds9 a circle for 3948</a:t>
            </a:r>
            <a:endParaRPr lang="en-US" dirty="0"/>
          </a:p>
          <a:p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9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241" y="0"/>
            <a:ext cx="6513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core of AGNs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29" y="1407642"/>
            <a:ext cx="10827883" cy="54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3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9" y="3055257"/>
            <a:ext cx="11815666" cy="38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391886"/>
            <a:ext cx="10909577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1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NGC</a:t>
            </a:r>
            <a:r>
              <a:rPr lang="zh-CN" altLang="en-US" dirty="0" smtClean="0"/>
              <a:t> </a:t>
            </a:r>
            <a:r>
              <a:rPr lang="en-US" altLang="zh-CN" dirty="0" smtClean="0"/>
              <a:t>4395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FIRST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3" y="1608848"/>
            <a:ext cx="5281159" cy="5249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22" y="2133600"/>
            <a:ext cx="5964463" cy="419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 data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2418"/>
            <a:ext cx="8915400" cy="3085514"/>
          </a:xfrm>
        </p:spPr>
        <p:txBody>
          <a:bodyPr>
            <a:normAutofit/>
          </a:bodyPr>
          <a:lstStyle/>
          <a:p>
            <a:r>
              <a:rPr lang="en-US" b="1" dirty="0"/>
              <a:t>Flagging Modes : </a:t>
            </a:r>
            <a:r>
              <a:rPr lang="en-US" b="1" dirty="0" err="1"/>
              <a:t>tfcrop</a:t>
            </a:r>
            <a:endParaRPr lang="en-US" dirty="0"/>
          </a:p>
          <a:p>
            <a:r>
              <a:rPr lang="en-US" dirty="0" err="1"/>
              <a:t>flagdata</a:t>
            </a:r>
            <a:r>
              <a:rPr lang="en-US" dirty="0"/>
              <a:t>(</a:t>
            </a:r>
            <a:r>
              <a:rPr lang="en-US" dirty="0" err="1"/>
              <a:t>vis</a:t>
            </a:r>
            <a:r>
              <a:rPr lang="en-US" dirty="0"/>
              <a:t>='3c391_ctm_mosaic_10s_spw1</a:t>
            </a:r>
            <a:r>
              <a:rPr lang="en-US" dirty="0">
                <a:hlinkClick r:id="rId2"/>
              </a:rPr>
              <a:t>.ms</a:t>
            </a:r>
            <a:r>
              <a:rPr lang="en-US" dirty="0"/>
              <a:t>', </a:t>
            </a:r>
            <a:r>
              <a:rPr lang="en-US" dirty="0" err="1"/>
              <a:t>spw</a:t>
            </a:r>
            <a:r>
              <a:rPr lang="en-US" dirty="0"/>
              <a:t>='0', mode='</a:t>
            </a:r>
            <a:r>
              <a:rPr lang="en-US" dirty="0" err="1"/>
              <a:t>tfcrop</a:t>
            </a:r>
            <a:r>
              <a:rPr lang="en-US" dirty="0"/>
              <a:t>', action='calculate', display='data', </a:t>
            </a:r>
            <a:r>
              <a:rPr lang="en-US" dirty="0" err="1"/>
              <a:t>extendflags</a:t>
            </a:r>
            <a:r>
              <a:rPr lang="en-US" dirty="0"/>
              <a:t>=False)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Calculates and applies flags in one pass through the MS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/>
              <a:t> </a:t>
            </a:r>
            <a:r>
              <a:rPr lang="en-US" dirty="0"/>
              <a:t>Can operate on un-calibrated data and </a:t>
            </a:r>
            <a:r>
              <a:rPr lang="en-US" dirty="0" err="1"/>
              <a:t>bandshapes</a:t>
            </a:r>
            <a:r>
              <a:rPr lang="en-US" dirty="0"/>
              <a:t> </a:t>
            </a:r>
          </a:p>
          <a:p>
            <a:r>
              <a:rPr lang="en-US" dirty="0"/>
              <a:t>- Flag extension can be done via mode=</a:t>
            </a:r>
            <a:r>
              <a:rPr lang="en-US" dirty="0" smtClean="0"/>
              <a:t>'extend’</a:t>
            </a:r>
          </a:p>
          <a:p>
            <a:r>
              <a:rPr lang="en-US" dirty="0" err="1" smtClean="0"/>
              <a:t>flagdata</a:t>
            </a:r>
            <a:r>
              <a:rPr lang="en-US" dirty="0" smtClean="0"/>
              <a:t>(</a:t>
            </a:r>
            <a:r>
              <a:rPr lang="en-US" dirty="0" err="1" smtClean="0"/>
              <a:t>vis</a:t>
            </a:r>
            <a:r>
              <a:rPr lang="en-US" dirty="0"/>
              <a:t>='</a:t>
            </a:r>
            <a:r>
              <a:rPr lang="en-US" dirty="0">
                <a:hlinkClick r:id="rId2"/>
              </a:rPr>
              <a:t>xxx.ms</a:t>
            </a:r>
            <a:r>
              <a:rPr lang="en-US" dirty="0"/>
              <a:t>', </a:t>
            </a:r>
            <a:r>
              <a:rPr lang="en-US" dirty="0" err="1"/>
              <a:t>spw</a:t>
            </a:r>
            <a:r>
              <a:rPr lang="en-US" dirty="0"/>
              <a:t>='0' ,mode='</a:t>
            </a:r>
            <a:r>
              <a:rPr lang="en-US" dirty="0" err="1"/>
              <a:t>tfcrop</a:t>
            </a:r>
            <a:r>
              <a:rPr lang="en-US" dirty="0"/>
              <a:t>',</a:t>
            </a:r>
            <a:r>
              <a:rPr lang="en-US" dirty="0"/>
              <a:t> </a:t>
            </a:r>
            <a:r>
              <a:rPr lang="en-US" b="1" dirty="0" err="1"/>
              <a:t>maxnpieces</a:t>
            </a:r>
            <a:r>
              <a:rPr lang="en-US" b="1" dirty="0"/>
              <a:t>=4</a:t>
            </a:r>
            <a:r>
              <a:rPr lang="en-US" dirty="0"/>
              <a:t>, action='calculate', </a:t>
            </a:r>
            <a:r>
              <a:rPr lang="en-US" dirty="0" err="1"/>
              <a:t>extendflags</a:t>
            </a:r>
            <a:r>
              <a:rPr lang="en-US" dirty="0"/>
              <a:t>=</a:t>
            </a:r>
            <a:r>
              <a:rPr lang="en-US" dirty="0" err="1"/>
              <a:t>F,display</a:t>
            </a:r>
            <a:r>
              <a:rPr lang="en-US" dirty="0"/>
              <a:t>='data')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96307" y="4695711"/>
            <a:ext cx="69681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Flagging Modes : </a:t>
            </a:r>
            <a:r>
              <a:rPr lang="en-US" b="1" dirty="0" err="1" smtClean="0"/>
              <a:t>rflag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- Can be run with 1 or 2 passes through the data</a:t>
            </a:r>
          </a:p>
          <a:p>
            <a:r>
              <a:rPr lang="en-US" dirty="0"/>
              <a:t>- Requires calibrated data. </a:t>
            </a:r>
          </a:p>
          <a:p>
            <a:r>
              <a:rPr lang="en-US" dirty="0"/>
              <a:t>- Flag extension can be done via mode='extend'</a:t>
            </a:r>
          </a:p>
          <a:p>
            <a:r>
              <a:rPr lang="en-US" dirty="0"/>
              <a:t>- Can flag short baselines if there is extended emission- Good for low level noisy RFI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9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49" y="171450"/>
            <a:ext cx="1023185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7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83" y="391886"/>
            <a:ext cx="9626790" cy="6466114"/>
          </a:xfrm>
        </p:spPr>
      </p:pic>
    </p:spTree>
    <p:extLst>
      <p:ext uri="{BB962C8B-B14F-4D97-AF65-F5344CB8AC3E}">
        <p14:creationId xmlns:p14="http://schemas.microsoft.com/office/powerpoint/2010/main" val="182263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10"/>
            <a:ext cx="9281052" cy="6233890"/>
          </a:xfrm>
        </p:spPr>
      </p:pic>
    </p:spTree>
    <p:extLst>
      <p:ext uri="{BB962C8B-B14F-4D97-AF65-F5344CB8AC3E}">
        <p14:creationId xmlns:p14="http://schemas.microsoft.com/office/powerpoint/2010/main" val="38185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good RFI remove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54" y="1382958"/>
            <a:ext cx="8151275" cy="5475042"/>
          </a:xfrm>
        </p:spPr>
      </p:pic>
    </p:spTree>
    <p:extLst>
      <p:ext uri="{BB962C8B-B14F-4D97-AF65-F5344CB8AC3E}">
        <p14:creationId xmlns:p14="http://schemas.microsoft.com/office/powerpoint/2010/main" val="95528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3c391 for 4.6GHz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33" y="2917373"/>
            <a:ext cx="4877889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43" y="2917373"/>
            <a:ext cx="4877890" cy="3778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8040" y="2281340"/>
            <a:ext cx="27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6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4.6GHz and 7.5GHz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1" y="1627415"/>
            <a:ext cx="10974389" cy="5230585"/>
          </a:xfrm>
        </p:spPr>
        <p:txBody>
          <a:bodyPr>
            <a:normAutofit/>
          </a:bodyPr>
          <a:lstStyle/>
          <a:p>
            <a:r>
              <a:rPr lang="en-US" dirty="0"/>
              <a:t>alpha1 = log(7.53261/5.5242)/log(4663.0/7436.0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alpha </a:t>
            </a:r>
            <a:r>
              <a:rPr lang="en-US" dirty="0"/>
              <a:t>= log(7.53261/7.6677)/log(4663.0/4536.0</a:t>
            </a:r>
            <a:r>
              <a:rPr lang="en-US" dirty="0" smtClean="0"/>
              <a:t>)</a:t>
            </a:r>
          </a:p>
          <a:p>
            <a:r>
              <a:rPr lang="en-US" dirty="0" smtClean="0"/>
              <a:t>i0=7.6677i01=5.5242 </a:t>
            </a:r>
            <a:r>
              <a:rPr lang="en-US" dirty="0"/>
              <a:t># Stokes I value for </a:t>
            </a:r>
            <a:r>
              <a:rPr lang="en-US" dirty="0" err="1"/>
              <a:t>spw</a:t>
            </a:r>
            <a:r>
              <a:rPr lang="en-US" dirty="0"/>
              <a:t> 0 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en-US" dirty="0" smtClean="0"/>
              <a:t>0</a:t>
            </a:r>
          </a:p>
          <a:p>
            <a:r>
              <a:rPr lang="en-US" dirty="0" smtClean="0"/>
              <a:t>c0=0.112 </a:t>
            </a:r>
            <a:r>
              <a:rPr lang="en-US" dirty="0"/>
              <a:t># Fractional polarization=11.2</a:t>
            </a:r>
            <a:r>
              <a:rPr lang="en-US" dirty="0" smtClean="0"/>
              <a:t>%</a:t>
            </a:r>
          </a:p>
          <a:p>
            <a:r>
              <a:rPr lang="en-US" dirty="0" smtClean="0"/>
              <a:t>d0=33*pi/180 </a:t>
            </a:r>
            <a:r>
              <a:rPr lang="en-US" dirty="0"/>
              <a:t># polarization angle of 33 degrees converted to </a:t>
            </a:r>
            <a:r>
              <a:rPr lang="en-US" dirty="0" smtClean="0"/>
              <a:t>radians</a:t>
            </a:r>
          </a:p>
          <a:p>
            <a:endParaRPr lang="en-US" dirty="0"/>
          </a:p>
          <a:p>
            <a:r>
              <a:rPr lang="en-US" dirty="0" err="1" smtClean="0"/>
              <a:t>setjy</a:t>
            </a:r>
            <a:r>
              <a:rPr lang="en-US" dirty="0" smtClean="0"/>
              <a:t>(</a:t>
            </a:r>
            <a:r>
              <a:rPr lang="en-US" dirty="0" err="1" smtClean="0"/>
              <a:t>vis</a:t>
            </a:r>
            <a:r>
              <a:rPr lang="en-US" dirty="0"/>
              <a:t>='3c391_ctm_mosaic_10s_spw1.ms', field='J1331+3030', standard='manual', </a:t>
            </a:r>
            <a:r>
              <a:rPr lang="en-US" dirty="0" err="1"/>
              <a:t>spw</a:t>
            </a:r>
            <a:r>
              <a:rPr lang="en-US" dirty="0"/>
              <a:t>='0', </a:t>
            </a:r>
            <a:r>
              <a:rPr lang="en-US" dirty="0" err="1"/>
              <a:t>fluxdensity</a:t>
            </a:r>
            <a:r>
              <a:rPr lang="en-US" dirty="0"/>
              <a:t>=[i01,0,0,0], </a:t>
            </a:r>
            <a:r>
              <a:rPr lang="en-US" dirty="0" err="1"/>
              <a:t>spix</a:t>
            </a:r>
            <a:r>
              <a:rPr lang="en-US" dirty="0"/>
              <a:t>=[alpha1,0], </a:t>
            </a:r>
            <a:r>
              <a:rPr lang="en-US" dirty="0" err="1"/>
              <a:t>reffreq</a:t>
            </a:r>
            <a:r>
              <a:rPr lang="en-US" dirty="0"/>
              <a:t>='7436.0MHz', </a:t>
            </a:r>
            <a:r>
              <a:rPr lang="en-US" dirty="0" err="1"/>
              <a:t>polindex</a:t>
            </a:r>
            <a:r>
              <a:rPr lang="en-US" dirty="0"/>
              <a:t>=[c0,0], </a:t>
            </a:r>
            <a:r>
              <a:rPr lang="en-US" dirty="0" err="1"/>
              <a:t>polangle</a:t>
            </a:r>
            <a:r>
              <a:rPr lang="en-US" dirty="0"/>
              <a:t>=[d0,0], </a:t>
            </a:r>
            <a:r>
              <a:rPr lang="en-US" dirty="0" err="1"/>
              <a:t>scalebychan</a:t>
            </a:r>
            <a:r>
              <a:rPr lang="en-US" dirty="0"/>
              <a:t>=True, </a:t>
            </a:r>
            <a:r>
              <a:rPr lang="en-US" dirty="0" err="1"/>
              <a:t>usescratch</a:t>
            </a:r>
            <a:r>
              <a:rPr lang="en-US" dirty="0"/>
              <a:t>=False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setjy</a:t>
            </a:r>
            <a:r>
              <a:rPr lang="en-US" dirty="0" smtClean="0"/>
              <a:t>(</a:t>
            </a:r>
            <a:r>
              <a:rPr lang="en-US" dirty="0" err="1" smtClean="0"/>
              <a:t>vis</a:t>
            </a:r>
            <a:r>
              <a:rPr lang="en-US" dirty="0"/>
              <a:t>='3c391_ctm_mosaic_10s_spw1.ms', field='J1331+3030', standard='manual',</a:t>
            </a:r>
            <a:r>
              <a:rPr lang="en-US" dirty="0" err="1"/>
              <a:t>spw</a:t>
            </a:r>
            <a:r>
              <a:rPr lang="en-US" dirty="0"/>
              <a:t>='0', </a:t>
            </a:r>
            <a:r>
              <a:rPr lang="en-US" dirty="0" err="1"/>
              <a:t>fluxdensity</a:t>
            </a:r>
            <a:r>
              <a:rPr lang="en-US" dirty="0"/>
              <a:t>=[i0,0,0,0], </a:t>
            </a:r>
            <a:r>
              <a:rPr lang="en-US" dirty="0" err="1"/>
              <a:t>spix</a:t>
            </a:r>
            <a:r>
              <a:rPr lang="en-US" dirty="0"/>
              <a:t>=[alpha,0], </a:t>
            </a:r>
            <a:r>
              <a:rPr lang="en-US" dirty="0" err="1"/>
              <a:t>reffreq</a:t>
            </a:r>
            <a:r>
              <a:rPr lang="en-US" dirty="0"/>
              <a:t>='4536.0MHz',polindex=[c0,0], </a:t>
            </a:r>
            <a:r>
              <a:rPr lang="en-US" dirty="0" err="1"/>
              <a:t>polangle</a:t>
            </a:r>
            <a:r>
              <a:rPr lang="en-US" dirty="0"/>
              <a:t>=[d0,0],</a:t>
            </a:r>
            <a:r>
              <a:rPr lang="en-US" dirty="0" err="1"/>
              <a:t>scalebychan</a:t>
            </a:r>
            <a:r>
              <a:rPr lang="en-US" dirty="0"/>
              <a:t>=True, </a:t>
            </a:r>
            <a:r>
              <a:rPr lang="en-US" dirty="0" err="1"/>
              <a:t>usescratch</a:t>
            </a:r>
            <a:r>
              <a:rPr lang="en-US" dirty="0"/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135774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0"/>
            <a:ext cx="5673045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17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1892</TotalTime>
  <Words>300</Words>
  <Application>Microsoft Macintosh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Gothic</vt:lpstr>
      <vt:lpstr>Wingdings 3</vt:lpstr>
      <vt:lpstr>幼圆</vt:lpstr>
      <vt:lpstr>Arial</vt:lpstr>
      <vt:lpstr>Wisp</vt:lpstr>
      <vt:lpstr>  Problem for RFI and Flux Calibration </vt:lpstr>
      <vt:lpstr>RFI data flag</vt:lpstr>
      <vt:lpstr>PowerPoint Presentation</vt:lpstr>
      <vt:lpstr>PowerPoint Presentation</vt:lpstr>
      <vt:lpstr>PowerPoint Presentation</vt:lpstr>
      <vt:lpstr>Not good RFI remove</vt:lpstr>
      <vt:lpstr>3c391 for 4.6GHz</vt:lpstr>
      <vt:lpstr>4.6GHz and 7.5GHz</vt:lpstr>
      <vt:lpstr>PowerPoint Presentation</vt:lpstr>
      <vt:lpstr>M33 of chandra</vt:lpstr>
      <vt:lpstr>M33 data reduction</vt:lpstr>
      <vt:lpstr>PowerPoint Presentation</vt:lpstr>
      <vt:lpstr>Radio core of AGNs</vt:lpstr>
      <vt:lpstr>PowerPoint Presentation</vt:lpstr>
      <vt:lpstr>PowerPoint Presentation</vt:lpstr>
      <vt:lpstr>NGC 4395 of FIRST image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 data reduction  in CASA </dc:title>
  <dc:creator>brett brettlv</dc:creator>
  <cp:lastModifiedBy>brett brettlv</cp:lastModifiedBy>
  <cp:revision>60</cp:revision>
  <dcterms:created xsi:type="dcterms:W3CDTF">2017-11-22T03:14:26Z</dcterms:created>
  <dcterms:modified xsi:type="dcterms:W3CDTF">2017-12-07T10:26:43Z</dcterms:modified>
</cp:coreProperties>
</file>