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sldIdLst>
    <p:sldId id="256" r:id="rId2"/>
    <p:sldId id="271" r:id="rId3"/>
    <p:sldId id="263" r:id="rId4"/>
    <p:sldId id="270" r:id="rId5"/>
    <p:sldId id="283" r:id="rId6"/>
    <p:sldId id="285" r:id="rId7"/>
    <p:sldId id="278" r:id="rId8"/>
    <p:sldId id="286" r:id="rId9"/>
    <p:sldId id="287" r:id="rId10"/>
    <p:sldId id="265" r:id="rId11"/>
    <p:sldId id="276" r:id="rId12"/>
    <p:sldId id="288" r:id="rId13"/>
    <p:sldId id="289" r:id="rId14"/>
    <p:sldId id="291" r:id="rId15"/>
    <p:sldId id="290" r:id="rId16"/>
    <p:sldId id="292" r:id="rId17"/>
    <p:sldId id="293" r:id="rId18"/>
    <p:sldId id="284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3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9703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64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917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2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5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xc.harvard.edu/sherpa/ahelp/set_sta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xc.harvard.edu/cal/Hrc/index.html" TargetMode="External"/><Relationship Id="rId4" Type="http://schemas.openxmlformats.org/officeDocument/2006/relationships/hyperlink" Target="http://cxc.harvard.edu/cal/Hetg/index.html" TargetMode="External"/><Relationship Id="rId5" Type="http://schemas.openxmlformats.org/officeDocument/2006/relationships/hyperlink" Target="http://cxc.harvard.edu/cal/let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xc.harvard.edu/cal/Acis/index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170" y="1289957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altLang="zh-CN" dirty="0" smtClean="0"/>
              <a:t>C</a:t>
            </a:r>
            <a:r>
              <a:rPr lang="en-US" dirty="0" smtClean="0"/>
              <a:t>handra</a:t>
            </a:r>
            <a:r>
              <a:rPr lang="zh-CN" altLang="en-US" dirty="0" smtClean="0"/>
              <a:t> </a:t>
            </a:r>
            <a:r>
              <a:rPr lang="en-US" altLang="zh-CN" dirty="0" smtClean="0"/>
              <a:t>X-ray</a:t>
            </a:r>
            <a:r>
              <a:rPr lang="en-US" dirty="0" smtClean="0"/>
              <a:t> </a:t>
            </a:r>
            <a:r>
              <a:rPr lang="en-US" dirty="0"/>
              <a:t>data reduction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170" y="4761052"/>
            <a:ext cx="8915399" cy="112628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Lv</a:t>
            </a:r>
            <a:r>
              <a:rPr lang="en-US" dirty="0" smtClean="0"/>
              <a:t> 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punlearn</a:t>
            </a:r>
            <a:r>
              <a:rPr lang="en-US" dirty="0"/>
              <a:t> </a:t>
            </a:r>
            <a:r>
              <a:rPr lang="en-US" dirty="0" err="1"/>
              <a:t>specextract</a:t>
            </a:r>
            <a:endParaRPr lang="en-US" dirty="0"/>
          </a:p>
          <a:p>
            <a:r>
              <a:rPr lang="en-US" dirty="0" err="1"/>
              <a:t>pset</a:t>
            </a:r>
            <a:r>
              <a:rPr lang="en-US" dirty="0"/>
              <a:t> </a:t>
            </a:r>
            <a:r>
              <a:rPr lang="en-US" dirty="0" err="1"/>
              <a:t>specextract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="acisf00786_repro_evt2.fits[sky=region(src1.reg)]"</a:t>
            </a:r>
            <a:endParaRPr lang="en-US" dirty="0"/>
          </a:p>
          <a:p>
            <a:r>
              <a:rPr lang="en-US" dirty="0" err="1"/>
              <a:t>pset</a:t>
            </a:r>
            <a:r>
              <a:rPr lang="en-US" dirty="0"/>
              <a:t> </a:t>
            </a:r>
            <a:r>
              <a:rPr lang="en-US" dirty="0" err="1"/>
              <a:t>specextract</a:t>
            </a:r>
            <a:r>
              <a:rPr lang="en-US" dirty="0"/>
              <a:t> </a:t>
            </a:r>
            <a:r>
              <a:rPr lang="en-US" dirty="0" err="1"/>
              <a:t>bkgfile</a:t>
            </a:r>
            <a:r>
              <a:rPr lang="en-US" dirty="0"/>
              <a:t>="acisf00786_repro_evt2.fits[sky=region(bkg1.reg)]"                                </a:t>
            </a:r>
            <a:r>
              <a:rPr lang="en-US" dirty="0"/>
              <a:t> </a:t>
            </a:r>
          </a:p>
          <a:p>
            <a:r>
              <a:rPr lang="en-US" dirty="0" err="1"/>
              <a:t>pset</a:t>
            </a:r>
            <a:r>
              <a:rPr lang="en-US" dirty="0"/>
              <a:t> </a:t>
            </a:r>
            <a:r>
              <a:rPr lang="en-US" dirty="0" err="1"/>
              <a:t>specextract</a:t>
            </a:r>
            <a:r>
              <a:rPr lang="en-US" dirty="0"/>
              <a:t> </a:t>
            </a:r>
            <a:r>
              <a:rPr lang="en-US" dirty="0" err="1"/>
              <a:t>outroot</a:t>
            </a:r>
            <a:r>
              <a:rPr lang="en-US" dirty="0"/>
              <a:t>=0786_spec1</a:t>
            </a:r>
            <a:endParaRPr lang="en-US" dirty="0"/>
          </a:p>
          <a:p>
            <a:r>
              <a:rPr lang="en-US" dirty="0" err="1"/>
              <a:t>pset</a:t>
            </a:r>
            <a:r>
              <a:rPr lang="en-US" dirty="0"/>
              <a:t> </a:t>
            </a:r>
            <a:r>
              <a:rPr lang="en-US" dirty="0" err="1"/>
              <a:t>specextract</a:t>
            </a:r>
            <a:r>
              <a:rPr lang="en-US" dirty="0"/>
              <a:t> </a:t>
            </a:r>
            <a:r>
              <a:rPr lang="en-US" dirty="0" err="1"/>
              <a:t>correctpsf</a:t>
            </a:r>
            <a:r>
              <a:rPr lang="en-US" dirty="0"/>
              <a:t>=yes</a:t>
            </a:r>
            <a:endParaRPr lang="en-US" dirty="0"/>
          </a:p>
          <a:p>
            <a:r>
              <a:rPr lang="en-US" dirty="0" err="1"/>
              <a:t>pset</a:t>
            </a:r>
            <a:r>
              <a:rPr lang="en-US" dirty="0"/>
              <a:t> </a:t>
            </a:r>
            <a:r>
              <a:rPr lang="en-US" dirty="0" err="1"/>
              <a:t>specextract</a:t>
            </a:r>
            <a:r>
              <a:rPr lang="en-US" dirty="0"/>
              <a:t> weight=no</a:t>
            </a:r>
            <a:endParaRPr lang="en-US" dirty="0"/>
          </a:p>
          <a:p>
            <a:r>
              <a:rPr lang="en-US" dirty="0" err="1"/>
              <a:t>specextract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spec and Sample flux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9987"/>
            <a:ext cx="8915400" cy="5050302"/>
          </a:xfrm>
        </p:spPr>
        <p:txBody>
          <a:bodyPr>
            <a:normAutofit/>
          </a:bodyPr>
          <a:lstStyle/>
          <a:p>
            <a:r>
              <a:rPr lang="en-US" dirty="0" smtClean="0"/>
              <a:t>Sherpa:</a:t>
            </a:r>
          </a:p>
          <a:p>
            <a:r>
              <a:rPr lang="en-US" dirty="0"/>
              <a:t> </a:t>
            </a:r>
            <a:r>
              <a:rPr lang="en-US" dirty="0" err="1"/>
              <a:t>load_data</a:t>
            </a:r>
            <a:r>
              <a:rPr lang="en-US" dirty="0"/>
              <a:t>("</a:t>
            </a:r>
            <a:r>
              <a:rPr lang="en-US" dirty="0" smtClean="0"/>
              <a:t>0786_spec1_grp.pi”)</a:t>
            </a:r>
            <a:endParaRPr lang="en-US" dirty="0"/>
          </a:p>
          <a:p>
            <a:r>
              <a:rPr lang="en-US" b="1" dirty="0"/>
              <a:t>notice(0.3,8) </a:t>
            </a:r>
            <a:r>
              <a:rPr lang="en-US" b="1" dirty="0" smtClean="0"/>
              <a:t>or</a:t>
            </a:r>
            <a:r>
              <a:rPr lang="en-US" dirty="0" smtClean="0"/>
              <a:t> ignore</a:t>
            </a:r>
            <a:r>
              <a:rPr lang="en-US" dirty="0"/>
              <a:t>(":0.3, 8.0:")</a:t>
            </a:r>
          </a:p>
          <a:p>
            <a:r>
              <a:rPr lang="en-US" b="1" dirty="0" smtClean="0"/>
              <a:t>subtract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>
                <a:hlinkClick r:id="rId2" tooltip="Ahelp (statistics): Set the statistical method"/>
              </a:rPr>
              <a:t>set_stat("chi2datavar</a:t>
            </a:r>
            <a:r>
              <a:rPr lang="en-US" b="1" dirty="0" smtClean="0">
                <a:hlinkClick r:id="rId2" tooltip="Ahelp (statistics): Set the statistical method"/>
              </a:rPr>
              <a:t>”)</a:t>
            </a:r>
            <a:endParaRPr lang="en-US" dirty="0" smtClean="0"/>
          </a:p>
          <a:p>
            <a:r>
              <a:rPr lang="en-US" b="1" dirty="0" err="1" smtClean="0"/>
              <a:t>set_source</a:t>
            </a:r>
            <a:r>
              <a:rPr lang="en-US" b="1" dirty="0" smtClean="0"/>
              <a:t>(xsphabs.a1*xspowerlaw.p1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fit()</a:t>
            </a:r>
            <a:endParaRPr lang="en-US" dirty="0"/>
          </a:p>
          <a:p>
            <a:r>
              <a:rPr lang="en-US" b="1" dirty="0" err="1" smtClean="0"/>
              <a:t>plot_fit_delchi</a:t>
            </a:r>
            <a:r>
              <a:rPr lang="en-US" b="1" dirty="0"/>
              <a:t>()</a:t>
            </a:r>
            <a:endParaRPr lang="en-US" dirty="0"/>
          </a:p>
          <a:p>
            <a:r>
              <a:rPr lang="en-US" b="1" dirty="0" err="1"/>
              <a:t>conf</a:t>
            </a:r>
            <a:r>
              <a:rPr lang="en-US" b="1" dirty="0" smtClean="0"/>
              <a:t>()</a:t>
            </a:r>
          </a:p>
          <a:p>
            <a:r>
              <a:rPr lang="en-US" dirty="0" err="1" smtClean="0"/>
              <a:t>calc_photon_flux</a:t>
            </a:r>
            <a:r>
              <a:rPr lang="en-US" dirty="0" smtClean="0"/>
              <a:t>(0.3, 8.)</a:t>
            </a:r>
            <a:endParaRPr lang="en-US" dirty="0"/>
          </a:p>
          <a:p>
            <a:r>
              <a:rPr lang="en-US" dirty="0" err="1" smtClean="0"/>
              <a:t>calc_energy_flux</a:t>
            </a:r>
            <a:r>
              <a:rPr lang="en-US" dirty="0" smtClean="0"/>
              <a:t>(0.3, 8.)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 </a:t>
            </a:r>
            <a:r>
              <a:rPr lang="mr-IN" dirty="0" err="1" smtClean="0"/>
              <a:t>fit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537" y="1561512"/>
            <a:ext cx="7652825" cy="4881491"/>
          </a:xfrm>
        </p:spPr>
        <p:txBody>
          <a:bodyPr>
            <a:normAutofit fontScale="92500" lnSpcReduction="10000"/>
          </a:bodyPr>
          <a:lstStyle/>
          <a:p>
            <a:r>
              <a:rPr lang="mr-IN" dirty="0" err="1" smtClean="0"/>
              <a:t>Dataset</a:t>
            </a:r>
            <a:r>
              <a:rPr lang="mr-IN" dirty="0" smtClean="0"/>
              <a:t>               </a:t>
            </a:r>
            <a:r>
              <a:rPr lang="mr-IN" dirty="0"/>
              <a:t>= 1</a:t>
            </a:r>
          </a:p>
          <a:p>
            <a:r>
              <a:rPr lang="mr-IN" dirty="0" err="1"/>
              <a:t>Method</a:t>
            </a:r>
            <a:r>
              <a:rPr lang="mr-IN" dirty="0"/>
              <a:t>                = </a:t>
            </a:r>
            <a:r>
              <a:rPr lang="mr-IN" dirty="0" err="1"/>
              <a:t>levmar</a:t>
            </a:r>
            <a:endParaRPr lang="mr-IN" dirty="0"/>
          </a:p>
          <a:p>
            <a:r>
              <a:rPr lang="en-US" dirty="0"/>
              <a:t>Statistic             = chi2datavar</a:t>
            </a:r>
          </a:p>
          <a:p>
            <a:r>
              <a:rPr lang="en-US" dirty="0"/>
              <a:t>Initial fit statistic = 83.558</a:t>
            </a:r>
          </a:p>
          <a:p>
            <a:r>
              <a:rPr lang="en-US" dirty="0"/>
              <a:t>Final fit statistic   = 5.89105 at function evaluation 29</a:t>
            </a:r>
          </a:p>
          <a:p>
            <a:r>
              <a:rPr lang="mr-IN" dirty="0" err="1"/>
              <a:t>Data</a:t>
            </a:r>
            <a:r>
              <a:rPr lang="mr-IN" dirty="0"/>
              <a:t> </a:t>
            </a:r>
            <a:r>
              <a:rPr lang="mr-IN" dirty="0" err="1"/>
              <a:t>points</a:t>
            </a:r>
            <a:r>
              <a:rPr lang="mr-IN" dirty="0"/>
              <a:t>           = 9</a:t>
            </a:r>
          </a:p>
          <a:p>
            <a:r>
              <a:rPr lang="en-US" dirty="0"/>
              <a:t>Degrees of freedom    = 6</a:t>
            </a:r>
          </a:p>
          <a:p>
            <a:r>
              <a:rPr lang="en-US" dirty="0"/>
              <a:t>Probability [Q-value] = 0.435505</a:t>
            </a:r>
          </a:p>
          <a:p>
            <a:r>
              <a:rPr lang="en-US" dirty="0"/>
              <a:t>Reduced statistic     = 0.981841</a:t>
            </a:r>
          </a:p>
          <a:p>
            <a:r>
              <a:rPr lang="en-US" dirty="0"/>
              <a:t>Change in statistic   = 77.667</a:t>
            </a:r>
          </a:p>
          <a:p>
            <a:r>
              <a:rPr lang="mr-IN" dirty="0"/>
              <a:t>   a1.nH          0.0422219   </a:t>
            </a:r>
          </a:p>
          <a:p>
            <a:r>
              <a:rPr lang="mr-IN" dirty="0"/>
              <a:t>   p1.PhoIndex    1.33951     </a:t>
            </a:r>
          </a:p>
          <a:p>
            <a:r>
              <a:rPr lang="mr-IN" dirty="0"/>
              <a:t>   p1.norm        2.74909e-06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506" y="1744393"/>
            <a:ext cx="5163494" cy="403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and luminosity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3" y="1542758"/>
            <a:ext cx="10198319" cy="4520418"/>
          </a:xfrm>
        </p:spPr>
        <p:txBody>
          <a:bodyPr numCol="1"/>
          <a:lstStyle/>
          <a:p>
            <a:r>
              <a:rPr lang="en-US" dirty="0"/>
              <a:t>sherpa-14&gt; </a:t>
            </a:r>
            <a:r>
              <a:rPr lang="en-US" dirty="0" smtClean="0"/>
              <a:t> </a:t>
            </a:r>
            <a:r>
              <a:rPr lang="en-US" dirty="0" err="1" smtClean="0"/>
              <a:t>calc_photon_flux</a:t>
            </a:r>
            <a:r>
              <a:rPr lang="en-US" dirty="0" smtClean="0"/>
              <a:t>(0.3</a:t>
            </a:r>
            <a:r>
              <a:rPr lang="en-US" dirty="0"/>
              <a:t>, 8</a:t>
            </a:r>
            <a:r>
              <a:rPr lang="en-US" dirty="0" smtClean="0"/>
              <a:t>.)</a:t>
            </a:r>
            <a:endParaRPr lang="en-US" dirty="0"/>
          </a:p>
          <a:p>
            <a:r>
              <a:rPr lang="mr-IN" dirty="0"/>
              <a:t>           </a:t>
            </a:r>
            <a:r>
              <a:rPr lang="mr-IN" dirty="0" smtClean="0"/>
              <a:t>6.720616731667796e-06</a:t>
            </a:r>
            <a:r>
              <a:rPr lang="en-US" dirty="0" smtClean="0"/>
              <a:t> </a:t>
            </a:r>
            <a:endParaRPr lang="mr-IN" dirty="0"/>
          </a:p>
          <a:p>
            <a:r>
              <a:rPr lang="en-US" dirty="0"/>
              <a:t>sherpa-15&gt; </a:t>
            </a:r>
            <a:r>
              <a:rPr lang="en-US" dirty="0" err="1"/>
              <a:t>calc_energy_flux</a:t>
            </a:r>
            <a:r>
              <a:rPr lang="en-US" dirty="0"/>
              <a:t>(0.3, 8.)</a:t>
            </a:r>
          </a:p>
          <a:p>
            <a:r>
              <a:rPr lang="mr-IN" dirty="0"/>
              <a:t>           </a:t>
            </a:r>
            <a:r>
              <a:rPr lang="mr-IN" dirty="0" smtClean="0"/>
              <a:t>2.2068624791076954e-14</a:t>
            </a:r>
            <a:endParaRPr lang="en-US" dirty="0" smtClean="0"/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L=4*pi*r**2*flux=</a:t>
            </a:r>
            <a:r>
              <a:rPr lang="mr-IN" dirty="0"/>
              <a:t>4*</a:t>
            </a:r>
            <a:r>
              <a:rPr lang="mr-IN" dirty="0" err="1"/>
              <a:t>np.pi</a:t>
            </a:r>
            <a:r>
              <a:rPr lang="mr-IN" dirty="0"/>
              <a:t>*(840*3.0856*10**21)**2*2.2*10**(-14</a:t>
            </a:r>
            <a:r>
              <a:rPr lang="mr-IN" dirty="0" smtClean="0"/>
              <a:t>)</a:t>
            </a:r>
            <a:r>
              <a:rPr lang="en-US" dirty="0" smtClean="0"/>
              <a:t>=</a:t>
            </a:r>
            <a:r>
              <a:rPr lang="is-IS" dirty="0"/>
              <a:t>1.857343402233576e+36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paper the count flux and luminosity is 5.7e-6 counts/s/cm^2 and 1.02e36erg/s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As a rule of thumb, 100 counts correspond to a luminosity of (</a:t>
            </a:r>
            <a:r>
              <a:rPr lang="en-US" dirty="0" smtClean="0">
                <a:solidFill>
                  <a:srgbClr val="FF0000"/>
                </a:solidFill>
              </a:rPr>
              <a:t>1-2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rgbClr val="FF0000"/>
                </a:solidFill>
              </a:rPr>
              <a:t>10^36 ergs/ </a:t>
            </a:r>
            <a:r>
              <a:rPr lang="en-US" dirty="0">
                <a:solidFill>
                  <a:srgbClr val="FF0000"/>
                </a:solidFill>
              </a:rPr>
              <a:t>s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1.77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7556" y="2101362"/>
            <a:ext cx="552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source region and </a:t>
            </a:r>
            <a:r>
              <a:rPr lang="en-US" dirty="0" err="1" smtClean="0"/>
              <a:t>bkg</a:t>
            </a:r>
            <a:r>
              <a:rPr lang="en-US" dirty="0" smtClean="0"/>
              <a:t> region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99" y="2901852"/>
            <a:ext cx="4014117" cy="2500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89" y="624110"/>
            <a:ext cx="10021081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Specextract</a:t>
            </a:r>
            <a:r>
              <a:rPr lang="en-US" dirty="0"/>
              <a:t> and model flux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err="1"/>
              <a:t>load_data</a:t>
            </a:r>
            <a:r>
              <a:rPr lang="en-US" dirty="0"/>
              <a:t>("0786_spec2_grp.pi")</a:t>
            </a:r>
          </a:p>
          <a:p>
            <a:r>
              <a:rPr lang="en-US" dirty="0" smtClean="0"/>
              <a:t>sherpa-3</a:t>
            </a:r>
            <a:r>
              <a:rPr lang="en-US" dirty="0"/>
              <a:t>&gt; subtract()</a:t>
            </a:r>
          </a:p>
          <a:p>
            <a:r>
              <a:rPr lang="en-US" dirty="0"/>
              <a:t>sherpa-4&gt; </a:t>
            </a:r>
            <a:r>
              <a:rPr lang="en-US" dirty="0" err="1"/>
              <a:t>set_stat</a:t>
            </a:r>
            <a:r>
              <a:rPr lang="en-US" dirty="0"/>
              <a:t>("chi2datavar")</a:t>
            </a:r>
          </a:p>
          <a:p>
            <a:r>
              <a:rPr lang="en-US" dirty="0"/>
              <a:t>sherpa-5&gt; </a:t>
            </a:r>
            <a:r>
              <a:rPr lang="en-US" dirty="0" err="1"/>
              <a:t>set_source</a:t>
            </a:r>
            <a:r>
              <a:rPr lang="en-US" dirty="0"/>
              <a:t>(xsphabs.a1*xsbremss.p1)</a:t>
            </a:r>
          </a:p>
          <a:p>
            <a:r>
              <a:rPr lang="en-US" dirty="0"/>
              <a:t>sherpa-6&gt; fit()</a:t>
            </a:r>
          </a:p>
          <a:p>
            <a:pPr marL="0" indent="0">
              <a:buNone/>
            </a:pPr>
            <a:endParaRPr lang="en-US" dirty="0"/>
          </a:p>
          <a:p>
            <a:r>
              <a:rPr lang="mr-IN" dirty="0" err="1"/>
              <a:t>Data</a:t>
            </a:r>
            <a:r>
              <a:rPr lang="mr-IN" dirty="0"/>
              <a:t> </a:t>
            </a:r>
            <a:r>
              <a:rPr lang="mr-IN" dirty="0" err="1"/>
              <a:t>points</a:t>
            </a:r>
            <a:r>
              <a:rPr lang="mr-IN" dirty="0"/>
              <a:t>           = 3</a:t>
            </a:r>
          </a:p>
          <a:p>
            <a:r>
              <a:rPr lang="en-US" dirty="0"/>
              <a:t>Degrees of freedom    = 0</a:t>
            </a:r>
          </a:p>
          <a:p>
            <a:r>
              <a:rPr lang="en-US" dirty="0"/>
              <a:t>Reduced statistic     = nan</a:t>
            </a:r>
          </a:p>
          <a:p>
            <a:r>
              <a:rPr lang="en-US" dirty="0"/>
              <a:t>Change in statistic   = 1.32285e+12</a:t>
            </a:r>
          </a:p>
          <a:p>
            <a:r>
              <a:rPr lang="mr-IN" dirty="0"/>
              <a:t>   a1.nH          0.367363    </a:t>
            </a:r>
          </a:p>
          <a:p>
            <a:r>
              <a:rPr lang="mr-IN" dirty="0"/>
              <a:t>   p1.kT          0.141806    </a:t>
            </a:r>
          </a:p>
          <a:p>
            <a:r>
              <a:rPr lang="mr-IN" dirty="0"/>
              <a:t>   p1.norm        0.172128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23" y="2025748"/>
            <a:ext cx="4694905" cy="36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dirty="0" err="1"/>
              <a:t>fit</a:t>
            </a:r>
            <a:r>
              <a:rPr lang="mr-IN" dirty="0"/>
              <a:t>()</a:t>
            </a:r>
          </a:p>
          <a:p>
            <a:r>
              <a:rPr lang="mr-IN" dirty="0" err="1"/>
              <a:t>Data</a:t>
            </a:r>
            <a:r>
              <a:rPr lang="mr-IN" dirty="0"/>
              <a:t> </a:t>
            </a:r>
            <a:r>
              <a:rPr lang="mr-IN" dirty="0" err="1"/>
              <a:t>points</a:t>
            </a:r>
            <a:r>
              <a:rPr lang="mr-IN" dirty="0"/>
              <a:t>           = 38</a:t>
            </a:r>
          </a:p>
          <a:p>
            <a:r>
              <a:rPr lang="en-US" dirty="0"/>
              <a:t>Degrees of freedom    = 35</a:t>
            </a:r>
          </a:p>
          <a:p>
            <a:r>
              <a:rPr lang="en-US" dirty="0"/>
              <a:t>Probability [Q-value] = 1.13131e-05</a:t>
            </a:r>
          </a:p>
          <a:p>
            <a:r>
              <a:rPr lang="en-US" dirty="0"/>
              <a:t>Reduced statistic     = 2.34968</a:t>
            </a:r>
          </a:p>
          <a:p>
            <a:r>
              <a:rPr lang="en-US" dirty="0"/>
              <a:t>Change in statistic   = 13.5382</a:t>
            </a:r>
          </a:p>
          <a:p>
            <a:r>
              <a:rPr lang="mr-IN" dirty="0"/>
              <a:t>   a1.nH          0.246877    </a:t>
            </a:r>
          </a:p>
          <a:p>
            <a:r>
              <a:rPr lang="mr-IN" dirty="0"/>
              <a:t>   b1.kT          0.246002    </a:t>
            </a:r>
          </a:p>
          <a:p>
            <a:r>
              <a:rPr lang="mr-IN" dirty="0"/>
              <a:t>   b1.norm        0.000721041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55787"/>
            <a:ext cx="8661400" cy="151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372" y="2754910"/>
            <a:ext cx="5256628" cy="4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and luminosity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3" y="1542758"/>
            <a:ext cx="10198319" cy="4520418"/>
          </a:xfrm>
        </p:spPr>
        <p:txBody>
          <a:bodyPr numCol="1"/>
          <a:lstStyle/>
          <a:p>
            <a:r>
              <a:rPr lang="en-US" dirty="0"/>
              <a:t>sherpa-43&gt; </a:t>
            </a:r>
            <a:r>
              <a:rPr lang="en-US" dirty="0" err="1"/>
              <a:t>plot_fit_delchi</a:t>
            </a:r>
            <a:r>
              <a:rPr lang="en-US" dirty="0"/>
              <a:t>()</a:t>
            </a:r>
          </a:p>
          <a:p>
            <a:r>
              <a:rPr lang="en-US" dirty="0"/>
              <a:t>sherpa-44&gt; </a:t>
            </a:r>
            <a:r>
              <a:rPr lang="en-US" dirty="0" err="1"/>
              <a:t>calc_photon_flux</a:t>
            </a:r>
            <a:r>
              <a:rPr lang="en-US" dirty="0"/>
              <a:t>(0.3, 8.)</a:t>
            </a:r>
          </a:p>
          <a:p>
            <a:r>
              <a:rPr lang="mr-IN" dirty="0"/>
              <a:t>           2.6671074e-05</a:t>
            </a:r>
          </a:p>
          <a:p>
            <a:r>
              <a:rPr lang="en-US" dirty="0"/>
              <a:t>sherpa-45&gt; </a:t>
            </a:r>
            <a:r>
              <a:rPr lang="en-US" dirty="0" err="1"/>
              <a:t>calc_energy_flux</a:t>
            </a:r>
            <a:r>
              <a:rPr lang="en-US" dirty="0"/>
              <a:t>(0.3, 8.)</a:t>
            </a:r>
          </a:p>
          <a:p>
            <a:r>
              <a:rPr lang="mr-IN" dirty="0"/>
              <a:t>           2.9220021431487298e-14</a:t>
            </a:r>
            <a:endParaRPr lang="en-US" dirty="0"/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L=4*pi*r**2*flux=</a:t>
            </a:r>
            <a:r>
              <a:rPr lang="mr-IN" dirty="0"/>
              <a:t>4*</a:t>
            </a:r>
            <a:r>
              <a:rPr lang="mr-IN" dirty="0" err="1"/>
              <a:t>np.pi</a:t>
            </a:r>
            <a:r>
              <a:rPr lang="mr-IN" dirty="0"/>
              <a:t>*(840*3.0856*10**21)**</a:t>
            </a:r>
            <a:r>
              <a:rPr lang="mr-IN" dirty="0" smtClean="0"/>
              <a:t>2*</a:t>
            </a:r>
            <a:r>
              <a:rPr lang="en-US" dirty="0" smtClean="0"/>
              <a:t>2.92</a:t>
            </a:r>
            <a:r>
              <a:rPr lang="mr-IN" dirty="0" smtClean="0"/>
              <a:t>*10</a:t>
            </a:r>
            <a:r>
              <a:rPr lang="mr-IN" dirty="0"/>
              <a:t>**(-</a:t>
            </a:r>
            <a:r>
              <a:rPr lang="mr-IN" dirty="0" smtClean="0"/>
              <a:t>1</a:t>
            </a:r>
            <a:r>
              <a:rPr lang="en-US" dirty="0" smtClean="0"/>
              <a:t>4</a:t>
            </a:r>
            <a:r>
              <a:rPr lang="mr-IN" dirty="0" smtClean="0"/>
              <a:t>)</a:t>
            </a:r>
            <a:r>
              <a:rPr lang="en-US" dirty="0" smtClean="0"/>
              <a:t>=2.46e36 erg/s</a:t>
            </a:r>
          </a:p>
          <a:p>
            <a:r>
              <a:rPr lang="en-US" dirty="0" smtClean="0"/>
              <a:t>In paper the count flux and luminosity is 230e-7 counts/s/cm^2 and 4.08e36erg/s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5168900"/>
            <a:ext cx="57023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61" y="624110"/>
            <a:ext cx="10611512" cy="1502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5" y="2162310"/>
            <a:ext cx="10909886" cy="46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CHANDRA ACIS SURVEY OF M33 (ChASeM33): A FIRST LOOK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68" y="2095500"/>
            <a:ext cx="10414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Chandra Instruments</a:t>
            </a:r>
            <a:br>
              <a:rPr lang="en-US" b="1" cap="sm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9704"/>
            <a:ext cx="8915400" cy="4724400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Advanced CCD Imaging Spectrometer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(</a:t>
            </a:r>
            <a:r>
              <a:rPr lang="en-US" b="1" dirty="0" smtClean="0">
                <a:hlinkClick r:id="rId2"/>
              </a:rPr>
              <a:t>ACIS)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   imaging </a:t>
            </a:r>
            <a:r>
              <a:rPr lang="en-US" dirty="0"/>
              <a:t>wide fields (16x16 arc minutes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>
                <a:hlinkClick r:id="rId3"/>
              </a:rPr>
              <a:t>High </a:t>
            </a:r>
            <a:r>
              <a:rPr lang="en-US" b="1" dirty="0">
                <a:hlinkClick r:id="rId3"/>
              </a:rPr>
              <a:t>Resolution Camera </a:t>
            </a:r>
            <a:br>
              <a:rPr lang="en-US" b="1" dirty="0">
                <a:hlinkClick r:id="rId3"/>
              </a:rPr>
            </a:br>
            <a:r>
              <a:rPr lang="en-US" b="1" dirty="0">
                <a:hlinkClick r:id="rId3"/>
              </a:rPr>
              <a:t>(</a:t>
            </a:r>
            <a:r>
              <a:rPr lang="en-US" b="1" dirty="0" smtClean="0">
                <a:hlinkClick r:id="rId3"/>
              </a:rPr>
              <a:t>HRC)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highest </a:t>
            </a:r>
            <a:r>
              <a:rPr lang="en-US" dirty="0"/>
              <a:t>spatial (&lt;0.5 arc second) and temporal (16 </a:t>
            </a:r>
            <a:r>
              <a:rPr lang="en-US" dirty="0" err="1"/>
              <a:t>msec</a:t>
            </a:r>
            <a:r>
              <a:rPr lang="en-US" dirty="0"/>
              <a:t>) </a:t>
            </a:r>
            <a:r>
              <a:rPr lang="en-US" dirty="0" smtClean="0"/>
              <a:t>resolutions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largest </a:t>
            </a:r>
            <a:r>
              <a:rPr lang="en-US" dirty="0"/>
              <a:t>field-of-view (31x31 arc minutes)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hlinkClick r:id="rId4"/>
              </a:rPr>
              <a:t>High </a:t>
            </a:r>
            <a:r>
              <a:rPr lang="en-US" b="1" dirty="0">
                <a:hlinkClick r:id="rId4"/>
              </a:rPr>
              <a:t>Energy Transmission Grating </a:t>
            </a:r>
            <a:br>
              <a:rPr lang="en-US" b="1" dirty="0">
                <a:hlinkClick r:id="rId4"/>
              </a:rPr>
            </a:br>
            <a:r>
              <a:rPr lang="en-US" b="1" dirty="0">
                <a:hlinkClick r:id="rId4"/>
              </a:rPr>
              <a:t>(</a:t>
            </a:r>
            <a:r>
              <a:rPr lang="en-US" b="1" dirty="0" smtClean="0">
                <a:hlinkClick r:id="rId4"/>
              </a:rPr>
              <a:t>HETG)</a:t>
            </a:r>
            <a:endParaRPr lang="en-US" b="1" dirty="0"/>
          </a:p>
          <a:p>
            <a:r>
              <a:rPr lang="en-US" b="1" dirty="0" smtClean="0">
                <a:hlinkClick r:id="rId5"/>
              </a:rPr>
              <a:t>Low </a:t>
            </a:r>
            <a:r>
              <a:rPr lang="en-US" b="1" dirty="0">
                <a:hlinkClick r:id="rId5"/>
              </a:rPr>
              <a:t>Energy Transmission Grating </a:t>
            </a:r>
            <a:br>
              <a:rPr lang="en-US" b="1" dirty="0">
                <a:hlinkClick r:id="rId5"/>
              </a:rPr>
            </a:br>
            <a:r>
              <a:rPr lang="en-US" b="1" dirty="0">
                <a:hlinkClick r:id="rId5"/>
              </a:rPr>
              <a:t>(LETG)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774" y="638178"/>
            <a:ext cx="8998853" cy="176739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M33 of </a:t>
            </a:r>
            <a:r>
              <a:rPr lang="en-US" sz="4400" dirty="0" err="1" smtClean="0"/>
              <a:t>chandra</a:t>
            </a:r>
            <a:r>
              <a:rPr lang="en-US" sz="4400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3200" dirty="0" smtClean="0"/>
              <a:t>a quick guide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149" y="2865119"/>
            <a:ext cx="9340191" cy="3212123"/>
          </a:xfrm>
        </p:spPr>
        <p:txBody>
          <a:bodyPr/>
          <a:lstStyle/>
          <a:p>
            <a:r>
              <a:rPr lang="is-IS" dirty="0"/>
              <a:t>find_chandra_obsid m33</a:t>
            </a:r>
          </a:p>
          <a:p>
            <a:r>
              <a:rPr lang="is-IS" dirty="0"/>
              <a:t># obsid  sepn   inst grat   time    obsdate   piname              target</a:t>
            </a:r>
          </a:p>
          <a:p>
            <a:r>
              <a:rPr lang="is-IS" dirty="0"/>
              <a:t>786       0.0 ACIS-S NONE   46.3 2000-08-30 McDowell                 M33</a:t>
            </a:r>
          </a:p>
          <a:p>
            <a:r>
              <a:rPr lang="is-IS" dirty="0"/>
              <a:t>787       0.0 ACIS-S NONE    9.3 2000-01-11 McDowell           "M33 X-8"</a:t>
            </a:r>
          </a:p>
          <a:p>
            <a:r>
              <a:rPr lang="is-IS" dirty="0"/>
              <a:t>1730      0.0 ACIS-I NONE   49.4 2000-07-12 McDowell                 M33</a:t>
            </a:r>
          </a:p>
          <a:p>
            <a:r>
              <a:rPr lang="is-IS" dirty="0"/>
              <a:t>2023     11.7 ACIS-I NONE   88.8 2001-07-06  Damiani           "NGC 604"</a:t>
            </a:r>
          </a:p>
          <a:p>
            <a:r>
              <a:rPr lang="is-IS" dirty="0"/>
              <a:t>3948      0.0  HRC-S NONE    4.2 2003-07-29    DUBUS "M33 X-8 (NUCLEUS)"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M33 of </a:t>
            </a:r>
            <a:r>
              <a:rPr lang="en-US" dirty="0" err="1" smtClean="0"/>
              <a:t>chandra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373943"/>
            <a:ext cx="7001242" cy="5716173"/>
          </a:xfrm>
        </p:spPr>
        <p:txBody>
          <a:bodyPr>
            <a:normAutofit fontScale="85000" lnSpcReduction="20000"/>
          </a:bodyPr>
          <a:lstStyle/>
          <a:p>
            <a:r>
              <a:rPr lang="is-IS" smtClean="0"/>
              <a:t># </a:t>
            </a:r>
            <a:r>
              <a:rPr lang="is-IS" dirty="0"/>
              <a:t>obsid  sepn   inst grat   time    obsdate   piname              target</a:t>
            </a:r>
          </a:p>
          <a:p>
            <a:r>
              <a:rPr lang="is-IS" dirty="0"/>
              <a:t>6376      0.0 ACIS-I NONE   93.1 2006-03-03   Sasaki       "M33 Field 1"</a:t>
            </a:r>
          </a:p>
          <a:p>
            <a:r>
              <a:rPr lang="is-IS" dirty="0"/>
              <a:t>6377      0.0 ACIS-I NONE   92.9 2006-09-25   Sasaki       "M33 Field 1"</a:t>
            </a:r>
          </a:p>
          <a:p>
            <a:r>
              <a:rPr lang="is-IS" dirty="0"/>
              <a:t>6380      9.8 ACIS-I NONE   89.4 2005-09-23   Sasaki       "M33 Field 3"</a:t>
            </a:r>
          </a:p>
          <a:p>
            <a:r>
              <a:rPr lang="is-IS" dirty="0"/>
              <a:t>6383      9.1 ACIS-I NONE   97.8 2006-06-15   Sasaki       "M33 Field 4"</a:t>
            </a:r>
          </a:p>
          <a:p>
            <a:r>
              <a:rPr lang="is-IS" dirty="0"/>
              <a:t>6384      9.6 ACIS-I NONE   22.2 2005-10-01   Sasaki       "M33 Field 5"</a:t>
            </a:r>
          </a:p>
          <a:p>
            <a:r>
              <a:rPr lang="is-IS" dirty="0"/>
              <a:t>6385      9.6 ACIS-I NONE   90.0 2006-09-18   Sasaki       "M33 Field 5"</a:t>
            </a:r>
          </a:p>
          <a:p>
            <a:r>
              <a:rPr lang="is-IS" dirty="0"/>
              <a:t>6386      9.8 ACIS-I NONE   14.9 2005-10-31   Sasaki       "M33 Field 6"</a:t>
            </a:r>
          </a:p>
          <a:p>
            <a:r>
              <a:rPr lang="is-IS" dirty="0"/>
              <a:t>6387      9.8 ACIS-I NONE   77.3 2006-06-26   Sasaki       "M33 Field 6"</a:t>
            </a:r>
          </a:p>
          <a:p>
            <a:r>
              <a:rPr lang="is-IS" dirty="0"/>
              <a:t>6389      9.1 ACIS-I NONE   95.8 2006-11-28   Sasaki       "M33 Field 7"</a:t>
            </a:r>
          </a:p>
          <a:p>
            <a:r>
              <a:rPr lang="is-IS" dirty="0"/>
              <a:t>7170      9.6 ACIS-I NONE   41.0 2005-09-26   Sasaki       "M33 Field 5"</a:t>
            </a:r>
          </a:p>
          <a:p>
            <a:r>
              <a:rPr lang="is-IS" dirty="0"/>
              <a:t>7171      9.6 ACIS-I NONE   37.7 2005-09-29   Sasaki       "M33 Field 5"</a:t>
            </a:r>
          </a:p>
          <a:p>
            <a:r>
              <a:rPr lang="is-IS" dirty="0"/>
              <a:t>7196      9.8 ACIS-I NONE   22.8 2005-11-02   Sasaki       "M33 Field 6"</a:t>
            </a:r>
          </a:p>
          <a:p>
            <a:r>
              <a:rPr lang="is-IS" dirty="0"/>
              <a:t>7197      9.8 ACIS-I NONE   12.7 2005-11-03   Sasaki       "M33 Field 6"</a:t>
            </a:r>
          </a:p>
          <a:p>
            <a:r>
              <a:rPr lang="is-IS" dirty="0"/>
              <a:t>7198      9.8 ACIS-I NONE   21.8 2005-11-05   Sasaki       "M33 Field 6"</a:t>
            </a:r>
          </a:p>
          <a:p>
            <a:r>
              <a:rPr lang="is-IS" dirty="0"/>
              <a:t>7199      9.8 ACIS-I NONE   14.8 2005-11-06   Sasaki       "M33 Field 6"</a:t>
            </a:r>
          </a:p>
          <a:p>
            <a:r>
              <a:rPr lang="is-IS" dirty="0"/>
              <a:t>7208      9.8 ACIS-I NONE   11.5 2005-11-21   Sasaki       "M33 Field 6"</a:t>
            </a:r>
          </a:p>
          <a:p>
            <a:r>
              <a:rPr lang="is-IS" dirty="0"/>
              <a:t>7344      9.8 ACIS-I NONE   21.4 2006-07-01   Sasaki       "M33 Field 6”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2429021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M33 is a late-type spiral galaxy, type </a:t>
                </a:r>
                <a:r>
                  <a:rPr lang="en-US" dirty="0" err="1"/>
                  <a:t>Sc</a:t>
                </a:r>
                <a:r>
                  <a:rPr lang="en-US" dirty="0"/>
                  <a:t> II–III, and the third largest galaxy in the Local Group </a:t>
                </a:r>
                <a:endParaRPr lang="en-US" dirty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contrast to M31 and the Milky Way, M33 does not have a stellar bulge and also does not contain a supermassive black hole at the center (</a:t>
                </a:r>
                <a:r>
                  <a:rPr lang="en-US" dirty="0" err="1"/>
                  <a:t>Gebhardt</a:t>
                </a:r>
                <a:r>
                  <a:rPr lang="en-US" dirty="0"/>
                  <a:t> et al. 2001) </a:t>
                </a:r>
                <a:endParaRPr lang="en-US" dirty="0" smtClean="0"/>
              </a:p>
              <a:p>
                <a:r>
                  <a:rPr lang="en-US" dirty="0"/>
                  <a:t>more actively star forming </a:t>
                </a:r>
                <a:endParaRPr lang="en-US" dirty="0"/>
              </a:p>
              <a:p>
                <a:r>
                  <a:rPr lang="en-US" dirty="0"/>
                  <a:t>low line-of-sight column density </a:t>
                </a:r>
                <a:endParaRPr lang="en-US" dirty="0"/>
              </a:p>
              <a:p>
                <a:r>
                  <a:rPr lang="en-US" dirty="0"/>
                  <a:t>at a distance of 840 </a:t>
                </a:r>
                <a:r>
                  <a:rPr lang="en-US" dirty="0" err="1"/>
                  <a:t>kpc</a:t>
                </a:r>
                <a:r>
                  <a:rPr lang="en-US" dirty="0"/>
                  <a:t> </a:t>
                </a:r>
                <a:endParaRPr lang="en-US" dirty="0"/>
              </a:p>
              <a:p>
                <a:r>
                  <a:rPr lang="en-US" dirty="0" smtClean="0"/>
                  <a:t>73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4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5</m:t>
                    </m:r>
                    <m:r>
                      <a:rPr lang="en-US" b="0" i="1" dirty="0" smtClean="0">
                        <a:latin typeface="Cambria Math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2429021"/>
                <a:ext cx="8915400" cy="3777622"/>
              </a:xfrm>
              <a:blipFill rotWithShape="0">
                <a:blip r:embed="rId2"/>
                <a:stretch>
                  <a:fillRect l="-478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76" y="624110"/>
            <a:ext cx="11303524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CHANDRA DATA AND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Obsid</a:t>
            </a:r>
            <a:r>
              <a:rPr lang="en-US" dirty="0" smtClean="0"/>
              <a:t> 786 1730 2023 while 787 was disregarded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paper </a:t>
            </a:r>
            <a:r>
              <a:rPr lang="en-US" dirty="0" smtClean="0"/>
              <a:t>they </a:t>
            </a:r>
            <a:r>
              <a:rPr lang="en-US" dirty="0"/>
              <a:t>present the source list, luminosities, X-ray luminosity functions, and identifications of X-ray point sources in M33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An accompanying paper will investigate the detailed properties and X-ray spectra of the point source population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46" y="2633980"/>
            <a:ext cx="9474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134" y="638178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83" y="-31994"/>
            <a:ext cx="6677465" cy="6889994"/>
          </a:xfrm>
        </p:spPr>
      </p:pic>
    </p:spTree>
    <p:extLst>
      <p:ext uri="{BB962C8B-B14F-4D97-AF65-F5344CB8AC3E}">
        <p14:creationId xmlns:p14="http://schemas.microsoft.com/office/powerpoint/2010/main" val="4306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593" y="799217"/>
            <a:ext cx="8911687" cy="1280890"/>
          </a:xfrm>
        </p:spPr>
        <p:txBody>
          <a:bodyPr/>
          <a:lstStyle/>
          <a:p>
            <a:r>
              <a:rPr lang="en-US" smtClean="0"/>
              <a:t>wavdetect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83" y="-189"/>
            <a:ext cx="7394917" cy="6858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37" y="2425700"/>
            <a:ext cx="4470400" cy="443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037" y="2439279"/>
            <a:ext cx="1820572" cy="15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89" y="1905000"/>
            <a:ext cx="5943600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96" y="624110"/>
            <a:ext cx="8877893" cy="128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4796" y="2672862"/>
            <a:ext cx="361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smtClean="0"/>
              <a:t>source region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bkg</a:t>
            </a:r>
            <a:r>
              <a:rPr lang="en-US" dirty="0" smtClean="0"/>
              <a:t>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13886</TotalTime>
  <Words>501</Words>
  <Application>Microsoft Macintosh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Cambria Math</vt:lpstr>
      <vt:lpstr>Century Gothic</vt:lpstr>
      <vt:lpstr>Mangal</vt:lpstr>
      <vt:lpstr>Wingdings 3</vt:lpstr>
      <vt:lpstr>幼圆</vt:lpstr>
      <vt:lpstr>Arial</vt:lpstr>
      <vt:lpstr>Wisp</vt:lpstr>
      <vt:lpstr>   Chandra X-ray data reduction </vt:lpstr>
      <vt:lpstr>Chandra Instruments </vt:lpstr>
      <vt:lpstr>M33 of chandra:              a quick guide</vt:lpstr>
      <vt:lpstr>M33 of chandra</vt:lpstr>
      <vt:lpstr>PowerPoint Presentation</vt:lpstr>
      <vt:lpstr>CHANDRA DATA AND ANALYSIS </vt:lpstr>
      <vt:lpstr>image</vt:lpstr>
      <vt:lpstr>wavdetect</vt:lpstr>
      <vt:lpstr>PowerPoint Presentation</vt:lpstr>
      <vt:lpstr>Specextract</vt:lpstr>
      <vt:lpstr>Model spec and Sample flux </vt:lpstr>
      <vt:lpstr> fit result</vt:lpstr>
      <vt:lpstr>Flux and luminosity</vt:lpstr>
      <vt:lpstr>PowerPoint Presentation</vt:lpstr>
      <vt:lpstr>Specextract and model flux </vt:lpstr>
      <vt:lpstr>PowerPoint Presentation</vt:lpstr>
      <vt:lpstr>Flux and luminosity</vt:lpstr>
      <vt:lpstr>PowerPoint Presentation</vt:lpstr>
      <vt:lpstr>CHANDRA ACIS SURVEY OF M33 (ChASeM33): A FIRST LOOK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 data reduction  in CASA </dc:title>
  <dc:creator>brett brettlv</dc:creator>
  <cp:lastModifiedBy>brett brettlv</cp:lastModifiedBy>
  <cp:revision>91</cp:revision>
  <dcterms:created xsi:type="dcterms:W3CDTF">2017-11-22T03:14:26Z</dcterms:created>
  <dcterms:modified xsi:type="dcterms:W3CDTF">2017-12-28T10:05:13Z</dcterms:modified>
</cp:coreProperties>
</file>