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6" r:id="rId1"/>
  </p:sldMasterIdLst>
  <p:sldIdLst>
    <p:sldId id="256" r:id="rId2"/>
    <p:sldId id="271" r:id="rId3"/>
    <p:sldId id="263" r:id="rId4"/>
    <p:sldId id="270" r:id="rId5"/>
    <p:sldId id="265" r:id="rId6"/>
    <p:sldId id="264" r:id="rId7"/>
    <p:sldId id="276" r:id="rId8"/>
    <p:sldId id="280" r:id="rId9"/>
    <p:sldId id="277" r:id="rId10"/>
    <p:sldId id="278" r:id="rId11"/>
    <p:sldId id="272" r:id="rId12"/>
    <p:sldId id="273" r:id="rId13"/>
    <p:sldId id="274" r:id="rId14"/>
    <p:sldId id="275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3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440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89703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164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29175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92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81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7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5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3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7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xc.harvard.edu/cal/Hrc/index.html" TargetMode="External"/><Relationship Id="rId4" Type="http://schemas.openxmlformats.org/officeDocument/2006/relationships/hyperlink" Target="http://cxc.harvard.edu/cal/Hetg/index.html" TargetMode="External"/><Relationship Id="rId5" Type="http://schemas.openxmlformats.org/officeDocument/2006/relationships/hyperlink" Target="http://cxc.harvard.edu/cal/letg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xc.harvard.edu/cal/Acis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xc.harvard.edu/ciao/ahelp/srcflu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170" y="1289957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altLang="zh-CN" dirty="0" smtClean="0"/>
              <a:t>C</a:t>
            </a:r>
            <a:r>
              <a:rPr lang="en-US" dirty="0" smtClean="0"/>
              <a:t>handra</a:t>
            </a:r>
            <a:r>
              <a:rPr lang="zh-CN" altLang="en-US" dirty="0" smtClean="0"/>
              <a:t> </a:t>
            </a:r>
            <a:r>
              <a:rPr lang="en-US" altLang="zh-CN" dirty="0" smtClean="0"/>
              <a:t>X-ray</a:t>
            </a:r>
            <a:r>
              <a:rPr lang="en-US" dirty="0" smtClean="0"/>
              <a:t> </a:t>
            </a:r>
            <a:r>
              <a:rPr lang="en-US" dirty="0"/>
              <a:t>data reduction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3170" y="4761052"/>
            <a:ext cx="8915399" cy="1126283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Lv</a:t>
            </a:r>
            <a:r>
              <a:rPr lang="en-US" dirty="0" smtClean="0"/>
              <a:t> Bing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134" y="63817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Create </a:t>
            </a:r>
            <a:r>
              <a:rPr lang="en-US" b="1" dirty="0"/>
              <a:t>3 </a:t>
            </a:r>
            <a:r>
              <a:rPr lang="en-US" b="1" dirty="0" smtClean="0"/>
              <a:t>color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b="1" dirty="0"/>
              <a:t>(RGB) image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00" y="0"/>
            <a:ext cx="6615067" cy="6825610"/>
          </a:xfrm>
        </p:spPr>
      </p:pic>
    </p:spTree>
    <p:extLst>
      <p:ext uri="{BB962C8B-B14F-4D97-AF65-F5344CB8AC3E}">
        <p14:creationId xmlns:p14="http://schemas.microsoft.com/office/powerpoint/2010/main" val="43069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546377"/>
            <a:ext cx="8911687" cy="1280890"/>
          </a:xfrm>
        </p:spPr>
        <p:txBody>
          <a:bodyPr/>
          <a:lstStyle/>
          <a:p>
            <a:r>
              <a:rPr lang="en-US" smtClean="0"/>
              <a:t>Light Curve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958" y="0"/>
            <a:ext cx="6417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0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 fit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74" y="2139559"/>
            <a:ext cx="3778250" cy="3778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624" y="2133600"/>
            <a:ext cx="5045612" cy="37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8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3114" y="119576"/>
            <a:ext cx="9213582" cy="673842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sherpa</a:t>
            </a:r>
            <a:r>
              <a:rPr lang="en-US" dirty="0"/>
              <a:t> </a:t>
            </a:r>
          </a:p>
          <a:p>
            <a:r>
              <a:rPr lang="en-US" dirty="0" err="1"/>
              <a:t>load_data</a:t>
            </a:r>
            <a:r>
              <a:rPr lang="en-US" dirty="0"/>
              <a:t>("mysrc_0786.pi")</a:t>
            </a:r>
          </a:p>
          <a:p>
            <a:r>
              <a:rPr lang="en-US" dirty="0"/>
              <a:t>read ARF file mysrc_0786.arf</a:t>
            </a:r>
          </a:p>
          <a:p>
            <a:r>
              <a:rPr lang="en-US" dirty="0"/>
              <a:t>read RMF file mysrc_0786.rmf</a:t>
            </a:r>
          </a:p>
          <a:p>
            <a:r>
              <a:rPr lang="en-US" dirty="0"/>
              <a:t>sherpa-2&gt; </a:t>
            </a:r>
            <a:r>
              <a:rPr lang="en-US" dirty="0" err="1"/>
              <a:t>set_source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xsphabs.a1*xspowerlaw.p1</a:t>
            </a:r>
            <a:r>
              <a:rPr lang="en-US" dirty="0"/>
              <a:t>)</a:t>
            </a:r>
          </a:p>
          <a:p>
            <a:r>
              <a:rPr lang="en-US" dirty="0"/>
              <a:t>sherpa-3&gt; a1.nH=0.1</a:t>
            </a:r>
          </a:p>
          <a:p>
            <a:r>
              <a:rPr lang="en-US" dirty="0"/>
              <a:t>sherpa-4&gt; freeze(a1)</a:t>
            </a:r>
          </a:p>
          <a:p>
            <a:r>
              <a:rPr lang="en-US" dirty="0"/>
              <a:t>sherpa-5&gt; fit()</a:t>
            </a:r>
          </a:p>
          <a:p>
            <a:r>
              <a:rPr lang="en-US" dirty="0"/>
              <a:t>Dataset               = 1</a:t>
            </a:r>
          </a:p>
          <a:p>
            <a:r>
              <a:rPr lang="en-US" dirty="0"/>
              <a:t>Method                = </a:t>
            </a:r>
            <a:r>
              <a:rPr lang="en-US" dirty="0" err="1"/>
              <a:t>levmar</a:t>
            </a:r>
            <a:endParaRPr lang="en-US" dirty="0"/>
          </a:p>
          <a:p>
            <a:r>
              <a:rPr lang="en-US" dirty="0"/>
              <a:t>Statistic             = chi2gehrels</a:t>
            </a:r>
          </a:p>
          <a:p>
            <a:r>
              <a:rPr lang="en-US" dirty="0"/>
              <a:t>Initial fit statistic = 1.6614e+11</a:t>
            </a:r>
          </a:p>
          <a:p>
            <a:r>
              <a:rPr lang="en-US" dirty="0"/>
              <a:t>Final fit statistic   = 1752.67 at function evaluation 16</a:t>
            </a:r>
          </a:p>
          <a:p>
            <a:r>
              <a:rPr lang="en-US" dirty="0"/>
              <a:t>Data points           = 1024</a:t>
            </a:r>
          </a:p>
          <a:p>
            <a:r>
              <a:rPr lang="en-US" dirty="0"/>
              <a:t>Degrees of freedom    = 1022</a:t>
            </a:r>
          </a:p>
          <a:p>
            <a:r>
              <a:rPr lang="en-US" dirty="0"/>
              <a:t>Probability [Q-value] = 2.67753e-41</a:t>
            </a:r>
          </a:p>
          <a:p>
            <a:r>
              <a:rPr lang="en-US" dirty="0"/>
              <a:t>Reduced statistic     = </a:t>
            </a:r>
            <a:r>
              <a:rPr lang="en-US" dirty="0">
                <a:solidFill>
                  <a:srgbClr val="FF0000"/>
                </a:solidFill>
              </a:rPr>
              <a:t>1.71494</a:t>
            </a:r>
          </a:p>
          <a:p>
            <a:r>
              <a:rPr lang="en-US" dirty="0"/>
              <a:t>Change in statistic   = 1.6614e+11</a:t>
            </a:r>
          </a:p>
          <a:p>
            <a:r>
              <a:rPr lang="en-US" dirty="0"/>
              <a:t>   p1.PhoIndex   </a:t>
            </a:r>
            <a:r>
              <a:rPr lang="en-US" dirty="0">
                <a:solidFill>
                  <a:srgbClr val="FF0000"/>
                </a:solidFill>
              </a:rPr>
              <a:t> 1.24797   </a:t>
            </a:r>
            <a:r>
              <a:rPr lang="en-US" dirty="0"/>
              <a:t> </a:t>
            </a:r>
          </a:p>
          <a:p>
            <a:r>
              <a:rPr lang="en-US" dirty="0"/>
              <a:t>   p1.norm        0.000230253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7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0"/>
            <a:ext cx="8915400" cy="6858000"/>
          </a:xfrm>
        </p:spPr>
        <p:txBody>
          <a:bodyPr>
            <a:normAutofit/>
          </a:bodyPr>
          <a:lstStyle/>
          <a:p>
            <a:r>
              <a:rPr lang="de-DE" dirty="0" err="1"/>
              <a:t>plot_fit</a:t>
            </a:r>
            <a:r>
              <a:rPr lang="de-DE" dirty="0"/>
              <a:t>() </a:t>
            </a:r>
          </a:p>
          <a:p>
            <a:r>
              <a:rPr lang="de-DE" dirty="0" err="1"/>
              <a:t>conf</a:t>
            </a:r>
            <a:r>
              <a:rPr lang="de-DE" dirty="0"/>
              <a:t>() </a:t>
            </a:r>
          </a:p>
          <a:p>
            <a:r>
              <a:rPr lang="de-DE" dirty="0"/>
              <a:t>p1.PhoIndex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bound</a:t>
            </a:r>
            <a:r>
              <a:rPr lang="de-DE" dirty="0"/>
              <a:t>:-0.0193801</a:t>
            </a:r>
          </a:p>
          <a:p>
            <a:r>
              <a:rPr lang="de-DE" dirty="0"/>
              <a:t>p1.norm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bound</a:t>
            </a:r>
            <a:r>
              <a:rPr lang="de-DE" dirty="0"/>
              <a:t>:-3.29055e-06</a:t>
            </a:r>
          </a:p>
          <a:p>
            <a:r>
              <a:rPr lang="de-DE" dirty="0"/>
              <a:t>p1.PhoIndex </a:t>
            </a:r>
            <a:r>
              <a:rPr lang="de-DE" dirty="0" err="1"/>
              <a:t>upper</a:t>
            </a:r>
            <a:r>
              <a:rPr lang="de-DE" dirty="0"/>
              <a:t> bound:0.0193801</a:t>
            </a:r>
          </a:p>
          <a:p>
            <a:r>
              <a:rPr lang="de-DE" dirty="0"/>
              <a:t>p1.norm </a:t>
            </a:r>
            <a:r>
              <a:rPr lang="de-DE" dirty="0" err="1"/>
              <a:t>upper</a:t>
            </a:r>
            <a:r>
              <a:rPr lang="de-DE" dirty="0"/>
              <a:t> bound:3.29055e-06</a:t>
            </a:r>
          </a:p>
          <a:p>
            <a:r>
              <a:rPr lang="de-DE" dirty="0"/>
              <a:t>Dataset               = 1</a:t>
            </a:r>
          </a:p>
          <a:p>
            <a:r>
              <a:rPr lang="de-DE" dirty="0" err="1"/>
              <a:t>Confidence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    = </a:t>
            </a:r>
            <a:r>
              <a:rPr lang="de-DE" dirty="0" err="1"/>
              <a:t>confidence</a:t>
            </a:r>
            <a:endParaRPr lang="de-DE" dirty="0"/>
          </a:p>
          <a:p>
            <a:r>
              <a:rPr lang="de-DE" dirty="0"/>
              <a:t>Iterative Fit </a:t>
            </a:r>
            <a:r>
              <a:rPr lang="de-DE" dirty="0" err="1"/>
              <a:t>Method</a:t>
            </a:r>
            <a:r>
              <a:rPr lang="de-DE" dirty="0"/>
              <a:t>  = None</a:t>
            </a:r>
          </a:p>
          <a:p>
            <a:r>
              <a:rPr lang="de-DE" dirty="0"/>
              <a:t>Fitting </a:t>
            </a:r>
            <a:r>
              <a:rPr lang="de-DE" dirty="0" err="1"/>
              <a:t>Method</a:t>
            </a:r>
            <a:r>
              <a:rPr lang="de-DE" dirty="0"/>
              <a:t>        = </a:t>
            </a:r>
            <a:r>
              <a:rPr lang="de-DE" dirty="0" err="1"/>
              <a:t>levmar</a:t>
            </a:r>
            <a:endParaRPr lang="de-DE" dirty="0"/>
          </a:p>
          <a:p>
            <a:r>
              <a:rPr lang="de-DE" dirty="0" err="1"/>
              <a:t>Statistic</a:t>
            </a:r>
            <a:r>
              <a:rPr lang="de-DE" dirty="0"/>
              <a:t>             = chi2gehrels</a:t>
            </a:r>
          </a:p>
          <a:p>
            <a:r>
              <a:rPr lang="de-DE" dirty="0" err="1"/>
              <a:t>confidence</a:t>
            </a:r>
            <a:r>
              <a:rPr lang="de-DE" dirty="0"/>
              <a:t> 1-sigma (68.2689%) </a:t>
            </a:r>
            <a:r>
              <a:rPr lang="de-DE" dirty="0" err="1"/>
              <a:t>bounds</a:t>
            </a:r>
            <a:r>
              <a:rPr lang="de-DE" dirty="0"/>
              <a:t>:</a:t>
            </a:r>
          </a:p>
          <a:p>
            <a:r>
              <a:rPr lang="de-DE" dirty="0"/>
              <a:t>   </a:t>
            </a:r>
            <a:r>
              <a:rPr lang="de-DE" dirty="0" err="1"/>
              <a:t>Param</a:t>
            </a:r>
            <a:r>
              <a:rPr lang="de-DE" dirty="0"/>
              <a:t>            Best-Fit 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Bound</a:t>
            </a:r>
            <a:r>
              <a:rPr lang="de-DE" dirty="0"/>
              <a:t>  </a:t>
            </a:r>
            <a:r>
              <a:rPr lang="de-DE" dirty="0" err="1"/>
              <a:t>Upper</a:t>
            </a:r>
            <a:r>
              <a:rPr lang="de-DE" dirty="0"/>
              <a:t> </a:t>
            </a:r>
            <a:r>
              <a:rPr lang="de-DE" dirty="0" err="1"/>
              <a:t>Bound</a:t>
            </a:r>
            <a:endParaRPr lang="de-DE" dirty="0"/>
          </a:p>
          <a:p>
            <a:r>
              <a:rPr lang="de-DE" dirty="0"/>
              <a:t>   -----            --------  -----------  -----------</a:t>
            </a:r>
          </a:p>
          <a:p>
            <a:r>
              <a:rPr lang="de-DE" dirty="0"/>
              <a:t> </a:t>
            </a:r>
            <a:r>
              <a:rPr lang="de-DE" dirty="0">
                <a:solidFill>
                  <a:srgbClr val="FF0000"/>
                </a:solidFill>
              </a:rPr>
              <a:t>  p1.PhoIndex       1.24797   -0.0193801    0.0193801</a:t>
            </a:r>
          </a:p>
          <a:p>
            <a:r>
              <a:rPr lang="de-DE" dirty="0">
                <a:solidFill>
                  <a:srgbClr val="FF0000"/>
                </a:solidFill>
              </a:rPr>
              <a:t>   p1.norm       0.000230253 -3.29055e-06  3.29055e-06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88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409" y="0"/>
            <a:ext cx="10470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7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Chandra Instruments</a:t>
            </a:r>
            <a:br>
              <a:rPr lang="en-US" b="1" cap="smal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39704"/>
            <a:ext cx="8915400" cy="4724400"/>
          </a:xfrm>
        </p:spPr>
        <p:txBody>
          <a:bodyPr>
            <a:normAutofit/>
          </a:bodyPr>
          <a:lstStyle/>
          <a:p>
            <a:r>
              <a:rPr lang="en-US" b="1" dirty="0">
                <a:hlinkClick r:id="rId2"/>
              </a:rPr>
              <a:t>Advanced CCD Imaging Spectrometer</a:t>
            </a:r>
            <a:br>
              <a:rPr lang="en-US" b="1" dirty="0">
                <a:hlinkClick r:id="rId2"/>
              </a:rPr>
            </a:br>
            <a:r>
              <a:rPr lang="en-US" b="1" dirty="0">
                <a:hlinkClick r:id="rId2"/>
              </a:rPr>
              <a:t>(</a:t>
            </a:r>
            <a:r>
              <a:rPr lang="en-US" b="1" dirty="0" smtClean="0">
                <a:hlinkClick r:id="rId2"/>
              </a:rPr>
              <a:t>ACIS)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      imaging </a:t>
            </a:r>
            <a:r>
              <a:rPr lang="en-US" dirty="0"/>
              <a:t>wide fields (16x16 arc minutes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smtClean="0">
                <a:hlinkClick r:id="rId3"/>
              </a:rPr>
              <a:t>High </a:t>
            </a:r>
            <a:r>
              <a:rPr lang="en-US" b="1" dirty="0">
                <a:hlinkClick r:id="rId3"/>
              </a:rPr>
              <a:t>Resolution Camera </a:t>
            </a:r>
            <a:br>
              <a:rPr lang="en-US" b="1" dirty="0">
                <a:hlinkClick r:id="rId3"/>
              </a:rPr>
            </a:br>
            <a:r>
              <a:rPr lang="en-US" b="1" dirty="0">
                <a:hlinkClick r:id="rId3"/>
              </a:rPr>
              <a:t>(</a:t>
            </a:r>
            <a:r>
              <a:rPr lang="en-US" b="1" dirty="0" smtClean="0">
                <a:hlinkClick r:id="rId3"/>
              </a:rPr>
              <a:t>HRC)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dirty="0" smtClean="0"/>
              <a:t>highest </a:t>
            </a:r>
            <a:r>
              <a:rPr lang="en-US" dirty="0"/>
              <a:t>spatial (&lt;0.5 arc second) and temporal (16 </a:t>
            </a:r>
            <a:r>
              <a:rPr lang="en-US" dirty="0" err="1"/>
              <a:t>msec</a:t>
            </a:r>
            <a:r>
              <a:rPr lang="en-US" dirty="0"/>
              <a:t>) </a:t>
            </a:r>
            <a:r>
              <a:rPr lang="en-US" dirty="0" smtClean="0"/>
              <a:t>resolutions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largest </a:t>
            </a:r>
            <a:r>
              <a:rPr lang="en-US" dirty="0"/>
              <a:t>field-of-view (31x31 arc minutes)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>
                <a:hlinkClick r:id="rId4"/>
              </a:rPr>
              <a:t>High </a:t>
            </a:r>
            <a:r>
              <a:rPr lang="en-US" b="1" dirty="0">
                <a:hlinkClick r:id="rId4"/>
              </a:rPr>
              <a:t>Energy Transmission Grating </a:t>
            </a:r>
            <a:br>
              <a:rPr lang="en-US" b="1" dirty="0">
                <a:hlinkClick r:id="rId4"/>
              </a:rPr>
            </a:br>
            <a:r>
              <a:rPr lang="en-US" b="1" dirty="0">
                <a:hlinkClick r:id="rId4"/>
              </a:rPr>
              <a:t>(</a:t>
            </a:r>
            <a:r>
              <a:rPr lang="en-US" b="1" dirty="0" smtClean="0">
                <a:hlinkClick r:id="rId4"/>
              </a:rPr>
              <a:t>HETG)</a:t>
            </a:r>
            <a:endParaRPr lang="en-US" b="1" dirty="0"/>
          </a:p>
          <a:p>
            <a:r>
              <a:rPr lang="en-US" b="1" dirty="0" smtClean="0">
                <a:hlinkClick r:id="rId5"/>
              </a:rPr>
              <a:t>Low </a:t>
            </a:r>
            <a:r>
              <a:rPr lang="en-US" b="1" dirty="0">
                <a:hlinkClick r:id="rId5"/>
              </a:rPr>
              <a:t>Energy Transmission Grating </a:t>
            </a:r>
            <a:br>
              <a:rPr lang="en-US" b="1" dirty="0">
                <a:hlinkClick r:id="rId5"/>
              </a:rPr>
            </a:br>
            <a:r>
              <a:rPr lang="en-US" b="1" dirty="0">
                <a:hlinkClick r:id="rId5"/>
              </a:rPr>
              <a:t>(LETG)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4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3774" y="638178"/>
            <a:ext cx="8998853" cy="176739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M33 of </a:t>
            </a:r>
            <a:r>
              <a:rPr lang="en-US" sz="4400" dirty="0" err="1" smtClean="0"/>
              <a:t>chandra</a:t>
            </a:r>
            <a:r>
              <a:rPr lang="en-US" sz="4400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sz="3200" dirty="0" smtClean="0"/>
              <a:t>a quick guide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149" y="2865119"/>
            <a:ext cx="9340191" cy="3212123"/>
          </a:xfrm>
        </p:spPr>
        <p:txBody>
          <a:bodyPr/>
          <a:lstStyle/>
          <a:p>
            <a:r>
              <a:rPr lang="is-IS" dirty="0"/>
              <a:t>find_chandra_obsid m33</a:t>
            </a:r>
          </a:p>
          <a:p>
            <a:r>
              <a:rPr lang="is-IS" dirty="0"/>
              <a:t># obsid  sepn   inst grat   time    obsdate   piname              target</a:t>
            </a:r>
          </a:p>
          <a:p>
            <a:r>
              <a:rPr lang="is-IS" dirty="0"/>
              <a:t>786       0.0 ACIS-S NONE   46.3 2000-08-30 McDowell                 M33</a:t>
            </a:r>
          </a:p>
          <a:p>
            <a:r>
              <a:rPr lang="is-IS" dirty="0"/>
              <a:t>787       0.0 ACIS-S NONE    9.3 2000-01-11 McDowell           "M33 X-8"</a:t>
            </a:r>
          </a:p>
          <a:p>
            <a:r>
              <a:rPr lang="is-IS" dirty="0"/>
              <a:t>1730      0.0 ACIS-I NONE   49.4 2000-07-12 McDowell                 M33</a:t>
            </a:r>
          </a:p>
          <a:p>
            <a:r>
              <a:rPr lang="is-IS" dirty="0"/>
              <a:t>2023     11.7 ACIS-I NONE   88.8 2001-07-06  Damiani           "NGC 604"</a:t>
            </a:r>
          </a:p>
          <a:p>
            <a:r>
              <a:rPr lang="is-IS" dirty="0"/>
              <a:t>3948      0.0  HRC-S NONE    4.2 2003-07-29    DUBUS "M33 X-8 (NUCLEUS)"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4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M33 of </a:t>
            </a:r>
            <a:r>
              <a:rPr lang="en-US" dirty="0" err="1" smtClean="0"/>
              <a:t>chandra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373943"/>
            <a:ext cx="7001242" cy="5716173"/>
          </a:xfrm>
        </p:spPr>
        <p:txBody>
          <a:bodyPr>
            <a:normAutofit fontScale="85000" lnSpcReduction="20000"/>
          </a:bodyPr>
          <a:lstStyle/>
          <a:p>
            <a:r>
              <a:rPr lang="is-IS" smtClean="0"/>
              <a:t># </a:t>
            </a:r>
            <a:r>
              <a:rPr lang="is-IS" dirty="0"/>
              <a:t>obsid  sepn   inst grat   time    obsdate   piname              target</a:t>
            </a:r>
          </a:p>
          <a:p>
            <a:r>
              <a:rPr lang="is-IS" dirty="0"/>
              <a:t>6376      0.0 ACIS-I NONE   93.1 2006-03-03   Sasaki       "M33 Field 1"</a:t>
            </a:r>
          </a:p>
          <a:p>
            <a:r>
              <a:rPr lang="is-IS" dirty="0"/>
              <a:t>6377      0.0 ACIS-I NONE   92.9 2006-09-25   Sasaki       "M33 Field 1"</a:t>
            </a:r>
          </a:p>
          <a:p>
            <a:r>
              <a:rPr lang="is-IS" dirty="0"/>
              <a:t>6380      9.8 ACIS-I NONE   89.4 2005-09-23   Sasaki       "M33 Field 3"</a:t>
            </a:r>
          </a:p>
          <a:p>
            <a:r>
              <a:rPr lang="is-IS" dirty="0"/>
              <a:t>6383      9.1 ACIS-I NONE   97.8 2006-06-15   Sasaki       "M33 Field 4"</a:t>
            </a:r>
          </a:p>
          <a:p>
            <a:r>
              <a:rPr lang="is-IS" dirty="0"/>
              <a:t>6384      9.6 ACIS-I NONE   22.2 2005-10-01   Sasaki       "M33 Field 5"</a:t>
            </a:r>
          </a:p>
          <a:p>
            <a:r>
              <a:rPr lang="is-IS" dirty="0"/>
              <a:t>6385      9.6 ACIS-I NONE   90.0 2006-09-18   Sasaki       "M33 Field 5"</a:t>
            </a:r>
          </a:p>
          <a:p>
            <a:r>
              <a:rPr lang="is-IS" dirty="0"/>
              <a:t>6386      9.8 ACIS-I NONE   14.9 2005-10-31   Sasaki       "M33 Field 6"</a:t>
            </a:r>
          </a:p>
          <a:p>
            <a:r>
              <a:rPr lang="is-IS" dirty="0"/>
              <a:t>6387      9.8 ACIS-I NONE   77.3 2006-06-26   Sasaki       "M33 Field 6"</a:t>
            </a:r>
          </a:p>
          <a:p>
            <a:r>
              <a:rPr lang="is-IS" dirty="0"/>
              <a:t>6389      9.1 ACIS-I NONE   95.8 2006-11-28   Sasaki       "M33 Field 7"</a:t>
            </a:r>
          </a:p>
          <a:p>
            <a:r>
              <a:rPr lang="is-IS" dirty="0"/>
              <a:t>7170      9.6 ACIS-I NONE   41.0 2005-09-26   Sasaki       "M33 Field 5"</a:t>
            </a:r>
          </a:p>
          <a:p>
            <a:r>
              <a:rPr lang="is-IS" dirty="0"/>
              <a:t>7171      9.6 ACIS-I NONE   37.7 2005-09-29   Sasaki       "M33 Field 5"</a:t>
            </a:r>
          </a:p>
          <a:p>
            <a:r>
              <a:rPr lang="is-IS" dirty="0"/>
              <a:t>7196      9.8 ACIS-I NONE   22.8 2005-11-02   Sasaki       "M33 Field 6"</a:t>
            </a:r>
          </a:p>
          <a:p>
            <a:r>
              <a:rPr lang="is-IS" dirty="0"/>
              <a:t>7197      9.8 ACIS-I NONE   12.7 2005-11-03   Sasaki       "M33 Field 6"</a:t>
            </a:r>
          </a:p>
          <a:p>
            <a:r>
              <a:rPr lang="is-IS" dirty="0"/>
              <a:t>7198      9.8 ACIS-I NONE   21.8 2005-11-05   Sasaki       "M33 Field 6"</a:t>
            </a:r>
          </a:p>
          <a:p>
            <a:r>
              <a:rPr lang="is-IS" dirty="0"/>
              <a:t>7199      9.8 ACIS-I NONE   14.8 2005-11-06   Sasaki       "M33 Field 6"</a:t>
            </a:r>
          </a:p>
          <a:p>
            <a:r>
              <a:rPr lang="is-IS" dirty="0"/>
              <a:t>7208      9.8 ACIS-I NONE   11.5 2005-11-21   Sasaki       "M33 Field 6"</a:t>
            </a:r>
          </a:p>
          <a:p>
            <a:r>
              <a:rPr lang="is-IS" dirty="0"/>
              <a:t>7344      9.8 ACIS-I NONE   21.4 2006-07-01   Sasaki       "M33 Field 6”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3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M33 data </a:t>
            </a:r>
            <a:r>
              <a:rPr lang="en-US" altLang="zh-CN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chandra_repro</a:t>
            </a:r>
            <a:r>
              <a:rPr lang="en-US" dirty="0"/>
              <a:t> 3948 </a:t>
            </a:r>
            <a:r>
              <a:rPr lang="en-US" dirty="0" err="1"/>
              <a:t>outdir</a:t>
            </a:r>
            <a:r>
              <a:rPr lang="en-US" dirty="0"/>
              <a:t>=</a:t>
            </a:r>
          </a:p>
          <a:p>
            <a:r>
              <a:rPr lang="en-US" dirty="0"/>
              <a:t>$ </a:t>
            </a:r>
            <a:r>
              <a:rPr lang="en-US" dirty="0" err="1"/>
              <a:t>dmlist</a:t>
            </a:r>
            <a:r>
              <a:rPr lang="en-US" dirty="0"/>
              <a:t> 3948/primary/hrcf03948N007_evt2.fits.gz </a:t>
            </a:r>
            <a:r>
              <a:rPr lang="en-US" dirty="0" err="1"/>
              <a:t>header,clean</a:t>
            </a:r>
            <a:endParaRPr lang="en-US" dirty="0"/>
          </a:p>
          <a:p>
            <a:r>
              <a:rPr lang="en-US" dirty="0"/>
              <a:t>$ ds9 3948/repro/hrcf03948_repro_evt2.fits </a:t>
            </a:r>
          </a:p>
          <a:p>
            <a:r>
              <a:rPr lang="en-US" i="1" dirty="0"/>
              <a:t>Create a region and save as </a:t>
            </a:r>
            <a:r>
              <a:rPr lang="en-US" i="1" dirty="0" err="1"/>
              <a:t>src.reg</a:t>
            </a:r>
            <a:endParaRPr lang="en-US" dirty="0"/>
          </a:p>
          <a:p>
            <a:r>
              <a:rPr lang="en-US" i="1" dirty="0"/>
              <a:t>$ </a:t>
            </a:r>
            <a:r>
              <a:rPr lang="en-US" i="1" dirty="0" err="1"/>
              <a:t>specextract</a:t>
            </a:r>
            <a:r>
              <a:rPr lang="en-US" i="1" dirty="0"/>
              <a:t> "3948/repro/hrcf03948_repro_evt2.fits[sky=region(ds9_3948.reg)]" </a:t>
            </a:r>
            <a:r>
              <a:rPr lang="en-US" i="1" dirty="0" err="1"/>
              <a:t>mysrc</a:t>
            </a:r>
            <a:r>
              <a:rPr lang="en-US" i="1" dirty="0"/>
              <a:t>  #ds9 a circle for 3948</a:t>
            </a:r>
            <a:endParaRPr lang="en-US" dirty="0"/>
          </a:p>
          <a:p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9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836" y="0"/>
            <a:ext cx="6513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convert count rate to flux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59987"/>
            <a:ext cx="8915400" cy="5050302"/>
          </a:xfrm>
        </p:spPr>
        <p:txBody>
          <a:bodyPr>
            <a:normAutofit/>
          </a:bodyPr>
          <a:lstStyle/>
          <a:p>
            <a:r>
              <a:rPr lang="en-US" dirty="0" err="1"/>
              <a:t>modelflux</a:t>
            </a:r>
            <a:r>
              <a:rPr lang="en-US" dirty="0"/>
              <a:t> mysrc_0786.arf mysrc_0786.rmf </a:t>
            </a:r>
            <a:r>
              <a:rPr lang="en-US" dirty="0" err="1"/>
              <a:t>emin</a:t>
            </a:r>
            <a:r>
              <a:rPr lang="en-US" dirty="0"/>
              <a:t>=0.5 </a:t>
            </a:r>
            <a:r>
              <a:rPr lang="en-US" dirty="0" err="1"/>
              <a:t>emax</a:t>
            </a:r>
            <a:r>
              <a:rPr lang="en-US" dirty="0"/>
              <a:t>=7.0 rate=0.1 \ model='xspowerlaw.p1' </a:t>
            </a:r>
            <a:r>
              <a:rPr lang="en-US" dirty="0" err="1"/>
              <a:t>paramval</a:t>
            </a:r>
            <a:r>
              <a:rPr lang="en-US" dirty="0"/>
              <a:t>='p1.PhoIndex=2.0' </a:t>
            </a:r>
            <a:r>
              <a:rPr lang="en-US" dirty="0" err="1" smtClean="0"/>
              <a:t>absmodel</a:t>
            </a:r>
            <a:r>
              <a:rPr lang="en-US" dirty="0"/>
              <a:t>='xsphabs.a1' </a:t>
            </a:r>
            <a:r>
              <a:rPr lang="en-US" dirty="0" err="1"/>
              <a:t>absparams</a:t>
            </a:r>
            <a:r>
              <a:rPr lang="en-US" dirty="0"/>
              <a:t>='a1.nH=0.02’ 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Model fluxes:</a:t>
            </a:r>
          </a:p>
          <a:p>
            <a:r>
              <a:rPr lang="en-US" dirty="0"/>
              <a:t>Rate (0.5,7)= 0.1 count s^-1</a:t>
            </a:r>
          </a:p>
          <a:p>
            <a:r>
              <a:rPr lang="en-US" dirty="0"/>
              <a:t>Photon Flux (0.5,7)= 0.00021129 photon cm^-2 s^-1</a:t>
            </a:r>
          </a:p>
          <a:p>
            <a:r>
              <a:rPr lang="en-US" dirty="0"/>
              <a:t>Energy Flux (0.5,7)= 4.9819e-13 erg cm^-2 s^-1</a:t>
            </a:r>
          </a:p>
          <a:p>
            <a:r>
              <a:rPr lang="en-US" dirty="0"/>
              <a:t>Unabsorbed model fluxes:</a:t>
            </a:r>
          </a:p>
          <a:p>
            <a:r>
              <a:rPr lang="en-US" dirty="0"/>
              <a:t>Rate (0.5,7)= 0.10629 count s^-1</a:t>
            </a:r>
          </a:p>
          <a:p>
            <a:r>
              <a:rPr lang="en-US" dirty="0"/>
              <a:t>Photon Flux (0.5,7)= 0.00022667 photon cm^-2 s^-1</a:t>
            </a:r>
          </a:p>
          <a:p>
            <a:r>
              <a:rPr lang="en-US" dirty="0"/>
              <a:t>Energy Flux (0.5,7)= 5.1629e-13 erg cm^-2 s^-1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2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from NED for M333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71" y="3910818"/>
            <a:ext cx="6267198" cy="1597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269" y="4207658"/>
            <a:ext cx="5024344" cy="130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7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estimate the flux for a point-like source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48554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 tooltip="Ahelp (tools): Calculate the net count rates and fluxes, including uncertainties, of sources in a Chandra observation."/>
              </a:rPr>
              <a:t>srcflux</a:t>
            </a:r>
            <a:r>
              <a:rPr lang="en-US" dirty="0" smtClean="0"/>
              <a:t> </a:t>
            </a:r>
            <a:r>
              <a:rPr lang="en-US" dirty="0"/>
              <a:t>786/repro/acisf00786_repro_evt2.fits '01:33:50,+30:39:36’ </a:t>
            </a:r>
            <a:r>
              <a:rPr lang="en-US" dirty="0" smtClean="0"/>
              <a:t>mysrc_0786</a:t>
            </a:r>
          </a:p>
          <a:p>
            <a:endParaRPr lang="en-US" dirty="0"/>
          </a:p>
          <a:p>
            <a:r>
              <a:rPr lang="is-IS" dirty="0"/>
              <a:t>Summary of source fluxes</a:t>
            </a:r>
          </a:p>
          <a:p>
            <a:r>
              <a:rPr lang="is-IS" dirty="0"/>
              <a:t/>
            </a:r>
            <a:br>
              <a:rPr lang="is-IS" dirty="0"/>
            </a:br>
            <a:endParaRPr lang="is-IS" dirty="0"/>
          </a:p>
          <a:p>
            <a:r>
              <a:rPr lang="is-IS" dirty="0"/>
              <a:t>      Position                               0.5 - 7.0 keV                          </a:t>
            </a:r>
          </a:p>
          <a:p>
            <a:r>
              <a:rPr lang="is-IS" dirty="0"/>
              <a:t>                                             Value        90% Conf Interval         </a:t>
            </a:r>
          </a:p>
          <a:p>
            <a:r>
              <a:rPr lang="is-IS" dirty="0"/>
              <a:t>#0001|1 33 50.00 +30 39 36.0  Rate           6.82E-05 c/s (0,0.000174)              </a:t>
            </a:r>
          </a:p>
          <a:p>
            <a:r>
              <a:rPr lang="is-IS" dirty="0"/>
              <a:t>                              Flux           1.56E-15 erg/cm2/s (0,3.99E-15)        </a:t>
            </a:r>
          </a:p>
          <a:p>
            <a:r>
              <a:rPr lang="is-IS" dirty="0"/>
              <a:t>                              Mod.Flux       3.54E-16 erg/cm2/s (0,9.04E-16)        </a:t>
            </a:r>
          </a:p>
          <a:p>
            <a:r>
              <a:rPr lang="is-IS" dirty="0"/>
              <a:t>                              Unabs Mod.Flux 3.9E-16 erg/cm2/s (0,9.94E-16)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261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1941</TotalTime>
  <Words>142</Words>
  <Application>Microsoft Macintosh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Century Gothic</vt:lpstr>
      <vt:lpstr>Wingdings 3</vt:lpstr>
      <vt:lpstr>幼圆</vt:lpstr>
      <vt:lpstr>Arial</vt:lpstr>
      <vt:lpstr>Wisp</vt:lpstr>
      <vt:lpstr>   Chandra X-ray data reduction </vt:lpstr>
      <vt:lpstr>Chandra Instruments </vt:lpstr>
      <vt:lpstr>M33 of chandra:              a quick guide</vt:lpstr>
      <vt:lpstr>M33 of chandra</vt:lpstr>
      <vt:lpstr>M33 data preparation</vt:lpstr>
      <vt:lpstr>Image</vt:lpstr>
      <vt:lpstr>convert count rate to flux</vt:lpstr>
      <vt:lpstr>Data from NED for M333</vt:lpstr>
      <vt:lpstr>estimate the flux for a point-like source </vt:lpstr>
      <vt:lpstr> Create 3 color  (RGB) image </vt:lpstr>
      <vt:lpstr>Light Curve</vt:lpstr>
      <vt:lpstr>Spec fit plot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 data reduction  in CASA </dc:title>
  <dc:creator>brett brettlv</dc:creator>
  <cp:lastModifiedBy>brett brettlv</cp:lastModifiedBy>
  <cp:revision>68</cp:revision>
  <dcterms:created xsi:type="dcterms:W3CDTF">2017-11-22T03:14:26Z</dcterms:created>
  <dcterms:modified xsi:type="dcterms:W3CDTF">2017-12-14T09:59:05Z</dcterms:modified>
</cp:coreProperties>
</file>