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8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0909845-0BB2-4324-9F6D-0E55F7E877C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915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9E8D11-C949-4276-9326-199A7221046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627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822456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8800" y="3909960"/>
            <a:ext cx="822456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02960" y="13287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02960" y="39099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88800" y="39099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8224560" cy="494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88800" y="1328760"/>
            <a:ext cx="8224560" cy="494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404360" y="1328760"/>
            <a:ext cx="6193080" cy="4941360"/>
          </a:xfrm>
          <a:prstGeom prst="rect">
            <a:avLst/>
          </a:prstGeom>
          <a:ln>
            <a:noFill/>
          </a:ln>
        </p:spPr>
      </p:pic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1404360" y="1328760"/>
            <a:ext cx="6193080" cy="494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88800" y="1328760"/>
            <a:ext cx="8224560" cy="494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8224560" cy="494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4013280" cy="494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02960" y="1328760"/>
            <a:ext cx="4013280" cy="494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33520" y="0"/>
            <a:ext cx="7772040" cy="476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88800" y="39099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02960" y="1328760"/>
            <a:ext cx="4013280" cy="494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4013280" cy="4941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02960" y="13287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02960" y="39099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8800" y="13287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02960" y="1328760"/>
            <a:ext cx="401328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8800" y="3909960"/>
            <a:ext cx="8224560" cy="2356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3" name="CustomShape 1"/>
          <p:cNvSpPr/>
          <p:nvPr/>
        </p:nvSpPr>
        <p:spPr>
          <a:xfrm flipV="1">
            <a:off x="1440" y="6489000"/>
            <a:ext cx="1810800" cy="60120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 flipV="1">
            <a:off x="7107120" y="6500160"/>
            <a:ext cx="2022120" cy="6156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864440" y="6386400"/>
            <a:ext cx="5228640" cy="2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3160" tIns="41400" rIns="83160" bIns="4140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 University: The Intellectual and Leadership Center of the Air Force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 flipV="1">
            <a:off x="6324480" y="988200"/>
            <a:ext cx="2819160" cy="77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DDDDD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 flipV="1">
            <a:off x="0" y="988920"/>
            <a:ext cx="2477880" cy="74160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accent2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17"/>
          <p:cNvPicPr/>
          <p:nvPr/>
        </p:nvPicPr>
        <p:blipFill>
          <a:blip r:embed="rId15"/>
          <a:stretch/>
        </p:blipFill>
        <p:spPr>
          <a:xfrm>
            <a:off x="7620120" y="152280"/>
            <a:ext cx="1447560" cy="694080"/>
          </a:xfrm>
          <a:prstGeom prst="rect">
            <a:avLst/>
          </a:prstGeom>
          <a:ln w="9360">
            <a:noFill/>
          </a:ln>
        </p:spPr>
      </p:pic>
      <p:sp>
        <p:nvSpPr>
          <p:cNvPr id="7" name="CustomShape 6"/>
          <p:cNvSpPr/>
          <p:nvPr/>
        </p:nvSpPr>
        <p:spPr>
          <a:xfrm>
            <a:off x="2469600" y="901800"/>
            <a:ext cx="3913560" cy="28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3160" tIns="41760" rIns="83160" bIns="41760"/>
          <a:lstStyle/>
          <a:p>
            <a:pPr>
              <a:lnSpc>
                <a:spcPct val="100000"/>
              </a:lnSpc>
            </a:pPr>
            <a:r>
              <a:rPr lang="en-US" sz="1300" b="1" i="1" strike="noStrike" spc="-1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AFIT of Today is the Air Force of Tomorrow.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17"/>
          <p:cNvPicPr/>
          <p:nvPr/>
        </p:nvPicPr>
        <p:blipFill>
          <a:blip r:embed="rId16"/>
          <a:stretch/>
        </p:blipFill>
        <p:spPr>
          <a:xfrm>
            <a:off x="34920" y="0"/>
            <a:ext cx="1031400" cy="1023480"/>
          </a:xfrm>
          <a:prstGeom prst="rect">
            <a:avLst/>
          </a:prstGeom>
          <a:ln>
            <a:noFill/>
          </a:ln>
        </p:spPr>
      </p:pic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388800" y="1328760"/>
            <a:ext cx="8224560" cy="49413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31920" indent="-33156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30080" lvl="1" indent="-2743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0400" lvl="2" indent="-2170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41560" lvl="4" indent="-21708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533520" y="0"/>
            <a:ext cx="7772040" cy="1028520"/>
          </a:xfrm>
          <a:prstGeom prst="rect">
            <a:avLst/>
          </a:prstGeom>
        </p:spPr>
        <p:txBody>
          <a:bodyPr lIns="91080" tIns="45360" rIns="91080" bIns="4536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F1AD2B-C690-4683-9F43-69584307A95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005840" y="130320"/>
            <a:ext cx="6858000" cy="76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Evaluating Neural Network Decoder Performance for Quantum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 Correction Using Various Data Generation Models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0" y="991440"/>
            <a:ext cx="4545972" cy="266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31920" indent="-331560" algn="ctr">
              <a:lnSpc>
                <a:spcPct val="100000"/>
              </a:lnSpc>
            </a:pPr>
            <a:r>
              <a:rPr lang="en-US" sz="1200" b="1" u="sng" strike="noStrike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Topic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1920" indent="-331560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Student: 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2d Lt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Brett Martin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1920" indent="-331560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Advisor: 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Laurence D. Merkle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</a:p>
          <a:p>
            <a:pPr marL="80028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exhaustive data sets for use in training, testing, and validating neural network models for the purpose of low-level quantum error correction decoding.</a:t>
            </a:r>
          </a:p>
          <a:p>
            <a:pPr marL="80028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 the effect of data set generation technique on the effectiveness and efficiency of low-level neural network decoders for quantum error correction.</a:t>
            </a:r>
            <a:endParaRPr lang="en-US" sz="1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Methodology: </a:t>
            </a:r>
          </a:p>
          <a:p>
            <a:pPr marL="80028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 high-performance computing algorithms to generate exhaustive training data sets.</a:t>
            </a:r>
          </a:p>
          <a:p>
            <a:pPr marL="80028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and test neural network models using these sets.</a:t>
            </a:r>
          </a:p>
          <a:p>
            <a:pPr marL="80028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Evaluate performance of neural network decoders against each other and baseline values from past work.</a:t>
            </a:r>
            <a:endParaRPr lang="en-US" sz="1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3"/>
          <p:cNvSpPr/>
          <p:nvPr/>
        </p:nvSpPr>
        <p:spPr>
          <a:xfrm>
            <a:off x="4562280" y="1143000"/>
            <a:ext cx="360" cy="53337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66600" y="3657600"/>
            <a:ext cx="8991360" cy="3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360" y="3629385"/>
            <a:ext cx="4571640" cy="26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31920" indent="-331560" algn="ctr">
              <a:lnSpc>
                <a:spcPct val="100000"/>
              </a:lnSpc>
            </a:pPr>
            <a:r>
              <a:rPr lang="en-US" sz="1600" b="1" u="sng" strike="noStrike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Status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192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Progress</a:t>
            </a: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exhaustive and randomly-generated data sets with varying sizes up to 500,000 samples and varying </a:t>
            </a:r>
            <a:r>
              <a:rPr lang="en-US" sz="11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combinatorics</a:t>
            </a:r>
            <a:r>
              <a:rPr lang="en-US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surface code depths 3, 5, and 7.</a:t>
            </a: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Trained and validated neural network models based on baseline models created in previous research, and evaluated all models on various performance metrics including accuracy, precision matrix, and F1 score.</a:t>
            </a: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Compared all neural network models in a dynamic surface code simulation which compared performance of all decoders based on error correction cycle count.</a:t>
            </a: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Proved that data set size and generation technique has an effect on the overall performance of the neural network decoder.</a:t>
            </a:r>
            <a:endParaRPr lang="en-US" sz="11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endParaRPr lang="en-US" sz="11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endParaRPr lang="en-US" sz="11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69880" lvl="1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4572000" y="3657600"/>
            <a:ext cx="4547772" cy="266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31920" indent="-331560" algn="ctr">
              <a:lnSpc>
                <a:spcPct val="100000"/>
              </a:lnSpc>
            </a:pPr>
            <a:r>
              <a:rPr lang="en-US" sz="1600" b="1" u="sng" strike="noStrike" spc="-1" dirty="0">
                <a:solidFill>
                  <a:srgbClr val="00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192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Considerations going forward</a:t>
            </a: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Generating exhaustive data sets is computationally expensive, random sampling can be optimized instead.</a:t>
            </a: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the assumption that each </a:t>
            </a:r>
            <a:r>
              <a:rPr lang="en-US" sz="11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qubit</a:t>
            </a:r>
            <a:r>
              <a:rPr lang="en-US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equally likely to have an error, random sampling is also too expensive.</a:t>
            </a:r>
            <a:endParaRPr lang="en-US" sz="11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1920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05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Research</a:t>
            </a:r>
            <a:endParaRPr lang="en-US" sz="105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9120" lvl="1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performance computing algorithms can be optimized to generate larger data sets without exceeding hardware limits.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9120" lvl="1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 of these neural networks against other decoding algorithms, including Blossom and distributed models.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1920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1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Impact</a:t>
            </a:r>
          </a:p>
          <a:p>
            <a:pPr marL="789120" lvl="1" indent="-171000">
              <a:buClr>
                <a:srgbClr val="000000"/>
              </a:buClr>
              <a:buFont typeface="Symbol" charset="2"/>
              <a:buChar char=""/>
            </a:pPr>
            <a:r>
              <a:rPr lang="en-US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Insight into the qualities of a data set that are morel likely to increase the effectiveness and efficiency of a fast means of quantum error correction, which is necessary for large-scale quantum processors</a:t>
            </a:r>
            <a:r>
              <a:rPr lang="en-US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lang="en-US" sz="11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89120" lvl="1" indent="-171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1920" indent="-331560"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7"/>
          <p:cNvSpPr txBox="1"/>
          <p:nvPr/>
        </p:nvSpPr>
        <p:spPr>
          <a:xfrm>
            <a:off x="7010280" y="649296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F3434D-D415-48CC-90EE-E5F9D819CB7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3505320" y="0"/>
            <a:ext cx="2157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UNCLASSIFIED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9"/>
          <p:cNvSpPr/>
          <p:nvPr/>
        </p:nvSpPr>
        <p:spPr>
          <a:xfrm>
            <a:off x="3505320" y="6553080"/>
            <a:ext cx="2157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UNCLASSIFIED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FA1880C-2A37-4055-AF58-1ACA667A96BF}"/>
              </a:ext>
            </a:extLst>
          </p:cNvPr>
          <p:cNvSpPr txBox="1"/>
          <p:nvPr/>
        </p:nvSpPr>
        <p:spPr>
          <a:xfrm>
            <a:off x="4896221" y="2966203"/>
            <a:ext cx="3948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Decoder accuracy for baseline neural network decoders versus the neural network model trained using randomly-sampled data sets containing 100,000 samples.</a:t>
            </a:r>
            <a:endParaRPr lang="en-US" sz="1000" dirty="0"/>
          </a:p>
        </p:txBody>
      </p:sp>
      <p:pic>
        <p:nvPicPr>
          <p:cNvPr id="1026" name="Picture 2" descr="D:\Documents\AFIT\Research\REPO\QIS\brett.martin\images\thesis figures\1 - Depth vs Accuracy\updated\d-acc-or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286" y="1427537"/>
            <a:ext cx="2194653" cy="13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ocuments\AFIT\Research\REPO\QIS\brett.martin\images\thesis figures\1 - Depth vs Accuracy\updated\d-acc-v2-100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39" y="1379470"/>
            <a:ext cx="2194654" cy="139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366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Dynamic  Space Scenarios</dc:title>
  <dc:creator>Cobb, Richard G Civ USAF AETC AFIT/ENY</dc:creator>
  <cp:lastModifiedBy>Brett Martin</cp:lastModifiedBy>
  <cp:revision>108</cp:revision>
  <dcterms:created xsi:type="dcterms:W3CDTF">2017-05-02T20:12:42Z</dcterms:created>
  <dcterms:modified xsi:type="dcterms:W3CDTF">2022-03-23T01:13:24Z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AFIT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