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3419691b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3419691b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3419691b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3419691b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3419691b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3419691b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3419691b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3419691b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3419691b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3419691b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3419691b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3419691b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3419691b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3419691b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419691b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419691b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3419691b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3419691b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3419691b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3419691b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3419691b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3419691b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3419691b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3419691b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3419691b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3419691b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3419691b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3419691b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3419691b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3419691b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419691b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419691b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3419691b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3419691b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3419691b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3419691b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vbA7BFfCrM2gLhmplNGjHmmfAoAr3C5-/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Bp13o2BUBIcKh3OLT8xJDJMoL-MMtvnY/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laravel/laravel" TargetMode="External"/><Relationship Id="rId4" Type="http://schemas.openxmlformats.org/officeDocument/2006/relationships/hyperlink" Target="https://developer.mozilla.org/en-US/" TargetMode="External"/><Relationship Id="rId5" Type="http://schemas.openxmlformats.org/officeDocument/2006/relationships/hyperlink" Target="https://larave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sQLfb2ozoFY6GEzC5iXJQ6rXOrrVqUSc/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SZ0vHyWfMBhxf2XFUvmo27AbmNkajPZP/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Tool Co-op</a:t>
            </a:r>
            <a:endParaRPr/>
          </a:p>
          <a:p>
            <a:pPr indent="0" lvl="0" marL="0" rtl="0" algn="ctr">
              <a:spcBef>
                <a:spcPts val="0"/>
              </a:spcBef>
              <a:spcAft>
                <a:spcPts val="0"/>
              </a:spcAft>
              <a:buNone/>
            </a:pPr>
            <a:r>
              <a:t/>
            </a:r>
            <a:endParaRPr sz="2900"/>
          </a:p>
          <a:p>
            <a:pPr indent="0" lvl="0" marL="0" rtl="0" algn="ctr">
              <a:spcBef>
                <a:spcPts val="0"/>
              </a:spcBef>
              <a:spcAft>
                <a:spcPts val="0"/>
              </a:spcAft>
              <a:buNone/>
            </a:pPr>
            <a:r>
              <a:rPr lang="en" sz="2800">
                <a:solidFill>
                  <a:schemeClr val="lt2"/>
                </a:solidFill>
              </a:rPr>
              <a:t>http://toolco-op.com</a:t>
            </a:r>
            <a:endParaRPr sz="2800">
              <a:solidFill>
                <a:schemeClr val="lt2"/>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 Guys: Zach Ellis, Cade Rasmussen, Eric Lambert, Brett Nielsen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Scrum Meeting Notes</a:t>
            </a:r>
            <a:endParaRPr/>
          </a:p>
        </p:txBody>
      </p:sp>
      <p:sp>
        <p:nvSpPr>
          <p:cNvPr id="115" name="Google Shape;115;p22"/>
          <p:cNvSpPr txBox="1"/>
          <p:nvPr>
            <p:ph idx="1" type="body"/>
          </p:nvPr>
        </p:nvSpPr>
        <p:spPr>
          <a:xfrm>
            <a:off x="311700" y="1230500"/>
            <a:ext cx="8520600" cy="333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Creating customer accounts was another topic covered in the first scrum meeting.</a:t>
            </a:r>
            <a:endParaRPr/>
          </a:p>
          <a:p>
            <a:pPr indent="-342900" lvl="0" marL="457200" rtl="0" algn="l">
              <a:spcBef>
                <a:spcPts val="0"/>
              </a:spcBef>
              <a:spcAft>
                <a:spcPts val="0"/>
              </a:spcAft>
              <a:buSzPts val="1800"/>
              <a:buChar char="●"/>
            </a:pPr>
            <a:r>
              <a:rPr lang="en"/>
              <a:t>The database will have a user table in the database. Along with customer information like name, address, and phone, this table also included the customer email and encrypted password for their login information</a:t>
            </a:r>
            <a:endParaRPr/>
          </a:p>
          <a:p>
            <a:pPr indent="-342900" lvl="0" marL="457200" rtl="0" algn="l">
              <a:spcBef>
                <a:spcPts val="0"/>
              </a:spcBef>
              <a:spcAft>
                <a:spcPts val="0"/>
              </a:spcAft>
              <a:buSzPts val="1800"/>
              <a:buChar char="●"/>
            </a:pPr>
            <a:r>
              <a:rPr lang="en"/>
              <a:t>The following tasks were created for this </a:t>
            </a:r>
            <a:r>
              <a:rPr lang="en"/>
              <a:t>requirement</a:t>
            </a:r>
            <a:r>
              <a:rPr lang="en"/>
              <a:t>:</a:t>
            </a:r>
            <a:endParaRPr/>
          </a:p>
          <a:p>
            <a:pPr indent="-317500" lvl="1" marL="914400" rtl="0" algn="l">
              <a:spcBef>
                <a:spcPts val="0"/>
              </a:spcBef>
              <a:spcAft>
                <a:spcPts val="0"/>
              </a:spcAft>
              <a:buSzPts val="1400"/>
              <a:buChar char="○"/>
            </a:pPr>
            <a:r>
              <a:rPr lang="en"/>
              <a:t>Customers can create their accounts on the webpage - All</a:t>
            </a:r>
            <a:endParaRPr/>
          </a:p>
          <a:p>
            <a:pPr indent="-317500" lvl="1" marL="914400" rtl="0" algn="l">
              <a:spcBef>
                <a:spcPts val="0"/>
              </a:spcBef>
              <a:spcAft>
                <a:spcPts val="0"/>
              </a:spcAft>
              <a:buSzPts val="1400"/>
              <a:buChar char="○"/>
            </a:pPr>
            <a:r>
              <a:rPr lang="en"/>
              <a:t>Customers can update their account information - All</a:t>
            </a:r>
            <a:endParaRPr/>
          </a:p>
          <a:p>
            <a:pPr indent="-317500" lvl="1" marL="914400" rtl="0" algn="l">
              <a:spcBef>
                <a:spcPts val="0"/>
              </a:spcBef>
              <a:spcAft>
                <a:spcPts val="0"/>
              </a:spcAft>
              <a:buSzPts val="1400"/>
              <a:buChar char="○"/>
            </a:pPr>
            <a:r>
              <a:rPr lang="en"/>
              <a:t>Admins can create user accounts - All</a:t>
            </a:r>
            <a:endParaRPr/>
          </a:p>
          <a:p>
            <a:pPr indent="-317500" lvl="1" marL="914400" rtl="0" algn="l">
              <a:spcBef>
                <a:spcPts val="0"/>
              </a:spcBef>
              <a:spcAft>
                <a:spcPts val="0"/>
              </a:spcAft>
              <a:buSzPts val="1400"/>
              <a:buChar char="○"/>
            </a:pPr>
            <a:r>
              <a:rPr lang="en"/>
              <a:t>Admins can create admin accounts - Zach</a:t>
            </a:r>
            <a:endParaRPr/>
          </a:p>
          <a:p>
            <a:pPr indent="-317500" lvl="1" marL="914400" rtl="0" algn="l">
              <a:spcBef>
                <a:spcPts val="0"/>
              </a:spcBef>
              <a:spcAft>
                <a:spcPts val="0"/>
              </a:spcAft>
              <a:buSzPts val="1400"/>
              <a:buChar char="○"/>
            </a:pPr>
            <a:r>
              <a:rPr lang="en"/>
              <a:t>Admins can update and delete user accounts - Zach</a:t>
            </a:r>
            <a:endParaRPr/>
          </a:p>
          <a:p>
            <a:pPr indent="-317500" lvl="1" marL="914400" rtl="0" algn="l">
              <a:spcBef>
                <a:spcPts val="0"/>
              </a:spcBef>
              <a:spcAft>
                <a:spcPts val="0"/>
              </a:spcAft>
              <a:buSzPts val="1400"/>
              <a:buChar char="○"/>
            </a:pPr>
            <a:r>
              <a:rPr lang="en"/>
              <a:t>Track user fees and delinquent accounts - Zach</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User Video</a:t>
            </a:r>
            <a:endParaRPr/>
          </a:p>
        </p:txBody>
      </p:sp>
      <p:pic>
        <p:nvPicPr>
          <p:cNvPr id="121" name="Google Shape;121;p23" title="Create_User_Account.mov">
            <a:hlinkClick r:id="rId3"/>
          </p:cNvPr>
          <p:cNvPicPr preferRelativeResize="0"/>
          <p:nvPr/>
        </p:nvPicPr>
        <p:blipFill>
          <a:blip r:embed="rId4">
            <a:alphaModFix/>
          </a:blip>
          <a:stretch>
            <a:fillRect/>
          </a:stretch>
        </p:blipFill>
        <p:spPr>
          <a:xfrm>
            <a:off x="2286000" y="1017725"/>
            <a:ext cx="457200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22925"/>
            <a:ext cx="886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Customers make their </a:t>
            </a:r>
            <a:r>
              <a:rPr lang="en"/>
              <a:t>reservations</a:t>
            </a:r>
            <a:r>
              <a:rPr lang="en"/>
              <a:t> </a:t>
            </a:r>
            <a:r>
              <a:rPr lang="en"/>
              <a:t>Requirement</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FURPS</a:t>
            </a:r>
            <a:endParaRPr/>
          </a:p>
          <a:p>
            <a:pPr indent="-342900" lvl="0" marL="457200" rtl="0" algn="l">
              <a:spcBef>
                <a:spcPts val="1600"/>
              </a:spcBef>
              <a:spcAft>
                <a:spcPts val="0"/>
              </a:spcAft>
              <a:buSzPts val="1800"/>
              <a:buChar char="●"/>
            </a:pPr>
            <a:r>
              <a:rPr lang="en"/>
              <a:t>Functionality</a:t>
            </a:r>
            <a:endParaRPr/>
          </a:p>
          <a:p>
            <a:pPr indent="0" lvl="0" marL="0" rtl="0" algn="l">
              <a:spcBef>
                <a:spcPts val="1600"/>
              </a:spcBef>
              <a:spcAft>
                <a:spcPts val="0"/>
              </a:spcAft>
              <a:buNone/>
            </a:pPr>
            <a:r>
              <a:rPr lang="en"/>
              <a:t>MOSCOW</a:t>
            </a:r>
            <a:endParaRPr/>
          </a:p>
          <a:p>
            <a:pPr indent="-342900" lvl="0" marL="457200" rtl="0" algn="l">
              <a:spcBef>
                <a:spcPts val="1600"/>
              </a:spcBef>
              <a:spcAft>
                <a:spcPts val="0"/>
              </a:spcAft>
              <a:buSzPts val="1800"/>
              <a:buChar char="●"/>
            </a:pPr>
            <a:r>
              <a:rPr lang="en"/>
              <a:t>MUST</a:t>
            </a:r>
            <a:endParaRPr/>
          </a:p>
          <a:p>
            <a:pPr indent="0" lvl="0" marL="0" rtl="0" algn="l">
              <a:spcBef>
                <a:spcPts val="1600"/>
              </a:spcBef>
              <a:spcAft>
                <a:spcPts val="0"/>
              </a:spcAft>
              <a:buNone/>
            </a:pPr>
            <a:r>
              <a:rPr lang="en"/>
              <a:t>A customer must be able to make their own reservations on the webpage. A customer must have access to a list of the tools and their on-hand quantity. They must be able to create reservations, view their reservations, and cancel if the reservation is no longer needed.</a:t>
            </a:r>
            <a:endParaRPr/>
          </a:p>
          <a:p>
            <a:pPr indent="0" lvl="0" marL="0" rtl="0" algn="l">
              <a:spcBef>
                <a:spcPts val="1600"/>
              </a:spcBef>
              <a:spcAft>
                <a:spcPts val="1600"/>
              </a:spcAft>
              <a:buNone/>
            </a:pPr>
            <a:r>
              <a:t/>
            </a:r>
            <a:endParaRPr/>
          </a:p>
        </p:txBody>
      </p:sp>
      <p:sp>
        <p:nvSpPr>
          <p:cNvPr id="128" name="Google Shape;128;p24"/>
          <p:cNvSpPr/>
          <p:nvPr/>
        </p:nvSpPr>
        <p:spPr>
          <a:xfrm>
            <a:off x="3993600" y="1134700"/>
            <a:ext cx="4892400" cy="156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24"/>
          <p:cNvPicPr preferRelativeResize="0"/>
          <p:nvPr/>
        </p:nvPicPr>
        <p:blipFill rotWithShape="1">
          <a:blip r:embed="rId3">
            <a:alphaModFix/>
          </a:blip>
          <a:srcRect b="26084" l="0" r="0" t="0"/>
          <a:stretch/>
        </p:blipFill>
        <p:spPr>
          <a:xfrm>
            <a:off x="4012650" y="1152475"/>
            <a:ext cx="4819650" cy="1419275"/>
          </a:xfrm>
          <a:prstGeom prst="rect">
            <a:avLst/>
          </a:prstGeom>
          <a:noFill/>
          <a:ln>
            <a:noFill/>
          </a:ln>
        </p:spPr>
      </p:pic>
      <p:sp>
        <p:nvSpPr>
          <p:cNvPr id="130" name="Google Shape;130;p24"/>
          <p:cNvSpPr/>
          <p:nvPr/>
        </p:nvSpPr>
        <p:spPr>
          <a:xfrm>
            <a:off x="5067000" y="2328375"/>
            <a:ext cx="3765300" cy="302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p:nvPr/>
        </p:nvSpPr>
        <p:spPr>
          <a:xfrm>
            <a:off x="4737775" y="2239950"/>
            <a:ext cx="692700" cy="390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Scrum Meeting Notes</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Allowing Customers the ability to create their own reservations was discussed and planned half way through development.</a:t>
            </a:r>
            <a:endParaRPr/>
          </a:p>
          <a:p>
            <a:pPr indent="-342900" lvl="0" marL="457200" rtl="0" algn="l">
              <a:spcBef>
                <a:spcPts val="0"/>
              </a:spcBef>
              <a:spcAft>
                <a:spcPts val="0"/>
              </a:spcAft>
              <a:buSzPts val="1800"/>
              <a:buChar char="●"/>
            </a:pPr>
            <a:r>
              <a:rPr lang="en"/>
              <a:t>The following tasks were needed for this requirement:</a:t>
            </a:r>
            <a:endParaRPr/>
          </a:p>
          <a:p>
            <a:pPr indent="-317500" lvl="1" marL="914400" rtl="0" algn="l">
              <a:spcBef>
                <a:spcPts val="0"/>
              </a:spcBef>
              <a:spcAft>
                <a:spcPts val="0"/>
              </a:spcAft>
              <a:buSzPts val="1400"/>
              <a:buChar char="○"/>
            </a:pPr>
            <a:r>
              <a:rPr lang="en"/>
              <a:t>Create database structure for reservations (shown in next slide)</a:t>
            </a:r>
            <a:endParaRPr/>
          </a:p>
          <a:p>
            <a:pPr indent="-317500" lvl="1" marL="914400" rtl="0" algn="l">
              <a:spcBef>
                <a:spcPts val="0"/>
              </a:spcBef>
              <a:spcAft>
                <a:spcPts val="0"/>
              </a:spcAft>
              <a:buSzPts val="1400"/>
              <a:buChar char="○"/>
            </a:pPr>
            <a:r>
              <a:rPr lang="en"/>
              <a:t>Views for reservations with date filter - Cade</a:t>
            </a:r>
            <a:endParaRPr/>
          </a:p>
          <a:p>
            <a:pPr indent="-317500" lvl="1" marL="914400" rtl="0" algn="l">
              <a:spcBef>
                <a:spcPts val="0"/>
              </a:spcBef>
              <a:spcAft>
                <a:spcPts val="0"/>
              </a:spcAft>
              <a:buSzPts val="1400"/>
              <a:buChar char="○"/>
            </a:pPr>
            <a:r>
              <a:rPr lang="en"/>
              <a:t>Pages to </a:t>
            </a:r>
            <a:r>
              <a:rPr lang="en"/>
              <a:t>supplement</a:t>
            </a:r>
            <a:r>
              <a:rPr lang="en"/>
              <a:t> </a:t>
            </a:r>
            <a:r>
              <a:rPr lang="en"/>
              <a:t>reservations - Eric</a:t>
            </a:r>
            <a:endParaRPr/>
          </a:p>
          <a:p>
            <a:pPr indent="-317500" lvl="1" marL="914400" rtl="0" algn="l">
              <a:spcBef>
                <a:spcPts val="0"/>
              </a:spcBef>
              <a:spcAft>
                <a:spcPts val="0"/>
              </a:spcAft>
              <a:buSzPts val="1400"/>
              <a:buChar char="○"/>
            </a:pPr>
            <a:r>
              <a:rPr lang="en"/>
              <a:t>Create reservation - Brett</a:t>
            </a:r>
            <a:endParaRPr/>
          </a:p>
          <a:p>
            <a:pPr indent="-317500" lvl="2" marL="1371600" rtl="0" algn="l">
              <a:spcBef>
                <a:spcPts val="0"/>
              </a:spcBef>
              <a:spcAft>
                <a:spcPts val="0"/>
              </a:spcAft>
              <a:buSzPts val="1400"/>
              <a:buChar char="■"/>
            </a:pPr>
            <a:r>
              <a:rPr lang="en"/>
              <a:t>Check if tools available</a:t>
            </a:r>
            <a:endParaRPr/>
          </a:p>
          <a:p>
            <a:pPr indent="-317500" lvl="2" marL="1371600" rtl="0" algn="l">
              <a:spcBef>
                <a:spcPts val="0"/>
              </a:spcBef>
              <a:spcAft>
                <a:spcPts val="0"/>
              </a:spcAft>
              <a:buSzPts val="1400"/>
              <a:buChar char="■"/>
            </a:pPr>
            <a:r>
              <a:rPr lang="en"/>
              <a:t>Assign to user</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structure</a:t>
            </a:r>
            <a:endParaRPr/>
          </a:p>
        </p:txBody>
      </p:sp>
      <p:sp>
        <p:nvSpPr>
          <p:cNvPr id="143" name="Google Shape;143;p26"/>
          <p:cNvSpPr txBox="1"/>
          <p:nvPr>
            <p:ph idx="1" type="body"/>
          </p:nvPr>
        </p:nvSpPr>
        <p:spPr>
          <a:xfrm>
            <a:off x="311700" y="1152475"/>
            <a:ext cx="3519900" cy="38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Customers/Users table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Reservations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Reservation Items</a:t>
            </a:r>
            <a:endParaRPr/>
          </a:p>
          <a:p>
            <a:pPr indent="0" lvl="0" marL="0" rtl="0" algn="l">
              <a:spcBef>
                <a:spcPts val="1600"/>
              </a:spcBef>
              <a:spcAft>
                <a:spcPts val="0"/>
              </a:spcAft>
              <a:buNone/>
            </a:pPr>
            <a:r>
              <a:t/>
            </a:r>
            <a:endParaRPr/>
          </a:p>
          <a:p>
            <a:pPr indent="457200" lvl="0" marL="0" rtl="0" algn="l">
              <a:spcBef>
                <a:spcPts val="1600"/>
              </a:spcBef>
              <a:spcAft>
                <a:spcPts val="1600"/>
              </a:spcAft>
              <a:buNone/>
            </a:pPr>
            <a:r>
              <a:rPr lang="en"/>
              <a:t>      Items</a:t>
            </a:r>
            <a:endParaRPr/>
          </a:p>
        </p:txBody>
      </p:sp>
      <p:sp>
        <p:nvSpPr>
          <p:cNvPr id="144" name="Google Shape;144;p26"/>
          <p:cNvSpPr/>
          <p:nvPr/>
        </p:nvSpPr>
        <p:spPr>
          <a:xfrm>
            <a:off x="3927275" y="176850"/>
            <a:ext cx="4811400" cy="4428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6"/>
          <p:cNvPicPr preferRelativeResize="0"/>
          <p:nvPr/>
        </p:nvPicPr>
        <p:blipFill>
          <a:blip r:embed="rId3">
            <a:alphaModFix/>
          </a:blip>
          <a:stretch>
            <a:fillRect/>
          </a:stretch>
        </p:blipFill>
        <p:spPr>
          <a:xfrm>
            <a:off x="4050200" y="248175"/>
            <a:ext cx="4629150" cy="4248150"/>
          </a:xfrm>
          <a:prstGeom prst="rect">
            <a:avLst/>
          </a:prstGeom>
          <a:noFill/>
          <a:ln>
            <a:noFill/>
          </a:ln>
        </p:spPr>
      </p:pic>
      <p:cxnSp>
        <p:nvCxnSpPr>
          <p:cNvPr id="146" name="Google Shape;146;p26"/>
          <p:cNvCxnSpPr/>
          <p:nvPr/>
        </p:nvCxnSpPr>
        <p:spPr>
          <a:xfrm>
            <a:off x="1525225" y="1547350"/>
            <a:ext cx="0" cy="678000"/>
          </a:xfrm>
          <a:prstGeom prst="straightConnector1">
            <a:avLst/>
          </a:prstGeom>
          <a:noFill/>
          <a:ln cap="flat" cmpd="sng" w="9525">
            <a:solidFill>
              <a:srgbClr val="FFFFFF"/>
            </a:solidFill>
            <a:prstDash val="solid"/>
            <a:round/>
            <a:headEnd len="med" w="med" type="none"/>
            <a:tailEnd len="med" w="med" type="triangle"/>
          </a:ln>
        </p:spPr>
      </p:cxnSp>
      <p:cxnSp>
        <p:nvCxnSpPr>
          <p:cNvPr id="147" name="Google Shape;147;p26"/>
          <p:cNvCxnSpPr/>
          <p:nvPr/>
        </p:nvCxnSpPr>
        <p:spPr>
          <a:xfrm flipH="1">
            <a:off x="1521625" y="2571750"/>
            <a:ext cx="7200" cy="729600"/>
          </a:xfrm>
          <a:prstGeom prst="straightConnector1">
            <a:avLst/>
          </a:prstGeom>
          <a:noFill/>
          <a:ln cap="flat" cmpd="sng" w="9525">
            <a:solidFill>
              <a:srgbClr val="FFFFFF"/>
            </a:solidFill>
            <a:prstDash val="solid"/>
            <a:round/>
            <a:headEnd len="med" w="med" type="none"/>
            <a:tailEnd len="med" w="med" type="triangle"/>
          </a:ln>
        </p:spPr>
      </p:cxnSp>
      <p:cxnSp>
        <p:nvCxnSpPr>
          <p:cNvPr id="148" name="Google Shape;148;p26"/>
          <p:cNvCxnSpPr/>
          <p:nvPr/>
        </p:nvCxnSpPr>
        <p:spPr>
          <a:xfrm>
            <a:off x="1525225" y="3610425"/>
            <a:ext cx="0" cy="7146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Structure Explained</a:t>
            </a:r>
            <a:endParaRPr/>
          </a:p>
        </p:txBody>
      </p:sp>
      <p:sp>
        <p:nvSpPr>
          <p:cNvPr id="154" name="Google Shape;154;p27"/>
          <p:cNvSpPr txBox="1"/>
          <p:nvPr>
            <p:ph idx="1" type="body"/>
          </p:nvPr>
        </p:nvSpPr>
        <p:spPr>
          <a:xfrm>
            <a:off x="311700" y="1152475"/>
            <a:ext cx="8520600" cy="238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a reservation is created in the database, it is linked to a customer. The reservation table holds the information for the reservation dates as well.  The reservation items table is the linking table between reservations and items. This allows for reservations to have multiple items and for items to be linked to a reservation without being tied to a specific reservation.  This lets the same item be on multiple reservations as long as there is enough stock for the time frame given. Items is a table that holds the information specific to an item.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Creating Reservation Video</a:t>
            </a:r>
            <a:endParaRPr/>
          </a:p>
        </p:txBody>
      </p:sp>
      <p:pic>
        <p:nvPicPr>
          <p:cNvPr id="160" name="Google Shape;160;p28" title="User_Create_Reservation.mov">
            <a:hlinkClick r:id="rId3"/>
          </p:cNvPr>
          <p:cNvPicPr preferRelativeResize="0"/>
          <p:nvPr/>
        </p:nvPicPr>
        <p:blipFill>
          <a:blip r:embed="rId4">
            <a:alphaModFix/>
          </a:blip>
          <a:stretch>
            <a:fillRect/>
          </a:stretch>
        </p:blipFill>
        <p:spPr>
          <a:xfrm>
            <a:off x="2286000" y="1017725"/>
            <a:ext cx="4572000"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Burndown Chart</a:t>
            </a:r>
            <a:endParaRPr/>
          </a:p>
        </p:txBody>
      </p:sp>
      <p:pic>
        <p:nvPicPr>
          <p:cNvPr id="166" name="Google Shape;166;p29"/>
          <p:cNvPicPr preferRelativeResize="0"/>
          <p:nvPr/>
        </p:nvPicPr>
        <p:blipFill>
          <a:blip r:embed="rId3">
            <a:alphaModFix/>
          </a:blip>
          <a:stretch>
            <a:fillRect/>
          </a:stretch>
        </p:blipFill>
        <p:spPr>
          <a:xfrm>
            <a:off x="394950" y="1068875"/>
            <a:ext cx="8437351" cy="31908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72" name="Google Shape;172;p30"/>
          <p:cNvSpPr txBox="1"/>
          <p:nvPr>
            <p:ph idx="1" type="body"/>
          </p:nvPr>
        </p:nvSpPr>
        <p:spPr>
          <a:xfrm>
            <a:off x="311700" y="1152475"/>
            <a:ext cx="8520600" cy="39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Hypertext Preprocessor. (n.d.). Retrieved April 11, 2020, from https://www.php.net/Laravel. (2020, April 9). </a:t>
            </a:r>
            <a:endParaRPr/>
          </a:p>
          <a:p>
            <a:pPr indent="0" lvl="0" marL="0" rtl="0" algn="l">
              <a:spcBef>
                <a:spcPts val="1600"/>
              </a:spcBef>
              <a:spcAft>
                <a:spcPts val="0"/>
              </a:spcAft>
              <a:buNone/>
            </a:pPr>
            <a:r>
              <a:rPr lang="en"/>
              <a:t>laravel/laravel. Retrieved April 11, 2020, from </a:t>
            </a:r>
            <a:r>
              <a:rPr lang="en" u="sng">
                <a:solidFill>
                  <a:schemeClr val="hlink"/>
                </a:solidFill>
                <a:hlinkClick r:id="rId3"/>
              </a:rPr>
              <a:t>https://github.com/laravel/laravel</a:t>
            </a:r>
            <a:endParaRPr/>
          </a:p>
          <a:p>
            <a:pPr indent="0" lvl="0" marL="0" rtl="0" algn="l">
              <a:spcBef>
                <a:spcPts val="1600"/>
              </a:spcBef>
              <a:spcAft>
                <a:spcPts val="0"/>
              </a:spcAft>
              <a:buNone/>
            </a:pPr>
            <a:r>
              <a:rPr lang="en"/>
              <a:t>Resources for developers, by developers. (2020, April 7). Retrieved April 11, 2020, from </a:t>
            </a:r>
            <a:r>
              <a:rPr lang="en" u="sng">
                <a:solidFill>
                  <a:schemeClr val="hlink"/>
                </a:solidFill>
                <a:hlinkClick r:id="rId4"/>
              </a:rPr>
              <a:t>https://developer.mozilla.org/en-US/</a:t>
            </a:r>
            <a:endParaRPr/>
          </a:p>
          <a:p>
            <a:pPr indent="0" lvl="0" marL="0" rtl="0" algn="l">
              <a:spcBef>
                <a:spcPts val="1600"/>
              </a:spcBef>
              <a:spcAft>
                <a:spcPts val="0"/>
              </a:spcAft>
              <a:buNone/>
            </a:pPr>
            <a:r>
              <a:rPr lang="en"/>
              <a:t>The PHP Framework for Web Artisans. (n.d.). Retrieved April 11, 2020, from </a:t>
            </a:r>
            <a:r>
              <a:rPr lang="en" u="sng">
                <a:solidFill>
                  <a:schemeClr val="hlink"/>
                </a:solidFill>
                <a:hlinkClick r:id="rId5"/>
              </a:rPr>
              <a:t>https://laravel.com/</a:t>
            </a:r>
            <a:endParaRPr/>
          </a:p>
          <a:p>
            <a:pPr indent="0" lvl="0" marL="0" rtl="0" algn="l">
              <a:spcBef>
                <a:spcPts val="1600"/>
              </a:spcBef>
              <a:spcAft>
                <a:spcPts val="0"/>
              </a:spcAft>
              <a:buNone/>
            </a:pPr>
            <a:r>
              <a:rPr lang="en"/>
              <a:t>Where Developers Learn, Share, &amp; Build Careers. (n.d.). Retrieved April 11, 2020, from https://stackoverflow.com/</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Neighborhood Tool Co-op?</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neighborhood Tool Co-op is a facility that allows nearby citizens to borrow tools. Patrons of the Neighborhood Tool Co-op pay a monthly fee that allows them to burrow the tools.  Reservations for the tools must be made.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Currently the Tool Co-op keeps track of fees, inventory, and customers through paper records.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requirements for the software?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Neighborhood Tool Co-op has requested the following requirements for their software:</a:t>
            </a:r>
            <a:endParaRPr/>
          </a:p>
          <a:p>
            <a:pPr indent="-342900" lvl="0" marL="457200" rtl="0" algn="l">
              <a:spcBef>
                <a:spcPts val="1600"/>
              </a:spcBef>
              <a:spcAft>
                <a:spcPts val="0"/>
              </a:spcAft>
              <a:buSzPts val="1800"/>
              <a:buChar char="●"/>
            </a:pPr>
            <a:r>
              <a:rPr lang="en"/>
              <a:t>Inventory Management</a:t>
            </a:r>
            <a:endParaRPr/>
          </a:p>
          <a:p>
            <a:pPr indent="-342900" lvl="0" marL="457200" rtl="0" algn="l">
              <a:spcBef>
                <a:spcPts val="0"/>
              </a:spcBef>
              <a:spcAft>
                <a:spcPts val="0"/>
              </a:spcAft>
              <a:buSzPts val="1800"/>
              <a:buChar char="●"/>
            </a:pPr>
            <a:r>
              <a:rPr lang="en"/>
              <a:t>Customer Management</a:t>
            </a:r>
            <a:endParaRPr/>
          </a:p>
          <a:p>
            <a:pPr indent="-342900" lvl="0" marL="457200" rtl="0" algn="l">
              <a:spcBef>
                <a:spcPts val="0"/>
              </a:spcBef>
              <a:spcAft>
                <a:spcPts val="0"/>
              </a:spcAft>
              <a:buSzPts val="1800"/>
              <a:buChar char="●"/>
            </a:pPr>
            <a:r>
              <a:rPr lang="en"/>
              <a:t>Reservation Management</a:t>
            </a:r>
            <a:endParaRPr/>
          </a:p>
          <a:p>
            <a:pPr indent="-342900" lvl="0" marL="457200" rtl="0" algn="l">
              <a:spcBef>
                <a:spcPts val="0"/>
              </a:spcBef>
              <a:spcAft>
                <a:spcPts val="0"/>
              </a:spcAft>
              <a:buSzPts val="1800"/>
              <a:buChar char="●"/>
            </a:pPr>
            <a:r>
              <a:rPr lang="en"/>
              <a:t>Fee Management</a:t>
            </a:r>
            <a:endParaRPr/>
          </a:p>
          <a:p>
            <a:pPr indent="-342900" lvl="0" marL="457200" rtl="0" algn="l">
              <a:spcBef>
                <a:spcPts val="0"/>
              </a:spcBef>
              <a:spcAft>
                <a:spcPts val="0"/>
              </a:spcAft>
              <a:buSzPts val="1800"/>
              <a:buChar char="●"/>
            </a:pPr>
            <a:r>
              <a:rPr lang="en"/>
              <a:t>Reporting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Architecture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software for the Neighborhood Tool Co-op is a web based application. The application uses the following tools:</a:t>
            </a:r>
            <a:endParaRPr/>
          </a:p>
          <a:p>
            <a:pPr indent="-342900" lvl="0" marL="457200" rtl="0" algn="l">
              <a:spcBef>
                <a:spcPts val="1600"/>
              </a:spcBef>
              <a:spcAft>
                <a:spcPts val="0"/>
              </a:spcAft>
              <a:buSzPts val="1800"/>
              <a:buChar char="●"/>
            </a:pPr>
            <a:r>
              <a:rPr lang="en"/>
              <a:t>AWS server</a:t>
            </a:r>
            <a:endParaRPr/>
          </a:p>
          <a:p>
            <a:pPr indent="-342900" lvl="0" marL="457200" rtl="0" algn="l">
              <a:spcBef>
                <a:spcPts val="0"/>
              </a:spcBef>
              <a:spcAft>
                <a:spcPts val="0"/>
              </a:spcAft>
              <a:buSzPts val="1800"/>
              <a:buChar char="●"/>
            </a:pPr>
            <a:r>
              <a:rPr lang="en"/>
              <a:t>LAMP stack (Linux, Apache, Mysql, PHP)</a:t>
            </a:r>
            <a:endParaRPr/>
          </a:p>
          <a:p>
            <a:pPr indent="-342900" lvl="0" marL="457200" rtl="0" algn="l">
              <a:spcBef>
                <a:spcPts val="0"/>
              </a:spcBef>
              <a:spcAft>
                <a:spcPts val="0"/>
              </a:spcAft>
              <a:buSzPts val="1800"/>
              <a:buChar char="●"/>
            </a:pPr>
            <a:r>
              <a:rPr lang="en"/>
              <a:t>Laravel back-end framework</a:t>
            </a:r>
            <a:endParaRPr/>
          </a:p>
          <a:p>
            <a:pPr indent="-342900" lvl="0" marL="457200" rtl="0" algn="l">
              <a:spcBef>
                <a:spcPts val="0"/>
              </a:spcBef>
              <a:spcAft>
                <a:spcPts val="0"/>
              </a:spcAft>
              <a:buSzPts val="1800"/>
              <a:buChar char="●"/>
            </a:pPr>
            <a:r>
              <a:rPr lang="en"/>
              <a:t>Laravel Blade Templating for front-end</a:t>
            </a:r>
            <a:endParaRPr/>
          </a:p>
          <a:p>
            <a:pPr indent="-342900" lvl="0" marL="457200" rtl="0" algn="l">
              <a:spcBef>
                <a:spcPts val="0"/>
              </a:spcBef>
              <a:spcAft>
                <a:spcPts val="0"/>
              </a:spcAft>
              <a:buSzPts val="1800"/>
              <a:buChar char="●"/>
            </a:pPr>
            <a:r>
              <a:rPr lang="en"/>
              <a:t>HTML, CSS, Javascript</a:t>
            </a:r>
            <a:endParaRPr/>
          </a:p>
          <a:p>
            <a:pPr indent="-342900" lvl="0" marL="457200" rtl="0" algn="l">
              <a:spcBef>
                <a:spcPts val="0"/>
              </a:spcBef>
              <a:spcAft>
                <a:spcPts val="0"/>
              </a:spcAft>
              <a:buSzPts val="1800"/>
              <a:buChar char="●"/>
            </a:pPr>
            <a:r>
              <a:rPr lang="en"/>
              <a:t>PHPUnit for unit testing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Track Inventory Requirement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FURPS</a:t>
            </a:r>
            <a:endParaRPr/>
          </a:p>
          <a:p>
            <a:pPr indent="-342900" lvl="0" marL="457200" rtl="0" algn="l">
              <a:spcBef>
                <a:spcPts val="1600"/>
              </a:spcBef>
              <a:spcAft>
                <a:spcPts val="0"/>
              </a:spcAft>
              <a:buSzPts val="1800"/>
              <a:buChar char="●"/>
            </a:pPr>
            <a:r>
              <a:rPr lang="en"/>
              <a:t>Functionality</a:t>
            </a:r>
            <a:endParaRPr/>
          </a:p>
          <a:p>
            <a:pPr indent="0" lvl="0" marL="0" rtl="0" algn="l">
              <a:spcBef>
                <a:spcPts val="1600"/>
              </a:spcBef>
              <a:spcAft>
                <a:spcPts val="0"/>
              </a:spcAft>
              <a:buNone/>
            </a:pPr>
            <a:r>
              <a:rPr lang="en"/>
              <a:t>MOSCOW</a:t>
            </a:r>
            <a:endParaRPr/>
          </a:p>
          <a:p>
            <a:pPr indent="-342900" lvl="0" marL="457200" rtl="0" algn="l">
              <a:spcBef>
                <a:spcPts val="1600"/>
              </a:spcBef>
              <a:spcAft>
                <a:spcPts val="0"/>
              </a:spcAft>
              <a:buSzPts val="1800"/>
              <a:buChar char="●"/>
            </a:pPr>
            <a:r>
              <a:rPr lang="en"/>
              <a:t>Must</a:t>
            </a:r>
            <a:endParaRPr/>
          </a:p>
          <a:p>
            <a:pPr indent="0" lvl="0" marL="0" rtl="0" algn="l">
              <a:spcBef>
                <a:spcPts val="1600"/>
              </a:spcBef>
              <a:spcAft>
                <a:spcPts val="1600"/>
              </a:spcAft>
              <a:buNone/>
            </a:pPr>
            <a:r>
              <a:rPr lang="en"/>
              <a:t>It is necessary to create a method to track inventory. This includes adding tools to inventory, removing tools, adjusting on-hand quantity, and tracking how many tools are in the warehouse and how many are out due to a </a:t>
            </a:r>
            <a:r>
              <a:rPr lang="en"/>
              <a:t>reservation</a:t>
            </a:r>
            <a:r>
              <a:rPr lang="en"/>
              <a:t>.</a:t>
            </a:r>
            <a:endParaRPr/>
          </a:p>
        </p:txBody>
      </p:sp>
      <p:sp>
        <p:nvSpPr>
          <p:cNvPr id="80" name="Google Shape;80;p17"/>
          <p:cNvSpPr/>
          <p:nvPr/>
        </p:nvSpPr>
        <p:spPr>
          <a:xfrm>
            <a:off x="2571525" y="1112600"/>
            <a:ext cx="6167100" cy="1459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7"/>
          <p:cNvPicPr preferRelativeResize="0"/>
          <p:nvPr/>
        </p:nvPicPr>
        <p:blipFill rotWithShape="1">
          <a:blip r:embed="rId3">
            <a:alphaModFix/>
          </a:blip>
          <a:srcRect b="51740" l="0" r="0" t="33781"/>
          <a:stretch/>
        </p:blipFill>
        <p:spPr>
          <a:xfrm>
            <a:off x="2538975" y="1120901"/>
            <a:ext cx="6125975" cy="126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Scrum Meeting Notes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first scrum meeting that was dealing with development tasks included heavy discussion on inventory tracking. We knew we must create a way to effectively track inventory.</a:t>
            </a:r>
            <a:endParaRPr/>
          </a:p>
          <a:p>
            <a:pPr indent="-342900" lvl="0" marL="457200" rtl="0" algn="l">
              <a:spcBef>
                <a:spcPts val="0"/>
              </a:spcBef>
              <a:spcAft>
                <a:spcPts val="0"/>
              </a:spcAft>
              <a:buSzPts val="1800"/>
              <a:buChar char="●"/>
            </a:pPr>
            <a:r>
              <a:rPr lang="en"/>
              <a:t>There would be an items database that would hold each item.  This database held fields for the item description, the items quantity, and notes specific to the items location in the Neighborhood Tool Co-op warehouse.</a:t>
            </a:r>
            <a:endParaRPr/>
          </a:p>
          <a:p>
            <a:pPr indent="-342900" lvl="0" marL="457200" rtl="0" algn="l">
              <a:spcBef>
                <a:spcPts val="0"/>
              </a:spcBef>
              <a:spcAft>
                <a:spcPts val="0"/>
              </a:spcAft>
              <a:buSzPts val="1800"/>
              <a:buChar char="●"/>
            </a:pPr>
            <a:r>
              <a:rPr lang="en"/>
              <a:t>Tasks for this objective included:</a:t>
            </a:r>
            <a:endParaRPr/>
          </a:p>
          <a:p>
            <a:pPr indent="-317500" lvl="1" marL="914400" rtl="0" algn="l">
              <a:spcBef>
                <a:spcPts val="0"/>
              </a:spcBef>
              <a:spcAft>
                <a:spcPts val="0"/>
              </a:spcAft>
              <a:buSzPts val="1400"/>
              <a:buChar char="○"/>
            </a:pPr>
            <a:r>
              <a:rPr lang="en"/>
              <a:t>Create items and remove items as as admin user - Brett</a:t>
            </a:r>
            <a:endParaRPr/>
          </a:p>
          <a:p>
            <a:pPr indent="-317500" lvl="1" marL="914400" rtl="0" algn="l">
              <a:spcBef>
                <a:spcPts val="0"/>
              </a:spcBef>
              <a:spcAft>
                <a:spcPts val="0"/>
              </a:spcAft>
              <a:buSzPts val="1400"/>
              <a:buChar char="○"/>
            </a:pPr>
            <a:r>
              <a:rPr lang="en"/>
              <a:t>Change items quantity as an admin user - Brett</a:t>
            </a:r>
            <a:endParaRPr/>
          </a:p>
          <a:p>
            <a:pPr indent="-317500" lvl="1" marL="914400" rtl="0" algn="l">
              <a:spcBef>
                <a:spcPts val="0"/>
              </a:spcBef>
              <a:spcAft>
                <a:spcPts val="0"/>
              </a:spcAft>
              <a:buSzPts val="1400"/>
              <a:buChar char="○"/>
            </a:pPr>
            <a:r>
              <a:rPr lang="en"/>
              <a:t>Display on-hand item amounts to all users - Brett</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User Creating Reservation Video</a:t>
            </a:r>
            <a:endParaRPr/>
          </a:p>
        </p:txBody>
      </p:sp>
      <p:pic>
        <p:nvPicPr>
          <p:cNvPr id="93" name="Google Shape;93;p19" title="Admin_Checkout.mov">
            <a:hlinkClick r:id="rId3"/>
          </p:cNvPr>
          <p:cNvPicPr preferRelativeResize="0"/>
          <p:nvPr/>
        </p:nvPicPr>
        <p:blipFill>
          <a:blip r:embed="rId4">
            <a:alphaModFix/>
          </a:blip>
          <a:stretch>
            <a:fillRect/>
          </a:stretch>
        </p:blipFill>
        <p:spPr>
          <a:xfrm>
            <a:off x="2286000" y="1017725"/>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User Checking in Reservation Video</a:t>
            </a:r>
            <a:endParaRPr/>
          </a:p>
        </p:txBody>
      </p:sp>
      <p:pic>
        <p:nvPicPr>
          <p:cNvPr id="99" name="Google Shape;99;p20" title="Admin_Checkin.mov">
            <a:hlinkClick r:id="rId3"/>
          </p:cNvPr>
          <p:cNvPicPr preferRelativeResize="0"/>
          <p:nvPr/>
        </p:nvPicPr>
        <p:blipFill>
          <a:blip r:embed="rId4">
            <a:alphaModFix/>
          </a:blip>
          <a:stretch>
            <a:fillRect/>
          </a:stretch>
        </p:blipFill>
        <p:spPr>
          <a:xfrm>
            <a:off x="2286000" y="1017725"/>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Management </a:t>
            </a:r>
            <a:r>
              <a:rPr lang="en"/>
              <a:t>Requirement</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FURPS</a:t>
            </a:r>
            <a:endParaRPr/>
          </a:p>
          <a:p>
            <a:pPr indent="-342900" lvl="0" marL="457200" rtl="0" algn="l">
              <a:spcBef>
                <a:spcPts val="1600"/>
              </a:spcBef>
              <a:spcAft>
                <a:spcPts val="0"/>
              </a:spcAft>
              <a:buSzPts val="1800"/>
              <a:buChar char="●"/>
            </a:pPr>
            <a:r>
              <a:rPr lang="en"/>
              <a:t>Functionality</a:t>
            </a:r>
            <a:endParaRPr/>
          </a:p>
          <a:p>
            <a:pPr indent="0" lvl="0" marL="0" rtl="0" algn="l">
              <a:spcBef>
                <a:spcPts val="1600"/>
              </a:spcBef>
              <a:spcAft>
                <a:spcPts val="0"/>
              </a:spcAft>
              <a:buNone/>
            </a:pPr>
            <a:r>
              <a:rPr lang="en"/>
              <a:t>MOSCOW</a:t>
            </a:r>
            <a:endParaRPr/>
          </a:p>
          <a:p>
            <a:pPr indent="-342900" lvl="0" marL="457200" rtl="0" algn="l">
              <a:spcBef>
                <a:spcPts val="1600"/>
              </a:spcBef>
              <a:spcAft>
                <a:spcPts val="0"/>
              </a:spcAft>
              <a:buSzPts val="1800"/>
              <a:buChar char="●"/>
            </a:pPr>
            <a:r>
              <a:rPr lang="en"/>
              <a:t>MUST</a:t>
            </a:r>
            <a:endParaRPr/>
          </a:p>
          <a:p>
            <a:pPr indent="0" lvl="0" marL="0" rtl="0" algn="l">
              <a:spcBef>
                <a:spcPts val="1600"/>
              </a:spcBef>
              <a:spcAft>
                <a:spcPts val="1600"/>
              </a:spcAft>
              <a:buNone/>
            </a:pPr>
            <a:r>
              <a:rPr lang="en"/>
              <a:t>It was necessary to allow both admins and users to manage customer accounts.  Customer accounts must be able to be created, updated, and deleted.</a:t>
            </a:r>
            <a:endParaRPr/>
          </a:p>
        </p:txBody>
      </p:sp>
      <p:sp>
        <p:nvSpPr>
          <p:cNvPr id="106" name="Google Shape;106;p21"/>
          <p:cNvSpPr/>
          <p:nvPr/>
        </p:nvSpPr>
        <p:spPr>
          <a:xfrm>
            <a:off x="3993600" y="1134700"/>
            <a:ext cx="4892400" cy="1989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21"/>
          <p:cNvPicPr preferRelativeResize="0"/>
          <p:nvPr/>
        </p:nvPicPr>
        <p:blipFill>
          <a:blip r:embed="rId3">
            <a:alphaModFix/>
          </a:blip>
          <a:stretch>
            <a:fillRect/>
          </a:stretch>
        </p:blipFill>
        <p:spPr>
          <a:xfrm>
            <a:off x="4012650" y="1152475"/>
            <a:ext cx="4819650" cy="1920075"/>
          </a:xfrm>
          <a:prstGeom prst="rect">
            <a:avLst/>
          </a:prstGeom>
          <a:noFill/>
          <a:ln>
            <a:noFill/>
          </a:ln>
        </p:spPr>
      </p:pic>
      <p:sp>
        <p:nvSpPr>
          <p:cNvPr id="108" name="Google Shape;108;p21"/>
          <p:cNvSpPr/>
          <p:nvPr/>
        </p:nvSpPr>
        <p:spPr>
          <a:xfrm>
            <a:off x="5069350" y="1186300"/>
            <a:ext cx="3765300" cy="1127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p:nvPr/>
        </p:nvSpPr>
        <p:spPr>
          <a:xfrm>
            <a:off x="4737775" y="1525250"/>
            <a:ext cx="832500" cy="670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