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5" autoAdjust="0"/>
    <p:restoredTop sz="94660"/>
  </p:normalViewPr>
  <p:slideViewPr>
    <p:cSldViewPr>
      <p:cViewPr varScale="1">
        <p:scale>
          <a:sx n="104" d="100"/>
          <a:sy n="104" d="100"/>
        </p:scale>
        <p:origin x="548" y="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B55323F2-14D2-4C72-97CF-90A999E48603}"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90082-3BD9-4043-85A9-1B18A38E47A1}"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323F2-14D2-4C72-97CF-90A999E48603}"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90082-3BD9-4043-85A9-1B18A38E47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323F2-14D2-4C72-97CF-90A999E48603}"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90082-3BD9-4043-85A9-1B18A38E47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323F2-14D2-4C72-97CF-90A999E48603}"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90082-3BD9-4043-85A9-1B18A38E47A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B55323F2-14D2-4C72-97CF-90A999E48603}" type="datetimeFigureOut">
              <a:rPr lang="en-US" smtClean="0"/>
              <a:t>7/2/2024</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EF990082-3BD9-4043-85A9-1B18A38E47A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5323F2-14D2-4C72-97CF-90A999E48603}" type="datetimeFigureOut">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90082-3BD9-4043-85A9-1B18A38E47A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5323F2-14D2-4C72-97CF-90A999E48603}" type="datetimeFigureOut">
              <a:rPr lang="en-US" smtClean="0"/>
              <a:t>7/2/2024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990082-3BD9-4043-85A9-1B18A38E47A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5323F2-14D2-4C72-97CF-90A999E48603}" type="datetimeFigureOut">
              <a:rPr lang="en-US" smtClean="0"/>
              <a:t>7/2/2024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90082-3BD9-4043-85A9-1B18A38E47A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323F2-14D2-4C72-97CF-90A999E48603}" type="datetimeFigureOut">
              <a:rPr lang="en-US" smtClean="0"/>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990082-3BD9-4043-85A9-1B18A38E47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5323F2-14D2-4C72-97CF-90A999E48603}" type="datetimeFigureOut">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90082-3BD9-4043-85A9-1B18A38E47A1}"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B55323F2-14D2-4C72-97CF-90A999E48603}" type="datetimeFigureOut">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90082-3BD9-4043-85A9-1B18A38E47A1}"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B55323F2-14D2-4C72-97CF-90A999E48603}" type="datetimeFigureOut">
              <a:rPr lang="en-US" smtClean="0"/>
              <a:t>7/2/2024</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EF990082-3BD9-4043-85A9-1B18A38E47A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agerduty.com/resources/learn/call-rotations-schedul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narVert">
          <a:fgClr>
            <a:schemeClr val="accent1"/>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dirty="0"/>
              <a:t>PRACTICES FOR PAGER ROTATION DUTIES</a:t>
            </a:r>
          </a:p>
        </p:txBody>
      </p:sp>
      <p:sp>
        <p:nvSpPr>
          <p:cNvPr id="3" name="Subtitle 2"/>
          <p:cNvSpPr>
            <a:spLocks noGrp="1"/>
          </p:cNvSpPr>
          <p:nvPr>
            <p:ph type="subTitle" idx="1"/>
          </p:nvPr>
        </p:nvSpPr>
        <p:spPr/>
        <p:txBody>
          <a:bodyPr>
            <a:normAutofit fontScale="92500" lnSpcReduction="10000"/>
          </a:bodyPr>
          <a:lstStyle/>
          <a:p>
            <a:r>
              <a:rPr lang="en-US" dirty="0"/>
              <a:t>Brett Stovall</a:t>
            </a:r>
          </a:p>
          <a:p>
            <a:r>
              <a:rPr lang="en-US" dirty="0"/>
              <a:t>CSD-380</a:t>
            </a:r>
          </a:p>
          <a:p>
            <a:r>
              <a:rPr lang="en-US" dirty="0"/>
              <a:t>Module 7.2 Pager Rotation Duties</a:t>
            </a:r>
          </a:p>
        </p:txBody>
      </p:sp>
      <p:pic>
        <p:nvPicPr>
          <p:cNvPr id="5" name="Picture 4" descr="Close-up of a motorola walkie talkie&#10;&#10;Description automatically generated">
            <a:extLst>
              <a:ext uri="{FF2B5EF4-FFF2-40B4-BE49-F238E27FC236}">
                <a16:creationId xmlns:a16="http://schemas.microsoft.com/office/drawing/2014/main" id="{2511DACB-F327-46A7-F042-6CD3084EA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951" y="4509155"/>
            <a:ext cx="4343400" cy="2362200"/>
          </a:xfrm>
          <a:prstGeom prst="rect">
            <a:avLst/>
          </a:prstGeom>
        </p:spPr>
      </p:pic>
    </p:spTree>
    <p:extLst>
      <p:ext uri="{BB962C8B-B14F-4D97-AF65-F5344CB8AC3E}">
        <p14:creationId xmlns:p14="http://schemas.microsoft.com/office/powerpoint/2010/main" val="238850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lgCheck">
          <a:fgClr>
            <a:schemeClr val="accent1"/>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PRODUCTION DEPLOYMENT AND </a:t>
            </a:r>
            <a:br>
              <a:rPr lang="en-US" dirty="0"/>
            </a:br>
            <a:r>
              <a:rPr lang="en-US" dirty="0"/>
              <a:t>RELEASES</a:t>
            </a:r>
          </a:p>
        </p:txBody>
      </p:sp>
      <p:sp>
        <p:nvSpPr>
          <p:cNvPr id="3" name="Content Placeholder 2"/>
          <p:cNvSpPr>
            <a:spLocks noGrp="1"/>
          </p:cNvSpPr>
          <p:nvPr>
            <p:ph idx="1"/>
          </p:nvPr>
        </p:nvSpPr>
        <p:spPr>
          <a:noFill/>
        </p:spPr>
        <p:txBody>
          <a:bodyPr>
            <a:normAutofit/>
          </a:bodyPr>
          <a:lstStyle/>
          <a:p>
            <a:pPr marL="0" indent="0">
              <a:buNone/>
            </a:pPr>
            <a:r>
              <a:rPr lang="en-US" sz="1600" b="0" i="0" dirty="0">
                <a:solidFill>
                  <a:schemeClr val="tx1"/>
                </a:solidFill>
                <a:effectLst/>
                <a:latin typeface="Times New Roman" panose="02020603050405020304" pitchFamily="18" charset="0"/>
                <a:cs typeface="Times New Roman" panose="02020603050405020304" pitchFamily="18" charset="0"/>
              </a:rPr>
              <a:t>Unexpected issues impacting production deployments and releases: </a:t>
            </a:r>
          </a:p>
          <a:p>
            <a:pPr>
              <a:buFontTx/>
              <a:buChar char="-"/>
            </a:pPr>
            <a:r>
              <a:rPr lang="en-US" sz="1600" b="0" i="0" dirty="0">
                <a:solidFill>
                  <a:schemeClr val="tx1"/>
                </a:solidFill>
                <a:effectLst/>
                <a:latin typeface="Times New Roman" panose="02020603050405020304" pitchFamily="18" charset="0"/>
                <a:cs typeface="Times New Roman" panose="02020603050405020304" pitchFamily="18" charset="0"/>
              </a:rPr>
              <a:t>Incidents </a:t>
            </a:r>
          </a:p>
          <a:p>
            <a:pPr>
              <a:buFontTx/>
              <a:buChar char="-"/>
            </a:pPr>
            <a:r>
              <a:rPr lang="en-US" sz="1600" b="0" i="0" dirty="0">
                <a:solidFill>
                  <a:schemeClr val="tx1"/>
                </a:solidFill>
                <a:effectLst/>
                <a:latin typeface="Times New Roman" panose="02020603050405020304" pitchFamily="18" charset="0"/>
                <a:cs typeface="Times New Roman" panose="02020603050405020304" pitchFamily="18" charset="0"/>
              </a:rPr>
              <a:t>- Crashes </a:t>
            </a:r>
          </a:p>
          <a:p>
            <a:pPr>
              <a:buFontTx/>
              <a:buChar char="-"/>
            </a:pPr>
            <a:r>
              <a:rPr lang="en-US" sz="1600" b="0" i="0" dirty="0">
                <a:solidFill>
                  <a:schemeClr val="tx1"/>
                </a:solidFill>
                <a:effectLst/>
                <a:latin typeface="Times New Roman" panose="02020603050405020304" pitchFamily="18" charset="0"/>
                <a:cs typeface="Times New Roman" panose="02020603050405020304" pitchFamily="18" charset="0"/>
              </a:rPr>
              <a:t>- Unexpected breakdowns </a:t>
            </a:r>
          </a:p>
          <a:p>
            <a:pPr>
              <a:buFontTx/>
              <a:buChar char="-"/>
            </a:pPr>
            <a:r>
              <a:rPr lang="en-US" sz="1600" b="0" i="0" dirty="0">
                <a:solidFill>
                  <a:schemeClr val="tx1"/>
                </a:solidFill>
                <a:effectLst/>
                <a:latin typeface="Times New Roman" panose="02020603050405020304" pitchFamily="18" charset="0"/>
                <a:cs typeface="Times New Roman" panose="02020603050405020304" pitchFamily="18" charset="0"/>
              </a:rPr>
              <a:t>- Outages (Kim et al., 2021) </a:t>
            </a:r>
          </a:p>
          <a:p>
            <a:pPr>
              <a:buFontTx/>
              <a:buChar char="-"/>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buFontTx/>
              <a:buChar char="-"/>
            </a:pPr>
            <a:r>
              <a:rPr lang="en-US" sz="1600" b="0" i="0" dirty="0">
                <a:solidFill>
                  <a:schemeClr val="tx1"/>
                </a:solidFill>
                <a:effectLst/>
                <a:latin typeface="Times New Roman" panose="02020603050405020304" pitchFamily="18" charset="0"/>
                <a:cs typeface="Times New Roman" panose="02020603050405020304" pitchFamily="18" charset="0"/>
              </a:rPr>
              <a:t>Impacts: </a:t>
            </a:r>
          </a:p>
          <a:p>
            <a:pPr>
              <a:buFontTx/>
              <a:buChar char="-"/>
            </a:pPr>
            <a:r>
              <a:rPr lang="en-US" sz="1600" b="0" i="0" dirty="0">
                <a:solidFill>
                  <a:schemeClr val="tx1"/>
                </a:solidFill>
                <a:effectLst/>
                <a:latin typeface="Times New Roman" panose="02020603050405020304" pitchFamily="18" charset="0"/>
                <a:cs typeface="Times New Roman" panose="02020603050405020304" pitchFamily="18" charset="0"/>
              </a:rPr>
              <a:t>- Recurring problems for downstream Op engineers</a:t>
            </a:r>
          </a:p>
          <a:p>
            <a:pPr>
              <a:buFontTx/>
              <a:buChar char="-"/>
            </a:pPr>
            <a:r>
              <a:rPr lang="en-US" sz="1600" b="0" i="0" dirty="0">
                <a:solidFill>
                  <a:schemeClr val="tx1"/>
                </a:solidFill>
                <a:effectLst/>
                <a:latin typeface="Times New Roman" panose="02020603050405020304" pitchFamily="18" charset="0"/>
                <a:cs typeface="Times New Roman" panose="02020603050405020304" pitchFamily="18" charset="0"/>
              </a:rPr>
              <a:t> - Dissatisfied customers </a:t>
            </a:r>
          </a:p>
          <a:p>
            <a:pPr>
              <a:buFontTx/>
              <a:buChar char="-"/>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buFontTx/>
              <a:buChar char="-"/>
            </a:pPr>
            <a:r>
              <a:rPr lang="en-US" sz="1600" b="0" i="0" dirty="0">
                <a:solidFill>
                  <a:schemeClr val="tx1"/>
                </a:solidFill>
                <a:effectLst/>
                <a:latin typeface="Times New Roman" panose="02020603050405020304" pitchFamily="18" charset="0"/>
                <a:cs typeface="Times New Roman" panose="02020603050405020304" pitchFamily="18" charset="0"/>
              </a:rPr>
              <a:t>Responses: </a:t>
            </a:r>
          </a:p>
          <a:p>
            <a:pPr>
              <a:buFontTx/>
              <a:buChar char="-"/>
            </a:pPr>
            <a:r>
              <a:rPr lang="en-US" sz="1600" b="0" i="0" dirty="0">
                <a:solidFill>
                  <a:schemeClr val="tx1"/>
                </a:solidFill>
                <a:effectLst/>
                <a:latin typeface="Times New Roman" panose="02020603050405020304" pitchFamily="18" charset="0"/>
                <a:cs typeface="Times New Roman" panose="02020603050405020304" pitchFamily="18" charset="0"/>
              </a:rPr>
              <a:t>- Fix the issues </a:t>
            </a:r>
          </a:p>
          <a:p>
            <a:pPr>
              <a:buFontTx/>
              <a:buChar char="-"/>
            </a:pPr>
            <a:r>
              <a:rPr lang="en-US" sz="1600" b="0" i="0" dirty="0">
                <a:solidFill>
                  <a:schemeClr val="tx1"/>
                </a:solidFill>
                <a:effectLst/>
                <a:latin typeface="Times New Roman" panose="02020603050405020304" pitchFamily="18" charset="0"/>
                <a:cs typeface="Times New Roman" panose="02020603050405020304" pitchFamily="18" charset="0"/>
              </a:rPr>
              <a:t>- Escalate when necessary</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59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PRACTICE 1</a:t>
            </a:r>
          </a:p>
        </p:txBody>
      </p:sp>
      <p:sp>
        <p:nvSpPr>
          <p:cNvPr id="3" name="Content Placeholder 2"/>
          <p:cNvSpPr>
            <a:spLocks noGrp="1"/>
          </p:cNvSpPr>
          <p:nvPr>
            <p:ph idx="1"/>
          </p:nvPr>
        </p:nvSpPr>
        <p:spPr/>
        <p:txBody>
          <a:bodyPr/>
          <a:lstStyle/>
          <a:p>
            <a:pPr marL="0" indent="0">
              <a:buNone/>
            </a:pPr>
            <a:r>
              <a:rPr lang="en-US" dirty="0"/>
              <a:t>"Every value stream member shares the downstream responsibilities of handling operational incidents. This includes developers, architects, and development managers, who are all on pager rotation. This arrangement ensures that defects are fixed promptly and encourages the development of new functionality (Kim et al., 2021). When developers and managers receive feedback on the operations of the applications, including defect fixes, they can make upstream coding and architectural decisions to improve the application or the customer experience."</a:t>
            </a:r>
          </a:p>
        </p:txBody>
      </p:sp>
    </p:spTree>
    <p:extLst>
      <p:ext uri="{BB962C8B-B14F-4D97-AF65-F5344CB8AC3E}">
        <p14:creationId xmlns:p14="http://schemas.microsoft.com/office/powerpoint/2010/main" val="166364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PRACTICE 2</a:t>
            </a:r>
          </a:p>
        </p:txBody>
      </p:sp>
      <p:sp>
        <p:nvSpPr>
          <p:cNvPr id="3" name="Content Placeholder 2"/>
          <p:cNvSpPr>
            <a:spLocks noGrp="1"/>
          </p:cNvSpPr>
          <p:nvPr>
            <p:ph idx="1"/>
          </p:nvPr>
        </p:nvSpPr>
        <p:spPr/>
        <p:txBody>
          <a:bodyPr>
            <a:normAutofit/>
          </a:bodyPr>
          <a:lstStyle/>
          <a:p>
            <a:pPr marL="0" indent="0">
              <a:buNone/>
            </a:pPr>
            <a:r>
              <a:rPr lang="en-US" b="1" dirty="0"/>
              <a:t>On call rotations</a:t>
            </a:r>
          </a:p>
          <a:p>
            <a:pPr marL="0" indent="0">
              <a:buNone/>
            </a:pPr>
            <a:r>
              <a:rPr lang="en-US" dirty="0"/>
              <a:t>Engineers in the team responsible for maintaining software availability are assigned to on-call rotations. This means they are on call and will be paged if there is a defect during their shift. The on-call engineer must respond to the call and fix the defect immediately to prevent any issues. They need to be available during their shift to troubleshoot any problems that arise.</a:t>
            </a:r>
          </a:p>
        </p:txBody>
      </p:sp>
    </p:spTree>
    <p:extLst>
      <p:ext uri="{BB962C8B-B14F-4D97-AF65-F5344CB8AC3E}">
        <p14:creationId xmlns:p14="http://schemas.microsoft.com/office/powerpoint/2010/main" val="1417404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accent1"/>
          </a:bgClr>
        </a:patt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0" i="0" dirty="0">
                <a:solidFill>
                  <a:schemeClr val="tx1"/>
                </a:solidFill>
                <a:effectLst/>
                <a:latin typeface="Inter"/>
              </a:rPr>
              <a:t>Some of the best practices for on-call rotations include: Using on-call scheduling software that automatically routes notifications to the engineers based on a predefined schedule. This helps save time and ensures that the relevant experts receive information at the right time</a:t>
            </a:r>
          </a:p>
          <a:p>
            <a:pPr marL="0" indent="0">
              <a:buNone/>
            </a:pPr>
            <a:endParaRPr lang="en-US" dirty="0">
              <a:solidFill>
                <a:schemeClr val="tx1"/>
              </a:solidFill>
              <a:latin typeface="Inter"/>
            </a:endParaRPr>
          </a:p>
          <a:p>
            <a:pPr marL="0" indent="0">
              <a:buNone/>
            </a:pPr>
            <a:r>
              <a:rPr lang="en-US" b="0" i="0" dirty="0">
                <a:solidFill>
                  <a:schemeClr val="tx1"/>
                </a:solidFill>
                <a:effectLst/>
                <a:latin typeface="Inter"/>
              </a:rPr>
              <a:t> (On-Call Rotations and Schedules, n.d.). - Ensuring that individuals are aware of their on-duty and off-duty times to avoid missing shifts.</a:t>
            </a:r>
            <a:endParaRPr lang="en-US" dirty="0">
              <a:solidFill>
                <a:schemeClr val="tx1"/>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960" y="304800"/>
            <a:ext cx="5670550"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F7855CA3-6655-FE7A-62D4-2A1B32A7A7CB}"/>
              </a:ext>
            </a:extLst>
          </p:cNvPr>
          <p:cNvPicPr>
            <a:picLocks noChangeAspect="1"/>
          </p:cNvPicPr>
          <p:nvPr/>
        </p:nvPicPr>
        <p:blipFill>
          <a:blip r:embed="rId3"/>
          <a:stretch>
            <a:fillRect/>
          </a:stretch>
        </p:blipFill>
        <p:spPr>
          <a:xfrm>
            <a:off x="6400800" y="4694760"/>
            <a:ext cx="2566987" cy="1972740"/>
          </a:xfrm>
          <a:prstGeom prst="rect">
            <a:avLst/>
          </a:prstGeom>
        </p:spPr>
      </p:pic>
    </p:spTree>
    <p:extLst>
      <p:ext uri="{BB962C8B-B14F-4D97-AF65-F5344CB8AC3E}">
        <p14:creationId xmlns:p14="http://schemas.microsoft.com/office/powerpoint/2010/main" val="337356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accent1"/>
          </a:bgClr>
        </a:patt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b="0" i="0" dirty="0">
                <a:solidFill>
                  <a:schemeClr val="tx1"/>
                </a:solidFill>
                <a:effectLst/>
                <a:latin typeface="Inter"/>
              </a:rPr>
              <a:t>Please remember the following instructions for handling on-call responsibilities and incident response:</a:t>
            </a:r>
          </a:p>
          <a:p>
            <a:r>
              <a:rPr lang="en-US" b="0" i="0" dirty="0">
                <a:solidFill>
                  <a:schemeClr val="tx1"/>
                </a:solidFill>
                <a:effectLst/>
                <a:latin typeface="Inter"/>
              </a:rPr>
              <a:t> 1. Setting up teams with individuals who have on-call duties. When an incident occurs, the on-call engineer is directed to the team responsible for the service. A collaboration tool such as chat is utilized to gather teammates needed to work together on resolving the issue (On-Call Rotations and Schedules, n.d.).</a:t>
            </a:r>
          </a:p>
          <a:p>
            <a:r>
              <a:rPr lang="en-US" b="0" i="0" dirty="0">
                <a:solidFill>
                  <a:schemeClr val="tx1"/>
                </a:solidFill>
                <a:effectLst/>
                <a:latin typeface="Inter"/>
              </a:rPr>
              <a:t> 2. Establishing the operations team as responsible for maintaining and responding to incidents is another recommended practice. The operations team is structured in tiers, with members at different levels. When an incident arises, level 1 team members attempt to resolve it and escalate to level 2 if they are unable to do so. This setup helps in reducing operations costs.</a:t>
            </a:r>
            <a:endParaRPr lang="en-US" dirty="0">
              <a:solidFill>
                <a:schemeClr val="tx1"/>
              </a:solidFill>
            </a:endParaRPr>
          </a:p>
        </p:txBody>
      </p:sp>
      <p:sp>
        <p:nvSpPr>
          <p:cNvPr id="4" name="Title 1"/>
          <p:cNvSpPr>
            <a:spLocks noGrp="1"/>
          </p:cNvSpPr>
          <p:nvPr>
            <p:ph type="title"/>
          </p:nvPr>
        </p:nvSpPr>
        <p:spPr>
          <a:xfrm>
            <a:off x="457200" y="274638"/>
            <a:ext cx="8229600" cy="1143000"/>
          </a:xfrm>
        </p:spPr>
        <p:txBody>
          <a:bodyPr>
            <a:normAutofit/>
          </a:bodyPr>
          <a:lstStyle/>
          <a:p>
            <a:pPr algn="ctr"/>
            <a:r>
              <a:rPr lang="en-US" sz="4800" dirty="0"/>
              <a:t> On- Call practices</a:t>
            </a:r>
          </a:p>
        </p:txBody>
      </p:sp>
    </p:spTree>
    <p:extLst>
      <p:ext uri="{BB962C8B-B14F-4D97-AF65-F5344CB8AC3E}">
        <p14:creationId xmlns:p14="http://schemas.microsoft.com/office/powerpoint/2010/main" val="1632567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sz="4800" dirty="0"/>
              <a:t>On- Call practices</a:t>
            </a:r>
          </a:p>
        </p:txBody>
      </p:sp>
      <p:sp>
        <p:nvSpPr>
          <p:cNvPr id="3" name="Content Placeholder 2"/>
          <p:cNvSpPr>
            <a:spLocks noGrp="1"/>
          </p:cNvSpPr>
          <p:nvPr>
            <p:ph idx="1"/>
          </p:nvPr>
        </p:nvSpPr>
        <p:spPr/>
        <p:txBody>
          <a:bodyPr/>
          <a:lstStyle/>
          <a:p>
            <a:pPr marL="0" indent="0">
              <a:buNone/>
            </a:pPr>
            <a:r>
              <a:rPr lang="en-US" b="0" i="0" dirty="0">
                <a:solidFill>
                  <a:schemeClr val="tx1"/>
                </a:solidFill>
                <a:effectLst/>
                <a:latin typeface="Inter"/>
              </a:rPr>
              <a:t>Please remember the following points: </a:t>
            </a:r>
          </a:p>
          <a:p>
            <a:pPr>
              <a:buFontTx/>
              <a:buChar char="-"/>
            </a:pPr>
            <a:r>
              <a:rPr lang="en-US" b="0" i="0" dirty="0">
                <a:solidFill>
                  <a:schemeClr val="tx1"/>
                </a:solidFill>
                <a:effectLst/>
                <a:latin typeface="Inter"/>
              </a:rPr>
              <a:t>Define escalation policies that outline the actions to be taken to resolve an incident and specify the lines of defense. For example, the software engineer who developed the code is the first line of defense. </a:t>
            </a:r>
          </a:p>
          <a:p>
            <a:pPr>
              <a:buFontTx/>
              <a:buChar char="-"/>
            </a:pPr>
            <a:r>
              <a:rPr lang="en-US" b="0" i="0" dirty="0">
                <a:solidFill>
                  <a:schemeClr val="tx1"/>
                </a:solidFill>
                <a:effectLst/>
                <a:latin typeface="Inter"/>
              </a:rPr>
              <a:t>Escalation ensures that the problem is identified and resolved (On-Call Rotations and Schedules, n.d.). - Establish time limits for escalating the incident if the first responder does not act within the specified time frame.</a:t>
            </a:r>
            <a:endParaRPr lang="en-US" dirty="0">
              <a:solidFill>
                <a:schemeClr val="tx1"/>
              </a:solidFill>
            </a:endParaRPr>
          </a:p>
        </p:txBody>
      </p:sp>
      <p:pic>
        <p:nvPicPr>
          <p:cNvPr id="2050" name="Picture 2" descr="Image result for Photos of pager rotation duties">
            <a:extLst>
              <a:ext uri="{FF2B5EF4-FFF2-40B4-BE49-F238E27FC236}">
                <a16:creationId xmlns:a16="http://schemas.microsoft.com/office/drawing/2014/main" id="{34229147-1CB1-989E-DE7C-1EAE4596C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4676104"/>
            <a:ext cx="2543175" cy="1934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744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on-call rotations ensure:</a:t>
            </a:r>
          </a:p>
        </p:txBody>
      </p:sp>
      <p:sp>
        <p:nvSpPr>
          <p:cNvPr id="4" name="Pentagon 3"/>
          <p:cNvSpPr/>
          <p:nvPr/>
        </p:nvSpPr>
        <p:spPr>
          <a:xfrm>
            <a:off x="2133600" y="1813560"/>
            <a:ext cx="4724400" cy="1066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Happy and satisfied customers after being helped by contact on-call employees</a:t>
            </a:r>
          </a:p>
        </p:txBody>
      </p:sp>
      <p:sp>
        <p:nvSpPr>
          <p:cNvPr id="5" name="Pentagon 4"/>
          <p:cNvSpPr/>
          <p:nvPr/>
        </p:nvSpPr>
        <p:spPr>
          <a:xfrm>
            <a:off x="2118360" y="5532120"/>
            <a:ext cx="4724400" cy="1066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Improved transparency in handling incidents </a:t>
            </a:r>
          </a:p>
        </p:txBody>
      </p:sp>
      <p:sp>
        <p:nvSpPr>
          <p:cNvPr id="6" name="Pentagon 5"/>
          <p:cNvSpPr/>
          <p:nvPr/>
        </p:nvSpPr>
        <p:spPr>
          <a:xfrm>
            <a:off x="2133600" y="4297680"/>
            <a:ext cx="4724400" cy="9906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Better service reliability</a:t>
            </a:r>
          </a:p>
        </p:txBody>
      </p:sp>
      <p:sp>
        <p:nvSpPr>
          <p:cNvPr id="7" name="Pentagon 6"/>
          <p:cNvSpPr/>
          <p:nvPr/>
        </p:nvSpPr>
        <p:spPr>
          <a:xfrm>
            <a:off x="2133600" y="3124200"/>
            <a:ext cx="4724400" cy="10134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Saves time by quickly getting on-call responders </a:t>
            </a:r>
          </a:p>
          <a:p>
            <a:pPr algn="ctr"/>
            <a:endParaRPr lang="en-US" dirty="0"/>
          </a:p>
        </p:txBody>
      </p:sp>
    </p:spTree>
    <p:extLst>
      <p:ext uri="{BB962C8B-B14F-4D97-AF65-F5344CB8AC3E}">
        <p14:creationId xmlns:p14="http://schemas.microsoft.com/office/powerpoint/2010/main" val="407238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p:txBody>
          <a:bodyPr/>
          <a:lstStyle/>
          <a:p>
            <a:r>
              <a:rPr lang="en-US" dirty="0"/>
              <a:t>Kim, G., Humble, J., </a:t>
            </a:r>
            <a:r>
              <a:rPr lang="en-US" dirty="0" err="1"/>
              <a:t>Debois</a:t>
            </a:r>
            <a:r>
              <a:rPr lang="en-US" dirty="0"/>
              <a:t>, P., Willis, J., &amp; </a:t>
            </a:r>
            <a:r>
              <a:rPr lang="en-US" dirty="0" err="1"/>
              <a:t>Forsgren</a:t>
            </a:r>
            <a:r>
              <a:rPr lang="en-US" dirty="0"/>
              <a:t>, N. (2021). The </a:t>
            </a:r>
            <a:r>
              <a:rPr lang="en-US" dirty="0" err="1"/>
              <a:t>DevOps</a:t>
            </a:r>
            <a:r>
              <a:rPr lang="en-US" dirty="0"/>
              <a:t> handbook: How to create world-class agility, reliability, &amp; security in technology organizations. IT Revolution.</a:t>
            </a:r>
          </a:p>
          <a:p>
            <a:r>
              <a:rPr lang="en-US" dirty="0"/>
              <a:t>On-call rotations and schedules. (n.d.). </a:t>
            </a:r>
            <a:r>
              <a:rPr lang="en-US" dirty="0" err="1"/>
              <a:t>PagerDuty</a:t>
            </a:r>
            <a:r>
              <a:rPr lang="en-US" dirty="0"/>
              <a:t>. Retrieved February 9, 2023, from </a:t>
            </a:r>
            <a:r>
              <a:rPr lang="en-US" dirty="0">
                <a:hlinkClick r:id="rId2"/>
              </a:rPr>
              <a:t>https://www.pagerduty.com/resources/learn/call-rotations-schedules/</a:t>
            </a:r>
            <a:endParaRPr lang="en-US" dirty="0"/>
          </a:p>
          <a:p>
            <a:pPr marL="0" indent="0">
              <a:buNone/>
            </a:pPr>
            <a:endParaRPr lang="en-US" dirty="0"/>
          </a:p>
        </p:txBody>
      </p:sp>
    </p:spTree>
    <p:extLst>
      <p:ext uri="{BB962C8B-B14F-4D97-AF65-F5344CB8AC3E}">
        <p14:creationId xmlns:p14="http://schemas.microsoft.com/office/powerpoint/2010/main" val="2712027478"/>
      </p:ext>
    </p:extLst>
  </p:cSld>
  <p:clrMapOvr>
    <a:masterClrMapping/>
  </p:clrMapOvr>
</p:sld>
</file>

<file path=ppt/theme/theme1.xml><?xml version="1.0" encoding="utf-8"?>
<a:theme xmlns:a="http://schemas.openxmlformats.org/drawingml/2006/main" name="Thatch">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46</TotalTime>
  <Words>639</Words>
  <Application>Microsoft Office PowerPoint</Application>
  <PresentationFormat>On-screen Show (4:3)</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Inter</vt:lpstr>
      <vt:lpstr>Times New Roman</vt:lpstr>
      <vt:lpstr>Tw Cen MT</vt:lpstr>
      <vt:lpstr>Thatch</vt:lpstr>
      <vt:lpstr>PRACTICES FOR PAGER ROTATION DUTIES</vt:lpstr>
      <vt:lpstr>PRODUCTION DEPLOYMENT AND  RELEASES</vt:lpstr>
      <vt:lpstr>PRACTICE 1</vt:lpstr>
      <vt:lpstr>PRACTICE 2</vt:lpstr>
      <vt:lpstr>PowerPoint Presentation</vt:lpstr>
      <vt:lpstr> On- Call practices</vt:lpstr>
      <vt:lpstr> On- Call practices</vt:lpstr>
      <vt:lpstr>Effective on-call rotations ensure: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Silvia stovall</cp:lastModifiedBy>
  <cp:revision>4</cp:revision>
  <dcterms:created xsi:type="dcterms:W3CDTF">2023-02-08T07:51:18Z</dcterms:created>
  <dcterms:modified xsi:type="dcterms:W3CDTF">2024-07-02T22:19:00Z</dcterms:modified>
</cp:coreProperties>
</file>