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1" r:id="rId3"/>
    <p:sldId id="262" r:id="rId4"/>
    <p:sldId id="263" r:id="rId5"/>
    <p:sldId id="265" r:id="rId6"/>
    <p:sldId id="256" r:id="rId7"/>
    <p:sldId id="264" r:id="rId8"/>
    <p:sldId id="266" r:id="rId9"/>
    <p:sldId id="267" r:id="rId10"/>
    <p:sldId id="269" r:id="rId11"/>
    <p:sldId id="268" r:id="rId12"/>
    <p:sldId id="277" r:id="rId13"/>
    <p:sldId id="276" r:id="rId14"/>
    <p:sldId id="271" r:id="rId15"/>
    <p:sldId id="27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4B5A6-6983-4F3F-8FE7-E7DE590C86AC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E6287-0E13-4456-968F-72276F5C5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19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6414A-BA14-4DDA-AFF4-139240F35821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69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13F-58A0-4A17-B428-083AEBB0418B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9BD0-088F-479A-9B32-4CED8A5F97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72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13F-58A0-4A17-B428-083AEBB0418B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9BD0-088F-479A-9B32-4CED8A5F97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564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13F-58A0-4A17-B428-083AEBB0418B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9BD0-088F-479A-9B32-4CED8A5F97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420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13F-58A0-4A17-B428-083AEBB0418B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9BD0-088F-479A-9B32-4CED8A5F97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7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13F-58A0-4A17-B428-083AEBB0418B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9BD0-088F-479A-9B32-4CED8A5F97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50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13F-58A0-4A17-B428-083AEBB0418B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9BD0-088F-479A-9B32-4CED8A5F97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82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13F-58A0-4A17-B428-083AEBB0418B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9BD0-088F-479A-9B32-4CED8A5F97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83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13F-58A0-4A17-B428-083AEBB0418B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9BD0-088F-479A-9B32-4CED8A5F97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150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13F-58A0-4A17-B428-083AEBB0418B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9BD0-088F-479A-9B32-4CED8A5F97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24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13F-58A0-4A17-B428-083AEBB0418B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9BD0-088F-479A-9B32-4CED8A5F97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995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13F-58A0-4A17-B428-083AEBB0418B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9BD0-088F-479A-9B32-4CED8A5F97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39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B913F-58A0-4A17-B428-083AEBB0418B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E9BD0-088F-479A-9B32-4CED8A5F97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20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659958"/>
            <a:ext cx="4942398" cy="55170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Sand</a:t>
            </a:r>
          </a:p>
          <a:p>
            <a:pPr>
              <a:buFontTx/>
              <a:buChar char="-"/>
            </a:pPr>
            <a:r>
              <a:rPr lang="en-CA" dirty="0"/>
              <a:t>Varnish clam </a:t>
            </a:r>
          </a:p>
          <a:p>
            <a:pPr>
              <a:buFontTx/>
              <a:buChar char="-"/>
            </a:pPr>
            <a:r>
              <a:rPr lang="en-CA" dirty="0"/>
              <a:t>Japanese littleneck clam </a:t>
            </a:r>
          </a:p>
          <a:p>
            <a:pPr>
              <a:buFontTx/>
              <a:buChar char="-"/>
            </a:pPr>
            <a:r>
              <a:rPr lang="en-CA" dirty="0"/>
              <a:t>Hairy shore crab </a:t>
            </a:r>
          </a:p>
          <a:p>
            <a:pPr>
              <a:buFontTx/>
              <a:buChar char="-"/>
            </a:pPr>
            <a:r>
              <a:rPr lang="en-CA" dirty="0"/>
              <a:t>Mussels (on rocks)</a:t>
            </a:r>
          </a:p>
          <a:p>
            <a:pPr>
              <a:buFontTx/>
              <a:buChar char="-"/>
            </a:pPr>
            <a:endParaRPr lang="en-CA" dirty="0"/>
          </a:p>
          <a:p>
            <a:pPr marL="0" indent="0">
              <a:buNone/>
            </a:pPr>
            <a:r>
              <a:rPr lang="en-CA" dirty="0"/>
              <a:t>Cobble</a:t>
            </a:r>
          </a:p>
          <a:p>
            <a:pPr>
              <a:buFontTx/>
              <a:buChar char="-"/>
            </a:pPr>
            <a:r>
              <a:rPr lang="en-CA" dirty="0"/>
              <a:t>Dire whelk</a:t>
            </a:r>
          </a:p>
          <a:p>
            <a:pPr>
              <a:buFontTx/>
              <a:buChar char="-"/>
            </a:pPr>
            <a:r>
              <a:rPr lang="en-CA" dirty="0"/>
              <a:t>Hermit crab</a:t>
            </a:r>
          </a:p>
          <a:p>
            <a:pPr>
              <a:buFontTx/>
              <a:buChar char="-"/>
            </a:pPr>
            <a:r>
              <a:rPr lang="en-CA" dirty="0"/>
              <a:t>Purple shore crab </a:t>
            </a:r>
          </a:p>
          <a:p>
            <a:pPr>
              <a:buFontTx/>
              <a:buChar char="-"/>
            </a:pPr>
            <a:r>
              <a:rPr lang="en-CA" dirty="0"/>
              <a:t>Isopods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89844" y="421541"/>
            <a:ext cx="344291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Although maybe not a ‘priority’ the differences in the interactions b/w EGC and each shore crab spp. are interesting. Unfortunately confounded by substrate. </a:t>
            </a:r>
          </a:p>
          <a:p>
            <a:endParaRPr lang="en-CA" sz="1600" dirty="0"/>
          </a:p>
          <a:p>
            <a:r>
              <a:rPr lang="en-CA" sz="1600" dirty="0"/>
              <a:t>In addition to predation, observed a lot of apparent antagonistic interactions too (</a:t>
            </a:r>
            <a:r>
              <a:rPr lang="en-CA" sz="1600" dirty="0" err="1"/>
              <a:t>ie</a:t>
            </a:r>
            <a:r>
              <a:rPr lang="en-CA" sz="1600" dirty="0"/>
              <a:t>. non-lethal attacks = competition?). </a:t>
            </a:r>
          </a:p>
          <a:p>
            <a:endParaRPr lang="en-CA" sz="1600" dirty="0"/>
          </a:p>
          <a:p>
            <a:r>
              <a:rPr lang="en-CA" sz="1600" dirty="0"/>
              <a:t>Given </a:t>
            </a:r>
            <a:r>
              <a:rPr lang="en-CA" sz="1600" dirty="0" err="1"/>
              <a:t>Grosholz’s</a:t>
            </a:r>
            <a:r>
              <a:rPr lang="en-CA" sz="1600" dirty="0"/>
              <a:t> long term data set and limited work by Jensen, and observations by Patty et al. I think there is a lot to do on EGC/shore crab interactions. If not for this CSRF, then to maintain place in bio-con Lab A and do continued animal research on station. </a:t>
            </a:r>
          </a:p>
          <a:p>
            <a:endParaRPr lang="en-CA" sz="1600" dirty="0"/>
          </a:p>
          <a:p>
            <a:r>
              <a:rPr lang="en-CA" sz="1600" dirty="0"/>
              <a:t>COULD fall under CSRF is we think shore crabs are a viable indicator though (re. </a:t>
            </a:r>
            <a:r>
              <a:rPr lang="en-CA" sz="1600" dirty="0" err="1"/>
              <a:t>Grosholz</a:t>
            </a:r>
            <a:r>
              <a:rPr lang="en-CA" sz="1600" dirty="0"/>
              <a:t>)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2743200"/>
            <a:ext cx="324877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4151906"/>
            <a:ext cx="324877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5560612"/>
            <a:ext cx="324877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5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626B-359C-464A-AF2C-73857201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Staged Experiments on JPL x EGC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86EC3-C413-47BB-9AD1-7D90CD27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1. Crab/clam size relationships </a:t>
            </a:r>
          </a:p>
          <a:p>
            <a:pPr lvl="1"/>
            <a:r>
              <a:rPr lang="en-CA" dirty="0"/>
              <a:t>Basically a refinement of VIU clam exp. </a:t>
            </a:r>
          </a:p>
          <a:p>
            <a:pPr lvl="1"/>
            <a:r>
              <a:rPr lang="en-CA" dirty="0"/>
              <a:t>Each bin gets n clams of small, medium, and large + 1 EGC (need a range of sizes)  </a:t>
            </a:r>
          </a:p>
          <a:p>
            <a:pPr lvl="1"/>
            <a:r>
              <a:rPr lang="en-CA" dirty="0"/>
              <a:t>Record with Go-Pros if possible for actual attack and handling times </a:t>
            </a:r>
          </a:p>
          <a:p>
            <a:pPr lvl="1"/>
            <a:r>
              <a:rPr lang="en-CA" dirty="0"/>
              <a:t>If doing exp #3 (prey preference) then do any additional clam species (i.e. varnish)</a:t>
            </a:r>
          </a:p>
          <a:p>
            <a:pPr lvl="1"/>
            <a:r>
              <a:rPr lang="en-CA" dirty="0"/>
              <a:t>This way all future </a:t>
            </a:r>
            <a:r>
              <a:rPr lang="en-CA" dirty="0" err="1"/>
              <a:t>exps</a:t>
            </a:r>
            <a:r>
              <a:rPr lang="en-CA" dirty="0"/>
              <a:t> are run with the ideal prey size. </a:t>
            </a:r>
          </a:p>
          <a:p>
            <a:pPr lvl="1"/>
            <a:r>
              <a:rPr lang="en-CA" dirty="0"/>
              <a:t>Which species? JPL at least. </a:t>
            </a:r>
          </a:p>
        </p:txBody>
      </p:sp>
    </p:spTree>
    <p:extLst>
      <p:ext uri="{BB962C8B-B14F-4D97-AF65-F5344CB8AC3E}">
        <p14:creationId xmlns:p14="http://schemas.microsoft.com/office/powerpoint/2010/main" val="71622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626B-359C-464A-AF2C-73857201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Staged Experiments on JPL x EGC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86EC3-C413-47BB-9AD1-7D90CD27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2. Clam burial depth in response to EGC presence </a:t>
            </a:r>
          </a:p>
          <a:p>
            <a:pPr lvl="1"/>
            <a:r>
              <a:rPr lang="en-CA" dirty="0"/>
              <a:t>Clams in sufficient sand w/ fishing line superglued to shell to measure burial depth </a:t>
            </a:r>
          </a:p>
          <a:p>
            <a:pPr lvl="1"/>
            <a:r>
              <a:rPr lang="en-CA" dirty="0"/>
              <a:t>W/ and w/o a non-feeding EGC present (in a small container w/ holes) </a:t>
            </a:r>
          </a:p>
          <a:p>
            <a:pPr lvl="1"/>
            <a:r>
              <a:rPr lang="en-CA" dirty="0"/>
              <a:t>Possible additional treatment of native crab (Dungeness preferably)? </a:t>
            </a:r>
          </a:p>
          <a:p>
            <a:pPr lvl="1"/>
            <a:r>
              <a:rPr lang="en-CA" dirty="0"/>
              <a:t>Possible additional treatment of adding a clam to container so crabs can feed</a:t>
            </a:r>
          </a:p>
          <a:p>
            <a:pPr lvl="1"/>
            <a:r>
              <a:rPr lang="en-CA" dirty="0"/>
              <a:t>Possible additional treatment of varnish clams </a:t>
            </a:r>
          </a:p>
        </p:txBody>
      </p:sp>
    </p:spTree>
    <p:extLst>
      <p:ext uri="{BB962C8B-B14F-4D97-AF65-F5344CB8AC3E}">
        <p14:creationId xmlns:p14="http://schemas.microsoft.com/office/powerpoint/2010/main" val="242735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626B-359C-464A-AF2C-73857201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Staged Experiments on JPL x EGC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86EC3-C413-47BB-9AD1-7D90CD27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2. Prey choice (optional)</a:t>
            </a:r>
          </a:p>
          <a:p>
            <a:pPr lvl="1"/>
            <a:r>
              <a:rPr lang="en-CA" dirty="0"/>
              <a:t>Confirm preference for JPL at least vs. varnish clams </a:t>
            </a:r>
          </a:p>
          <a:p>
            <a:pPr lvl="1"/>
            <a:r>
              <a:rPr lang="en-CA" dirty="0"/>
              <a:t>Single crab with 3 (?) each of appropriately sized clams</a:t>
            </a:r>
          </a:p>
          <a:p>
            <a:pPr lvl="1"/>
            <a:r>
              <a:rPr lang="en-CA" dirty="0"/>
              <a:t>Observe until first successful predation event only  </a:t>
            </a:r>
          </a:p>
        </p:txBody>
      </p:sp>
    </p:spTree>
    <p:extLst>
      <p:ext uri="{BB962C8B-B14F-4D97-AF65-F5344CB8AC3E}">
        <p14:creationId xmlns:p14="http://schemas.microsoft.com/office/powerpoint/2010/main" val="257592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626B-359C-464A-AF2C-73857201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Staged Experiments on JPL x EGC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86EC3-C413-47BB-9AD1-7D90CD27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4. Interference competition (optional or pilot)</a:t>
            </a:r>
          </a:p>
          <a:p>
            <a:pPr lvl="1"/>
            <a:r>
              <a:rPr lang="en-CA" dirty="0"/>
              <a:t>Precursor to field exp. using 1-3 crabs (MAX) per bin </a:t>
            </a:r>
          </a:p>
          <a:p>
            <a:pPr lvl="1"/>
            <a:r>
              <a:rPr lang="en-CA" dirty="0"/>
              <a:t>Allows us to compare lab and field results</a:t>
            </a:r>
          </a:p>
          <a:p>
            <a:pPr lvl="1"/>
            <a:r>
              <a:rPr lang="en-CA" dirty="0"/>
              <a:t>Can pilot some of the methods before working against tides</a:t>
            </a:r>
          </a:p>
          <a:p>
            <a:pPr lvl="2"/>
            <a:r>
              <a:rPr lang="en-CA" dirty="0"/>
              <a:t>E.g. clam baskets? </a:t>
            </a:r>
          </a:p>
          <a:p>
            <a:pPr lvl="1"/>
            <a:r>
              <a:rPr lang="en-CA" dirty="0"/>
              <a:t>IF we want to test native species too, do here in lab (as </a:t>
            </a:r>
            <a:r>
              <a:rPr lang="en-CA" dirty="0" err="1"/>
              <a:t>Dungies</a:t>
            </a:r>
            <a:r>
              <a:rPr lang="en-CA" dirty="0"/>
              <a:t> won’t handle low tide exposure well) </a:t>
            </a:r>
          </a:p>
          <a:p>
            <a:pPr lvl="1"/>
            <a:r>
              <a:rPr lang="en-CA" dirty="0"/>
              <a:t>4 weeks </a:t>
            </a:r>
          </a:p>
        </p:txBody>
      </p:sp>
    </p:spTree>
    <p:extLst>
      <p:ext uri="{BB962C8B-B14F-4D97-AF65-F5344CB8AC3E}">
        <p14:creationId xmlns:p14="http://schemas.microsoft.com/office/powerpoint/2010/main" val="3784825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3003-B297-4B50-9F18-1EA08B745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Summer Field Exp.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47D6F-C0DF-4597-8FC7-A63B9B94A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129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626B-359C-464A-AF2C-73857201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Field Experiment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86EC3-C413-47BB-9AD1-7D90CD27D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325"/>
            <a:ext cx="10515600" cy="4580638"/>
          </a:xfrm>
        </p:spPr>
        <p:txBody>
          <a:bodyPr/>
          <a:lstStyle/>
          <a:p>
            <a:r>
              <a:rPr lang="en-CA" dirty="0"/>
              <a:t>Priority: per capita impact of EGC on clam abundance </a:t>
            </a:r>
          </a:p>
          <a:p>
            <a:r>
              <a:rPr lang="en-CA" dirty="0"/>
              <a:t>Additional: as above, but including different clam densities</a:t>
            </a:r>
          </a:p>
          <a:p>
            <a:r>
              <a:rPr lang="en-CA" dirty="0"/>
              <a:t>Not crazy about testing native spp. due to exposure at low tide</a:t>
            </a:r>
          </a:p>
          <a:p>
            <a:r>
              <a:rPr lang="en-CA" dirty="0"/>
              <a:t>Enclosures: 0.25 m2 at a minimum (match lab) – bigger means larger range of density treatments though</a:t>
            </a:r>
          </a:p>
          <a:p>
            <a:r>
              <a:rPr lang="en-CA" dirty="0"/>
              <a:t>Full cube, with opening on top </a:t>
            </a:r>
          </a:p>
          <a:p>
            <a:pPr lvl="1"/>
            <a:r>
              <a:rPr lang="en-CA" dirty="0"/>
              <a:t>Could we modify the ones we have? Put 4 together and cut sides open? </a:t>
            </a:r>
          </a:p>
          <a:p>
            <a:pPr lvl="1"/>
            <a:endParaRPr lang="en-CA" dirty="0"/>
          </a:p>
          <a:p>
            <a:pPr lvl="8"/>
            <a:r>
              <a:rPr lang="en-CA" dirty="0"/>
              <a:t>4 EGC densities X 4 clam densities X 6 reps = 96 trials </a:t>
            </a:r>
          </a:p>
          <a:p>
            <a:pPr lvl="8"/>
            <a:r>
              <a:rPr lang="en-CA" dirty="0">
                <a:solidFill>
                  <a:srgbClr val="FF0000"/>
                </a:solidFill>
              </a:rPr>
              <a:t>Big question is – where are we getting clams? Do we need to bring them in and if so is that valid? 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1C751F87-CCCD-4F85-8B7E-9B22122CC4EC}"/>
              </a:ext>
            </a:extLst>
          </p:cNvPr>
          <p:cNvSpPr/>
          <p:nvPr/>
        </p:nvSpPr>
        <p:spPr>
          <a:xfrm>
            <a:off x="2014779" y="4948937"/>
            <a:ext cx="1379349" cy="1309607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91F206-1393-41D1-9F0A-F90A407CFD48}"/>
              </a:ext>
            </a:extLst>
          </p:cNvPr>
          <p:cNvSpPr/>
          <p:nvPr/>
        </p:nvSpPr>
        <p:spPr>
          <a:xfrm>
            <a:off x="1328978" y="5819613"/>
            <a:ext cx="2750949" cy="170481"/>
          </a:xfrm>
          <a:custGeom>
            <a:avLst/>
            <a:gdLst>
              <a:gd name="connsiteX0" fmla="*/ 0 w 2750949"/>
              <a:gd name="connsiteY0" fmla="*/ 147234 h 170481"/>
              <a:gd name="connsiteX1" fmla="*/ 116237 w 2750949"/>
              <a:gd name="connsiteY1" fmla="*/ 92990 h 170481"/>
              <a:gd name="connsiteX2" fmla="*/ 131736 w 2750949"/>
              <a:gd name="connsiteY2" fmla="*/ 108488 h 170481"/>
              <a:gd name="connsiteX3" fmla="*/ 325464 w 2750949"/>
              <a:gd name="connsiteY3" fmla="*/ 85241 h 170481"/>
              <a:gd name="connsiteX4" fmla="*/ 387458 w 2750949"/>
              <a:gd name="connsiteY4" fmla="*/ 108488 h 170481"/>
              <a:gd name="connsiteX5" fmla="*/ 441702 w 2750949"/>
              <a:gd name="connsiteY5" fmla="*/ 92990 h 170481"/>
              <a:gd name="connsiteX6" fmla="*/ 526942 w 2750949"/>
              <a:gd name="connsiteY6" fmla="*/ 61993 h 170481"/>
              <a:gd name="connsiteX7" fmla="*/ 542441 w 2750949"/>
              <a:gd name="connsiteY7" fmla="*/ 108488 h 170481"/>
              <a:gd name="connsiteX8" fmla="*/ 557939 w 2750949"/>
              <a:gd name="connsiteY8" fmla="*/ 131736 h 170481"/>
              <a:gd name="connsiteX9" fmla="*/ 573437 w 2750949"/>
              <a:gd name="connsiteY9" fmla="*/ 170481 h 170481"/>
              <a:gd name="connsiteX10" fmla="*/ 681925 w 2750949"/>
              <a:gd name="connsiteY10" fmla="*/ 85241 h 170481"/>
              <a:gd name="connsiteX11" fmla="*/ 712922 w 2750949"/>
              <a:gd name="connsiteY11" fmla="*/ 92990 h 170481"/>
              <a:gd name="connsiteX12" fmla="*/ 805912 w 2750949"/>
              <a:gd name="connsiteY12" fmla="*/ 69742 h 170481"/>
              <a:gd name="connsiteX13" fmla="*/ 1208868 w 2750949"/>
              <a:gd name="connsiteY13" fmla="*/ 123986 h 170481"/>
              <a:gd name="connsiteX14" fmla="*/ 1247613 w 2750949"/>
              <a:gd name="connsiteY14" fmla="*/ 116237 h 170481"/>
              <a:gd name="connsiteX15" fmla="*/ 1402597 w 2750949"/>
              <a:gd name="connsiteY15" fmla="*/ 61993 h 170481"/>
              <a:gd name="connsiteX16" fmla="*/ 1503336 w 2750949"/>
              <a:gd name="connsiteY16" fmla="*/ 46495 h 170481"/>
              <a:gd name="connsiteX17" fmla="*/ 1635071 w 2750949"/>
              <a:gd name="connsiteY17" fmla="*/ 54244 h 170481"/>
              <a:gd name="connsiteX18" fmla="*/ 1673817 w 2750949"/>
              <a:gd name="connsiteY18" fmla="*/ 85241 h 170481"/>
              <a:gd name="connsiteX19" fmla="*/ 1704813 w 2750949"/>
              <a:gd name="connsiteY19" fmla="*/ 92990 h 170481"/>
              <a:gd name="connsiteX20" fmla="*/ 1821051 w 2750949"/>
              <a:gd name="connsiteY20" fmla="*/ 69742 h 170481"/>
              <a:gd name="connsiteX21" fmla="*/ 1906291 w 2750949"/>
              <a:gd name="connsiteY21" fmla="*/ 61993 h 170481"/>
              <a:gd name="connsiteX22" fmla="*/ 2177512 w 2750949"/>
              <a:gd name="connsiteY22" fmla="*/ 0 h 170481"/>
              <a:gd name="connsiteX23" fmla="*/ 2208508 w 2750949"/>
              <a:gd name="connsiteY23" fmla="*/ 30997 h 170481"/>
              <a:gd name="connsiteX24" fmla="*/ 2487478 w 2750949"/>
              <a:gd name="connsiteY24" fmla="*/ 15498 h 170481"/>
              <a:gd name="connsiteX25" fmla="*/ 2750949 w 2750949"/>
              <a:gd name="connsiteY25" fmla="*/ 15498 h 17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50949" h="170481">
                <a:moveTo>
                  <a:pt x="0" y="147234"/>
                </a:moveTo>
                <a:cubicBezTo>
                  <a:pt x="21141" y="136663"/>
                  <a:pt x="101291" y="95707"/>
                  <a:pt x="116237" y="92990"/>
                </a:cubicBezTo>
                <a:cubicBezTo>
                  <a:pt x="123425" y="91683"/>
                  <a:pt x="126570" y="103322"/>
                  <a:pt x="131736" y="108488"/>
                </a:cubicBezTo>
                <a:cubicBezTo>
                  <a:pt x="196312" y="100739"/>
                  <a:pt x="260425" y="85241"/>
                  <a:pt x="325464" y="85241"/>
                </a:cubicBezTo>
                <a:cubicBezTo>
                  <a:pt x="347534" y="85241"/>
                  <a:pt x="365437" y="107020"/>
                  <a:pt x="387458" y="108488"/>
                </a:cubicBezTo>
                <a:cubicBezTo>
                  <a:pt x="406221" y="109739"/>
                  <a:pt x="423862" y="98937"/>
                  <a:pt x="441702" y="92990"/>
                </a:cubicBezTo>
                <a:cubicBezTo>
                  <a:pt x="470384" y="83429"/>
                  <a:pt x="498529" y="72325"/>
                  <a:pt x="526942" y="61993"/>
                </a:cubicBezTo>
                <a:cubicBezTo>
                  <a:pt x="532108" y="77491"/>
                  <a:pt x="535806" y="93559"/>
                  <a:pt x="542441" y="108488"/>
                </a:cubicBezTo>
                <a:cubicBezTo>
                  <a:pt x="546224" y="116999"/>
                  <a:pt x="553774" y="123406"/>
                  <a:pt x="557939" y="131736"/>
                </a:cubicBezTo>
                <a:cubicBezTo>
                  <a:pt x="564160" y="144177"/>
                  <a:pt x="568271" y="157566"/>
                  <a:pt x="573437" y="170481"/>
                </a:cubicBezTo>
                <a:cubicBezTo>
                  <a:pt x="609600" y="142068"/>
                  <a:pt x="641723" y="107575"/>
                  <a:pt x="681925" y="85241"/>
                </a:cubicBezTo>
                <a:cubicBezTo>
                  <a:pt x="691235" y="80069"/>
                  <a:pt x="702354" y="94311"/>
                  <a:pt x="712922" y="92990"/>
                </a:cubicBezTo>
                <a:cubicBezTo>
                  <a:pt x="744626" y="89027"/>
                  <a:pt x="774915" y="77491"/>
                  <a:pt x="805912" y="69742"/>
                </a:cubicBezTo>
                <a:cubicBezTo>
                  <a:pt x="940231" y="87823"/>
                  <a:pt x="1074082" y="109798"/>
                  <a:pt x="1208868" y="123986"/>
                </a:cubicBezTo>
                <a:cubicBezTo>
                  <a:pt x="1221966" y="125365"/>
                  <a:pt x="1235069" y="120251"/>
                  <a:pt x="1247613" y="116237"/>
                </a:cubicBezTo>
                <a:cubicBezTo>
                  <a:pt x="1299743" y="99555"/>
                  <a:pt x="1350672" y="79301"/>
                  <a:pt x="1402597" y="61993"/>
                </a:cubicBezTo>
                <a:cubicBezTo>
                  <a:pt x="1436153" y="50808"/>
                  <a:pt x="1467226" y="50507"/>
                  <a:pt x="1503336" y="46495"/>
                </a:cubicBezTo>
                <a:cubicBezTo>
                  <a:pt x="1547248" y="49078"/>
                  <a:pt x="1592177" y="44495"/>
                  <a:pt x="1635071" y="54244"/>
                </a:cubicBezTo>
                <a:cubicBezTo>
                  <a:pt x="1651199" y="57910"/>
                  <a:pt x="1659359" y="77209"/>
                  <a:pt x="1673817" y="85241"/>
                </a:cubicBezTo>
                <a:cubicBezTo>
                  <a:pt x="1683127" y="90413"/>
                  <a:pt x="1694481" y="90407"/>
                  <a:pt x="1704813" y="92990"/>
                </a:cubicBezTo>
                <a:cubicBezTo>
                  <a:pt x="1743559" y="85241"/>
                  <a:pt x="1781997" y="75750"/>
                  <a:pt x="1821051" y="69742"/>
                </a:cubicBezTo>
                <a:cubicBezTo>
                  <a:pt x="1849250" y="65404"/>
                  <a:pt x="1878519" y="68528"/>
                  <a:pt x="1906291" y="61993"/>
                </a:cubicBezTo>
                <a:cubicBezTo>
                  <a:pt x="2208790" y="-9183"/>
                  <a:pt x="1975298" y="16851"/>
                  <a:pt x="2177512" y="0"/>
                </a:cubicBezTo>
                <a:cubicBezTo>
                  <a:pt x="2187844" y="10332"/>
                  <a:pt x="2193960" y="29633"/>
                  <a:pt x="2208508" y="30997"/>
                </a:cubicBezTo>
                <a:cubicBezTo>
                  <a:pt x="2584677" y="66262"/>
                  <a:pt x="2313853" y="19632"/>
                  <a:pt x="2487478" y="15498"/>
                </a:cubicBezTo>
                <a:cubicBezTo>
                  <a:pt x="2575277" y="13408"/>
                  <a:pt x="2663125" y="15498"/>
                  <a:pt x="2750949" y="154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Graphic 9" descr="Crab with solid fill">
            <a:extLst>
              <a:ext uri="{FF2B5EF4-FFF2-40B4-BE49-F238E27FC236}">
                <a16:creationId xmlns:a16="http://schemas.microsoft.com/office/drawing/2014/main" id="{FD401324-5898-47F9-AAD0-500DE7DD7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1239" y="5361524"/>
            <a:ext cx="542439" cy="542439"/>
          </a:xfrm>
          <a:prstGeom prst="rect">
            <a:avLst/>
          </a:prstGeom>
        </p:spPr>
      </p:pic>
      <p:pic>
        <p:nvPicPr>
          <p:cNvPr id="12" name="Graphic 11" descr="Shell with solid fill">
            <a:extLst>
              <a:ext uri="{FF2B5EF4-FFF2-40B4-BE49-F238E27FC236}">
                <a16:creationId xmlns:a16="http://schemas.microsoft.com/office/drawing/2014/main" id="{40342885-143B-4754-B46C-A65502EDD5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4779" y="5913938"/>
            <a:ext cx="356460" cy="356460"/>
          </a:xfrm>
          <a:prstGeom prst="rect">
            <a:avLst/>
          </a:prstGeom>
        </p:spPr>
      </p:pic>
      <p:pic>
        <p:nvPicPr>
          <p:cNvPr id="13" name="Graphic 12" descr="Shell with solid fill">
            <a:extLst>
              <a:ext uri="{FF2B5EF4-FFF2-40B4-BE49-F238E27FC236}">
                <a16:creationId xmlns:a16="http://schemas.microsoft.com/office/drawing/2014/main" id="{581DF6F2-31EB-44BC-B7EC-C098AB9527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7678" y="5913938"/>
            <a:ext cx="356460" cy="356460"/>
          </a:xfrm>
          <a:prstGeom prst="rect">
            <a:avLst/>
          </a:prstGeom>
        </p:spPr>
      </p:pic>
      <p:pic>
        <p:nvPicPr>
          <p:cNvPr id="15" name="Graphic 14" descr="Shell with solid fill">
            <a:extLst>
              <a:ext uri="{FF2B5EF4-FFF2-40B4-BE49-F238E27FC236}">
                <a16:creationId xmlns:a16="http://schemas.microsoft.com/office/drawing/2014/main" id="{CDBD4123-FB3B-4A74-B12A-AE50F3FB5F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3787" y="5913938"/>
            <a:ext cx="356460" cy="35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51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09E1-125E-4E68-A3A9-619557D4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Low tide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42B31-4B02-44E3-9FFA-64543D03F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075"/>
            <a:ext cx="10515600" cy="4888800"/>
          </a:xfrm>
        </p:spPr>
        <p:txBody>
          <a:bodyPr>
            <a:normAutofit fontScale="55000" lnSpcReduction="20000"/>
          </a:bodyPr>
          <a:lstStyle/>
          <a:p>
            <a:r>
              <a:rPr lang="en-CA" dirty="0"/>
              <a:t>July 12-17 (-0.1 to 0.2)</a:t>
            </a:r>
          </a:p>
          <a:p>
            <a:r>
              <a:rPr lang="en-CA" dirty="0"/>
              <a:t>July 25-31 (0.4 – 0.6)</a:t>
            </a:r>
          </a:p>
          <a:p>
            <a:r>
              <a:rPr lang="en-CA" dirty="0"/>
              <a:t>August 10-14 (0.0 – 0.2)</a:t>
            </a:r>
          </a:p>
          <a:p>
            <a:r>
              <a:rPr lang="en-CA" dirty="0"/>
              <a:t>Aug 26-29 (0.5-0.6)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However, can use waders to do some work when tide is coming in, perhaps? Would be great if clam baskets worked here. </a:t>
            </a:r>
          </a:p>
          <a:p>
            <a:pPr marL="0" indent="0">
              <a:buNone/>
            </a:pPr>
            <a:r>
              <a:rPr lang="en-CA" dirty="0"/>
              <a:t>	- Day 1: deploy clams </a:t>
            </a:r>
          </a:p>
          <a:p>
            <a:pPr marL="0" indent="0">
              <a:buNone/>
            </a:pPr>
            <a:r>
              <a:rPr lang="en-CA" dirty="0"/>
              <a:t>	- Day 2: deploy crabs </a:t>
            </a:r>
          </a:p>
          <a:p>
            <a:pPr marL="0" indent="0">
              <a:buNone/>
            </a:pPr>
            <a:r>
              <a:rPr lang="en-CA" dirty="0"/>
              <a:t>	- Day 3: leave alone (optional, use lab exp. to inform duration) </a:t>
            </a:r>
          </a:p>
          <a:p>
            <a:pPr marL="0" indent="0">
              <a:buNone/>
            </a:pPr>
            <a:r>
              <a:rPr lang="en-CA" dirty="0"/>
              <a:t>	- Day 4: retrieve and reset </a:t>
            </a:r>
            <a:r>
              <a:rPr lang="en-CA" i="1" dirty="0"/>
              <a:t>if basket idea works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96 trials / 16 enclosures = 6 rotations </a:t>
            </a:r>
          </a:p>
          <a:p>
            <a:pPr marL="0" indent="0">
              <a:buNone/>
            </a:pPr>
            <a:r>
              <a:rPr lang="en-CA" dirty="0"/>
              <a:t>6 rotations @ 4 days per = 24 field days min.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Perhaps staggered rotation? </a:t>
            </a:r>
          </a:p>
          <a:p>
            <a:pPr marL="0" indent="0">
              <a:buNone/>
            </a:pPr>
            <a:r>
              <a:rPr lang="en-CA" dirty="0"/>
              <a:t>Consider (track) soak time and include in analysis 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224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CE915-54DE-42DF-81C9-6A96210B07F3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3" name="Impacts of invasive species"/>
          <p:cNvSpPr txBox="1">
            <a:spLocks/>
          </p:cNvSpPr>
          <p:nvPr/>
        </p:nvSpPr>
        <p:spPr>
          <a:xfrm>
            <a:off x="562584" y="504994"/>
            <a:ext cx="8486245" cy="79692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rgbClr val="064163"/>
                </a:solidFill>
                <a:latin typeface="Century Gothic" pitchFamily="34" charset="0"/>
                <a:ea typeface="ヒラギノ角ゴ Pro W3" pitchFamily="126" charset="-128"/>
                <a:cs typeface="Century Gothic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64A5"/>
                </a:solidFill>
                <a:latin typeface="Century Gothic" charset="0"/>
                <a:ea typeface="ヒラギノ角ゴ Pro W3" pitchFamily="126" charset="-128"/>
                <a:cs typeface="Century Gothic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64A5"/>
                </a:solidFill>
                <a:latin typeface="Century Gothic" charset="0"/>
                <a:ea typeface="ヒラギノ角ゴ Pro W3" pitchFamily="126" charset="-128"/>
                <a:cs typeface="Century Gothic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64A5"/>
                </a:solidFill>
                <a:latin typeface="Century Gothic" charset="0"/>
                <a:ea typeface="ヒラギノ角ゴ Pro W3" pitchFamily="126" charset="-128"/>
                <a:cs typeface="Century Gothic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64A5"/>
                </a:solidFill>
                <a:latin typeface="Century Gothic" charset="0"/>
                <a:ea typeface="ヒラギノ角ゴ Pro W3" pitchFamily="126" charset="-128"/>
                <a:cs typeface="Century Gothic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64A5"/>
                </a:solidFill>
                <a:latin typeface="Gill Sans Light" pitchFamily="126" charset="0"/>
                <a:ea typeface="ヒラギノ角ゴ Pro W3" pitchFamily="126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64A5"/>
                </a:solidFill>
                <a:latin typeface="Gill Sans Light" pitchFamily="126" charset="0"/>
                <a:ea typeface="ヒラギノ角ゴ Pro W3" pitchFamily="126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64A5"/>
                </a:solidFill>
                <a:latin typeface="Gill Sans Light" pitchFamily="126" charset="0"/>
                <a:ea typeface="ヒラギノ角ゴ Pro W3" pitchFamily="126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64A5"/>
                </a:solidFill>
                <a:latin typeface="Gill Sans Light" pitchFamily="126" charset="0"/>
                <a:ea typeface="ヒラギノ角ゴ Pro W3" pitchFamily="126" charset="-128"/>
              </a:defRPr>
            </a:lvl9pPr>
          </a:lstStyle>
          <a:p>
            <a:r>
              <a:rPr lang="en-CA" dirty="0"/>
              <a:t>Experimental design </a:t>
            </a:r>
          </a:p>
        </p:txBody>
      </p:sp>
      <p:sp>
        <p:nvSpPr>
          <p:cNvPr id="5" name="Oval 4"/>
          <p:cNvSpPr/>
          <p:nvPr/>
        </p:nvSpPr>
        <p:spPr>
          <a:xfrm>
            <a:off x="1939398" y="3128837"/>
            <a:ext cx="1024467" cy="97358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LG</a:t>
            </a:r>
          </a:p>
          <a:p>
            <a:pPr algn="ctr"/>
            <a:r>
              <a:rPr lang="en-CA" sz="1100" dirty="0"/>
              <a:t>(n = 20)</a:t>
            </a:r>
          </a:p>
        </p:txBody>
      </p:sp>
      <p:sp>
        <p:nvSpPr>
          <p:cNvPr id="7" name="Oval 6"/>
          <p:cNvSpPr/>
          <p:nvPr/>
        </p:nvSpPr>
        <p:spPr>
          <a:xfrm>
            <a:off x="1939397" y="4542664"/>
            <a:ext cx="1024467" cy="9387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SM</a:t>
            </a:r>
          </a:p>
          <a:p>
            <a:pPr algn="ctr"/>
            <a:r>
              <a:rPr lang="en-CA" sz="1100" dirty="0"/>
              <a:t>(n = 20)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2474" y="2159411"/>
            <a:ext cx="1786466" cy="389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B16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Jpn</a:t>
            </a:r>
            <a:r>
              <a:rPr lang="en-CA" dirty="0"/>
              <a:t>. littleneck</a:t>
            </a:r>
          </a:p>
        </p:txBody>
      </p:sp>
      <p:sp>
        <p:nvSpPr>
          <p:cNvPr id="9" name="Rectangle 8"/>
          <p:cNvSpPr/>
          <p:nvPr/>
        </p:nvSpPr>
        <p:spPr>
          <a:xfrm>
            <a:off x="3912474" y="2633544"/>
            <a:ext cx="1786466" cy="389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B16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Isopods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2474" y="3107677"/>
            <a:ext cx="1786466" cy="389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B16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Clam worms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12474" y="3581810"/>
            <a:ext cx="1786466" cy="389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B16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Hermit crabs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12474" y="4056025"/>
            <a:ext cx="1786466" cy="389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B16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Varnish clam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2474" y="4530240"/>
            <a:ext cx="1786466" cy="389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B16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Shore crabs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25123" y="5055876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entury Gothic" panose="020B0502020202020204" pitchFamily="34" charset="0"/>
              </a:rPr>
              <a:t>etc… (n = 10 </a:t>
            </a:r>
            <a:r>
              <a:rPr lang="en-CA" dirty="0" err="1">
                <a:latin typeface="Century Gothic" panose="020B0502020202020204" pitchFamily="34" charset="0"/>
              </a:rPr>
              <a:t>spp</a:t>
            </a:r>
            <a:r>
              <a:rPr lang="en-CA" dirty="0">
                <a:latin typeface="Century Gothic" panose="020B0502020202020204" pitchFamily="34" charset="0"/>
              </a:rPr>
              <a:t>)</a:t>
            </a:r>
          </a:p>
        </p:txBody>
      </p:sp>
      <p:cxnSp>
        <p:nvCxnSpPr>
          <p:cNvPr id="17" name="Straight Arrow Connector 16"/>
          <p:cNvCxnSpPr>
            <a:stCxn id="4" idx="6"/>
            <a:endCxn id="8" idx="1"/>
          </p:cNvCxnSpPr>
          <p:nvPr/>
        </p:nvCxnSpPr>
        <p:spPr>
          <a:xfrm>
            <a:off x="2963864" y="2214906"/>
            <a:ext cx="948610" cy="13923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9" idx="1"/>
          </p:cNvCxnSpPr>
          <p:nvPr/>
        </p:nvCxnSpPr>
        <p:spPr>
          <a:xfrm>
            <a:off x="2963864" y="2214905"/>
            <a:ext cx="948610" cy="61337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6"/>
            <a:endCxn id="10" idx="1"/>
          </p:cNvCxnSpPr>
          <p:nvPr/>
        </p:nvCxnSpPr>
        <p:spPr>
          <a:xfrm>
            <a:off x="2963864" y="2214906"/>
            <a:ext cx="948610" cy="108750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  <a:endCxn id="11" idx="1"/>
          </p:cNvCxnSpPr>
          <p:nvPr/>
        </p:nvCxnSpPr>
        <p:spPr>
          <a:xfrm>
            <a:off x="2963864" y="2214905"/>
            <a:ext cx="948610" cy="156163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6"/>
            <a:endCxn id="12" idx="1"/>
          </p:cNvCxnSpPr>
          <p:nvPr/>
        </p:nvCxnSpPr>
        <p:spPr>
          <a:xfrm>
            <a:off x="2963864" y="2214906"/>
            <a:ext cx="948610" cy="203585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6"/>
            <a:endCxn id="13" idx="1"/>
          </p:cNvCxnSpPr>
          <p:nvPr/>
        </p:nvCxnSpPr>
        <p:spPr>
          <a:xfrm>
            <a:off x="2963864" y="2214905"/>
            <a:ext cx="948610" cy="251006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939398" y="1706356"/>
            <a:ext cx="1024467" cy="1017098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EGC</a:t>
            </a:r>
          </a:p>
          <a:p>
            <a:pPr algn="ctr"/>
            <a:r>
              <a:rPr lang="en-CA" sz="1100" dirty="0"/>
              <a:t>(n = 20)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984001"/>
              </p:ext>
            </p:extLst>
          </p:nvPr>
        </p:nvGraphicFramePr>
        <p:xfrm>
          <a:off x="7655167" y="1299150"/>
          <a:ext cx="2468034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05">
                  <a:extLst>
                    <a:ext uri="{9D8B030D-6E8A-4147-A177-3AD203B41FA5}">
                      <a16:colId xmlns:a16="http://schemas.microsoft.com/office/drawing/2014/main" val="1883072970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3926869118"/>
                    </a:ext>
                  </a:extLst>
                </a:gridCol>
                <a:gridCol w="575099">
                  <a:extLst>
                    <a:ext uri="{9D8B030D-6E8A-4147-A177-3AD203B41FA5}">
                      <a16:colId xmlns:a16="http://schemas.microsoft.com/office/drawing/2014/main" val="282359245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CA" sz="1000" i="0" dirty="0"/>
                        <a:t>Crab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Prey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Eaten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72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CA" sz="1000" dirty="0"/>
                        <a:t>EGC-01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 err="1"/>
                        <a:t>Jpn</a:t>
                      </a:r>
                      <a:r>
                        <a:rPr lang="en-CA" sz="1000" dirty="0"/>
                        <a:t>. littleneck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84569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EGC-01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Isopods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2389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EGC-01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Clam worms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77676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EGC-01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Hermit crabs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1778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EGC-01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Varnish clam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649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EGC-01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Shore crabs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60913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CA" sz="1000" dirty="0"/>
                        <a:t>EGC-02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 err="1"/>
                        <a:t>Jpn</a:t>
                      </a:r>
                      <a:r>
                        <a:rPr lang="en-CA" sz="1000" dirty="0"/>
                        <a:t>. littleneck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25486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EGC-02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Isopods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7737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EGC-02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Clam worms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1142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EGC-02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Hermit crabs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3702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EGC-02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Varnish clam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23956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EGC-02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Shore crabs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431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GRA-Lg01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 err="1"/>
                        <a:t>Jpn</a:t>
                      </a:r>
                      <a:r>
                        <a:rPr lang="en-CA" sz="1000" dirty="0"/>
                        <a:t>. littleneck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9146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GRA-Lg01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Isopods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4385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GRA-Lg01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Clam worms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1112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GRA-Lg01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Hermit crabs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171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GRA-Lg01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Varnish clam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4746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GRA-Lg01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Shore crabs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419953"/>
                  </a:ext>
                </a:extLst>
              </a:tr>
            </a:tbl>
          </a:graphicData>
        </a:graphic>
      </p:graphicFrame>
      <p:sp>
        <p:nvSpPr>
          <p:cNvPr id="25" name="Right Brace 24"/>
          <p:cNvSpPr/>
          <p:nvPr/>
        </p:nvSpPr>
        <p:spPr>
          <a:xfrm>
            <a:off x="5617694" y="1850377"/>
            <a:ext cx="617660" cy="3852333"/>
          </a:xfrm>
          <a:prstGeom prst="rightBrace">
            <a:avLst>
              <a:gd name="adj1" fmla="val 46715"/>
              <a:gd name="adj2" fmla="val 4758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6286953" y="3324946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entury Gothic" panose="020B0502020202020204" pitchFamily="34" charset="0"/>
              </a:rPr>
              <a:t>400+ trials </a:t>
            </a:r>
          </a:p>
          <a:p>
            <a:r>
              <a:rPr lang="en-CA" dirty="0">
                <a:latin typeface="Century Gothic" panose="020B0502020202020204" pitchFamily="34" charset="0"/>
              </a:rPr>
              <a:t>later…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0619" y="6041844"/>
            <a:ext cx="1111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entury Gothic" panose="020B0502020202020204" pitchFamily="34" charset="0"/>
              </a:rPr>
              <a:t>Each individual crab sees each prey ONCE. Fully independent w/in prey type</a:t>
            </a:r>
          </a:p>
          <a:p>
            <a:r>
              <a:rPr lang="en-CA" dirty="0">
                <a:latin typeface="Century Gothic" panose="020B0502020202020204" pitchFamily="34" charset="0"/>
              </a:rPr>
              <a:t> </a:t>
            </a:r>
            <a:r>
              <a:rPr lang="en-CA">
                <a:latin typeface="Century Gothic" panose="020B0502020202020204" pitchFamily="34" charset="0"/>
              </a:rPr>
              <a:t>Also collected </a:t>
            </a:r>
            <a:endParaRPr lang="en-CA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08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CE915-54DE-42DF-81C9-6A96210B07F3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4" name="Impacts of invasive species"/>
          <p:cNvSpPr txBox="1">
            <a:spLocks/>
          </p:cNvSpPr>
          <p:nvPr/>
        </p:nvSpPr>
        <p:spPr>
          <a:xfrm>
            <a:off x="1919288" y="759870"/>
            <a:ext cx="8486245" cy="79692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rgbClr val="064163"/>
                </a:solidFill>
                <a:latin typeface="Century Gothic" pitchFamily="34" charset="0"/>
                <a:ea typeface="ヒラギノ角ゴ Pro W3" pitchFamily="126" charset="-128"/>
                <a:cs typeface="Century Gothic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64A5"/>
                </a:solidFill>
                <a:latin typeface="Century Gothic" charset="0"/>
                <a:ea typeface="ヒラギノ角ゴ Pro W3" pitchFamily="126" charset="-128"/>
                <a:cs typeface="Century Gothic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64A5"/>
                </a:solidFill>
                <a:latin typeface="Century Gothic" charset="0"/>
                <a:ea typeface="ヒラギノ角ゴ Pro W3" pitchFamily="126" charset="-128"/>
                <a:cs typeface="Century Gothic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64A5"/>
                </a:solidFill>
                <a:latin typeface="Century Gothic" charset="0"/>
                <a:ea typeface="ヒラギノ角ゴ Pro W3" pitchFamily="126" charset="-128"/>
                <a:cs typeface="Century Gothic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64A5"/>
                </a:solidFill>
                <a:latin typeface="Century Gothic" charset="0"/>
                <a:ea typeface="ヒラギノ角ゴ Pro W3" pitchFamily="126" charset="-128"/>
                <a:cs typeface="Century Gothic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64A5"/>
                </a:solidFill>
                <a:latin typeface="Gill Sans Light" pitchFamily="126" charset="0"/>
                <a:ea typeface="ヒラギノ角ゴ Pro W3" pitchFamily="126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64A5"/>
                </a:solidFill>
                <a:latin typeface="Gill Sans Light" pitchFamily="126" charset="0"/>
                <a:ea typeface="ヒラギノ角ゴ Pro W3" pitchFamily="126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64A5"/>
                </a:solidFill>
                <a:latin typeface="Gill Sans Light" pitchFamily="126" charset="0"/>
                <a:ea typeface="ヒラギノ角ゴ Pro W3" pitchFamily="126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64A5"/>
                </a:solidFill>
                <a:latin typeface="Gill Sans Light" pitchFamily="126" charset="0"/>
                <a:ea typeface="ヒラギノ角ゴ Pro W3" pitchFamily="126" charset="-128"/>
              </a:defRPr>
            </a:lvl9pPr>
          </a:lstStyle>
          <a:p>
            <a:r>
              <a:rPr lang="en-CA" dirty="0"/>
              <a:t>Hypothesized 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48" y="1706881"/>
            <a:ext cx="9032452" cy="397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3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36" y="708891"/>
            <a:ext cx="5553364" cy="55533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1881" y="121759"/>
            <a:ext cx="575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Most crabs were not offered all 7 species though (died, etc.)</a:t>
            </a:r>
          </a:p>
        </p:txBody>
      </p:sp>
    </p:spTree>
    <p:extLst>
      <p:ext uri="{BB962C8B-B14F-4D97-AF65-F5344CB8AC3E}">
        <p14:creationId xmlns:p14="http://schemas.microsoft.com/office/powerpoint/2010/main" val="206711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5" y="160258"/>
            <a:ext cx="9376839" cy="669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8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371763"/>
            <a:ext cx="5075382" cy="60904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11" y="371763"/>
            <a:ext cx="5066144" cy="607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4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30" y="518822"/>
            <a:ext cx="10796546" cy="308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1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3003-B297-4B50-9F18-1EA08B745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Summer Lab Exp.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47D6F-C0DF-4597-8FC7-A63B9B94A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078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9F2C-9268-4A51-819A-CD406D37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PBS space available (probably)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78CD2-6786-4C10-B3B6-D1730DE4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12 small bins in Bio Con Lab A (~0.25 m2) </a:t>
            </a:r>
          </a:p>
          <a:p>
            <a:pPr lvl="1"/>
            <a:r>
              <a:rPr lang="en-CA" dirty="0"/>
              <a:t>Must use space for </a:t>
            </a:r>
            <a:r>
              <a:rPr lang="en-CA" u="sng" dirty="0"/>
              <a:t>trials, fasting, and crab animal holding </a:t>
            </a:r>
            <a:r>
              <a:rPr lang="en-CA" dirty="0"/>
              <a:t>– so limited number of crabs at a time. </a:t>
            </a:r>
          </a:p>
          <a:p>
            <a:pPr lvl="1"/>
            <a:r>
              <a:rPr lang="en-CA" dirty="0"/>
              <a:t>Going to plan with the assumption I can use 6 bins for trials and 6 bins for holding/fasting  </a:t>
            </a:r>
          </a:p>
          <a:p>
            <a:pPr lvl="1"/>
            <a:endParaRPr lang="en-CA" dirty="0"/>
          </a:p>
          <a:p>
            <a:r>
              <a:rPr lang="en-CA" dirty="0"/>
              <a:t>Some amount of sea table space in courtyard for prey (must be collected locally) </a:t>
            </a:r>
          </a:p>
          <a:p>
            <a:endParaRPr lang="en-CA" dirty="0"/>
          </a:p>
          <a:p>
            <a:r>
              <a:rPr lang="en-CA" dirty="0"/>
              <a:t>Assume May to mid-July? </a:t>
            </a:r>
          </a:p>
          <a:p>
            <a:endParaRPr lang="en-CA" dirty="0"/>
          </a:p>
          <a:p>
            <a:r>
              <a:rPr lang="en-CA" dirty="0"/>
              <a:t>From VIU </a:t>
            </a:r>
            <a:r>
              <a:rPr lang="en-CA" dirty="0" err="1"/>
              <a:t>exps</a:t>
            </a:r>
            <a:r>
              <a:rPr lang="en-CA" dirty="0"/>
              <a:t>. – focus on Japanese littlenecks (yes?)</a:t>
            </a:r>
          </a:p>
          <a:p>
            <a:pPr lvl="1"/>
            <a:r>
              <a:rPr lang="en-CA" dirty="0"/>
              <a:t>But also, what about the mud shrimp, varnish clam, or untested clams? Prey choice experiments? </a:t>
            </a:r>
          </a:p>
          <a:p>
            <a:endParaRPr lang="en-CA" dirty="0"/>
          </a:p>
          <a:p>
            <a:r>
              <a:rPr lang="en-CA" dirty="0"/>
              <a:t>O/T for weekend work! </a:t>
            </a:r>
          </a:p>
        </p:txBody>
      </p:sp>
    </p:spTree>
    <p:extLst>
      <p:ext uri="{BB962C8B-B14F-4D97-AF65-F5344CB8AC3E}">
        <p14:creationId xmlns:p14="http://schemas.microsoft.com/office/powerpoint/2010/main" val="3607772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980</Words>
  <Application>Microsoft Office PowerPoint</Application>
  <PresentationFormat>Widescreen</PresentationFormat>
  <Paragraphs>168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Summer Lab Exp.</vt:lpstr>
      <vt:lpstr>PBS space available (probably)</vt:lpstr>
      <vt:lpstr>Staged Experiments on JPL x EGC interactions</vt:lpstr>
      <vt:lpstr>Staged Experiments on JPL x EGC interactions</vt:lpstr>
      <vt:lpstr>Staged Experiments on JPL x EGC interactions</vt:lpstr>
      <vt:lpstr>Staged Experiments on JPL x EGC interactions</vt:lpstr>
      <vt:lpstr>Summer Field Exp. </vt:lpstr>
      <vt:lpstr>Field Experiment </vt:lpstr>
      <vt:lpstr>Low tide weeks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 Howard</dc:creator>
  <cp:lastModifiedBy>Howard, Brett</cp:lastModifiedBy>
  <cp:revision>29</cp:revision>
  <dcterms:created xsi:type="dcterms:W3CDTF">2022-02-16T19:13:06Z</dcterms:created>
  <dcterms:modified xsi:type="dcterms:W3CDTF">2022-03-08T22:49:40Z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2022-02-16T20:41:00Z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c3fad10d-b193-4dc0-af69-000055498ef1</vt:lpwstr>
  </property>
</Properties>
</file>