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3"/>
  </p:notesMasterIdLst>
  <p:sldIdLst>
    <p:sldId id="256" r:id="rId2"/>
    <p:sldId id="325" r:id="rId3"/>
    <p:sldId id="262" r:id="rId4"/>
    <p:sldId id="405" r:id="rId5"/>
    <p:sldId id="259" r:id="rId6"/>
    <p:sldId id="335" r:id="rId7"/>
    <p:sldId id="336" r:id="rId8"/>
    <p:sldId id="337" r:id="rId9"/>
    <p:sldId id="338" r:id="rId10"/>
    <p:sldId id="334" r:id="rId11"/>
    <p:sldId id="461" r:id="rId12"/>
    <p:sldId id="462" r:id="rId13"/>
    <p:sldId id="463" r:id="rId14"/>
    <p:sldId id="466" r:id="rId15"/>
    <p:sldId id="393" r:id="rId16"/>
    <p:sldId id="465" r:id="rId17"/>
    <p:sldId id="464" r:id="rId18"/>
    <p:sldId id="467" r:id="rId19"/>
    <p:sldId id="403" r:id="rId20"/>
    <p:sldId id="404" r:id="rId21"/>
    <p:sldId id="409" r:id="rId22"/>
    <p:sldId id="408" r:id="rId23"/>
    <p:sldId id="468" r:id="rId24"/>
    <p:sldId id="469" r:id="rId25"/>
    <p:sldId id="475" r:id="rId26"/>
    <p:sldId id="422" r:id="rId27"/>
    <p:sldId id="421" r:id="rId28"/>
    <p:sldId id="424" r:id="rId29"/>
    <p:sldId id="471" r:id="rId30"/>
    <p:sldId id="472" r:id="rId31"/>
    <p:sldId id="473" r:id="rId32"/>
    <p:sldId id="470" r:id="rId33"/>
    <p:sldId id="445" r:id="rId34"/>
    <p:sldId id="448" r:id="rId35"/>
    <p:sldId id="449" r:id="rId36"/>
    <p:sldId id="450" r:id="rId37"/>
    <p:sldId id="474" r:id="rId38"/>
    <p:sldId id="456" r:id="rId39"/>
    <p:sldId id="458" r:id="rId40"/>
    <p:sldId id="459" r:id="rId41"/>
    <p:sldId id="460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8" autoAdjust="0"/>
    <p:restoredTop sz="94660"/>
  </p:normalViewPr>
  <p:slideViewPr>
    <p:cSldViewPr>
      <p:cViewPr varScale="1">
        <p:scale>
          <a:sx n="116" d="100"/>
          <a:sy n="116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FE7825D-0ADC-46CA-8BB2-BC268B009008}" type="slidenum">
              <a:rPr 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B72D9F1-97CB-4085-B427-7535FDFB8A14}" type="slidenum">
              <a:rPr 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fld id="{80D2769D-DE5C-4438-A199-29C87F41078C}" type="slidenum">
              <a:rPr lang="en-US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hfdunc@indian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agranitt@indiana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ajawchat@indiana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unsong@indiana.edu" TargetMode="External"/><Relationship Id="rId11" Type="http://schemas.openxmlformats.org/officeDocument/2006/relationships/image" Target="../media/image8.png"/><Relationship Id="rId5" Type="http://schemas.openxmlformats.org/officeDocument/2006/relationships/hyperlink" Target="mailto:martino3@indiana.edu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jlgunden@indiana.edu" TargetMode="Externa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releases/2.7.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0574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Due  Thursday!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Up on </a:t>
            </a:r>
            <a:r>
              <a:rPr lang="en-US" sz="3200" dirty="0" err="1" smtClean="0"/>
              <a:t>Oncourse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2 parts – Group and Individual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79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Names are case-sensitive and unique, using letters</a:t>
            </a:r>
            <a:r>
              <a:rPr lang="en-US" dirty="0"/>
              <a:t>, numbers, underscores (but start with a letter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Two styles:	</a:t>
            </a:r>
            <a:r>
              <a:rPr lang="en-US" b="1" dirty="0" err="1" smtClean="0">
                <a:solidFill>
                  <a:srgbClr val="FF0000"/>
                </a:solidFill>
              </a:rPr>
              <a:t>my_num_var</a:t>
            </a:r>
            <a:r>
              <a:rPr lang="en-US" dirty="0" smtClean="0"/>
              <a:t>	or	</a:t>
            </a:r>
            <a:r>
              <a:rPr lang="en-US" b="1" dirty="0" err="1" smtClean="0">
                <a:solidFill>
                  <a:srgbClr val="FF0000"/>
                </a:solidFill>
              </a:rPr>
              <a:t>myNumVar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acct_balance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600	#</a:t>
            </a:r>
            <a:r>
              <a:rPr lang="en-US" sz="2800" b="1" dirty="0" smtClean="0">
                <a:solidFill>
                  <a:srgbClr val="002060"/>
                </a:solidFill>
              </a:rPr>
              <a:t> = is the assignment operator</a:t>
            </a:r>
          </a:p>
          <a:p>
            <a:pPr marL="118872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 err="1" smtClean="0">
                <a:solidFill>
                  <a:srgbClr val="7030A0"/>
                </a:solidFill>
              </a:rPr>
              <a:t>raw_input</a:t>
            </a:r>
            <a:r>
              <a:rPr lang="en-US" sz="2800" b="1" dirty="0" smtClean="0">
                <a:solidFill>
                  <a:srgbClr val="7030A0"/>
                </a:solidFill>
              </a:rPr>
              <a:t> gets user input. </a:t>
            </a:r>
            <a:r>
              <a:rPr lang="en-US" sz="2800" b="1" dirty="0" err="1" smtClean="0">
                <a:solidFill>
                  <a:srgbClr val="00B050"/>
                </a:solidFill>
              </a:rPr>
              <a:t>int</a:t>
            </a:r>
            <a:r>
              <a:rPr lang="en-US" sz="2800" b="1" dirty="0" smtClean="0">
                <a:solidFill>
                  <a:srgbClr val="00B050"/>
                </a:solidFill>
              </a:rPr>
              <a:t>() converts to an integer</a:t>
            </a:r>
            <a:endParaRPr lang="en-US" sz="28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deposit = </a:t>
            </a: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(</a:t>
            </a:r>
            <a:r>
              <a:rPr lang="en-US" sz="2800" b="1" dirty="0" err="1">
                <a:solidFill>
                  <a:srgbClr val="7030A0"/>
                </a:solidFill>
              </a:rPr>
              <a:t>raw_input</a:t>
            </a:r>
            <a:r>
              <a:rPr lang="en-US" sz="2800" b="1" dirty="0">
                <a:solidFill>
                  <a:srgbClr val="7030A0"/>
                </a:solidFill>
              </a:rPr>
              <a:t>("How much is the deposit? </a:t>
            </a:r>
            <a:r>
              <a:rPr lang="en-US" sz="2800" b="1" dirty="0" smtClean="0">
                <a:solidFill>
                  <a:srgbClr val="7030A0"/>
                </a:solidFill>
              </a:rPr>
              <a:t>")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</a:p>
          <a:p>
            <a:pPr marL="118872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print auto-converts to string when possible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sz="2800" b="1" dirty="0">
                <a:solidFill>
                  <a:srgbClr val="FF0000"/>
                </a:solidFill>
              </a:rPr>
              <a:t> "The new balance is: $"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acct_balance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+ deposit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use reserved </a:t>
            </a:r>
            <a:r>
              <a:rPr lang="en-US" dirty="0" smtClean="0"/>
              <a:t>words (keywords):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keyword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"Python keywords: ", </a:t>
            </a:r>
            <a:r>
              <a:rPr lang="en-US" b="1" dirty="0" err="1" smtClean="0">
                <a:solidFill>
                  <a:srgbClr val="FF0000"/>
                </a:solidFill>
              </a:rPr>
              <a:t>keyword.kwlist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Python keywords:  ['and', 'as', 'assert', 'break', 'class', 'continue', '</a:t>
            </a:r>
            <a:r>
              <a:rPr lang="en-US" sz="2800" b="1" dirty="0" err="1">
                <a:solidFill>
                  <a:srgbClr val="00B050"/>
                </a:solidFill>
              </a:rPr>
              <a:t>def</a:t>
            </a:r>
            <a:r>
              <a:rPr lang="en-US" sz="2800" b="1" dirty="0">
                <a:solidFill>
                  <a:srgbClr val="00B050"/>
                </a:solidFill>
              </a:rPr>
              <a:t>', 'del', '</a:t>
            </a:r>
            <a:r>
              <a:rPr lang="en-US" sz="2800" b="1" dirty="0" err="1">
                <a:solidFill>
                  <a:srgbClr val="00B050"/>
                </a:solidFill>
              </a:rPr>
              <a:t>elif</a:t>
            </a:r>
            <a:r>
              <a:rPr lang="en-US" sz="2800" b="1" dirty="0">
                <a:solidFill>
                  <a:srgbClr val="00B050"/>
                </a:solidFill>
              </a:rPr>
              <a:t>', 'else', 'except', 'exec', 'finally', 'for', 'from', 'global', 'if', 'import', 'in', 'is', 'lambda', 'not', 'or', 'pass', 'print',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19710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To print special characters, we use the backslash (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):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"Escape Sequences:"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"To print a quote inside quotes: </a:t>
            </a:r>
            <a:r>
              <a:rPr lang="en-US" sz="2400" b="1" dirty="0" smtClean="0">
                <a:solidFill>
                  <a:srgbClr val="FF0000"/>
                </a:solidFill>
              </a:rPr>
              <a:t>\" "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"To print a backslash: </a:t>
            </a:r>
            <a:r>
              <a:rPr lang="en-US" sz="2400" b="1" dirty="0" smtClean="0">
                <a:solidFill>
                  <a:srgbClr val="FF0000"/>
                </a:solidFill>
              </a:rPr>
              <a:t>\\ "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"Tabs:\t\tColumn1\t\tColumn2\t\tColumn3\t\tColumn4"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"Newlines:\nRow1\n\nRow2\n\nRow3\n"</a:t>
            </a:r>
          </a:p>
        </p:txBody>
      </p:sp>
    </p:spTree>
    <p:extLst>
      <p:ext uri="{BB962C8B-B14F-4D97-AF65-F5344CB8AC3E}">
        <p14:creationId xmlns:p14="http://schemas.microsoft.com/office/powerpoint/2010/main" val="9937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#basic data types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name = </a:t>
            </a:r>
            <a:r>
              <a:rPr lang="en-US" sz="1800" b="1" dirty="0">
                <a:solidFill>
                  <a:srgbClr val="7030A0"/>
                </a:solidFill>
              </a:rPr>
              <a:t>"Alan Reed"  </a:t>
            </a:r>
            <a:r>
              <a:rPr lang="en-US" sz="1800" b="1" dirty="0" smtClean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>
                <a:solidFill>
                  <a:srgbClr val="FF0000"/>
                </a:solidFill>
              </a:rPr>
              <a:t>name is a </a:t>
            </a:r>
            <a:r>
              <a:rPr lang="en-US" sz="2800" b="1" dirty="0">
                <a:solidFill>
                  <a:srgbClr val="7030A0"/>
                </a:solidFill>
              </a:rPr>
              <a:t>string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age = </a:t>
            </a:r>
            <a:r>
              <a:rPr lang="en-US" sz="1800" b="1" dirty="0">
                <a:solidFill>
                  <a:srgbClr val="002060"/>
                </a:solidFill>
              </a:rPr>
              <a:t>27</a:t>
            </a:r>
            <a:r>
              <a:rPr lang="en-US" sz="1800" b="1" dirty="0">
                <a:solidFill>
                  <a:srgbClr val="FF0000"/>
                </a:solidFill>
              </a:rPr>
              <a:t>            </a:t>
            </a:r>
            <a:r>
              <a:rPr lang="en-US" sz="1800" b="1" dirty="0" smtClean="0">
                <a:solidFill>
                  <a:srgbClr val="FF0000"/>
                </a:solidFill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>
                <a:solidFill>
                  <a:srgbClr val="FF0000"/>
                </a:solidFill>
              </a:rPr>
              <a:t>age is an </a:t>
            </a:r>
            <a:r>
              <a:rPr lang="en-US" sz="2800" b="1" dirty="0" err="1">
                <a:solidFill>
                  <a:srgbClr val="002060"/>
                </a:solidFill>
              </a:rPr>
              <a:t>int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eger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gpa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3.51 </a:t>
            </a:r>
            <a:r>
              <a:rPr lang="en-US" sz="1800" b="1" dirty="0">
                <a:solidFill>
                  <a:srgbClr val="FF0000"/>
                </a:solidFill>
              </a:rPr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 err="1">
                <a:solidFill>
                  <a:srgbClr val="FF0000"/>
                </a:solidFill>
              </a:rPr>
              <a:t>gpa</a:t>
            </a:r>
            <a:r>
              <a:rPr lang="en-US" sz="2800" b="1" dirty="0">
                <a:solidFill>
                  <a:srgbClr val="FF0000"/>
                </a:solidFill>
              </a:rPr>
              <a:t> is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enrolled =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True</a:t>
            </a:r>
            <a:r>
              <a:rPr lang="en-US" sz="1800" b="1" dirty="0">
                <a:solidFill>
                  <a:srgbClr val="FF0000"/>
                </a:solidFill>
              </a:rPr>
              <a:t>     </a:t>
            </a:r>
            <a:r>
              <a:rPr lang="en-US" sz="1800" b="1" dirty="0" smtClean="0">
                <a:solidFill>
                  <a:srgbClr val="FF0000"/>
                </a:solidFill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>
                <a:solidFill>
                  <a:srgbClr val="FF0000"/>
                </a:solidFill>
              </a:rPr>
              <a:t>enrolled is a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"Student:", name, "\</a:t>
            </a:r>
            <a:r>
              <a:rPr lang="en-US" sz="1800" b="1" dirty="0" err="1">
                <a:solidFill>
                  <a:srgbClr val="FF0000"/>
                </a:solidFill>
              </a:rPr>
              <a:t>tAge</a:t>
            </a:r>
            <a:r>
              <a:rPr lang="en-US" sz="1800" b="1" dirty="0">
                <a:solidFill>
                  <a:srgbClr val="FF0000"/>
                </a:solidFill>
              </a:rPr>
              <a:t>:", age, "\</a:t>
            </a:r>
            <a:r>
              <a:rPr lang="en-US" sz="1800" b="1" dirty="0" err="1">
                <a:solidFill>
                  <a:srgbClr val="FF0000"/>
                </a:solidFill>
              </a:rPr>
              <a:t>tGPA</a:t>
            </a:r>
            <a:r>
              <a:rPr lang="en-US" sz="1800" b="1" dirty="0">
                <a:solidFill>
                  <a:srgbClr val="FF0000"/>
                </a:solidFill>
              </a:rPr>
              <a:t>:", </a:t>
            </a:r>
            <a:r>
              <a:rPr lang="en-US" sz="1800" b="1" dirty="0" err="1">
                <a:solidFill>
                  <a:srgbClr val="FF0000"/>
                </a:solidFill>
              </a:rPr>
              <a:t>gpa</a:t>
            </a:r>
            <a:r>
              <a:rPr lang="en-US" sz="1800" b="1" dirty="0">
                <a:solidFill>
                  <a:srgbClr val="FF0000"/>
                </a:solidFill>
              </a:rPr>
              <a:t>, "\</a:t>
            </a:r>
            <a:r>
              <a:rPr lang="en-US" sz="1800" b="1" dirty="0" err="1">
                <a:solidFill>
                  <a:srgbClr val="FF0000"/>
                </a:solidFill>
              </a:rPr>
              <a:t>tEnrolled</a:t>
            </a:r>
            <a:r>
              <a:rPr lang="en-US" sz="1800" b="1" dirty="0">
                <a:solidFill>
                  <a:srgbClr val="FF0000"/>
                </a:solidFill>
              </a:rPr>
              <a:t>?", </a:t>
            </a:r>
            <a:r>
              <a:rPr lang="en-US" sz="1800" b="1" dirty="0" smtClean="0">
                <a:solidFill>
                  <a:srgbClr val="FF0000"/>
                </a:solidFill>
              </a:rPr>
              <a:t>enrolled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Student: Alan Reed 	Age: 27 	GPA: 3.51 	Enrolled? True</a:t>
            </a:r>
          </a:p>
        </p:txBody>
      </p:sp>
    </p:spTree>
    <p:extLst>
      <p:ext uri="{BB962C8B-B14F-4D97-AF65-F5344CB8AC3E}">
        <p14:creationId xmlns:p14="http://schemas.microsoft.com/office/powerpoint/2010/main" val="35572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Data Type Conversion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We </a:t>
            </a:r>
            <a:r>
              <a:rPr lang="en-US" dirty="0" smtClean="0">
                <a:ea typeface="ＭＳ Ｐゴシック" pitchFamily="34" charset="-128"/>
              </a:rPr>
              <a:t>can tell Python to convert from one data type to another: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("3") </a:t>
            </a:r>
            <a:r>
              <a:rPr lang="en-US" b="1" dirty="0" smtClean="0">
                <a:solidFill>
                  <a:srgbClr val="FF0000"/>
                </a:solidFill>
                <a:latin typeface="Arial Black"/>
                <a:ea typeface="ＭＳ Ｐゴシック" pitchFamily="34" charset="-128"/>
              </a:rPr>
              <a:t>→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 3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ea typeface="ＭＳ Ｐゴシック" pitchFamily="34" charset="-128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(3.0)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ＭＳ Ｐゴシック" pitchFamily="34" charset="-128"/>
              </a:rPr>
              <a:t> →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 "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3.0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"</a:t>
            </a:r>
            <a:endParaRPr lang="en-US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float(3) 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ＭＳ Ｐゴシック" pitchFamily="34" charset="-128"/>
              </a:rPr>
              <a:t>→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3.0</a:t>
            </a:r>
          </a:p>
          <a:p>
            <a:endParaRPr lang="en-US" sz="1800" dirty="0" smtClean="0">
              <a:latin typeface="Courier" pitchFamily="-65" charset="0"/>
              <a:ea typeface="ＭＳ Ｐゴシック" pitchFamily="34" charset="-128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pitchFamily="34" charset="0"/>
            </a:endParaRP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05D7076-E92B-4BCC-85AC-7D9694F5C2F3}" type="slidenum">
              <a:rPr lang="en-US" sz="1400">
                <a:solidFill>
                  <a:srgbClr val="222222"/>
                </a:solidFill>
                <a:latin typeface="Arial" pitchFamily="34" charset="0"/>
              </a:rPr>
              <a:pPr eaLnBrk="1" hangingPunct="1"/>
              <a:t>15</a:t>
            </a:fld>
            <a:endParaRPr 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Strings have a number of useful built-in methods (</a:t>
            </a:r>
            <a:r>
              <a:rPr lang="en-US" dirty="0" smtClean="0">
                <a:solidFill>
                  <a:srgbClr val="00B050"/>
                </a:solidFill>
              </a:rPr>
              <a:t>these do not change the original string!</a:t>
            </a:r>
            <a:r>
              <a:rPr lang="en-US" dirty="0" smtClean="0"/>
              <a:t>) 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text = "\n\</a:t>
            </a:r>
            <a:r>
              <a:rPr lang="en-US" b="1" dirty="0" err="1">
                <a:solidFill>
                  <a:srgbClr val="FF0000"/>
                </a:solidFill>
              </a:rPr>
              <a:t>tLet's</a:t>
            </a:r>
            <a:r>
              <a:rPr lang="en-US" b="1" dirty="0">
                <a:solidFill>
                  <a:srgbClr val="FF0000"/>
                </a:solidFill>
              </a:rPr>
              <a:t> code some Python!\n"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"Original:", text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"Uppercase:", </a:t>
            </a:r>
            <a:r>
              <a:rPr lang="en-US" b="1" dirty="0" err="1">
                <a:solidFill>
                  <a:srgbClr val="7030A0"/>
                </a:solidFill>
              </a:rPr>
              <a:t>text.upper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"Lowercase:", </a:t>
            </a:r>
            <a:r>
              <a:rPr lang="en-US" b="1" dirty="0" err="1">
                <a:solidFill>
                  <a:srgbClr val="7030A0"/>
                </a:solidFill>
              </a:rPr>
              <a:t>text.lower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"No Whitespace:", </a:t>
            </a:r>
            <a:r>
              <a:rPr lang="en-US" b="1" dirty="0" err="1">
                <a:solidFill>
                  <a:srgbClr val="7030A0"/>
                </a:solidFill>
              </a:rPr>
              <a:t>text.strip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"Changed:", </a:t>
            </a:r>
            <a:r>
              <a:rPr lang="en-US" b="1" dirty="0" err="1">
                <a:solidFill>
                  <a:srgbClr val="7030A0"/>
                </a:solidFill>
              </a:rPr>
              <a:t>text.replace</a:t>
            </a:r>
            <a:r>
              <a:rPr lang="en-US" b="1" dirty="0">
                <a:solidFill>
                  <a:srgbClr val="7030A0"/>
                </a:solidFill>
              </a:rPr>
              <a:t>("code", "learn")</a:t>
            </a:r>
          </a:p>
        </p:txBody>
      </p:sp>
    </p:spTree>
    <p:extLst>
      <p:ext uri="{BB962C8B-B14F-4D97-AF65-F5344CB8AC3E}">
        <p14:creationId xmlns:p14="http://schemas.microsoft.com/office/powerpoint/2010/main" val="1126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105399"/>
          </a:xfrm>
        </p:spPr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#numeric operators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num1 = 100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num2 = 7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"The sum of", num1, "and", num2, "is:", num1 </a:t>
            </a:r>
            <a:r>
              <a:rPr lang="en-US" sz="1800" b="1" dirty="0">
                <a:solidFill>
                  <a:srgbClr val="7030A0"/>
                </a:solidFill>
              </a:rPr>
              <a:t>+</a:t>
            </a:r>
            <a:r>
              <a:rPr lang="en-US" sz="1800" b="1" dirty="0">
                <a:solidFill>
                  <a:srgbClr val="FF0000"/>
                </a:solidFill>
              </a:rPr>
              <a:t> num2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"The difference of", num1, "and", num2, "is:", num1 </a:t>
            </a:r>
            <a:r>
              <a:rPr lang="en-US" sz="1800" b="1" dirty="0">
                <a:solidFill>
                  <a:srgbClr val="7030A0"/>
                </a:solidFill>
              </a:rPr>
              <a:t>-</a:t>
            </a:r>
            <a:r>
              <a:rPr lang="en-US" sz="1800" b="1" dirty="0">
                <a:solidFill>
                  <a:srgbClr val="FF0000"/>
                </a:solidFill>
              </a:rPr>
              <a:t> num2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"The product of", num1, "and", num2, "is:", num1 </a:t>
            </a:r>
            <a:r>
              <a:rPr lang="en-US" sz="1800" b="1" dirty="0">
                <a:solidFill>
                  <a:srgbClr val="7030A0"/>
                </a:solidFill>
              </a:rPr>
              <a:t>*</a:t>
            </a:r>
            <a:r>
              <a:rPr lang="en-US" sz="1800" b="1" dirty="0">
                <a:solidFill>
                  <a:srgbClr val="FF0000"/>
                </a:solidFill>
              </a:rPr>
              <a:t> num2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num1, "to the power of", num2, "is:", num1 </a:t>
            </a:r>
            <a:r>
              <a:rPr lang="en-US" sz="1800" b="1" dirty="0">
                <a:solidFill>
                  <a:srgbClr val="7030A0"/>
                </a:solidFill>
              </a:rPr>
              <a:t>**</a:t>
            </a:r>
            <a:r>
              <a:rPr lang="en-US" sz="1800" b="1" dirty="0">
                <a:solidFill>
                  <a:srgbClr val="FF0000"/>
                </a:solidFill>
              </a:rPr>
              <a:t> num2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num1, "divided by", num2, "is:", num1 </a:t>
            </a:r>
            <a:r>
              <a:rPr lang="en-US" sz="1800" b="1" dirty="0">
                <a:solidFill>
                  <a:srgbClr val="7030A0"/>
                </a:solidFill>
              </a:rPr>
              <a:t>/ </a:t>
            </a:r>
            <a:r>
              <a:rPr lang="en-US" sz="1800" b="1" dirty="0" smtClean="0">
                <a:solidFill>
                  <a:srgbClr val="FF0000"/>
                </a:solidFill>
              </a:rPr>
              <a:t>num2	</a:t>
            </a:r>
            <a:r>
              <a:rPr lang="en-US" sz="1800" b="1" dirty="0" smtClean="0">
                <a:solidFill>
                  <a:srgbClr val="7030A0"/>
                </a:solidFill>
              </a:rPr>
              <a:t>#</a:t>
            </a:r>
            <a:r>
              <a:rPr lang="en-US" sz="1800" b="1" dirty="0" err="1" smtClean="0">
                <a:solidFill>
                  <a:srgbClr val="7030A0"/>
                </a:solidFill>
              </a:rPr>
              <a:t>int</a:t>
            </a:r>
            <a:r>
              <a:rPr lang="en-US" sz="1800" b="1" dirty="0" smtClean="0">
                <a:solidFill>
                  <a:srgbClr val="7030A0"/>
                </a:solidFill>
              </a:rPr>
              <a:t> by </a:t>
            </a:r>
            <a:r>
              <a:rPr lang="en-US" sz="1800" b="1" dirty="0" err="1" smtClean="0">
                <a:solidFill>
                  <a:srgbClr val="7030A0"/>
                </a:solidFill>
              </a:rPr>
              <a:t>int</a:t>
            </a:r>
            <a:r>
              <a:rPr lang="en-US" sz="1800" b="1" dirty="0" smtClean="0">
                <a:solidFill>
                  <a:srgbClr val="7030A0"/>
                </a:solidFill>
              </a:rPr>
              <a:t> division rounds down!</a:t>
            </a:r>
            <a:endParaRPr lang="en-US" sz="18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num1, "divided by", num2, " (accurately) is:", </a:t>
            </a:r>
            <a:r>
              <a:rPr lang="en-US" sz="1800" b="1" dirty="0">
                <a:solidFill>
                  <a:srgbClr val="7030A0"/>
                </a:solidFill>
              </a:rPr>
              <a:t>float(num1) / num2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"The integer remainder of", num1, "divided by", num2, "is:", num1 </a:t>
            </a:r>
            <a:r>
              <a:rPr lang="en-US" sz="1800" b="1" dirty="0">
                <a:solidFill>
                  <a:srgbClr val="7030A0"/>
                </a:solidFill>
              </a:rPr>
              <a:t>%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num2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The sum of 100 and 7 is: 107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The difference of 100 and 7 is: 93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The product of 100 and 7 is: 700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100 to the power of 7 is: 100000000000000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100 divided by 7 is: 14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100 divided by 7  (accurately) is: 14.2857142857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The integer remainder of 100 divided by 7 is: 2</a:t>
            </a:r>
          </a:p>
        </p:txBody>
      </p:sp>
    </p:spTree>
    <p:extLst>
      <p:ext uri="{BB962C8B-B14F-4D97-AF65-F5344CB8AC3E}">
        <p14:creationId xmlns:p14="http://schemas.microsoft.com/office/powerpoint/2010/main" val="39696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Augmented Assignment Operators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23622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Original</a:t>
            </a:r>
            <a:r>
              <a:rPr lang="en-US" dirty="0" smtClean="0">
                <a:ea typeface="ＭＳ Ｐゴシック" pitchFamily="34" charset="-128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score = score + 1</a:t>
            </a:r>
          </a:p>
          <a:p>
            <a:r>
              <a:rPr lang="en-US" dirty="0" smtClean="0">
                <a:ea typeface="ＭＳ Ｐゴシック" pitchFamily="34" charset="-128"/>
              </a:rPr>
              <a:t>Augmented: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score +=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1</a:t>
            </a:r>
          </a:p>
          <a:p>
            <a:pPr lvl="1" eaLnBrk="1" hangingPunct="1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pitchFamily="34" charset="0"/>
            </a:endParaRP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9D00DAC-A9C6-4950-9563-0283C3729765}" type="slidenum">
              <a:rPr lang="en-US" sz="1400">
                <a:solidFill>
                  <a:srgbClr val="222222"/>
                </a:solidFill>
                <a:latin typeface="Arial" pitchFamily="34" charset="0"/>
              </a:rPr>
              <a:pPr eaLnBrk="1" hangingPunct="1"/>
              <a:t>18</a:t>
            </a:fld>
            <a:endParaRPr 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7110" name="Picture 5" descr="C:\Documents and Settings\Owner\My Documents\Game Writing\Python Programming for the Absolute Beginner\2nd Edition\Instructor Resources\Python IR\Files from 1st Edition\table2.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83058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7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Cylinder Surface Area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sz="2400" dirty="0" smtClean="0"/>
              <a:t>Asks the user to enter the height of the cylinder (in cm),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radius of </a:t>
            </a:r>
            <a:r>
              <a:rPr lang="en-US" sz="2400" dirty="0" smtClean="0"/>
              <a:t>the </a:t>
            </a:r>
            <a:r>
              <a:rPr lang="en-US" sz="2400" dirty="0"/>
              <a:t>circle </a:t>
            </a:r>
            <a:r>
              <a:rPr lang="en-US" sz="2400" dirty="0" smtClean="0"/>
              <a:t>at each end(in </a:t>
            </a:r>
            <a:r>
              <a:rPr lang="en-US" sz="2400" dirty="0"/>
              <a:t>cm),</a:t>
            </a:r>
          </a:p>
          <a:p>
            <a:pPr lvl="1"/>
            <a:r>
              <a:rPr lang="en-US" sz="2400" dirty="0" smtClean="0"/>
              <a:t>And that calculates the surface area of that cylinder.</a:t>
            </a:r>
          </a:p>
          <a:p>
            <a:pPr lvl="1"/>
            <a:r>
              <a:rPr lang="en-US" sz="2400" dirty="0" smtClean="0"/>
              <a:t> Print out the area (in square centimeters)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Example code: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import math	#allows you to use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math.pi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variable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raw_input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("Message")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"output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(variable)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16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1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815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John Duncan </a:t>
            </a:r>
            <a:r>
              <a:rPr lang="en-US" dirty="0" smtClean="0"/>
              <a:t>(I go by J)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PhD, Indiana University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Areas: Education, Security, Privacy, Social Informatics, </a:t>
            </a:r>
            <a:br>
              <a:rPr lang="en-US" dirty="0" smtClean="0"/>
            </a:br>
            <a:r>
              <a:rPr lang="en-US" dirty="0" smtClean="0"/>
              <a:t>Pervasive Computing, AI, Cognitive Science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johfdunc@indiana.edu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Office location: Undergraduate Annex 201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Office hours: By Appointment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6858000" y="3352800"/>
            <a:ext cx="1752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All slides are posted to </a:t>
            </a:r>
            <a:r>
              <a:rPr lang="en-US" dirty="0" err="1">
                <a:solidFill>
                  <a:srgbClr val="FF0000"/>
                </a:solidFill>
              </a:rPr>
              <a:t>Oncourse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AutoShape 4" descr="https://oncourse.iu.edu/portal/tool/d5fd2ac8-cf38-47cb-8af6-e52b1bea9478/ParticipantImageServlet.prf?photo=d3dd04eb-fae7-40bb-a96e-0cf94e8762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5" y="2209800"/>
            <a:ext cx="94794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 Surface Area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0539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import math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#Get user input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height =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height of the cylinder (in cm): "))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radius =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radius of the circle (in cm): "))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#Calculate the area of the end caps of the tube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caps = 2 * </a:t>
            </a:r>
            <a:r>
              <a:rPr lang="en-US" sz="2000" b="1" dirty="0" err="1">
                <a:solidFill>
                  <a:srgbClr val="FF0000"/>
                </a:solidFill>
              </a:rPr>
              <a:t>math.pi</a:t>
            </a:r>
            <a:r>
              <a:rPr lang="en-US" sz="2000" b="1" dirty="0">
                <a:solidFill>
                  <a:srgbClr val="FF0000"/>
                </a:solidFill>
              </a:rPr>
              <a:t> * (radius * radius)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#Calculate the area of the body of the tube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body = height * 2 * </a:t>
            </a:r>
            <a:r>
              <a:rPr lang="en-US" sz="2000" b="1" dirty="0" err="1">
                <a:solidFill>
                  <a:srgbClr val="FF0000"/>
                </a:solidFill>
              </a:rPr>
              <a:t>math.pi</a:t>
            </a:r>
            <a:r>
              <a:rPr lang="en-US" sz="2000" b="1" dirty="0">
                <a:solidFill>
                  <a:srgbClr val="FF0000"/>
                </a:solidFill>
              </a:rPr>
              <a:t> * radius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#Print out the surface area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"The surface area is", caps + body,  "cm^2."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27092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Truth Value</a:t>
                      </a:r>
                      <a:endParaRPr lang="en-US" sz="2800" dirty="0"/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Equals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 == 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Equal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 != 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True</a:t>
                      </a:r>
                      <a:endParaRPr lang="en-US" sz="2000" dirty="0"/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Greater Than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 &gt; 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Greater Than or Equal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 &gt;= 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Less Than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 &lt; 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True</a:t>
                      </a:r>
                      <a:endParaRPr lang="en-US" sz="2000" dirty="0"/>
                    </a:p>
                  </a:txBody>
                  <a:tcPr anchor="ctr"/>
                </a:tc>
              </a:tr>
              <a:tr h="573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Less Than or Equal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 &lt;= 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True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096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It’s easy to confuse = and ==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79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statements, </a:t>
            </a:r>
            <a:r>
              <a:rPr lang="en-US" dirty="0" err="1" smtClean="0"/>
              <a:t>Elif</a:t>
            </a:r>
            <a:r>
              <a:rPr lang="en-US" dirty="0" smtClean="0"/>
              <a:t>,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05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grade =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raw_input</a:t>
            </a:r>
            <a:r>
              <a:rPr lang="en-US" sz="2400" b="1" dirty="0">
                <a:solidFill>
                  <a:srgbClr val="FF0000"/>
                </a:solidFill>
              </a:rPr>
              <a:t>("Please enter your grade (out of 100): "))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if grade &gt;= 97</a:t>
            </a:r>
            <a:r>
              <a:rPr lang="en-US" sz="2400" b="1" dirty="0" smtClean="0">
                <a:solidFill>
                  <a:srgbClr val="FF0000"/>
                </a:solidFill>
              </a:rPr>
              <a:t>:			</a:t>
            </a:r>
            <a:r>
              <a:rPr lang="en-US" sz="2400" b="1" dirty="0" smtClean="0">
                <a:solidFill>
                  <a:srgbClr val="7030A0"/>
                </a:solidFill>
              </a:rPr>
              <a:t>#Boolean condition!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"That's an A+."</a:t>
            </a: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elif</a:t>
            </a:r>
            <a:r>
              <a:rPr lang="en-US" sz="2400" b="1" dirty="0">
                <a:solidFill>
                  <a:srgbClr val="FF0000"/>
                </a:solidFill>
              </a:rPr>
              <a:t> grade &gt;= 93 </a:t>
            </a:r>
            <a:r>
              <a:rPr lang="en-US" sz="2400" b="1" dirty="0" smtClean="0">
                <a:solidFill>
                  <a:srgbClr val="FF0000"/>
                </a:solidFill>
              </a:rPr>
              <a:t>:		</a:t>
            </a:r>
            <a:r>
              <a:rPr lang="en-US" sz="2400" b="1" dirty="0" smtClean="0">
                <a:solidFill>
                  <a:srgbClr val="7030A0"/>
                </a:solidFill>
              </a:rPr>
              <a:t>#We know grade &lt; 97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"That's an A."</a:t>
            </a: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elif</a:t>
            </a:r>
            <a:r>
              <a:rPr lang="en-US" sz="2400" b="1" dirty="0">
                <a:solidFill>
                  <a:srgbClr val="FF0000"/>
                </a:solidFill>
              </a:rPr>
              <a:t> grade &gt;= 90 </a:t>
            </a:r>
            <a:r>
              <a:rPr lang="en-US" sz="2400" b="1" dirty="0" smtClean="0">
                <a:solidFill>
                  <a:srgbClr val="FF0000"/>
                </a:solidFill>
              </a:rPr>
              <a:t>:		</a:t>
            </a:r>
            <a:r>
              <a:rPr lang="en-US" sz="2400" b="1" dirty="0" smtClean="0">
                <a:solidFill>
                  <a:srgbClr val="7030A0"/>
                </a:solidFill>
              </a:rPr>
              <a:t>#We know grade &lt; 93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"That's an A-."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else </a:t>
            </a:r>
            <a:r>
              <a:rPr lang="en-US" sz="2400" b="1" dirty="0" smtClean="0">
                <a:solidFill>
                  <a:srgbClr val="FF0000"/>
                </a:solidFill>
              </a:rPr>
              <a:t>:				</a:t>
            </a:r>
            <a:r>
              <a:rPr lang="en-US" sz="2400" b="1" dirty="0" smtClean="0">
                <a:solidFill>
                  <a:srgbClr val="7030A0"/>
                </a:solidFill>
              </a:rPr>
              <a:t>#If we get here, grade &lt; 90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"You didn't get any sort of A."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"Make sure you read all assignments carefully!"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Or,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4800600"/>
          </a:xfrm>
        </p:spPr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num</a:t>
            </a:r>
            <a:r>
              <a:rPr lang="en-US" sz="2200" b="1" dirty="0">
                <a:solidFill>
                  <a:srgbClr val="FF0000"/>
                </a:solidFill>
              </a:rPr>
              <a:t> = </a:t>
            </a:r>
            <a:r>
              <a:rPr lang="en-US" sz="2200" b="1" dirty="0" err="1">
                <a:solidFill>
                  <a:srgbClr val="FF0000"/>
                </a:solidFill>
              </a:rPr>
              <a:t>int</a:t>
            </a:r>
            <a:r>
              <a:rPr lang="en-US" sz="2200" b="1" dirty="0">
                <a:solidFill>
                  <a:srgbClr val="FF0000"/>
                </a:solidFill>
              </a:rPr>
              <a:t>(</a:t>
            </a:r>
            <a:r>
              <a:rPr lang="en-US" sz="2200" b="1" dirty="0" err="1">
                <a:solidFill>
                  <a:srgbClr val="FF0000"/>
                </a:solidFill>
              </a:rPr>
              <a:t>raw_input</a:t>
            </a:r>
            <a:r>
              <a:rPr lang="en-US" sz="2200" b="1" dirty="0">
                <a:solidFill>
                  <a:srgbClr val="FF0000"/>
                </a:solidFill>
              </a:rPr>
              <a:t>("Please enter your favorite number: "))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if ( </a:t>
            </a:r>
            <a:r>
              <a:rPr lang="en-US" sz="2200" b="1" dirty="0" err="1">
                <a:solidFill>
                  <a:srgbClr val="FF0000"/>
                </a:solidFill>
              </a:rPr>
              <a:t>num</a:t>
            </a:r>
            <a:r>
              <a:rPr lang="en-US" sz="2200" b="1" dirty="0">
                <a:solidFill>
                  <a:srgbClr val="FF0000"/>
                </a:solidFill>
              </a:rPr>
              <a:t> &gt;= -10 ) </a:t>
            </a:r>
            <a:r>
              <a:rPr lang="en-US" sz="2200" b="1" dirty="0">
                <a:solidFill>
                  <a:srgbClr val="7030A0"/>
                </a:solidFill>
              </a:rPr>
              <a:t>and</a:t>
            </a:r>
            <a:r>
              <a:rPr lang="en-US" sz="2200" b="1" dirty="0">
                <a:solidFill>
                  <a:srgbClr val="FF0000"/>
                </a:solidFill>
              </a:rPr>
              <a:t> ( </a:t>
            </a:r>
            <a:r>
              <a:rPr lang="en-US" sz="2200" b="1" dirty="0" err="1">
                <a:solidFill>
                  <a:srgbClr val="FF0000"/>
                </a:solidFill>
              </a:rPr>
              <a:t>num</a:t>
            </a:r>
            <a:r>
              <a:rPr lang="en-US" sz="2200" b="1" dirty="0">
                <a:solidFill>
                  <a:srgbClr val="FF0000"/>
                </a:solidFill>
              </a:rPr>
              <a:t> &lt;= 10 </a:t>
            </a:r>
            <a:r>
              <a:rPr lang="en-US" sz="2200" b="1" dirty="0" smtClean="0">
                <a:solidFill>
                  <a:srgbClr val="FF0000"/>
                </a:solidFill>
              </a:rPr>
              <a:t>):		</a:t>
            </a:r>
            <a:r>
              <a:rPr lang="en-US" sz="2200" b="1" dirty="0" smtClean="0">
                <a:solidFill>
                  <a:srgbClr val="7030A0"/>
                </a:solidFill>
              </a:rPr>
              <a:t>#true when both are true</a:t>
            </a:r>
            <a:endParaRPr lang="en-US" sz="22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print "Your favorite number is a single digit."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if </a:t>
            </a:r>
            <a:r>
              <a:rPr lang="en-US" sz="2200" b="1" dirty="0">
                <a:solidFill>
                  <a:srgbClr val="002060"/>
                </a:solidFill>
              </a:rPr>
              <a:t>not</a:t>
            </a:r>
            <a:r>
              <a:rPr lang="en-US" sz="2200" b="1" dirty="0">
                <a:solidFill>
                  <a:srgbClr val="FF0000"/>
                </a:solidFill>
              </a:rPr>
              <a:t> (</a:t>
            </a:r>
            <a:r>
              <a:rPr lang="en-US" sz="2200" b="1" dirty="0" err="1">
                <a:solidFill>
                  <a:srgbClr val="FF0000"/>
                </a:solidFill>
              </a:rPr>
              <a:t>num</a:t>
            </a:r>
            <a:r>
              <a:rPr lang="en-US" sz="2200" b="1" dirty="0">
                <a:solidFill>
                  <a:srgbClr val="FF0000"/>
                </a:solidFill>
              </a:rPr>
              <a:t> &lt; 0</a:t>
            </a:r>
            <a:r>
              <a:rPr lang="en-US" sz="2200" b="1" dirty="0" smtClean="0">
                <a:solidFill>
                  <a:srgbClr val="FF0000"/>
                </a:solidFill>
              </a:rPr>
              <a:t>):				</a:t>
            </a:r>
            <a:r>
              <a:rPr lang="en-US" sz="2200" b="1" dirty="0" smtClean="0">
                <a:solidFill>
                  <a:srgbClr val="002060"/>
                </a:solidFill>
              </a:rPr>
              <a:t># reverses the truth value</a:t>
            </a:r>
            <a:endParaRPr lang="en-US" sz="2200" b="1" dirty="0">
              <a:solidFill>
                <a:srgbClr val="00206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print "Your favorite number is 0 or a positive number."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if (</a:t>
            </a:r>
            <a:r>
              <a:rPr lang="en-US" sz="2200" b="1" dirty="0" err="1">
                <a:solidFill>
                  <a:srgbClr val="FF0000"/>
                </a:solidFill>
              </a:rPr>
              <a:t>num</a:t>
            </a:r>
            <a:r>
              <a:rPr lang="en-US" sz="2200" b="1" dirty="0">
                <a:solidFill>
                  <a:srgbClr val="FF0000"/>
                </a:solidFill>
              </a:rPr>
              <a:t> % 2 == 0) </a:t>
            </a:r>
            <a:r>
              <a:rPr lang="en-US" sz="2200" b="1" dirty="0">
                <a:solidFill>
                  <a:srgbClr val="00B050"/>
                </a:solidFill>
              </a:rPr>
              <a:t>or</a:t>
            </a:r>
            <a:r>
              <a:rPr lang="en-US" sz="2200" b="1" dirty="0">
                <a:solidFill>
                  <a:srgbClr val="FF0000"/>
                </a:solidFill>
              </a:rPr>
              <a:t> (</a:t>
            </a:r>
            <a:r>
              <a:rPr lang="en-US" sz="2200" b="1" dirty="0" err="1">
                <a:solidFill>
                  <a:srgbClr val="FF0000"/>
                </a:solidFill>
              </a:rPr>
              <a:t>num</a:t>
            </a:r>
            <a:r>
              <a:rPr lang="en-US" sz="2200" b="1" dirty="0">
                <a:solidFill>
                  <a:srgbClr val="FF0000"/>
                </a:solidFill>
              </a:rPr>
              <a:t> % 3 == 0</a:t>
            </a:r>
            <a:r>
              <a:rPr lang="en-US" sz="2200" b="1" dirty="0" smtClean="0">
                <a:solidFill>
                  <a:srgbClr val="FF0000"/>
                </a:solidFill>
              </a:rPr>
              <a:t>):		</a:t>
            </a:r>
            <a:r>
              <a:rPr lang="en-US" sz="2200" b="1" dirty="0" smtClean="0">
                <a:solidFill>
                  <a:srgbClr val="00B050"/>
                </a:solidFill>
              </a:rPr>
              <a:t>#true when either is true</a:t>
            </a:r>
            <a:endParaRPr lang="en-US" sz="22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print "Your favorite number is divisible by 2 or 3</a:t>
            </a:r>
            <a:r>
              <a:rPr lang="en-US" sz="2200" b="1" dirty="0" smtClean="0">
                <a:solidFill>
                  <a:srgbClr val="FF0000"/>
                </a:solidFill>
              </a:rPr>
              <a:t>."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Please enter your favorite number: 9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Your favorite number is a single digit.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Your favorite number is 0 or a positive number.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Your favorite number is divisible by 2 or 3.</a:t>
            </a:r>
          </a:p>
        </p:txBody>
      </p:sp>
    </p:spTree>
    <p:extLst>
      <p:ext uri="{BB962C8B-B14F-4D97-AF65-F5344CB8AC3E}">
        <p14:creationId xmlns:p14="http://schemas.microsoft.com/office/powerpoint/2010/main" val="3434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18159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num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an odd number: "))</a:t>
            </a:r>
          </a:p>
          <a:p>
            <a:pPr marL="118872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#while loops run as long as some Boolean condition is True</a:t>
            </a:r>
            <a:endParaRPr lang="en-US" sz="20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while </a:t>
            </a:r>
            <a:r>
              <a:rPr lang="en-US" sz="2000" b="1" dirty="0" err="1">
                <a:solidFill>
                  <a:srgbClr val="7030A0"/>
                </a:solidFill>
              </a:rPr>
              <a:t>num</a:t>
            </a:r>
            <a:r>
              <a:rPr lang="en-US" sz="2000" b="1" dirty="0">
                <a:solidFill>
                  <a:srgbClr val="7030A0"/>
                </a:solidFill>
              </a:rPr>
              <a:t> % 2 != 1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print "That's not odd!"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num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an odd number: "))</a:t>
            </a:r>
          </a:p>
          <a:p>
            <a:pPr marL="118872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#for loops run over a sequence, such as a list of numbers</a:t>
            </a:r>
            <a:endParaRPr lang="en-US" sz="2000" b="1" dirty="0">
              <a:solidFill>
                <a:srgbClr val="00206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"The integers from 1 to", </a:t>
            </a:r>
            <a:r>
              <a:rPr lang="en-US" sz="2000" b="1" dirty="0" err="1">
                <a:solidFill>
                  <a:srgbClr val="FF0000"/>
                </a:solidFill>
              </a:rPr>
              <a:t>num</a:t>
            </a:r>
            <a:r>
              <a:rPr lang="en-US" sz="2000" b="1" dirty="0">
                <a:solidFill>
                  <a:srgbClr val="FF0000"/>
                </a:solidFill>
              </a:rPr>
              <a:t>, "are</a:t>
            </a:r>
            <a:r>
              <a:rPr lang="en-US" sz="2000" b="1" dirty="0" smtClean="0">
                <a:solidFill>
                  <a:srgbClr val="FF0000"/>
                </a:solidFill>
              </a:rPr>
              <a:t>:"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,	#suppressed new line!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for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in </a:t>
            </a:r>
            <a:r>
              <a:rPr lang="en-US" sz="2000" b="1" dirty="0">
                <a:solidFill>
                  <a:srgbClr val="002060"/>
                </a:solidFill>
              </a:rPr>
              <a:t>range(1,num+1)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print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Please enter an odd number: 4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That's not odd!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Please enter an odd number: 5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The integers from 1 to 5 are: 1 2 3 4 5</a:t>
            </a:r>
          </a:p>
        </p:txBody>
      </p:sp>
    </p:spTree>
    <p:extLst>
      <p:ext uri="{BB962C8B-B14F-4D97-AF65-F5344CB8AC3E}">
        <p14:creationId xmlns:p14="http://schemas.microsoft.com/office/powerpoint/2010/main" val="12702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in range(3):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for j in </a:t>
            </a:r>
            <a:r>
              <a:rPr lang="en-US" b="1" dirty="0" smtClean="0">
                <a:solidFill>
                  <a:srgbClr val="FF0000"/>
                </a:solidFill>
              </a:rPr>
              <a:t>range(4):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 print "*",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print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* * * *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* * * *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* * * *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and j are traditionally used as counters for nested loops, followed by k, etc.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= row, j = column</a:t>
            </a:r>
          </a:p>
          <a:p>
            <a:endParaRPr lang="en-US" dirty="0" smtClean="0"/>
          </a:p>
          <a:p>
            <a:r>
              <a:rPr lang="en-US" dirty="0" smtClean="0"/>
              <a:t>print by itself simply produces a newline!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8915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students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raw_input</a:t>
            </a:r>
            <a:r>
              <a:rPr lang="en-US" sz="1800" b="1" dirty="0">
                <a:solidFill>
                  <a:srgbClr val="FF0000"/>
                </a:solidFill>
              </a:rPr>
              <a:t>("I need to assign student groups of 3. How many students? "))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num</a:t>
            </a:r>
            <a:r>
              <a:rPr lang="en-US" sz="2400" b="1" dirty="0">
                <a:solidFill>
                  <a:srgbClr val="FF0000"/>
                </a:solidFill>
              </a:rPr>
              <a:t> = 1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while students :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"The next three students are in Group:", </a:t>
            </a:r>
            <a:r>
              <a:rPr lang="en-US" sz="2400" b="1" dirty="0" err="1">
                <a:solidFill>
                  <a:srgbClr val="FF0000"/>
                </a:solidFill>
              </a:rPr>
              <a:t>num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students -= 3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num</a:t>
            </a:r>
            <a:r>
              <a:rPr lang="en-US" sz="2400" b="1" dirty="0">
                <a:solidFill>
                  <a:srgbClr val="FF0000"/>
                </a:solidFill>
              </a:rPr>
              <a:t> += 1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"All students assigned</a:t>
            </a:r>
            <a:r>
              <a:rPr lang="en-US" sz="2400" b="1" dirty="0" smtClean="0">
                <a:solidFill>
                  <a:srgbClr val="FF0000"/>
                </a:solidFill>
              </a:rPr>
              <a:t>!"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#The output for 9 and 10 here is very different!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&amp; Stopping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something’s going wrong, we may want to perform a </a:t>
            </a:r>
            <a:r>
              <a:rPr lang="en-US" b="1" dirty="0" smtClean="0"/>
              <a:t>trace</a:t>
            </a:r>
            <a:r>
              <a:rPr lang="en-US" dirty="0" smtClean="0"/>
              <a:t> on </a:t>
            </a:r>
            <a:r>
              <a:rPr lang="en-US" dirty="0" smtClean="0"/>
              <a:t>a variable.</a:t>
            </a:r>
            <a:endParaRPr lang="en-US" dirty="0" smtClean="0"/>
          </a:p>
          <a:p>
            <a:pPr lvl="1"/>
            <a:r>
              <a:rPr lang="en-US" dirty="0" smtClean="0"/>
              <a:t>This just means using </a:t>
            </a:r>
            <a:r>
              <a:rPr lang="en-US" b="1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 to output its value at </a:t>
            </a:r>
            <a:r>
              <a:rPr lang="en-US" dirty="0" smtClean="0"/>
              <a:t>some helpful point in the program.</a:t>
            </a:r>
          </a:p>
          <a:p>
            <a:pPr lvl="1"/>
            <a:r>
              <a:rPr lang="en-US" dirty="0" smtClean="0"/>
              <a:t>Traces are best just before and just after a variable’s value is modified!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we get an Infinite Loop, just restart the Shell!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 and Intentional 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 True</a:t>
            </a:r>
            <a:r>
              <a:rPr lang="en-US" sz="2400" b="1" dirty="0" smtClean="0">
                <a:solidFill>
                  <a:srgbClr val="7030A0"/>
                </a:solidFill>
              </a:rPr>
              <a:t>:		#intentional infinite loop!</a:t>
            </a:r>
            <a:endParaRPr lang="en-US" sz="24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value =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raw_input</a:t>
            </a:r>
            <a:r>
              <a:rPr lang="en-US" sz="2400" b="1" dirty="0">
                <a:solidFill>
                  <a:srgbClr val="FF0000"/>
                </a:solidFill>
              </a:rPr>
              <a:t>("Enter a number between 1 and 10: "))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if (value &gt;= 1) and (value &lt;= 10):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</a:rPr>
              <a:t>break		#we immediately leave the loop</a:t>
            </a:r>
            <a:endParaRPr lang="en-US" sz="2400" b="1" dirty="0">
              <a:solidFill>
                <a:srgbClr val="002060"/>
              </a:solidFill>
            </a:endParaRP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</a:t>
            </a:r>
            <a:r>
              <a:rPr lang="en-US" sz="2400" b="1" dirty="0" smtClean="0">
                <a:solidFill>
                  <a:srgbClr val="FF0000"/>
                </a:solidFill>
              </a:rPr>
              <a:t>value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Enter a number between 1 and 10: 100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Enter a number between 1 and 10: -2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Enter a number between 1 and 10: 5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5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program to take numbers from the user until they enter some special input, like “STOP”. Then ask the user to enter either + or *. If they enter +, add all the numbers up. If they enter *, multiply them all together.</a:t>
            </a:r>
          </a:p>
          <a:p>
            <a:endParaRPr lang="en-US" dirty="0"/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while	Boolean Condition    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 = </a:t>
            </a:r>
            <a:r>
              <a:rPr lang="en-US" dirty="0" err="1" smtClean="0">
                <a:solidFill>
                  <a:srgbClr val="FF0000"/>
                </a:solidFill>
              </a:rPr>
              <a:t>raw_input</a:t>
            </a:r>
            <a:r>
              <a:rPr lang="en-US" dirty="0" smtClean="0">
                <a:solidFill>
                  <a:srgbClr val="FF0000"/>
                </a:solidFill>
              </a:rPr>
              <a:t>(“message”)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+=  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  *=   </a:t>
            </a:r>
            <a:r>
              <a:rPr lang="en-US" dirty="0" smtClean="0"/>
              <a:t>operator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You		-&gt; 		Teams!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8991600" cy="4800600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2000" dirty="0" smtClean="0"/>
              <a:t>How </a:t>
            </a:r>
            <a:r>
              <a:rPr lang="en-US" sz="2000" dirty="0"/>
              <a:t>much previous programming experience do you have? </a:t>
            </a:r>
            <a:endParaRPr lang="en-US" sz="20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000" dirty="0" smtClean="0"/>
              <a:t>How </a:t>
            </a:r>
            <a:r>
              <a:rPr lang="en-US" sz="2000" dirty="0"/>
              <a:t>long ago did you take I210 (or equivalent</a:t>
            </a:r>
            <a:r>
              <a:rPr lang="en-US" sz="2000" dirty="0" smtClean="0"/>
              <a:t>)?</a:t>
            </a:r>
            <a:endParaRPr lang="en-US" sz="2000" dirty="0"/>
          </a:p>
          <a:p>
            <a:pPr marL="633222" indent="-514350">
              <a:buFont typeface="+mj-lt"/>
              <a:buAutoNum type="arabicPeriod"/>
            </a:pPr>
            <a:r>
              <a:rPr lang="en-US" sz="2000" dirty="0" smtClean="0"/>
              <a:t>How </a:t>
            </a:r>
            <a:r>
              <a:rPr lang="en-US" sz="2000" dirty="0"/>
              <a:t>well do you feel you have mastered Python 2.x?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477000" cy="407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1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2500" b="1" dirty="0" err="1">
                <a:solidFill>
                  <a:srgbClr val="FF0000"/>
                </a:solidFill>
              </a:rPr>
              <a:t>num_sum</a:t>
            </a:r>
            <a:r>
              <a:rPr lang="en-US" sz="2500" b="1" dirty="0">
                <a:solidFill>
                  <a:srgbClr val="FF0000"/>
                </a:solidFill>
              </a:rPr>
              <a:t> = 0</a:t>
            </a: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product = 1</a:t>
            </a:r>
          </a:p>
          <a:p>
            <a:pPr marL="118872" indent="0">
              <a:buNone/>
            </a:pPr>
            <a:endParaRPr lang="en-US" sz="2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500" b="1" dirty="0" err="1">
                <a:solidFill>
                  <a:srgbClr val="FF0000"/>
                </a:solidFill>
              </a:rPr>
              <a:t>num</a:t>
            </a:r>
            <a:r>
              <a:rPr lang="en-US" sz="2500" b="1" dirty="0">
                <a:solidFill>
                  <a:srgbClr val="FF0000"/>
                </a:solidFill>
              </a:rPr>
              <a:t> = </a:t>
            </a:r>
            <a:r>
              <a:rPr lang="en-US" sz="2500" b="1" dirty="0" err="1">
                <a:solidFill>
                  <a:srgbClr val="FF0000"/>
                </a:solidFill>
              </a:rPr>
              <a:t>raw_input</a:t>
            </a:r>
            <a:r>
              <a:rPr lang="en-US" sz="2500" b="1" dirty="0">
                <a:solidFill>
                  <a:srgbClr val="FF0000"/>
                </a:solidFill>
              </a:rPr>
              <a:t>("Please enter a number or STOP: ")</a:t>
            </a:r>
          </a:p>
          <a:p>
            <a:pPr marL="118872" indent="0">
              <a:buNone/>
            </a:pPr>
            <a:endParaRPr lang="en-US" sz="2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while </a:t>
            </a:r>
            <a:r>
              <a:rPr lang="en-US" sz="2500" b="1" dirty="0" err="1">
                <a:solidFill>
                  <a:srgbClr val="FF0000"/>
                </a:solidFill>
              </a:rPr>
              <a:t>num</a:t>
            </a:r>
            <a:r>
              <a:rPr lang="en-US" sz="2500" b="1" dirty="0">
                <a:solidFill>
                  <a:srgbClr val="FF0000"/>
                </a:solidFill>
              </a:rPr>
              <a:t> != "STOP":</a:t>
            </a: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    </a:t>
            </a:r>
            <a:r>
              <a:rPr lang="en-US" sz="2500" b="1" dirty="0" err="1">
                <a:solidFill>
                  <a:srgbClr val="FF0000"/>
                </a:solidFill>
              </a:rPr>
              <a:t>num_sum</a:t>
            </a:r>
            <a:r>
              <a:rPr lang="en-US" sz="2500" b="1" dirty="0">
                <a:solidFill>
                  <a:srgbClr val="FF0000"/>
                </a:solidFill>
              </a:rPr>
              <a:t> += </a:t>
            </a:r>
            <a:r>
              <a:rPr lang="en-US" sz="2500" b="1" dirty="0" err="1">
                <a:solidFill>
                  <a:srgbClr val="FF0000"/>
                </a:solidFill>
              </a:rPr>
              <a:t>int</a:t>
            </a:r>
            <a:r>
              <a:rPr lang="en-US" sz="2500" b="1" dirty="0">
                <a:solidFill>
                  <a:srgbClr val="FF0000"/>
                </a:solidFill>
              </a:rPr>
              <a:t>(</a:t>
            </a:r>
            <a:r>
              <a:rPr lang="en-US" sz="2500" b="1" dirty="0" err="1">
                <a:solidFill>
                  <a:srgbClr val="FF0000"/>
                </a:solidFill>
              </a:rPr>
              <a:t>num</a:t>
            </a:r>
            <a:r>
              <a:rPr lang="en-US" sz="2500" b="1" dirty="0">
                <a:solidFill>
                  <a:srgbClr val="FF0000"/>
                </a:solidFill>
              </a:rPr>
              <a:t>)	</a:t>
            </a:r>
            <a:r>
              <a:rPr lang="en-US" sz="2500" b="1" dirty="0" smtClean="0">
                <a:solidFill>
                  <a:srgbClr val="FF0000"/>
                </a:solidFill>
              </a:rPr>
              <a:t>#</a:t>
            </a:r>
            <a:r>
              <a:rPr lang="en-US" sz="2500" b="1" dirty="0">
                <a:solidFill>
                  <a:srgbClr val="FF0000"/>
                </a:solidFill>
              </a:rPr>
              <a:t>have to do the conversion here</a:t>
            </a: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    product *= </a:t>
            </a:r>
            <a:r>
              <a:rPr lang="en-US" sz="2500" b="1" dirty="0" err="1">
                <a:solidFill>
                  <a:srgbClr val="FF0000"/>
                </a:solidFill>
              </a:rPr>
              <a:t>int</a:t>
            </a:r>
            <a:r>
              <a:rPr lang="en-US" sz="2500" b="1" dirty="0">
                <a:solidFill>
                  <a:srgbClr val="FF0000"/>
                </a:solidFill>
              </a:rPr>
              <a:t>(</a:t>
            </a:r>
            <a:r>
              <a:rPr lang="en-US" sz="2500" b="1" dirty="0" err="1">
                <a:solidFill>
                  <a:srgbClr val="FF0000"/>
                </a:solidFill>
              </a:rPr>
              <a:t>num</a:t>
            </a:r>
            <a:r>
              <a:rPr lang="en-US" sz="25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    </a:t>
            </a:r>
            <a:r>
              <a:rPr lang="en-US" sz="2500" b="1" dirty="0" err="1">
                <a:solidFill>
                  <a:srgbClr val="FF0000"/>
                </a:solidFill>
              </a:rPr>
              <a:t>num</a:t>
            </a:r>
            <a:r>
              <a:rPr lang="en-US" sz="2500" b="1" dirty="0">
                <a:solidFill>
                  <a:srgbClr val="FF0000"/>
                </a:solidFill>
              </a:rPr>
              <a:t> = </a:t>
            </a:r>
            <a:r>
              <a:rPr lang="en-US" sz="2500" b="1" dirty="0" err="1">
                <a:solidFill>
                  <a:srgbClr val="FF0000"/>
                </a:solidFill>
              </a:rPr>
              <a:t>raw_input</a:t>
            </a:r>
            <a:r>
              <a:rPr lang="en-US" sz="2500" b="1" dirty="0">
                <a:solidFill>
                  <a:srgbClr val="FF0000"/>
                </a:solidFill>
              </a:rPr>
              <a:t>("Please enter a number or STOP: ")</a:t>
            </a:r>
          </a:p>
          <a:p>
            <a:pPr marL="118872" indent="0">
              <a:buNone/>
            </a:pPr>
            <a:endParaRPr lang="en-US" sz="2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operation = </a:t>
            </a:r>
            <a:r>
              <a:rPr lang="en-US" sz="2500" b="1" dirty="0" err="1">
                <a:solidFill>
                  <a:srgbClr val="FF0000"/>
                </a:solidFill>
              </a:rPr>
              <a:t>raw_input</a:t>
            </a:r>
            <a:r>
              <a:rPr lang="en-US" sz="2500" b="1" dirty="0">
                <a:solidFill>
                  <a:srgbClr val="FF0000"/>
                </a:solidFill>
              </a:rPr>
              <a:t>("Please enter an operation ('+' or '*'): ")</a:t>
            </a:r>
          </a:p>
          <a:p>
            <a:pPr marL="118872" indent="0">
              <a:buNone/>
            </a:pPr>
            <a:endParaRPr lang="en-US" sz="2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if operation == "+":</a:t>
            </a: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    print "The total sum is", </a:t>
            </a:r>
            <a:r>
              <a:rPr lang="en-US" sz="2500" b="1" dirty="0" err="1">
                <a:solidFill>
                  <a:srgbClr val="FF0000"/>
                </a:solidFill>
              </a:rPr>
              <a:t>num_sum</a:t>
            </a:r>
            <a:endParaRPr lang="en-US" sz="2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    print "The total product is", product</a:t>
            </a:r>
          </a:p>
        </p:txBody>
      </p:sp>
    </p:spTree>
    <p:extLst>
      <p:ext uri="{BB962C8B-B14F-4D97-AF65-F5344CB8AC3E}">
        <p14:creationId xmlns:p14="http://schemas.microsoft.com/office/powerpoint/2010/main" val="874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8542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678942" indent="-514350"/>
            <a:r>
              <a:rPr lang="en-US" dirty="0" smtClean="0"/>
              <a:t>Strings (and all other sequences) have index numbers (positive and negative)</a:t>
            </a:r>
          </a:p>
          <a:p>
            <a:pPr marL="678942" indent="-514350"/>
            <a:endParaRPr lang="en-US" dirty="0">
              <a:solidFill>
                <a:srgbClr val="FF0000"/>
              </a:solidFill>
            </a:endParaRPr>
          </a:p>
          <a:p>
            <a:pPr marL="164592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string = "I like Python</a:t>
            </a:r>
            <a:r>
              <a:rPr lang="en-US" b="1" dirty="0" smtClean="0">
                <a:solidFill>
                  <a:srgbClr val="FF0000"/>
                </a:solidFill>
              </a:rPr>
              <a:t>."</a:t>
            </a:r>
            <a:endParaRPr lang="en-US" b="1" dirty="0">
              <a:solidFill>
                <a:srgbClr val="FF0000"/>
              </a:solidFill>
            </a:endParaRPr>
          </a:p>
          <a:p>
            <a:pPr marL="16459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string[7], string[3], string[-9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</a:p>
          <a:p>
            <a:pPr marL="16459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6459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64592" indent="0">
              <a:buNone/>
            </a:pPr>
            <a:r>
              <a:rPr lang="en-US" b="1" dirty="0">
                <a:solidFill>
                  <a:srgbClr val="00B050"/>
                </a:solidFill>
              </a:rPr>
              <a:t>P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e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676400"/>
          <a:ext cx="8077202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12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-14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-13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-12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-11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-10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-9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-8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-7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-6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-5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-4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-3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-2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-1</a:t>
                      </a:r>
                      <a:endParaRPr lang="en-US" sz="20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numbers, slicing, </a:t>
            </a:r>
            <a:r>
              <a:rPr lang="en-US" dirty="0" err="1" smtClean="0"/>
              <a:t>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8991600" cy="48006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import </a:t>
            </a:r>
            <a:r>
              <a:rPr lang="en-US" sz="1800" b="1" dirty="0" smtClean="0">
                <a:solidFill>
                  <a:srgbClr val="7030A0"/>
                </a:solidFill>
              </a:rPr>
              <a:t>random			#allows us to use the random module</a:t>
            </a:r>
            <a:endParaRPr lang="en-US" sz="18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quote = </a:t>
            </a:r>
            <a:r>
              <a:rPr lang="en-US" sz="1800" b="1" dirty="0" err="1">
                <a:solidFill>
                  <a:srgbClr val="FF0000"/>
                </a:solidFill>
              </a:rPr>
              <a:t>raw_input</a:t>
            </a:r>
            <a:r>
              <a:rPr lang="en-US" sz="1800" b="1" dirty="0">
                <a:solidFill>
                  <a:srgbClr val="FF0000"/>
                </a:solidFill>
              </a:rPr>
              <a:t>("Please enter a quote you like: ")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start = </a:t>
            </a:r>
            <a:r>
              <a:rPr lang="en-US" sz="1800" b="1" dirty="0" err="1">
                <a:solidFill>
                  <a:srgbClr val="7030A0"/>
                </a:solidFill>
              </a:rPr>
              <a:t>random.randrange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00206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(quote</a:t>
            </a:r>
            <a:r>
              <a:rPr lang="en-US" sz="1800" b="1" dirty="0" smtClean="0">
                <a:solidFill>
                  <a:srgbClr val="FF0000"/>
                </a:solidFill>
              </a:rPr>
              <a:t>))	</a:t>
            </a:r>
            <a:r>
              <a:rPr lang="en-US" sz="1800" b="1" dirty="0" smtClean="0">
                <a:solidFill>
                  <a:srgbClr val="002060"/>
                </a:solidFill>
              </a:rPr>
              <a:t>#</a:t>
            </a:r>
            <a:r>
              <a:rPr lang="en-US" sz="1800" b="1" dirty="0" err="1" smtClean="0">
                <a:solidFill>
                  <a:srgbClr val="002060"/>
                </a:solidFill>
              </a:rPr>
              <a:t>len</a:t>
            </a:r>
            <a:r>
              <a:rPr lang="en-US" sz="1800" b="1" dirty="0" smtClean="0">
                <a:solidFill>
                  <a:srgbClr val="002060"/>
                </a:solidFill>
              </a:rPr>
              <a:t>(string) is the length of the string</a:t>
            </a:r>
            <a:endParaRPr lang="en-US" sz="1800" b="1" dirty="0">
              <a:solidFill>
                <a:srgbClr val="00206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end = </a:t>
            </a:r>
            <a:r>
              <a:rPr lang="en-US" sz="1800" b="1" dirty="0" err="1">
                <a:solidFill>
                  <a:srgbClr val="7030A0"/>
                </a:solidFill>
              </a:rPr>
              <a:t>random.randrange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00206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(quote</a:t>
            </a:r>
            <a:r>
              <a:rPr lang="en-US" sz="1800" b="1" dirty="0" smtClean="0">
                <a:solidFill>
                  <a:srgbClr val="FF0000"/>
                </a:solidFill>
              </a:rPr>
              <a:t>))	</a:t>
            </a:r>
            <a:r>
              <a:rPr lang="en-US" sz="1800" b="1" dirty="0" smtClean="0">
                <a:solidFill>
                  <a:srgbClr val="002060"/>
                </a:solidFill>
              </a:rPr>
              <a:t>#in characters</a:t>
            </a:r>
            <a:endParaRPr lang="en-US" sz="1800" b="1" dirty="0">
              <a:solidFill>
                <a:srgbClr val="002060"/>
              </a:solidFill>
            </a:endParaRP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if end &lt; start: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start, end = end, start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"A random slice of your quote:",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quote[start: end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]            #slicing uses index numbers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Please enter a quote you like: This is Sparta!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 random slice of your quote: is Spar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Please enter a quote you like: Now is the winter of our discontent.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 random slice of your quote: en</a:t>
            </a:r>
          </a:p>
        </p:txBody>
      </p:sp>
    </p:spTree>
    <p:extLst>
      <p:ext uri="{BB962C8B-B14F-4D97-AF65-F5344CB8AC3E}">
        <p14:creationId xmlns:p14="http://schemas.microsoft.com/office/powerpoint/2010/main" val="12078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– String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text = </a:t>
            </a:r>
            <a:r>
              <a:rPr lang="en-US" b="1" dirty="0" err="1" smtClean="0">
                <a:solidFill>
                  <a:srgbClr val="FF0000"/>
                </a:solidFill>
              </a:rPr>
              <a:t>raw_input</a:t>
            </a:r>
            <a:r>
              <a:rPr lang="en-US" b="1" dirty="0" smtClean="0">
                <a:solidFill>
                  <a:srgbClr val="FF0000"/>
                </a:solidFill>
              </a:rPr>
              <a:t>("Please enter some text: ")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"e" in text 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print "The letter e is in: ", text</a:t>
            </a:r>
          </a:p>
          <a:p>
            <a:endParaRPr lang="en-US" dirty="0" smtClean="0"/>
          </a:p>
          <a:p>
            <a:r>
              <a:rPr lang="en-US" b="1" dirty="0" smtClean="0"/>
              <a:t>in</a:t>
            </a:r>
            <a:r>
              <a:rPr lang="en-US" dirty="0" smtClean="0"/>
              <a:t> allows us to test for a certain </a:t>
            </a:r>
            <a:r>
              <a:rPr lang="en-US" dirty="0" smtClean="0"/>
              <a:t>element (can </a:t>
            </a:r>
            <a:r>
              <a:rPr lang="en-US" dirty="0" smtClean="0"/>
              <a:t>be any length) being part of </a:t>
            </a:r>
            <a:r>
              <a:rPr lang="en-US" dirty="0" smtClean="0"/>
              <a:t>a sequence.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text = </a:t>
            </a:r>
            <a:r>
              <a:rPr lang="en-US" b="1" dirty="0" err="1" smtClean="0">
                <a:solidFill>
                  <a:srgbClr val="FF0000"/>
                </a:solidFill>
              </a:rPr>
              <a:t>raw_input</a:t>
            </a:r>
            <a:r>
              <a:rPr lang="en-US" b="1" dirty="0" smtClean="0">
                <a:solidFill>
                  <a:srgbClr val="FF0000"/>
                </a:solidFill>
              </a:rPr>
              <a:t>("Enter word: ")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letter = </a:t>
            </a:r>
            <a:r>
              <a:rPr lang="en-US" b="1" dirty="0" err="1" smtClean="0">
                <a:solidFill>
                  <a:srgbClr val="FF0000"/>
                </a:solidFill>
              </a:rPr>
              <a:t>raw_input</a:t>
            </a:r>
            <a:r>
              <a:rPr lang="en-US" b="1" dirty="0" smtClean="0">
                <a:solidFill>
                  <a:srgbClr val="FF0000"/>
                </a:solidFill>
              </a:rPr>
              <a:t>("Enter letter: ")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count = 0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>
                <a:solidFill>
                  <a:srgbClr val="FF0000"/>
                </a:solidFill>
              </a:rPr>
              <a:t> in text: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if </a:t>
            </a:r>
            <a:r>
              <a:rPr lang="en-US" b="1" dirty="0" err="1" smtClean="0">
                <a:solidFill>
                  <a:srgbClr val="FF0000"/>
                </a:solidFill>
              </a:rPr>
              <a:t>ch.lower</a:t>
            </a:r>
            <a:r>
              <a:rPr lang="en-US" b="1" dirty="0" smtClean="0">
                <a:solidFill>
                  <a:srgbClr val="FF0000"/>
                </a:solidFill>
              </a:rPr>
              <a:t>() == </a:t>
            </a:r>
            <a:r>
              <a:rPr lang="en-US" b="1" dirty="0" err="1" smtClean="0">
                <a:solidFill>
                  <a:srgbClr val="FF0000"/>
                </a:solidFill>
              </a:rPr>
              <a:t>letter.lower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count += 1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print letter, "was found", count, "times."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VOWELS = "</a:t>
            </a:r>
            <a:r>
              <a:rPr lang="en-US" b="1" dirty="0" err="1" smtClean="0">
                <a:solidFill>
                  <a:srgbClr val="FF0000"/>
                </a:solidFill>
              </a:rPr>
              <a:t>aeiou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EXCHANGE_RATE = 23.4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 variable whose value isn’t going to </a:t>
            </a:r>
            <a:r>
              <a:rPr lang="en-US" dirty="0" smtClean="0"/>
              <a:t>change </a:t>
            </a:r>
            <a:r>
              <a:rPr lang="en-US" dirty="0" smtClean="0"/>
              <a:t>is called a </a:t>
            </a:r>
            <a:r>
              <a:rPr lang="en-US" b="1" dirty="0" smtClean="0"/>
              <a:t>constant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By convention in Python, names for those variables are put in all caps.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Tuples</a:t>
            </a:r>
            <a:r>
              <a:rPr lang="en-US" dirty="0" smtClean="0"/>
              <a:t> are a data type for a sequence of data items. You can use pretty much any type of data.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Tuples</a:t>
            </a:r>
            <a:r>
              <a:rPr lang="en-US" dirty="0" smtClean="0"/>
              <a:t> are also known as </a:t>
            </a:r>
            <a:r>
              <a:rPr lang="en-US" b="1" dirty="0" smtClean="0"/>
              <a:t>arrays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tuples</a:t>
            </a:r>
            <a:r>
              <a:rPr lang="en-US" dirty="0" smtClean="0"/>
              <a:t> is easy: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number_tuple</a:t>
            </a:r>
            <a:r>
              <a:rPr lang="en-US" b="1" dirty="0" smtClean="0">
                <a:solidFill>
                  <a:srgbClr val="FF0000"/>
                </a:solidFill>
              </a:rPr>
              <a:t> = (10, 2, -4, 60)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string_tuple</a:t>
            </a:r>
            <a:r>
              <a:rPr lang="en-US" b="1" dirty="0" smtClean="0">
                <a:solidFill>
                  <a:srgbClr val="FF0000"/>
                </a:solidFill>
              </a:rPr>
              <a:t> = (“a”, “</a:t>
            </a:r>
            <a:r>
              <a:rPr lang="en-US" b="1" dirty="0" err="1" smtClean="0">
                <a:solidFill>
                  <a:srgbClr val="FF0000"/>
                </a:solidFill>
              </a:rPr>
              <a:t>ee</a:t>
            </a:r>
            <a:r>
              <a:rPr lang="en-US" b="1" dirty="0" smtClean="0">
                <a:solidFill>
                  <a:srgbClr val="FF0000"/>
                </a:solidFill>
              </a:rPr>
              <a:t>”, “iii”, “</a:t>
            </a:r>
            <a:r>
              <a:rPr lang="en-US" b="1" dirty="0" err="1" smtClean="0">
                <a:solidFill>
                  <a:srgbClr val="FF0000"/>
                </a:solidFill>
              </a:rPr>
              <a:t>oooo</a:t>
            </a:r>
            <a:r>
              <a:rPr lang="en-US" b="1" dirty="0" smtClean="0">
                <a:solidFill>
                  <a:srgbClr val="FF0000"/>
                </a:solidFill>
              </a:rPr>
              <a:t>”, “</a:t>
            </a:r>
            <a:r>
              <a:rPr lang="en-US" b="1" dirty="0" err="1" smtClean="0">
                <a:solidFill>
                  <a:srgbClr val="FF0000"/>
                </a:solidFill>
              </a:rPr>
              <a:t>uuuuu</a:t>
            </a:r>
            <a:r>
              <a:rPr lang="en-US" b="1" dirty="0" smtClean="0">
                <a:solidFill>
                  <a:srgbClr val="FF0000"/>
                </a:solidFill>
              </a:rPr>
              <a:t>”)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mixed_tuple</a:t>
            </a:r>
            <a:r>
              <a:rPr lang="en-US" b="1" dirty="0" smtClean="0">
                <a:solidFill>
                  <a:srgbClr val="FF0000"/>
                </a:solidFill>
              </a:rPr>
              <a:t> = (“test”, 5, 8.9, “wow”)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empty_tuple</a:t>
            </a:r>
            <a:r>
              <a:rPr lang="en-US" b="1" dirty="0" smtClean="0">
                <a:solidFill>
                  <a:srgbClr val="FF0000"/>
                </a:solidFill>
              </a:rPr>
              <a:t> = ()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610600" cy="4625609"/>
          </a:xfrm>
        </p:spPr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animals = ("cat", "dog", "bird", "snake", "elephant")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"There are", 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(animals), "types of animal:"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type in animals: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"\t", type,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"bear" in animals: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"We know about bears."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"Bears are mysterious."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"The last animal is:", animals[-1]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29718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dirty="0">
                <a:solidFill>
                  <a:srgbClr val="00B050"/>
                </a:solidFill>
              </a:rPr>
              <a:t>There are 5 types of animal:</a:t>
            </a:r>
          </a:p>
          <a:p>
            <a:r>
              <a:rPr lang="en-US" dirty="0">
                <a:solidFill>
                  <a:srgbClr val="00B050"/>
                </a:solidFill>
              </a:rPr>
              <a:t>	cat 	dog 	bird 	snake 	elephant</a:t>
            </a:r>
          </a:p>
          <a:p>
            <a:r>
              <a:rPr lang="en-US" dirty="0">
                <a:solidFill>
                  <a:srgbClr val="00B050"/>
                </a:solidFill>
              </a:rPr>
              <a:t>Bears are mysterious.</a:t>
            </a:r>
          </a:p>
          <a:p>
            <a:r>
              <a:rPr lang="en-US" dirty="0">
                <a:solidFill>
                  <a:srgbClr val="00B050"/>
                </a:solidFill>
              </a:rPr>
              <a:t>The last animal is: elephant</a:t>
            </a:r>
          </a:p>
        </p:txBody>
      </p:sp>
    </p:spTree>
    <p:extLst>
      <p:ext uri="{BB962C8B-B14F-4D97-AF65-F5344CB8AC3E}">
        <p14:creationId xmlns:p14="http://schemas.microsoft.com/office/powerpoint/2010/main" val="10783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cs typeface="Times New Roman" pitchFamily="-65" charset="0"/>
              </a:rPr>
              <a:t>Immutable vs Mutable Sequences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Mutable:</a:t>
            </a:r>
            <a:r>
              <a:rPr lang="en-US" dirty="0" smtClean="0"/>
              <a:t> Changeable </a:t>
            </a:r>
          </a:p>
          <a:p>
            <a:pPr eaLnBrk="1" hangingPunct="1"/>
            <a:r>
              <a:rPr lang="en-US" b="1" dirty="0" smtClean="0"/>
              <a:t>Immutable:</a:t>
            </a:r>
            <a:r>
              <a:rPr lang="en-US" dirty="0" smtClean="0"/>
              <a:t> Unchangeable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String immutability -- Strings are immutable sequences; can’t be altered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</a:rPr>
              <a:t>Tuples are immutable too!</a:t>
            </a:r>
            <a:endParaRPr lang="en-US" dirty="0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fld id="{DEB22E75-7AA5-4F8A-B8BA-4A0704ECA2DA}" type="slidenum">
              <a:rPr lang="en-US" sz="1400">
                <a:solidFill>
                  <a:srgbClr val="222222"/>
                </a:solidFill>
                <a:latin typeface="Arial" charset="0"/>
              </a:rPr>
              <a:pPr eaLnBrk="1" hangingPunct="1"/>
              <a:t>38</a:t>
            </a:fld>
            <a:endParaRPr lang="en-US" sz="1400">
              <a:solidFill>
                <a:srgbClr val="22222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Guess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625609"/>
          </a:xfrm>
        </p:spPr>
        <p:txBody>
          <a:bodyPr/>
          <a:lstStyle/>
          <a:p>
            <a:r>
              <a:rPr lang="en-US" dirty="0" smtClean="0"/>
              <a:t>Code this letter-guessing game!</a:t>
            </a:r>
          </a:p>
          <a:p>
            <a:endParaRPr lang="en-US" dirty="0"/>
          </a:p>
          <a:p>
            <a:r>
              <a:rPr lang="en-US" dirty="0" smtClean="0"/>
              <a:t>It keeps track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letters </a:t>
            </a:r>
            <a:r>
              <a:rPr lang="en-US" dirty="0" smtClean="0"/>
              <a:t>used,</a:t>
            </a:r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moves</a:t>
            </a:r>
            <a:endParaRPr lang="en-US" dirty="0" smtClean="0"/>
          </a:p>
          <a:p>
            <a:pPr lvl="1"/>
            <a:r>
              <a:rPr lang="en-US" dirty="0" smtClean="0"/>
              <a:t>currently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solved </a:t>
            </a:r>
            <a:r>
              <a:rPr lang="en-US" dirty="0" smtClean="0"/>
              <a:t>letters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8400"/>
            <a:ext cx="6400800" cy="438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/ UIs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288238"/>
              </p:ext>
            </p:extLst>
          </p:nvPr>
        </p:nvGraphicFramePr>
        <p:xfrm>
          <a:off x="609600" y="1713230"/>
          <a:ext cx="7772399" cy="4947975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838200"/>
                <a:gridCol w="2895600"/>
                <a:gridCol w="2430874"/>
                <a:gridCol w="1607725"/>
              </a:tblGrid>
              <a:tr h="420370"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Assistant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r>
                        <a:rPr lang="en-US" sz="1600" spc="5" dirty="0">
                          <a:effectLst/>
                        </a:rPr>
                        <a:t>m</a:t>
                      </a:r>
                      <a:r>
                        <a:rPr lang="en-US" sz="1600" dirty="0">
                          <a:effectLst/>
                        </a:rPr>
                        <a:t>ail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Grading Groups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05521"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Ajinkya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Awchat</a:t>
                      </a:r>
                      <a:r>
                        <a:rPr lang="en-US" sz="1600" dirty="0">
                          <a:effectLst/>
                        </a:rPr>
                        <a:t> (AI)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effectLst/>
                          <a:hlinkClick r:id="rId2"/>
                        </a:rPr>
                        <a:t>ajawchat@indiana.edu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1-3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05521"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Anthony (Tony) </a:t>
                      </a:r>
                      <a:r>
                        <a:rPr lang="en-US" sz="1600" dirty="0" err="1">
                          <a:effectLst/>
                        </a:rPr>
                        <a:t>Granitto</a:t>
                      </a:r>
                      <a:r>
                        <a:rPr lang="en-US" sz="1600" dirty="0">
                          <a:effectLst/>
                        </a:rPr>
                        <a:t> (UI)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effectLst/>
                          <a:hlinkClick r:id="rId3"/>
                        </a:rPr>
                        <a:t>agranitt@indiana.edu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4-5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05521"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Jacob </a:t>
                      </a:r>
                      <a:r>
                        <a:rPr lang="en-US" sz="1600" dirty="0" err="1">
                          <a:effectLst/>
                        </a:rPr>
                        <a:t>Gunden</a:t>
                      </a:r>
                      <a:r>
                        <a:rPr lang="en-US" sz="1600" dirty="0">
                          <a:effectLst/>
                        </a:rPr>
                        <a:t> (UI)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effectLst/>
                          <a:hlinkClick r:id="rId4"/>
                        </a:rPr>
                        <a:t>jlgunden@indiana.edu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6-7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05521"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James Martino (UI)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effectLst/>
                          <a:hlinkClick r:id="rId5"/>
                        </a:rPr>
                        <a:t>martino3@indiana.edu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8-10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05521"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 Un (John) Song (UI)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effectLst/>
                          <a:hlinkClick r:id="rId6"/>
                        </a:rPr>
                        <a:t>dounsong@indiana.edu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11-12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14376" cy="87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048000"/>
            <a:ext cx="7143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3" y="3962400"/>
            <a:ext cx="7143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719047" cy="8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3" y="5762625"/>
            <a:ext cx="7143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Guess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4419600" cy="4625609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secret = </a:t>
            </a:r>
            <a:r>
              <a:rPr lang="en-US" b="1" dirty="0" err="1">
                <a:solidFill>
                  <a:srgbClr val="FF0000"/>
                </a:solidFill>
              </a:rPr>
              <a:t>raw_input</a:t>
            </a:r>
            <a:r>
              <a:rPr lang="en-US" b="1" dirty="0">
                <a:solidFill>
                  <a:srgbClr val="FF0000"/>
                </a:solidFill>
              </a:rPr>
              <a:t>("Please enter a secret </a:t>
            </a:r>
            <a:r>
              <a:rPr lang="en-US" b="1" dirty="0" smtClean="0">
                <a:solidFill>
                  <a:srgbClr val="FF0000"/>
                </a:solidFill>
              </a:rPr>
              <a:t>word: 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#set up the game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display = 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used = 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moves = 0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letter in secret: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letter != " 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display += "_"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display += " "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#main loop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 True: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"The board:", display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"Your used letters:", used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"Number of moves:", moves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guess = </a:t>
            </a:r>
            <a:r>
              <a:rPr lang="en-US" b="1" dirty="0" err="1">
                <a:solidFill>
                  <a:srgbClr val="FF0000"/>
                </a:solidFill>
              </a:rPr>
              <a:t>raw_input</a:t>
            </a:r>
            <a:r>
              <a:rPr lang="en-US" b="1" dirty="0">
                <a:solidFill>
                  <a:srgbClr val="FF0000"/>
                </a:solidFill>
              </a:rPr>
              <a:t>("What's your guess? 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guess = </a:t>
            </a:r>
            <a:r>
              <a:rPr lang="en-US" b="1" dirty="0" err="1" smtClean="0">
                <a:solidFill>
                  <a:srgbClr val="FF0000"/>
                </a:solidFill>
              </a:rPr>
              <a:t>guess.lower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752600"/>
            <a:ext cx="4114800" cy="47018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#we have to build a new string (immutable)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new_display</a:t>
            </a:r>
            <a:r>
              <a:rPr lang="en-US" sz="1400" b="1" dirty="0">
                <a:solidFill>
                  <a:srgbClr val="FF0000"/>
                </a:solidFill>
              </a:rPr>
              <a:t> = ""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for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in range(</a:t>
            </a:r>
            <a:r>
              <a:rPr lang="en-US" sz="1400" b="1" dirty="0" err="1">
                <a:solidFill>
                  <a:srgbClr val="FF0000"/>
                </a:solidFill>
              </a:rPr>
              <a:t>len</a:t>
            </a:r>
            <a:r>
              <a:rPr lang="en-US" sz="1400" b="1" dirty="0">
                <a:solidFill>
                  <a:srgbClr val="FF0000"/>
                </a:solidFill>
              </a:rPr>
              <a:t>(secret)):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if secret[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] == guess: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</a:t>
            </a:r>
            <a:r>
              <a:rPr lang="en-US" sz="1400" b="1" dirty="0" err="1">
                <a:solidFill>
                  <a:srgbClr val="FF0000"/>
                </a:solidFill>
              </a:rPr>
              <a:t>new_display</a:t>
            </a:r>
            <a:r>
              <a:rPr lang="en-US" sz="1400" b="1" dirty="0">
                <a:solidFill>
                  <a:srgbClr val="FF0000"/>
                </a:solidFill>
              </a:rPr>
              <a:t> += guess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</a:t>
            </a:r>
            <a:r>
              <a:rPr lang="en-US" sz="1400" b="1" dirty="0" err="1">
                <a:solidFill>
                  <a:srgbClr val="FF0000"/>
                </a:solidFill>
              </a:rPr>
              <a:t>new_display</a:t>
            </a:r>
            <a:r>
              <a:rPr lang="en-US" sz="1400" b="1" dirty="0">
                <a:solidFill>
                  <a:srgbClr val="FF0000"/>
                </a:solidFill>
              </a:rPr>
              <a:t> += display[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]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display = </a:t>
            </a:r>
            <a:r>
              <a:rPr lang="en-US" sz="1400" b="1" dirty="0" err="1">
                <a:solidFill>
                  <a:srgbClr val="FF0000"/>
                </a:solidFill>
              </a:rPr>
              <a:t>new_display</a:t>
            </a: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#update the values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used += guess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moves += 1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#check for a win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if secret == display: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print "You guessed it in", moves, "moves!"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1311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Course Textbook!</a:t>
            </a:r>
          </a:p>
          <a:p>
            <a:pPr lvl="1"/>
            <a:r>
              <a:rPr lang="en-US" dirty="0" smtClean="0"/>
              <a:t>(But you might want a 2.X reference)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Slides, Syllabus, etc. on </a:t>
            </a:r>
            <a:r>
              <a:rPr lang="en-US" dirty="0" err="1" smtClean="0"/>
              <a:t>Oncourse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Latest 2.7 release of Python:</a:t>
            </a:r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://www.python.org/download/releases/2.7.7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6217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35%	Group Homeworks </a:t>
            </a:r>
            <a:r>
              <a:rPr lang="en-US" sz="2400" dirty="0"/>
              <a:t>	</a:t>
            </a:r>
            <a:r>
              <a:rPr lang="en-US" sz="2400" dirty="0" smtClean="0"/>
              <a:t>   (</a:t>
            </a:r>
            <a:r>
              <a:rPr lang="en-US" sz="2400" dirty="0"/>
              <a:t>lowest grade dropped)</a:t>
            </a:r>
          </a:p>
          <a:p>
            <a:r>
              <a:rPr lang="en-US" sz="2800" dirty="0"/>
              <a:t>20% 	Individual Homeworks </a:t>
            </a:r>
            <a:r>
              <a:rPr lang="en-US" sz="2400" dirty="0"/>
              <a:t>	</a:t>
            </a:r>
            <a:r>
              <a:rPr lang="en-US" sz="2400" dirty="0" smtClean="0"/>
              <a:t>   (</a:t>
            </a:r>
            <a:r>
              <a:rPr lang="en-US" sz="2400" dirty="0"/>
              <a:t>lowest grade dropped)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15%	Lecture Exercises </a:t>
            </a:r>
            <a:r>
              <a:rPr lang="en-US" sz="2400" dirty="0"/>
              <a:t>		(in groups during lecture)</a:t>
            </a:r>
          </a:p>
          <a:p>
            <a:r>
              <a:rPr lang="en-US" sz="2800" dirty="0"/>
              <a:t>15%	Midterm</a:t>
            </a:r>
            <a:r>
              <a:rPr lang="en-US" sz="2400" dirty="0"/>
              <a:t>		</a:t>
            </a:r>
            <a:r>
              <a:rPr lang="en-US" sz="2400" dirty="0" smtClean="0"/>
              <a:t>  (</a:t>
            </a:r>
            <a:r>
              <a:rPr lang="en-US" sz="2400" dirty="0"/>
              <a:t>open materials, during lecture)</a:t>
            </a:r>
          </a:p>
          <a:p>
            <a:r>
              <a:rPr lang="en-US" sz="2800" dirty="0"/>
              <a:t>15%	Final Exam </a:t>
            </a:r>
            <a:r>
              <a:rPr lang="en-US" sz="2400" dirty="0"/>
              <a:t>		</a:t>
            </a:r>
            <a:r>
              <a:rPr lang="en-US" sz="2400" dirty="0" smtClean="0"/>
              <a:t>  (</a:t>
            </a:r>
            <a:r>
              <a:rPr lang="en-US" sz="2400" dirty="0"/>
              <a:t>open materials, during lecture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800" dirty="0" smtClean="0">
                <a:solidFill>
                  <a:schemeClr val="accent6"/>
                </a:solidFill>
              </a:rPr>
              <a:t>Items marked in red will be done in groups.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en-US" sz="2800" dirty="0" smtClean="0"/>
              <a:t>All other work is individual.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9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Grade Questions</a:t>
            </a:r>
          </a:p>
          <a:p>
            <a:pPr lvl="1"/>
            <a:r>
              <a:rPr lang="en-US" sz="1800" dirty="0" smtClean="0"/>
              <a:t>You have 1 week from when work is returned to raise any questions with your grader.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Late Work</a:t>
            </a:r>
          </a:p>
          <a:p>
            <a:pPr lvl="1"/>
            <a:r>
              <a:rPr lang="en-US" sz="2000" dirty="0"/>
              <a:t>Late work will receive a </a:t>
            </a:r>
            <a:r>
              <a:rPr lang="en-US" sz="2000" dirty="0">
                <a:solidFill>
                  <a:srgbClr val="00B050"/>
                </a:solidFill>
              </a:rPr>
              <a:t>20% penalty </a:t>
            </a:r>
            <a:r>
              <a:rPr lang="en-US" sz="2000" dirty="0"/>
              <a:t>and will not be accepted more than 24 hours after the due date. In any group assignment, failure to turn in group feedback on time </a:t>
            </a:r>
            <a:r>
              <a:rPr lang="en-US" sz="2000" dirty="0" smtClean="0"/>
              <a:t>will result </a:t>
            </a:r>
            <a:r>
              <a:rPr lang="en-US" sz="2000" dirty="0"/>
              <a:t>in a </a:t>
            </a:r>
            <a:r>
              <a:rPr lang="en-US" sz="2000" dirty="0">
                <a:solidFill>
                  <a:srgbClr val="7030A0"/>
                </a:solidFill>
              </a:rPr>
              <a:t>50% penalty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dirty="0" smtClean="0"/>
              <a:t>Academic Dishonesty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The standard penalty for any form of academic dishonesty in a course is failure of the course. </a:t>
            </a:r>
            <a:r>
              <a:rPr lang="en-US" sz="1600" dirty="0" smtClean="0"/>
              <a:t>All </a:t>
            </a:r>
            <a:r>
              <a:rPr lang="en-US" sz="1600" dirty="0"/>
              <a:t>academic misconduct will be dealt with in strict accordance to the Code of Student Rights. Do not submit anything copied from the web</a:t>
            </a:r>
            <a:r>
              <a:rPr lang="en-US" sz="1600" dirty="0" smtClean="0"/>
              <a:t>! </a:t>
            </a:r>
            <a:r>
              <a:rPr lang="en-US" sz="1600" dirty="0"/>
              <a:t>If you use any website as a reference, CITE IT! </a:t>
            </a:r>
            <a:endParaRPr lang="en-US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4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Work</a:t>
            </a:r>
            <a:r>
              <a:rPr lang="en-US" dirty="0" smtClean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dirty="0" smtClean="0"/>
              <a:t>Sit </a:t>
            </a:r>
            <a:r>
              <a:rPr lang="en-US" sz="2800" dirty="0" smtClean="0"/>
              <a:t>next to your teammates</a:t>
            </a:r>
            <a:r>
              <a:rPr lang="en-US" sz="2800" dirty="0" smtClean="0"/>
              <a:t>. Get your number!</a:t>
            </a:r>
            <a:endParaRPr lang="en-US" sz="2800" dirty="0" smtClean="0"/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r>
              <a:rPr lang="en-US" sz="2800" dirty="0" smtClean="0"/>
              <a:t>Group </a:t>
            </a:r>
            <a:r>
              <a:rPr lang="en-US" sz="2800" dirty="0" smtClean="0"/>
              <a:t>coding exercises </a:t>
            </a:r>
            <a:r>
              <a:rPr lang="en-US" sz="2800" dirty="0" smtClean="0"/>
              <a:t>– show us 1 solution.</a:t>
            </a:r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r>
              <a:rPr lang="en-US" sz="2800" dirty="0" smtClean="0"/>
              <a:t>Late? Penalties to your score. Absent? No points.</a:t>
            </a:r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r>
              <a:rPr lang="en-US" sz="2800" dirty="0" smtClean="0"/>
              <a:t>Excused absences – You earn what your team earns.</a:t>
            </a:r>
            <a:endParaRPr lang="en-US" sz="2800" dirty="0" smtClean="0"/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r>
              <a:rPr lang="en-US" sz="2800" dirty="0" smtClean="0"/>
              <a:t>Computer &amp; device policy</a:t>
            </a:r>
            <a:endParaRPr lang="en-US" sz="1800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7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5818" y="1647885"/>
            <a:ext cx="3020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Topics / Schedule</a:t>
            </a:r>
            <a:endParaRPr lang="en-US" sz="2400" dirty="0"/>
          </a:p>
          <a:p>
            <a:pPr algn="ctr"/>
            <a:r>
              <a:rPr lang="en-US" sz="2400" dirty="0"/>
              <a:t>These dates are subject to change depending on our progress, but any changes will be announced over </a:t>
            </a:r>
            <a:r>
              <a:rPr lang="en-US" sz="2400" dirty="0" err="1"/>
              <a:t>OnCourse</a:t>
            </a:r>
            <a:r>
              <a:rPr lang="en-US" sz="2400" dirty="0"/>
              <a:t>! 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Assignments </a:t>
            </a:r>
            <a:r>
              <a:rPr lang="en-US" sz="2400" dirty="0">
                <a:solidFill>
                  <a:srgbClr val="7030A0"/>
                </a:solidFill>
              </a:rPr>
              <a:t>are due at NOON on the day indicated.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" y="1905000"/>
            <a:ext cx="6304251" cy="463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5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nstructor &amp;amp; AI&amp;quot;&quot;/&gt;&lt;property id=&quot;20307&quot; value=&quot;325&quot;/&gt;&lt;/object&gt;&lt;object type=&quot;3&quot; unique_id=&quot;10006&quot;&gt;&lt;property id=&quot;20148&quot; value=&quot;5&quot;/&gt;&lt;property id=&quot;20300&quot; value=&quot;Slide 3 - &amp;quot;About Me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About You&amp;quot;&quot;/&gt;&lt;property id=&quot;20307&quot; value=&quot;262&quot;/&gt;&lt;/object&gt;&lt;object type=&quot;3&quot; unique_id=&quot;10008&quot;&gt;&lt;property id=&quot;20148&quot; value=&quot;5&quot;/&gt;&lt;property id=&quot;20300&quot; value=&quot;Slide 5 - &amp;quot;Course Material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Grading&amp;quot;&quot;/&gt;&lt;property id=&quot;20307&quot; value=&quot;335&quot;/&gt;&lt;/object&gt;&lt;object type=&quot;3&quot; unique_id=&quot;10010&quot;&gt;&lt;property id=&quot;20148&quot; value=&quot;5&quot;/&gt;&lt;property id=&quot;20300&quot; value=&quot;Slide 7 - &amp;quot;Policies&amp;quot;&quot;/&gt;&lt;property id=&quot;20307&quot; value=&quot;336&quot;/&gt;&lt;/object&gt;&lt;object type=&quot;3&quot; unique_id=&quot;10011&quot;&gt;&lt;property id=&quot;20148&quot; value=&quot;5&quot;/&gt;&lt;property id=&quot;20300&quot; value=&quot;Slide 8 - &amp;quot;Group Work&amp;amp;#x09;&amp;amp;#x09;&amp;quot;&quot;/&gt;&lt;property id=&quot;20307&quot; value=&quot;337&quot;/&gt;&lt;/object&gt;&lt;object type=&quot;3&quot; unique_id=&quot;10012&quot;&gt;&lt;property id=&quot;20148&quot; value=&quot;5&quot;/&gt;&lt;property id=&quot;20300&quot; value=&quot;Slide 10 - &amp;quot;Questions?&amp;quot;&quot;/&gt;&lt;property id=&quot;20307&quot; value=&quot;334&quot;/&gt;&lt;/object&gt;&lt;object type=&quot;3&quot; unique_id=&quot;10017&quot;&gt;&lt;property id=&quot;20148&quot; value=&quot;5&quot;/&gt;&lt;property id=&quot;20300&quot; value=&quot;Slide 11 - &amp;quot;Python – Smarter, Shorter, Better&amp;quot;&quot;/&gt;&lt;property id=&quot;20307&quot; value=&quot;327&quot;/&gt;&lt;/object&gt;&lt;object type=&quot;3&quot; unique_id=&quot;10022&quot;&gt;&lt;property id=&quot;20148&quot; value=&quot;5&quot;/&gt;&lt;property id=&quot;20300&quot; value=&quot;Slide 12 - &amp;quot;Hello World – a First Program&amp;quot;&quot;/&gt;&lt;property id=&quot;20307&quot; value=&quot;322&quot;/&gt;&lt;/object&gt;&lt;object type=&quot;3&quot; unique_id=&quot;10026&quot;&gt;&lt;property id=&quot;20148&quot; value=&quot;5&quot;/&gt;&lt;property id=&quot;20300&quot; value=&quot;Slide 9 - &amp;quot;Schedule&amp;quot;&quot;/&gt;&lt;property id=&quot;20307&quot; value=&quot;338&quot;/&gt;&lt;/object&gt;&lt;object type=&quot;3&quot; unique_id=&quot;10077&quot;&gt;&lt;property id=&quot;20148&quot; value=&quot;5&quot;/&gt;&lt;property id=&quot;20300&quot; value=&quot;Slide 13 - &amp;quot;IDLE: Interactive and Script Mode&amp;quot;&quot;/&gt;&lt;property id=&quot;20307&quot; value=&quot;347&quot;/&gt;&lt;/object&gt;&lt;object type=&quot;3&quot; unique_id=&quot;10078&quot;&gt;&lt;property id=&quot;20148&quot; value=&quot;5&quot;/&gt;&lt;property id=&quot;20300&quot; value=&quot;Slide 14 - &amp;quot;Variables&amp;quot;&quot;/&gt;&lt;property id=&quot;20307&quot; value=&quot;354&quot;/&gt;&lt;/object&gt;&lt;object type=&quot;3&quot; unique_id=&quot;10079&quot;&gt;&lt;property id=&quot;20148&quot; value=&quot;5&quot;/&gt;&lt;property id=&quot;20300&quot; value=&quot;Slide 15 - &amp;quot;Variable Definitions&amp;quot;&quot;/&gt;&lt;property id=&quot;20307&quot; value=&quot;355&quot;/&gt;&lt;/object&gt;&lt;object type=&quot;3&quot; unique_id=&quot;10080&quot;&gt;&lt;property id=&quot;20148&quot; value=&quot;5&quot;/&gt;&lt;property id=&quot;20300&quot; value=&quot;Slide 16 - &amp;quot;Naming Variables&amp;quot;&quot;/&gt;&lt;property id=&quot;20307&quot; value=&quot;356&quot;/&gt;&lt;/object&gt;&lt;object type=&quot;3&quot; unique_id=&quot;10081&quot;&gt;&lt;property id=&quot;20148&quot; value=&quot;5&quot;/&gt;&lt;property id=&quot;20300&quot; value=&quot;Slide 17 - &amp;quot;Naming Variables&amp;quot;&quot;/&gt;&lt;property id=&quot;20307&quot; value=&quot;357&quot;/&gt;&lt;/object&gt;&lt;object type=&quot;3&quot; unique_id=&quot;10082&quot;&gt;&lt;property id=&quot;20148&quot; value=&quot;5&quot;/&gt;&lt;property id=&quot;20300&quot; value=&quot;Slide 18 - &amp;quot;Goal&amp;quot;&quot;/&gt;&lt;property id=&quot;20307&quot; value=&quot;358&quot;/&gt;&lt;/object&gt;&lt;object type=&quot;3&quot; unique_id=&quot;10083&quot;&gt;&lt;property id=&quot;20148&quot; value=&quot;5&quot;/&gt;&lt;property id=&quot;20300&quot; value=&quot;Slide 19 - &amp;quot;Seconds per Day&amp;quot;&quot;/&gt;&lt;property id=&quot;20307&quot; value=&quot;361&quot;/&gt;&lt;/object&gt;&lt;object type=&quot;3&quot; unique_id=&quot;10084&quot;&gt;&lt;property id=&quot;20148&quot; value=&quot;5&quot;/&gt;&lt;property id=&quot;20300&quot; value=&quot;Slide 20 - &amp;quot;Seconds per Day&amp;quot;&quot;/&gt;&lt;property id=&quot;20307&quot; value=&quot;362&quot;/&gt;&lt;/object&gt;&lt;object type=&quot;3&quot; unique_id=&quot;10085&quot;&gt;&lt;property id=&quot;20148&quot; value=&quot;5&quot;/&gt;&lt;property id=&quot;20300&quot; value=&quot;Slide 21 - &amp;quot;Strings: Using Quotes&amp;quot;&quot;/&gt;&lt;property id=&quot;20307&quot; value=&quot;363&quot;/&gt;&lt;/object&gt;&lt;object type=&quot;3&quot; unique_id=&quot;10086&quot;&gt;&lt;property id=&quot;20148&quot; value=&quot;5&quot;/&gt;&lt;property id=&quot;20300&quot; value=&quot;Slide 22 - &amp;quot;Strings: Using Escape Sequences&amp;quot;&quot;/&gt;&lt;property id=&quot;20307&quot; value=&quot;364&quot;/&gt;&lt;/object&gt;&lt;object type=&quot;3&quot; unique_id=&quot;10087&quot;&gt;&lt;property id=&quot;20148&quot; value=&quot;5&quot;/&gt;&lt;property id=&quot;20300&quot; value=&quot;Slide 23 - &amp;quot;Escape Sequences (\?)&amp;quot;&quot;/&gt;&lt;property id=&quot;20307&quot; value=&quot;366&quot;/&gt;&lt;/object&gt;&lt;object type=&quot;3&quot; unique_id=&quot;10088&quot;&gt;&lt;property id=&quot;20148&quot; value=&quot;5&quot;/&gt;&lt;property id=&quot;20300&quot; value=&quot;Slide 24 - &amp;quot;Concatenating&amp;quot;&quot;/&gt;&lt;property id=&quot;20307&quot; value=&quot;367&quot;/&gt;&lt;/object&gt;&lt;object type=&quot;3&quot; unique_id=&quot;10089&quot;&gt;&lt;property id=&quot;20148&quot; value=&quot;5&quot;/&gt;&lt;property id=&quot;20300&quot; value=&quot;Slide 25 - &amp;quot;Repeating Strings &amp;quot;&quot;/&gt;&lt;property id=&quot;20307&quot; value=&quot;368&quot;/&gt;&lt;/object&gt;&lt;object type=&quot;3&quot; unique_id=&quot;10090&quot;&gt;&lt;property id=&quot;20148&quot; value=&quot;5&quot;/&gt;&lt;property id=&quot;20300&quot; value=&quot;Slide 26 - &amp;quot;Getting Input&amp;quot;&quot;/&gt;&lt;property id=&quot;20307&quot; value=&quot;370&quot;/&gt;&lt;/object&gt;&lt;object type=&quot;3&quot; unique_id=&quot;10091&quot;&gt;&lt;property id=&quot;20148&quot; value=&quot;5&quot;/&gt;&lt;property id=&quot;20300&quot; value=&quot;Slide 27 - &amp;quot;Methods&amp;quot;&quot;/&gt;&lt;property id=&quot;20307&quot; value=&quot;375&quot;/&gt;&lt;/object&gt;&lt;object type=&quot;3&quot; unique_id=&quot;10092&quot;&gt;&lt;property id=&quot;20148&quot; value=&quot;5&quot;/&gt;&lt;property id=&quot;20300&quot; value=&quot;Slide 28 - &amp;quot;Methods&amp;quot;&quot;/&gt;&lt;property id=&quot;20307&quot; value=&quot;376&quot;/&gt;&lt;/object&gt;&lt;object type=&quot;3&quot; unique_id=&quot;10093&quot;&gt;&lt;property id=&quot;20148&quot; value=&quot;5&quot;/&gt;&lt;property id=&quot;20300&quot; value=&quot;Slide 29 - &amp;quot;String Methods!&amp;quot;&quot;/&gt;&lt;property id=&quot;20307&quot; value=&quot;379&quot;/&gt;&lt;/object&gt;&lt;object type=&quot;3&quot; unique_id=&quot;10094&quot;&gt;&lt;property id=&quot;20148&quot; value=&quot;5&quot;/&gt;&lt;property id=&quot;20300&quot; value=&quot;Slide 30 - &amp;quot;String Methods!&amp;quot;&quot;/&gt;&lt;property id=&quot;20307&quot; value=&quot;382&quot;/&gt;&lt;/object&gt;&lt;object type=&quot;3&quot; unique_id=&quot;10095&quot;&gt;&lt;property id=&quot;20148&quot; value=&quot;5&quot;/&gt;&lt;property id=&quot;20300&quot; value=&quot;Slide 31 - &amp;quot;String Methods!&amp;quot;&quot;/&gt;&lt;property id=&quot;20307&quot; value=&quot;383&quot;/&gt;&lt;/object&gt;&lt;object type=&quot;3&quot; unique_id=&quot;10096&quot;&gt;&lt;property id=&quot;20148&quot; value=&quot;5&quot;/&gt;&lt;property id=&quot;20300&quot; value=&quot;Slide 32 - &amp;quot;String Methods (continued)&amp;quot;&quot;/&gt;&lt;property id=&quot;20307&quot; value=&quot;386&quot;/&gt;&lt;/object&gt;&lt;object type=&quot;3&quot; unique_id=&quot;10097&quot;&gt;&lt;property id=&quot;20148&quot; value=&quot;5&quot;/&gt;&lt;property id=&quot;20300&quot; value=&quot;Slide 33 - &amp;quot;Working with Numbers&amp;quot;&quot;/&gt;&lt;property id=&quot;20307&quot; value=&quot;387&quot;/&gt;&lt;/object&gt;&lt;object type=&quot;3&quot; unique_id=&quot;10098&quot;&gt;&lt;property id=&quot;20148&quot; value=&quot;5&quot;/&gt;&lt;property id=&quot;20300&quot; value=&quot;Slide 34 - &amp;quot;Mathematical Operators&amp;quot;&quot;/&gt;&lt;property id=&quot;20307&quot; value=&quot;388&quot;/&gt;&lt;/object&gt;&lt;object type=&quot;3&quot; unique_id=&quot;10099&quot;&gt;&lt;property id=&quot;20148&quot; value=&quot;5&quot;/&gt;&lt;property id=&quot;20300&quot; value=&quot;Slide 35 - &amp;quot;Modulus&amp;quot;&quot;/&gt;&lt;property id=&quot;20307&quot; value=&quot;389&quot;/&gt;&lt;/object&gt;&lt;object type=&quot;3&quot; unique_id=&quot;10100&quot;&gt;&lt;property id=&quot;20148&quot; value=&quot;5&quot;/&gt;&lt;property id=&quot;20300&quot; value=&quot;Slide 36 - &amp;quot;Augmented Assignment Operators&amp;quot;&quot;/&gt;&lt;property id=&quot;20307&quot; value=&quot;392&quot;/&gt;&lt;/object&gt;&lt;object type=&quot;3&quot; unique_id=&quot;10101&quot;&gt;&lt;property id=&quot;20148&quot; value=&quot;5&quot;/&gt;&lt;property id=&quot;20300&quot; value=&quot;Slide 37 - &amp;quot;Using the Right Types&amp;quot;&quot;/&gt;&lt;property id=&quot;20307&quot; value=&quot;393&quot;/&gt;&lt;/object&gt;&lt;object type=&quot;3&quot; unique_id=&quot;10102&quot;&gt;&lt;property id=&quot;20148&quot; value=&quot;5&quot;/&gt;&lt;property id=&quot;20300&quot; value=&quot;Slide 38 - &amp;quot;Functions&amp;quot;&quot;/&gt;&lt;property id=&quot;20307&quot; value=&quot;395&quot;/&gt;&lt;/object&gt;&lt;object type=&quot;3&quot; unique_id=&quot;10103&quot;&gt;&lt;property id=&quot;20148&quot; value=&quot;5&quot;/&gt;&lt;property id=&quot;20300&quot; value=&quot;Slide 39 - &amp;quot;Nesting&amp;quot;&quot;/&gt;&lt;property id=&quot;20307&quot; value=&quot;396&quot;/&gt;&lt;/object&gt;&lt;object type=&quot;3&quot; unique_id=&quot;10104&quot;&gt;&lt;property id=&quot;20148&quot; value=&quot;5&quot;/&gt;&lt;property id=&quot;20300&quot; value=&quot;Slide 40 - &amp;quot;Cylinder Surface Area (Group Work)&amp;quot;&quot;/&gt;&lt;property id=&quot;20307&quot; value=&quot;403&quot;/&gt;&lt;/object&gt;&lt;object type=&quot;3&quot; unique_id=&quot;10105&quot;&gt;&lt;property id=&quot;20148&quot; value=&quot;5&quot;/&gt;&lt;property id=&quot;20300&quot; value=&quot;Slide 41 - &amp;quot;Cylinder Surface Area (Solution)&amp;quot;&quot;/&gt;&lt;property id=&quot;20307&quot; value=&quot;404&quot;/&gt;&lt;/object&gt;&lt;object type=&quot;3&quot; unique_id=&quot;10106&quot;&gt;&lt;property id=&quot;20148&quot; value=&quot;5&quot;/&gt;&lt;property id=&quot;20300&quot; value=&quot;Slide 42 - &amp;quot;Questions?&amp;quot;&quot;/&gt;&lt;property id=&quot;20307&quot; value=&quot;399&quot;/&gt;&lt;/object&gt;&lt;object type=&quot;3&quot; unique_id=&quot;10107&quot;&gt;&lt;property id=&quot;20148&quot; value=&quot;5&quot;/&gt;&lt;property id=&quot;20300&quot; value=&quot;Slide 43 - &amp;quot;Group Work: Peg Puzzle&amp;quot;&quot;/&gt;&lt;property id=&quot;20307&quot; value=&quot;400&quot;/&gt;&lt;/object&gt;&lt;object type=&quot;3&quot; unique_id=&quot;10108&quot;&gt;&lt;property id=&quot;20148&quot; value=&quot;5&quot;/&gt;&lt;property id=&quot;20300&quot; value=&quot;Slide 44 - &amp;quot;Group Work: Peg Puzzle&amp;quot;&quot;/&gt;&lt;property id=&quot;20307&quot; value=&quot;401&quot;/&gt;&lt;/object&gt;&lt;object type=&quot;3&quot; unique_id=&quot;10109&quot;&gt;&lt;property id=&quot;20148&quot; value=&quot;5&quot;/&gt;&lt;property id=&quot;20300&quot; value=&quot;Slide 45 - &amp;quot;Group Work: Peg Puzzle&amp;quot;&quot;/&gt;&lt;property id=&quot;20307&quot; value=&quot;40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533</TotalTime>
  <Words>2000</Words>
  <Application>Microsoft Office PowerPoint</Application>
  <PresentationFormat>On-screen Show (4:3)</PresentationFormat>
  <Paragraphs>530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Module</vt:lpstr>
      <vt:lpstr>I211 – Information Infrastructure II</vt:lpstr>
      <vt:lpstr>Instructor</vt:lpstr>
      <vt:lpstr>About You  -&gt;   Teams!</vt:lpstr>
      <vt:lpstr>AI / UIs</vt:lpstr>
      <vt:lpstr>Course Materials</vt:lpstr>
      <vt:lpstr>Grading</vt:lpstr>
      <vt:lpstr>Important Policies</vt:lpstr>
      <vt:lpstr>Lecture Work  </vt:lpstr>
      <vt:lpstr>Schedule</vt:lpstr>
      <vt:lpstr>Assignment 1</vt:lpstr>
      <vt:lpstr>Variables in Python</vt:lpstr>
      <vt:lpstr>Reserved Words</vt:lpstr>
      <vt:lpstr>Escape Sequences</vt:lpstr>
      <vt:lpstr>Basic Data Types</vt:lpstr>
      <vt:lpstr>Data Type Conversion</vt:lpstr>
      <vt:lpstr>String Methods</vt:lpstr>
      <vt:lpstr>Mathematical Operators</vt:lpstr>
      <vt:lpstr>Augmented Assignment Operators</vt:lpstr>
      <vt:lpstr>Cylinder Surface Area (Group Work)</vt:lpstr>
      <vt:lpstr>Cylinder Surface Area (Solution)</vt:lpstr>
      <vt:lpstr>Comparison Operators</vt:lpstr>
      <vt:lpstr>If statements, Elif, Else</vt:lpstr>
      <vt:lpstr>And, Or, Not</vt:lpstr>
      <vt:lpstr>Basic Loops</vt:lpstr>
      <vt:lpstr>Nested for loop</vt:lpstr>
      <vt:lpstr>Hmm…</vt:lpstr>
      <vt:lpstr>Tracing &amp; Stopping the Shell</vt:lpstr>
      <vt:lpstr>Break and Intentional Infinite Loops</vt:lpstr>
      <vt:lpstr>Numbers (Group Work)</vt:lpstr>
      <vt:lpstr>Numbers (Solution)</vt:lpstr>
      <vt:lpstr>Indexing</vt:lpstr>
      <vt:lpstr>Random numbers, slicing, len</vt:lpstr>
      <vt:lpstr>in – String Operator</vt:lpstr>
      <vt:lpstr>Letter Count</vt:lpstr>
      <vt:lpstr>Constants</vt:lpstr>
      <vt:lpstr>Tuples</vt:lpstr>
      <vt:lpstr>Using Tuples</vt:lpstr>
      <vt:lpstr>Immutable vs Mutable Sequences</vt:lpstr>
      <vt:lpstr>Letter Guess (Group Work)</vt:lpstr>
      <vt:lpstr>Letter Guess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59</cp:revision>
  <dcterms:created xsi:type="dcterms:W3CDTF">2011-05-09T18:33:34Z</dcterms:created>
  <dcterms:modified xsi:type="dcterms:W3CDTF">2014-06-23T16:40:58Z</dcterms:modified>
</cp:coreProperties>
</file>