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0"/>
  </p:notesMasterIdLst>
  <p:sldIdLst>
    <p:sldId id="256" r:id="rId2"/>
    <p:sldId id="404" r:id="rId3"/>
    <p:sldId id="405" r:id="rId4"/>
    <p:sldId id="406" r:id="rId5"/>
    <p:sldId id="409" r:id="rId6"/>
    <p:sldId id="410" r:id="rId7"/>
    <p:sldId id="421" r:id="rId8"/>
    <p:sldId id="407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399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5" autoAdjust="0"/>
    <p:restoredTop sz="94660"/>
  </p:normalViewPr>
  <p:slideViewPr>
    <p:cSldViewPr>
      <p:cViewPr varScale="1">
        <p:scale>
          <a:sx n="116" d="100"/>
          <a:sy n="116" d="100"/>
        </p:scale>
        <p:origin x="-20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9CDE-B13E-43DC-A829-B8864F4F0BD1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1555F-F8B5-40C5-AD48-CE1B220B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9610AF-C20C-4E41-8441-123C9F75F55A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webbrowse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n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oberry.com/indexdot/html/topics/urlencoding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I211 – Information Infrastructure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Browsing </a:t>
            </a:r>
            <a:r>
              <a:rPr lang="en-US" dirty="0" err="1" smtClean="0"/>
              <a:t>pt</a:t>
            </a:r>
            <a:r>
              <a:rPr lang="en-US" dirty="0" smtClean="0"/>
              <a:t> 1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15400" cy="5257799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 smtClean="0"/>
              <a:t>Let’s use our link-finder code (Lecture 8, last slide) to simulate browsing random links on Wikipedia: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Where would you like to start? http://en.wikipedia.org/wiki/Australian_Army_Intelligence_Corps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How many jumps? 7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Jumping from : http://en.wikipedia.org/wiki/Australian_Army_Intelligence_Corps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To : http://en.wikipedia.org/wiki/Lieutenant_Colonel </a:t>
            </a:r>
          </a:p>
          <a:p>
            <a:pPr marL="118872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Jumping from : http://en.wikipedia.org/wiki/Lieutenant_Colonel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To : http://en.wikipedia.org/wiki/Cardinal_(Catholicism) </a:t>
            </a:r>
          </a:p>
          <a:p>
            <a:pPr marL="118872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Jumping from : http://en.wikipedia.org/wiki/Cardinal_(Catholicism)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To : http://en.wikipedia.org/wiki/Maronite </a:t>
            </a:r>
          </a:p>
          <a:p>
            <a:pPr marL="118872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Jumping from : http://en.wikipedia.org/wiki/Maronite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To : http://en.wikipedia.org/wiki/Sephardi_Jews </a:t>
            </a:r>
          </a:p>
          <a:p>
            <a:pPr marL="118872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Jumping from : http://en.wikipedia.org/wiki/Sephardi_Jews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To : http://en.wikipedia.org/wiki/Jewish_cuisine </a:t>
            </a:r>
          </a:p>
          <a:p>
            <a:pPr marL="118872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Jumping from : http://en.wikipedia.org/wiki/Jewish_cuisine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To : http://en.wikipedia.org/wiki/Bar_and_Bat_Mitzvah </a:t>
            </a:r>
          </a:p>
          <a:p>
            <a:pPr marL="118872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Jumping from : http://en.wikipedia.org/wiki/Bar_and_Bat_Mitzvah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To : http://en.wikipedia.org/wiki/Halakha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6611" y="2971800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HINTS:</a:t>
            </a:r>
          </a:p>
          <a:p>
            <a:r>
              <a:rPr lang="en-US" dirty="0" smtClean="0"/>
              <a:t>- Instead of looking for </a:t>
            </a:r>
            <a:r>
              <a:rPr lang="en-US" dirty="0" smtClean="0">
                <a:solidFill>
                  <a:srgbClr val="0070C0"/>
                </a:solidFill>
              </a:rPr>
              <a:t>HREF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HTTP</a:t>
            </a:r>
            <a:r>
              <a:rPr lang="en-US" dirty="0" smtClean="0"/>
              <a:t>, look for </a:t>
            </a:r>
            <a:r>
              <a:rPr lang="en-US" dirty="0" smtClean="0">
                <a:solidFill>
                  <a:srgbClr val="0070C0"/>
                </a:solidFill>
              </a:rPr>
              <a:t>HREF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WIKI</a:t>
            </a:r>
          </a:p>
          <a:p>
            <a:endParaRPr lang="en-US" dirty="0" smtClean="0"/>
          </a:p>
          <a:p>
            <a:r>
              <a:rPr lang="en-US" dirty="0" smtClean="0"/>
              <a:t>- Build a list of the links on the page, then use </a:t>
            </a:r>
            <a:r>
              <a:rPr lang="en-US" dirty="0" err="1" smtClean="0">
                <a:solidFill>
                  <a:srgbClr val="FF0000"/>
                </a:solidFill>
              </a:rPr>
              <a:t>random.choice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to pick one.</a:t>
            </a:r>
          </a:p>
          <a:p>
            <a:endParaRPr lang="en-US" dirty="0" smtClean="0"/>
          </a:p>
          <a:p>
            <a:r>
              <a:rPr lang="en-US" dirty="0" smtClean="0"/>
              <a:t>- Wikipedia uses </a:t>
            </a:r>
            <a:r>
              <a:rPr lang="en-US" b="1" dirty="0" smtClean="0"/>
              <a:t>relative</a:t>
            </a:r>
            <a:r>
              <a:rPr lang="en-US" dirty="0" smtClean="0"/>
              <a:t> links – you’ll have to make full URLs out of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Browsing </a:t>
            </a:r>
            <a:r>
              <a:rPr lang="en-US" dirty="0" err="1" smtClean="0"/>
              <a:t>pt</a:t>
            </a:r>
            <a:r>
              <a:rPr lang="en-US" dirty="0" smtClean="0"/>
              <a:t> 1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5105400" cy="5257799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import </a:t>
            </a:r>
            <a:r>
              <a:rPr lang="en-US" sz="1300" b="1" dirty="0" err="1">
                <a:solidFill>
                  <a:srgbClr val="FF0000"/>
                </a:solidFill>
              </a:rPr>
              <a:t>urllib</a:t>
            </a:r>
            <a:r>
              <a:rPr lang="en-US" sz="1300" b="1" dirty="0">
                <a:solidFill>
                  <a:srgbClr val="FF0000"/>
                </a:solidFill>
              </a:rPr>
              <a:t>, random</a:t>
            </a:r>
          </a:p>
          <a:p>
            <a:pPr marL="118872" indent="0">
              <a:buNone/>
            </a:pPr>
            <a:endParaRPr lang="en-US" sz="13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300" b="1" dirty="0" err="1">
                <a:solidFill>
                  <a:srgbClr val="FF0000"/>
                </a:solidFill>
              </a:rPr>
              <a:t>def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b="1" dirty="0" err="1">
                <a:solidFill>
                  <a:srgbClr val="FF0000"/>
                </a:solidFill>
              </a:rPr>
              <a:t>link_list</a:t>
            </a:r>
            <a:r>
              <a:rPr lang="en-US" sz="1300" b="1" dirty="0">
                <a:solidFill>
                  <a:srgbClr val="FF0000"/>
                </a:solidFill>
              </a:rPr>
              <a:t>(page):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</a:rPr>
              <a:t>web_page</a:t>
            </a:r>
            <a:r>
              <a:rPr lang="en-US" sz="1300" b="1" dirty="0">
                <a:solidFill>
                  <a:srgbClr val="FF0000"/>
                </a:solidFill>
              </a:rPr>
              <a:t> = </a:t>
            </a:r>
            <a:r>
              <a:rPr lang="en-US" sz="1300" b="1" dirty="0" err="1">
                <a:solidFill>
                  <a:srgbClr val="FF0000"/>
                </a:solidFill>
              </a:rPr>
              <a:t>urllib.urlopen</a:t>
            </a:r>
            <a:r>
              <a:rPr lang="en-US" sz="1300" b="1" dirty="0">
                <a:solidFill>
                  <a:srgbClr val="FF0000"/>
                </a:solidFill>
              </a:rPr>
              <a:t>(page)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lines = </a:t>
            </a:r>
            <a:r>
              <a:rPr lang="en-US" sz="1300" b="1" dirty="0" err="1">
                <a:solidFill>
                  <a:srgbClr val="FF0000"/>
                </a:solidFill>
              </a:rPr>
              <a:t>web_page.readlines</a:t>
            </a:r>
            <a:r>
              <a:rPr lang="en-US" sz="13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</a:rPr>
              <a:t>web_page.close</a:t>
            </a:r>
            <a:r>
              <a:rPr lang="en-US" sz="13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sz="13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links = []</a:t>
            </a:r>
          </a:p>
          <a:p>
            <a:pPr marL="118872" indent="0">
              <a:buNone/>
            </a:pPr>
            <a:endParaRPr lang="en-US" sz="13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for line in lines: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   parts = </a:t>
            </a:r>
            <a:r>
              <a:rPr lang="en-US" sz="1300" b="1" dirty="0" err="1">
                <a:solidFill>
                  <a:srgbClr val="FF0000"/>
                </a:solidFill>
              </a:rPr>
              <a:t>line.decode</a:t>
            </a:r>
            <a:r>
              <a:rPr lang="en-US" sz="1300" b="1" dirty="0">
                <a:solidFill>
                  <a:srgbClr val="FF0000"/>
                </a:solidFill>
              </a:rPr>
              <a:t>("utf-8").replace("&gt;", "&lt;").split("&lt;")</a:t>
            </a:r>
          </a:p>
          <a:p>
            <a:pPr marL="118872" indent="0">
              <a:buNone/>
            </a:pPr>
            <a:endParaRPr lang="en-US" sz="13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   for item in parts: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       if "</a:t>
            </a:r>
            <a:r>
              <a:rPr lang="en-US" sz="1300" b="1" dirty="0" err="1">
                <a:solidFill>
                  <a:srgbClr val="FF0000"/>
                </a:solidFill>
              </a:rPr>
              <a:t>href</a:t>
            </a:r>
            <a:r>
              <a:rPr lang="en-US" sz="1300" b="1" dirty="0">
                <a:solidFill>
                  <a:srgbClr val="FF0000"/>
                </a:solidFill>
              </a:rPr>
              <a:t>" in item and "wiki" in item and ".org" not in item: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           item = item[</a:t>
            </a:r>
            <a:r>
              <a:rPr lang="en-US" sz="1300" b="1" dirty="0" err="1">
                <a:solidFill>
                  <a:srgbClr val="FF0000"/>
                </a:solidFill>
              </a:rPr>
              <a:t>item.index</a:t>
            </a:r>
            <a:r>
              <a:rPr lang="en-US" sz="1300" b="1" dirty="0">
                <a:solidFill>
                  <a:srgbClr val="FF0000"/>
                </a:solidFill>
              </a:rPr>
              <a:t>("</a:t>
            </a:r>
            <a:r>
              <a:rPr lang="en-US" sz="1300" b="1" dirty="0" err="1">
                <a:solidFill>
                  <a:srgbClr val="FF0000"/>
                </a:solidFill>
              </a:rPr>
              <a:t>href</a:t>
            </a:r>
            <a:r>
              <a:rPr lang="en-US" sz="1300" b="1" dirty="0">
                <a:solidFill>
                  <a:srgbClr val="FF0000"/>
                </a:solidFill>
              </a:rPr>
              <a:t>="):]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           </a:t>
            </a:r>
            <a:r>
              <a:rPr lang="en-US" sz="1300" b="1" dirty="0" err="1">
                <a:solidFill>
                  <a:srgbClr val="FF0000"/>
                </a:solidFill>
              </a:rPr>
              <a:t>link_parts</a:t>
            </a:r>
            <a:r>
              <a:rPr lang="en-US" sz="1300" b="1" dirty="0">
                <a:solidFill>
                  <a:srgbClr val="FF0000"/>
                </a:solidFill>
              </a:rPr>
              <a:t> = </a:t>
            </a:r>
            <a:r>
              <a:rPr lang="en-US" sz="1300" b="1" dirty="0" err="1">
                <a:solidFill>
                  <a:srgbClr val="FF0000"/>
                </a:solidFill>
              </a:rPr>
              <a:t>item.split</a:t>
            </a:r>
            <a:r>
              <a:rPr lang="en-US" sz="1300" b="1" dirty="0">
                <a:solidFill>
                  <a:srgbClr val="FF0000"/>
                </a:solidFill>
              </a:rPr>
              <a:t>("\"")</a:t>
            </a:r>
          </a:p>
          <a:p>
            <a:pPr marL="118872" indent="0">
              <a:buNone/>
            </a:pPr>
            <a:endParaRPr lang="en-US" sz="13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           if </a:t>
            </a:r>
            <a:r>
              <a:rPr lang="en-US" sz="1300" b="1" dirty="0" err="1">
                <a:solidFill>
                  <a:srgbClr val="FF0000"/>
                </a:solidFill>
              </a:rPr>
              <a:t>len</a:t>
            </a:r>
            <a:r>
              <a:rPr lang="en-US" sz="1300" b="1" dirty="0">
                <a:solidFill>
                  <a:srgbClr val="FF0000"/>
                </a:solidFill>
              </a:rPr>
              <a:t>(</a:t>
            </a:r>
            <a:r>
              <a:rPr lang="en-US" sz="1300" b="1" dirty="0" err="1">
                <a:solidFill>
                  <a:srgbClr val="FF0000"/>
                </a:solidFill>
              </a:rPr>
              <a:t>link_parts</a:t>
            </a:r>
            <a:r>
              <a:rPr lang="en-US" sz="1300" b="1" dirty="0">
                <a:solidFill>
                  <a:srgbClr val="FF0000"/>
                </a:solidFill>
              </a:rPr>
              <a:t>) &gt; 1: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               </a:t>
            </a:r>
            <a:r>
              <a:rPr lang="en-US" sz="1300" b="1" dirty="0" err="1">
                <a:solidFill>
                  <a:srgbClr val="FF0000"/>
                </a:solidFill>
              </a:rPr>
              <a:t>links.append</a:t>
            </a:r>
            <a:r>
              <a:rPr lang="en-US" sz="1300" b="1" dirty="0">
                <a:solidFill>
                  <a:srgbClr val="FF0000"/>
                </a:solidFill>
              </a:rPr>
              <a:t>(</a:t>
            </a:r>
            <a:r>
              <a:rPr lang="en-US" sz="1300" b="1" dirty="0" err="1">
                <a:solidFill>
                  <a:srgbClr val="FF0000"/>
                </a:solidFill>
              </a:rPr>
              <a:t>link_parts</a:t>
            </a:r>
            <a:r>
              <a:rPr lang="en-US" sz="1300" b="1" dirty="0">
                <a:solidFill>
                  <a:srgbClr val="FF0000"/>
                </a:solidFill>
              </a:rPr>
              <a:t>[1])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return links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0" y="1524000"/>
            <a:ext cx="4876800" cy="312419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#main</a:t>
            </a:r>
          </a:p>
          <a:p>
            <a:pPr marL="118872" indent="0"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pages = [</a:t>
            </a:r>
            <a:r>
              <a:rPr lang="en-US" sz="1400" b="1" dirty="0" err="1" smtClean="0">
                <a:solidFill>
                  <a:srgbClr val="FF0000"/>
                </a:solidFill>
              </a:rPr>
              <a:t>raw_input</a:t>
            </a:r>
            <a:r>
              <a:rPr lang="en-US" sz="1400" b="1" dirty="0" smtClean="0">
                <a:solidFill>
                  <a:srgbClr val="FF0000"/>
                </a:solidFill>
              </a:rPr>
              <a:t>("Where would you like to start? ")]</a:t>
            </a:r>
          </a:p>
          <a:p>
            <a:pPr marL="118872" indent="0"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current = pages[0]</a:t>
            </a:r>
          </a:p>
          <a:p>
            <a:pPr marL="118872" indent="0">
              <a:buFont typeface="Wingdings 2"/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marL="118872" indent="0"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jumps = 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</a:rPr>
              <a:t>raw_input</a:t>
            </a:r>
            <a:r>
              <a:rPr lang="en-US" sz="1400" b="1" dirty="0" smtClean="0">
                <a:solidFill>
                  <a:srgbClr val="FF0000"/>
                </a:solidFill>
              </a:rPr>
              <a:t>("How many jumps? "))</a:t>
            </a:r>
          </a:p>
          <a:p>
            <a:pPr marL="118872" indent="0">
              <a:buFont typeface="Wingdings 2"/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marL="118872" indent="0"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for </a:t>
            </a:r>
            <a:r>
              <a:rPr lang="en-US" sz="1400" b="1" dirty="0" err="1" smtClean="0">
                <a:solidFill>
                  <a:srgbClr val="FF0000"/>
                </a:solidFill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</a:rPr>
              <a:t> in range(jumps):</a:t>
            </a:r>
          </a:p>
          <a:p>
            <a:pPr marL="118872" indent="0"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   print "Jumping from :", current</a:t>
            </a:r>
          </a:p>
          <a:p>
            <a:pPr marL="118872" indent="0"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   pages = </a:t>
            </a:r>
            <a:r>
              <a:rPr lang="en-US" sz="1400" b="1" dirty="0" err="1" smtClean="0">
                <a:solidFill>
                  <a:srgbClr val="FF0000"/>
                </a:solidFill>
              </a:rPr>
              <a:t>link_list</a:t>
            </a:r>
            <a:r>
              <a:rPr lang="en-US" sz="1400" b="1" dirty="0" smtClean="0">
                <a:solidFill>
                  <a:srgbClr val="FF0000"/>
                </a:solidFill>
              </a:rPr>
              <a:t>(current)</a:t>
            </a:r>
          </a:p>
          <a:p>
            <a:pPr marL="118872" indent="0"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   current = "http://en.wikipedia.org" + </a:t>
            </a:r>
            <a:r>
              <a:rPr lang="en-US" sz="1200" b="1" dirty="0" err="1" smtClean="0">
                <a:solidFill>
                  <a:srgbClr val="FF0000"/>
                </a:solidFill>
              </a:rPr>
              <a:t>random.choice</a:t>
            </a:r>
            <a:r>
              <a:rPr lang="en-US" sz="1200" b="1" dirty="0" smtClean="0">
                <a:solidFill>
                  <a:srgbClr val="FF0000"/>
                </a:solidFill>
              </a:rPr>
              <a:t>(pages)</a:t>
            </a:r>
          </a:p>
          <a:p>
            <a:pPr marL="118872" indent="0"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   print "To :", current, "\n"</a:t>
            </a:r>
          </a:p>
          <a:p>
            <a:pPr marL="118872" indent="0"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   </a:t>
            </a:r>
          </a:p>
          <a:p>
            <a:pPr marL="118872" indent="0">
              <a:buFont typeface="Wingdings 2"/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marL="118872" indent="0">
              <a:buFont typeface="Wingdings 2"/>
              <a:buNone/>
            </a:pP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3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Webbrowser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9154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Python Standard Library includes a module for working with browsers: </a:t>
            </a:r>
            <a:r>
              <a:rPr lang="en-US" dirty="0" err="1" smtClean="0">
                <a:solidFill>
                  <a:srgbClr val="FF0000"/>
                </a:solidFill>
              </a:rPr>
              <a:t>webbrowser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docs.python.org/2/library/webbrowser.html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Opening a webpage in the user’s default browser is this simple:</a:t>
            </a:r>
            <a:endParaRPr lang="en-US" dirty="0"/>
          </a:p>
          <a:p>
            <a:pPr marL="118872" indent="0">
              <a:buNone/>
            </a:pPr>
            <a:r>
              <a:rPr lang="fr-FR" sz="2800" b="1" dirty="0">
                <a:solidFill>
                  <a:srgbClr val="FF0000"/>
                </a:solidFill>
              </a:rPr>
              <a:t>import </a:t>
            </a:r>
            <a:r>
              <a:rPr lang="fr-FR" sz="2800" b="1" dirty="0" err="1" smtClean="0">
                <a:solidFill>
                  <a:srgbClr val="FF0000"/>
                </a:solidFill>
              </a:rPr>
              <a:t>webbrowser</a:t>
            </a:r>
            <a:endParaRPr lang="fr-FR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fr-FR" sz="2800" b="1" dirty="0" err="1">
                <a:solidFill>
                  <a:srgbClr val="FF0000"/>
                </a:solidFill>
              </a:rPr>
              <a:t>webbrowser.open</a:t>
            </a:r>
            <a:r>
              <a:rPr lang="fr-FR" sz="2800" b="1" dirty="0">
                <a:solidFill>
                  <a:srgbClr val="FF0000"/>
                </a:solidFill>
              </a:rPr>
              <a:t>("http://www.soic.indiana.edu</a:t>
            </a:r>
            <a:r>
              <a:rPr lang="fr-FR" sz="2800" b="1" dirty="0" smtClean="0">
                <a:solidFill>
                  <a:srgbClr val="FF0000"/>
                </a:solidFill>
              </a:rPr>
              <a:t>/")</a:t>
            </a:r>
          </a:p>
          <a:p>
            <a:endParaRPr lang="en-US" sz="2800" dirty="0" smtClean="0"/>
          </a:p>
          <a:p>
            <a:r>
              <a:rPr lang="en-US" sz="2800" dirty="0" smtClean="0"/>
              <a:t>We can also specify the use of tabs:</a:t>
            </a:r>
          </a:p>
          <a:p>
            <a:pPr marL="118872" indent="0">
              <a:buNone/>
            </a:pPr>
            <a:r>
              <a:rPr lang="fr-FR" sz="2800" b="1" dirty="0" err="1" smtClean="0">
                <a:solidFill>
                  <a:srgbClr val="FF0000"/>
                </a:solidFill>
              </a:rPr>
              <a:t>webbrowser.open_new_tab</a:t>
            </a:r>
            <a:r>
              <a:rPr lang="fr-FR" sz="2800" b="1" dirty="0" smtClean="0">
                <a:solidFill>
                  <a:srgbClr val="FF0000"/>
                </a:solidFill>
              </a:rPr>
              <a:t>("</a:t>
            </a:r>
            <a:r>
              <a:rPr lang="fr-FR" sz="2800" b="1" dirty="0">
                <a:solidFill>
                  <a:srgbClr val="FF0000"/>
                </a:solidFill>
              </a:rPr>
              <a:t>http://www.soic.indiana.edu/")</a:t>
            </a: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Browsing </a:t>
            </a:r>
            <a:r>
              <a:rPr lang="en-US" dirty="0" err="1" smtClean="0"/>
              <a:t>pt</a:t>
            </a:r>
            <a:r>
              <a:rPr lang="en-US" dirty="0" smtClean="0"/>
              <a:t> 2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15400" cy="5257799"/>
          </a:xfrm>
        </p:spPr>
        <p:txBody>
          <a:bodyPr>
            <a:normAutofit/>
          </a:bodyPr>
          <a:lstStyle/>
          <a:p>
            <a:r>
              <a:rPr lang="en-US" sz="3800" dirty="0" smtClean="0"/>
              <a:t>Use the </a:t>
            </a:r>
            <a:r>
              <a:rPr lang="en-US" sz="3800" dirty="0" err="1" smtClean="0">
                <a:solidFill>
                  <a:srgbClr val="FF0000"/>
                </a:solidFill>
              </a:rPr>
              <a:t>webbrowser</a:t>
            </a:r>
            <a:r>
              <a:rPr lang="en-US" sz="3800" dirty="0" smtClean="0">
                <a:solidFill>
                  <a:srgbClr val="FF0000"/>
                </a:solidFill>
              </a:rPr>
              <a:t> </a:t>
            </a:r>
            <a:r>
              <a:rPr lang="en-US" sz="3800" dirty="0" smtClean="0"/>
              <a:t>module to open each page along the way in the browser.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425" y="3200400"/>
            <a:ext cx="3912059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28174"/>
            <a:ext cx="5081579" cy="248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33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Browsing </a:t>
            </a:r>
            <a:r>
              <a:rPr lang="en-US" dirty="0" err="1" smtClean="0"/>
              <a:t>pt</a:t>
            </a:r>
            <a:r>
              <a:rPr lang="en-US" dirty="0" smtClean="0"/>
              <a:t> 2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52601"/>
            <a:ext cx="6019800" cy="5257799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import </a:t>
            </a:r>
            <a:r>
              <a:rPr lang="en-US" sz="1300" b="1" dirty="0" err="1">
                <a:solidFill>
                  <a:srgbClr val="FF0000"/>
                </a:solidFill>
              </a:rPr>
              <a:t>urllib</a:t>
            </a:r>
            <a:r>
              <a:rPr lang="en-US" sz="1300" b="1" dirty="0">
                <a:solidFill>
                  <a:srgbClr val="FF0000"/>
                </a:solidFill>
              </a:rPr>
              <a:t>, random, </a:t>
            </a:r>
            <a:r>
              <a:rPr lang="en-US" sz="1300" b="1" dirty="0" err="1" smtClean="0">
                <a:solidFill>
                  <a:srgbClr val="7030A0"/>
                </a:solidFill>
              </a:rPr>
              <a:t>webbrowser</a:t>
            </a:r>
            <a:endParaRPr lang="en-US" sz="1300" b="1" dirty="0" smtClean="0">
              <a:solidFill>
                <a:srgbClr val="7030A0"/>
              </a:solidFill>
            </a:endParaRPr>
          </a:p>
          <a:p>
            <a:pPr marL="118872" indent="0">
              <a:buNone/>
            </a:pPr>
            <a:endParaRPr lang="en-US" sz="13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300" b="1" dirty="0" err="1">
                <a:solidFill>
                  <a:srgbClr val="FF0000"/>
                </a:solidFill>
              </a:rPr>
              <a:t>def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b="1" dirty="0" err="1">
                <a:solidFill>
                  <a:srgbClr val="FF0000"/>
                </a:solidFill>
              </a:rPr>
              <a:t>link_list</a:t>
            </a:r>
            <a:r>
              <a:rPr lang="en-US" sz="1300" b="1" dirty="0">
                <a:solidFill>
                  <a:srgbClr val="FF0000"/>
                </a:solidFill>
              </a:rPr>
              <a:t>(page):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</a:rPr>
              <a:t>web_page</a:t>
            </a:r>
            <a:r>
              <a:rPr lang="en-US" sz="1300" b="1" dirty="0">
                <a:solidFill>
                  <a:srgbClr val="FF0000"/>
                </a:solidFill>
              </a:rPr>
              <a:t> = </a:t>
            </a:r>
            <a:r>
              <a:rPr lang="en-US" sz="1300" b="1" dirty="0" err="1">
                <a:solidFill>
                  <a:srgbClr val="FF0000"/>
                </a:solidFill>
              </a:rPr>
              <a:t>urllib.urlopen</a:t>
            </a:r>
            <a:r>
              <a:rPr lang="en-US" sz="1300" b="1" dirty="0">
                <a:solidFill>
                  <a:srgbClr val="FF0000"/>
                </a:solidFill>
              </a:rPr>
              <a:t>(page)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lines = </a:t>
            </a:r>
            <a:r>
              <a:rPr lang="en-US" sz="1300" b="1" dirty="0" err="1">
                <a:solidFill>
                  <a:srgbClr val="FF0000"/>
                </a:solidFill>
              </a:rPr>
              <a:t>web_page.readlines</a:t>
            </a:r>
            <a:r>
              <a:rPr lang="en-US" sz="13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</a:rPr>
              <a:t>web_page.close</a:t>
            </a:r>
            <a:r>
              <a:rPr lang="en-US" sz="13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sz="13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links = []</a:t>
            </a:r>
          </a:p>
          <a:p>
            <a:pPr marL="118872" indent="0">
              <a:buNone/>
            </a:pPr>
            <a:endParaRPr lang="en-US" sz="13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</a:t>
            </a:r>
            <a:r>
              <a:rPr lang="en-US" sz="1300" b="1" dirty="0">
                <a:solidFill>
                  <a:srgbClr val="FF0000"/>
                </a:solidFill>
              </a:rPr>
              <a:t>for line in lines: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   parts = </a:t>
            </a:r>
            <a:r>
              <a:rPr lang="en-US" sz="1300" b="1" dirty="0" err="1">
                <a:solidFill>
                  <a:srgbClr val="FF0000"/>
                </a:solidFill>
              </a:rPr>
              <a:t>line.decode</a:t>
            </a:r>
            <a:r>
              <a:rPr lang="en-US" sz="1300" b="1" dirty="0">
                <a:solidFill>
                  <a:srgbClr val="FF0000"/>
                </a:solidFill>
              </a:rPr>
              <a:t>("utf-8").replace("&gt;", "&lt;").split("&lt;")</a:t>
            </a:r>
          </a:p>
          <a:p>
            <a:pPr marL="118872" indent="0">
              <a:buNone/>
            </a:pPr>
            <a:endParaRPr lang="en-US" sz="13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   for item in parts: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       if "</a:t>
            </a:r>
            <a:r>
              <a:rPr lang="en-US" sz="1300" b="1" dirty="0" err="1">
                <a:solidFill>
                  <a:srgbClr val="FF0000"/>
                </a:solidFill>
              </a:rPr>
              <a:t>href</a:t>
            </a:r>
            <a:r>
              <a:rPr lang="en-US" sz="1300" b="1" dirty="0">
                <a:solidFill>
                  <a:srgbClr val="FF0000"/>
                </a:solidFill>
              </a:rPr>
              <a:t>" in item and "wiki" in item and ".org" not in item: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           item = item[</a:t>
            </a:r>
            <a:r>
              <a:rPr lang="en-US" sz="1300" b="1" dirty="0" err="1">
                <a:solidFill>
                  <a:srgbClr val="FF0000"/>
                </a:solidFill>
              </a:rPr>
              <a:t>item.index</a:t>
            </a:r>
            <a:r>
              <a:rPr lang="en-US" sz="1300" b="1" dirty="0">
                <a:solidFill>
                  <a:srgbClr val="FF0000"/>
                </a:solidFill>
              </a:rPr>
              <a:t>("</a:t>
            </a:r>
            <a:r>
              <a:rPr lang="en-US" sz="1300" b="1" dirty="0" err="1">
                <a:solidFill>
                  <a:srgbClr val="FF0000"/>
                </a:solidFill>
              </a:rPr>
              <a:t>href</a:t>
            </a:r>
            <a:r>
              <a:rPr lang="en-US" sz="1300" b="1" dirty="0">
                <a:solidFill>
                  <a:srgbClr val="FF0000"/>
                </a:solidFill>
              </a:rPr>
              <a:t>="):]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           </a:t>
            </a:r>
            <a:r>
              <a:rPr lang="en-US" sz="1300" b="1" dirty="0" err="1">
                <a:solidFill>
                  <a:srgbClr val="FF0000"/>
                </a:solidFill>
              </a:rPr>
              <a:t>link_parts</a:t>
            </a:r>
            <a:r>
              <a:rPr lang="en-US" sz="1300" b="1" dirty="0">
                <a:solidFill>
                  <a:srgbClr val="FF0000"/>
                </a:solidFill>
              </a:rPr>
              <a:t> = </a:t>
            </a:r>
            <a:r>
              <a:rPr lang="en-US" sz="1300" b="1" dirty="0" err="1">
                <a:solidFill>
                  <a:srgbClr val="FF0000"/>
                </a:solidFill>
              </a:rPr>
              <a:t>item.split</a:t>
            </a:r>
            <a:r>
              <a:rPr lang="en-US" sz="1300" b="1" dirty="0">
                <a:solidFill>
                  <a:srgbClr val="FF0000"/>
                </a:solidFill>
              </a:rPr>
              <a:t>("\"")</a:t>
            </a:r>
          </a:p>
          <a:p>
            <a:pPr marL="118872" indent="0">
              <a:buNone/>
            </a:pPr>
            <a:endParaRPr lang="en-US" sz="13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           if </a:t>
            </a:r>
            <a:r>
              <a:rPr lang="en-US" sz="1300" b="1" dirty="0" err="1">
                <a:solidFill>
                  <a:srgbClr val="FF0000"/>
                </a:solidFill>
              </a:rPr>
              <a:t>len</a:t>
            </a:r>
            <a:r>
              <a:rPr lang="en-US" sz="1300" b="1" dirty="0">
                <a:solidFill>
                  <a:srgbClr val="FF0000"/>
                </a:solidFill>
              </a:rPr>
              <a:t>(</a:t>
            </a:r>
            <a:r>
              <a:rPr lang="en-US" sz="1300" b="1" dirty="0" err="1">
                <a:solidFill>
                  <a:srgbClr val="FF0000"/>
                </a:solidFill>
              </a:rPr>
              <a:t>link_parts</a:t>
            </a:r>
            <a:r>
              <a:rPr lang="en-US" sz="1300" b="1" dirty="0">
                <a:solidFill>
                  <a:srgbClr val="FF0000"/>
                </a:solidFill>
              </a:rPr>
              <a:t>) &gt; 1: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               </a:t>
            </a:r>
            <a:r>
              <a:rPr lang="en-US" sz="1300" b="1" dirty="0" err="1">
                <a:solidFill>
                  <a:srgbClr val="FF0000"/>
                </a:solidFill>
              </a:rPr>
              <a:t>links.append</a:t>
            </a:r>
            <a:r>
              <a:rPr lang="en-US" sz="1300" b="1" dirty="0">
                <a:solidFill>
                  <a:srgbClr val="FF0000"/>
                </a:solidFill>
              </a:rPr>
              <a:t>(</a:t>
            </a:r>
            <a:r>
              <a:rPr lang="en-US" sz="1300" b="1" dirty="0" err="1">
                <a:solidFill>
                  <a:srgbClr val="FF0000"/>
                </a:solidFill>
              </a:rPr>
              <a:t>link_parts</a:t>
            </a:r>
            <a:r>
              <a:rPr lang="en-US" sz="1300" b="1" dirty="0">
                <a:solidFill>
                  <a:srgbClr val="FF0000"/>
                </a:solidFill>
              </a:rPr>
              <a:t>[1])</a:t>
            </a:r>
          </a:p>
          <a:p>
            <a:pPr marL="118872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    return links</a:t>
            </a:r>
            <a:endParaRPr lang="en-US" sz="13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0" y="1524000"/>
            <a:ext cx="4876800" cy="3124199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#main</a:t>
            </a:r>
          </a:p>
          <a:p>
            <a:pPr marL="118872" indent="0"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pages = [</a:t>
            </a:r>
            <a:r>
              <a:rPr lang="en-US" sz="1400" b="1" dirty="0" err="1" smtClean="0">
                <a:solidFill>
                  <a:srgbClr val="FF0000"/>
                </a:solidFill>
              </a:rPr>
              <a:t>raw_input</a:t>
            </a:r>
            <a:r>
              <a:rPr lang="en-US" sz="1400" b="1" dirty="0" smtClean="0">
                <a:solidFill>
                  <a:srgbClr val="FF0000"/>
                </a:solidFill>
              </a:rPr>
              <a:t>("Where would you like to start? ")]</a:t>
            </a:r>
          </a:p>
          <a:p>
            <a:pPr marL="118872" indent="0"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current = pages[0]</a:t>
            </a:r>
          </a:p>
          <a:p>
            <a:pPr marL="118872" indent="0">
              <a:buFont typeface="Wingdings 2"/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jumps = 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</a:rPr>
              <a:t>raw_input</a:t>
            </a:r>
            <a:r>
              <a:rPr lang="en-US" sz="1400" b="1" dirty="0" smtClean="0">
                <a:solidFill>
                  <a:srgbClr val="FF0000"/>
                </a:solidFill>
              </a:rPr>
              <a:t>("How many jumps</a:t>
            </a:r>
            <a:r>
              <a:rPr lang="en-US" sz="1400" b="1" dirty="0">
                <a:solidFill>
                  <a:srgbClr val="FF0000"/>
                </a:solidFill>
              </a:rPr>
              <a:t>? "))</a:t>
            </a:r>
          </a:p>
          <a:p>
            <a:pPr marL="118872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400" b="1" dirty="0" err="1" smtClean="0">
                <a:solidFill>
                  <a:srgbClr val="7030A0"/>
                </a:solidFill>
              </a:rPr>
              <a:t>webbrowser.open</a:t>
            </a:r>
            <a:r>
              <a:rPr lang="en-US" sz="1400" b="1" dirty="0" smtClean="0">
                <a:solidFill>
                  <a:srgbClr val="7030A0"/>
                </a:solidFill>
              </a:rPr>
              <a:t>(current</a:t>
            </a:r>
            <a:r>
              <a:rPr lang="en-US" sz="1400" b="1" dirty="0">
                <a:solidFill>
                  <a:srgbClr val="7030A0"/>
                </a:solidFill>
              </a:rPr>
              <a:t>)</a:t>
            </a:r>
            <a:endParaRPr lang="en-US" sz="1400" b="1" dirty="0" smtClean="0">
              <a:solidFill>
                <a:srgbClr val="7030A0"/>
              </a:solidFill>
            </a:endParaRPr>
          </a:p>
          <a:p>
            <a:pPr marL="118872" indent="0">
              <a:buFont typeface="Wingdings 2"/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marL="118872" indent="0"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for </a:t>
            </a:r>
            <a:r>
              <a:rPr lang="en-US" sz="1400" b="1" dirty="0" err="1" smtClean="0">
                <a:solidFill>
                  <a:srgbClr val="FF0000"/>
                </a:solidFill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</a:rPr>
              <a:t> in range(jumps):</a:t>
            </a:r>
          </a:p>
          <a:p>
            <a:pPr marL="118872" indent="0"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   print "Jumping from :", current</a:t>
            </a:r>
          </a:p>
          <a:p>
            <a:pPr marL="118872" indent="0"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   pages = </a:t>
            </a:r>
            <a:r>
              <a:rPr lang="en-US" sz="1400" b="1" dirty="0" err="1" smtClean="0">
                <a:solidFill>
                  <a:srgbClr val="FF0000"/>
                </a:solidFill>
              </a:rPr>
              <a:t>link_list</a:t>
            </a:r>
            <a:r>
              <a:rPr lang="en-US" sz="1400" b="1" dirty="0" smtClean="0">
                <a:solidFill>
                  <a:srgbClr val="FF0000"/>
                </a:solidFill>
              </a:rPr>
              <a:t>(current)</a:t>
            </a:r>
          </a:p>
          <a:p>
            <a:pPr marL="118872" indent="0"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   current = "http://en.wikipedia.org" + </a:t>
            </a:r>
            <a:r>
              <a:rPr lang="en-US" sz="1200" b="1" dirty="0" err="1" smtClean="0">
                <a:solidFill>
                  <a:srgbClr val="FF0000"/>
                </a:solidFill>
              </a:rPr>
              <a:t>random.choice</a:t>
            </a:r>
            <a:r>
              <a:rPr lang="en-US" sz="1200" b="1" dirty="0" smtClean="0">
                <a:solidFill>
                  <a:srgbClr val="FF0000"/>
                </a:solidFill>
              </a:rPr>
              <a:t>(pages)</a:t>
            </a:r>
          </a:p>
          <a:p>
            <a:pPr marL="118872" indent="0"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   print "To :", current, "\</a:t>
            </a:r>
            <a:r>
              <a:rPr lang="en-US" sz="1400" b="1" dirty="0">
                <a:solidFill>
                  <a:srgbClr val="FF0000"/>
                </a:solidFill>
              </a:rPr>
              <a:t>n"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 smtClean="0">
                <a:solidFill>
                  <a:srgbClr val="7030A0"/>
                </a:solidFill>
              </a:rPr>
              <a:t>webbrowser.open_new_tab</a:t>
            </a:r>
            <a:r>
              <a:rPr lang="en-US" sz="1400" b="1" dirty="0" smtClean="0">
                <a:solidFill>
                  <a:srgbClr val="7030A0"/>
                </a:solidFill>
              </a:rPr>
              <a:t>(current</a:t>
            </a:r>
            <a:r>
              <a:rPr lang="en-US" sz="1400" b="1" dirty="0">
                <a:solidFill>
                  <a:srgbClr val="7030A0"/>
                </a:solidFill>
              </a:rPr>
              <a:t>)</a:t>
            </a:r>
            <a:endParaRPr lang="en-US" sz="1400" b="1" dirty="0" smtClean="0">
              <a:solidFill>
                <a:srgbClr val="7030A0"/>
              </a:solidFill>
            </a:endParaRPr>
          </a:p>
          <a:p>
            <a:pPr marL="118872" indent="0"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   </a:t>
            </a:r>
          </a:p>
          <a:p>
            <a:pPr marL="118872" indent="0">
              <a:buFont typeface="Wingdings 2"/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marL="118872" indent="0">
              <a:buFont typeface="Wingdings 2"/>
              <a:buNone/>
            </a:pP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/>
          <a:lstStyle/>
          <a:p>
            <a:r>
              <a:rPr lang="en-US" dirty="0" smtClean="0"/>
              <a:t>Downloading a file is as simple as specifying the </a:t>
            </a:r>
            <a:r>
              <a:rPr lang="en-US" dirty="0" smtClean="0">
                <a:solidFill>
                  <a:srgbClr val="00B050"/>
                </a:solidFill>
              </a:rPr>
              <a:t>URL to the file</a:t>
            </a:r>
            <a:r>
              <a:rPr lang="en-US" dirty="0" smtClean="0"/>
              <a:t>, and the </a:t>
            </a:r>
            <a:r>
              <a:rPr lang="en-US" dirty="0" smtClean="0">
                <a:solidFill>
                  <a:srgbClr val="0070C0"/>
                </a:solidFill>
              </a:rPr>
              <a:t>local filename </a:t>
            </a:r>
            <a:r>
              <a:rPr lang="en-US" dirty="0" smtClean="0"/>
              <a:t>to use: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urllib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600" b="1" dirty="0" err="1">
                <a:solidFill>
                  <a:srgbClr val="FF0000"/>
                </a:solidFill>
              </a:rPr>
              <a:t>urllib.urlretrieve</a:t>
            </a:r>
            <a:r>
              <a:rPr lang="en-US" sz="1600" b="1" dirty="0">
                <a:solidFill>
                  <a:srgbClr val="FF0000"/>
                </a:solidFill>
              </a:rPr>
              <a:t> (</a:t>
            </a:r>
            <a:r>
              <a:rPr lang="en-US" sz="1600" b="1" dirty="0">
                <a:solidFill>
                  <a:srgbClr val="00B050"/>
                </a:solidFill>
              </a:rPr>
              <a:t>'http://www.soic.indiana.edu/img/people/Duncan-John-2014-03.jpg'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>
                <a:solidFill>
                  <a:srgbClr val="0070C0"/>
                </a:solidFill>
              </a:rPr>
              <a:t>"test.jpg"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09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Images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0678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a folder on your Desktop called “</a:t>
            </a:r>
            <a:r>
              <a:rPr lang="en-US" sz="2400" dirty="0" smtClean="0">
                <a:solidFill>
                  <a:srgbClr val="0070C0"/>
                </a:solidFill>
              </a:rPr>
              <a:t>Pictures</a:t>
            </a:r>
            <a:r>
              <a:rPr lang="en-US" sz="2400" dirty="0" smtClean="0"/>
              <a:t>”.</a:t>
            </a:r>
          </a:p>
          <a:p>
            <a:r>
              <a:rPr lang="en-US" sz="2400" dirty="0" smtClean="0"/>
              <a:t>Write a function called </a:t>
            </a:r>
            <a:r>
              <a:rPr lang="en-US" sz="2400" dirty="0" err="1" smtClean="0">
                <a:solidFill>
                  <a:srgbClr val="FF0000"/>
                </a:solidFill>
              </a:rPr>
              <a:t>image_list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that </a:t>
            </a:r>
            <a:r>
              <a:rPr lang="en-US" sz="2400" b="1" dirty="0" smtClean="0"/>
              <a:t>returns</a:t>
            </a:r>
            <a:r>
              <a:rPr lang="en-US" sz="2400" dirty="0" smtClean="0"/>
              <a:t> a list of all the URLs to images on a web page </a:t>
            </a:r>
            <a:r>
              <a:rPr lang="en-US" sz="1800" dirty="0" smtClean="0"/>
              <a:t>(HINT: images use the </a:t>
            </a:r>
            <a:r>
              <a:rPr lang="en-US" sz="1800" dirty="0" err="1" smtClean="0">
                <a:solidFill>
                  <a:srgbClr val="FF0000"/>
                </a:solidFill>
              </a:rPr>
              <a:t>img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tag, with an </a:t>
            </a:r>
            <a:r>
              <a:rPr lang="en-US" sz="1800" dirty="0" err="1" smtClean="0">
                <a:solidFill>
                  <a:srgbClr val="FF0000"/>
                </a:solidFill>
              </a:rPr>
              <a:t>src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attribute)</a:t>
            </a:r>
            <a:endParaRPr lang="en-US" sz="2400" dirty="0" smtClean="0"/>
          </a:p>
          <a:p>
            <a:r>
              <a:rPr lang="en-US" sz="2400" dirty="0" smtClean="0"/>
              <a:t>Download all of the images from </a:t>
            </a:r>
            <a:r>
              <a:rPr lang="en-US" sz="2400" dirty="0" smtClean="0">
                <a:hlinkClick r:id="rId2"/>
              </a:rPr>
              <a:t>http://www.cnn.com</a:t>
            </a:r>
            <a:r>
              <a:rPr lang="en-US" sz="2400" dirty="0" smtClean="0"/>
              <a:t> to your </a:t>
            </a:r>
            <a:r>
              <a:rPr lang="en-US" sz="2400" dirty="0" smtClean="0">
                <a:solidFill>
                  <a:srgbClr val="0070C0"/>
                </a:solidFill>
              </a:rPr>
              <a:t>Pictures</a:t>
            </a:r>
            <a:r>
              <a:rPr lang="en-US" sz="2400" dirty="0" smtClean="0"/>
              <a:t> folder. Make sure they have their original names!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75606"/>
            <a:ext cx="4267200" cy="244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57600"/>
            <a:ext cx="4430486" cy="310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1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Images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4724400" cy="487680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import </a:t>
            </a:r>
            <a:r>
              <a:rPr lang="en-US" sz="1400" b="1" dirty="0" err="1">
                <a:solidFill>
                  <a:srgbClr val="FF0000"/>
                </a:solidFill>
              </a:rPr>
              <a:t>urllib</a:t>
            </a:r>
            <a:r>
              <a:rPr lang="en-US" sz="1400" b="1" dirty="0">
                <a:solidFill>
                  <a:srgbClr val="FF0000"/>
                </a:solidFill>
              </a:rPr>
              <a:t>, </a:t>
            </a:r>
            <a:r>
              <a:rPr lang="en-US" sz="1400" b="1" dirty="0" err="1">
                <a:solidFill>
                  <a:srgbClr val="FF0000"/>
                </a:solidFill>
              </a:rPr>
              <a:t>os</a:t>
            </a:r>
            <a:endParaRPr lang="en-US" sz="1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400" b="1" dirty="0" err="1">
                <a:solidFill>
                  <a:srgbClr val="FF0000"/>
                </a:solidFill>
              </a:rPr>
              <a:t>def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image_list</a:t>
            </a:r>
            <a:r>
              <a:rPr lang="en-US" sz="1400" b="1" dirty="0">
                <a:solidFill>
                  <a:srgbClr val="FF0000"/>
                </a:solidFill>
              </a:rPr>
              <a:t>(page):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web_page</a:t>
            </a:r>
            <a:r>
              <a:rPr lang="en-US" sz="1400" b="1" dirty="0">
                <a:solidFill>
                  <a:srgbClr val="FF0000"/>
                </a:solidFill>
              </a:rPr>
              <a:t> = </a:t>
            </a:r>
            <a:r>
              <a:rPr lang="en-US" sz="1400" b="1" dirty="0" err="1">
                <a:solidFill>
                  <a:srgbClr val="FF0000"/>
                </a:solidFill>
              </a:rPr>
              <a:t>urllib.urlopen</a:t>
            </a:r>
            <a:r>
              <a:rPr lang="en-US" sz="1400" b="1" dirty="0">
                <a:solidFill>
                  <a:srgbClr val="FF0000"/>
                </a:solidFill>
              </a:rPr>
              <a:t>(page)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lines = </a:t>
            </a:r>
            <a:r>
              <a:rPr lang="en-US" sz="1400" b="1" dirty="0" err="1">
                <a:solidFill>
                  <a:srgbClr val="FF0000"/>
                </a:solidFill>
              </a:rPr>
              <a:t>web_page.readlines</a:t>
            </a:r>
            <a:r>
              <a:rPr lang="en-US" sz="14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web_page.close</a:t>
            </a:r>
            <a:r>
              <a:rPr lang="en-US" sz="14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images = []</a:t>
            </a:r>
          </a:p>
          <a:p>
            <a:pPr marL="118872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for line in lines: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parts = </a:t>
            </a:r>
            <a:r>
              <a:rPr lang="en-US" sz="1400" b="1" dirty="0" err="1">
                <a:solidFill>
                  <a:srgbClr val="FF0000"/>
                </a:solidFill>
              </a:rPr>
              <a:t>line.decode</a:t>
            </a:r>
            <a:r>
              <a:rPr lang="en-US" sz="1400" b="1" dirty="0">
                <a:solidFill>
                  <a:srgbClr val="FF0000"/>
                </a:solidFill>
              </a:rPr>
              <a:t>("utf-8").replace("&gt;", "&lt;").split("&lt;")</a:t>
            </a:r>
          </a:p>
          <a:p>
            <a:pPr marL="118872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for item in parts: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    if "</a:t>
            </a:r>
            <a:r>
              <a:rPr lang="en-US" sz="1400" b="1" dirty="0" err="1">
                <a:solidFill>
                  <a:srgbClr val="FF0000"/>
                </a:solidFill>
              </a:rPr>
              <a:t>img</a:t>
            </a:r>
            <a:r>
              <a:rPr lang="en-US" sz="1400" b="1" dirty="0">
                <a:solidFill>
                  <a:srgbClr val="FF0000"/>
                </a:solidFill>
              </a:rPr>
              <a:t>" in item and "</a:t>
            </a:r>
            <a:r>
              <a:rPr lang="en-US" sz="1400" b="1" dirty="0" err="1">
                <a:solidFill>
                  <a:srgbClr val="FF0000"/>
                </a:solidFill>
              </a:rPr>
              <a:t>src</a:t>
            </a:r>
            <a:r>
              <a:rPr lang="en-US" sz="1400" b="1" dirty="0">
                <a:solidFill>
                  <a:srgbClr val="FF0000"/>
                </a:solidFill>
              </a:rPr>
              <a:t>=" in item: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        item = item[</a:t>
            </a:r>
            <a:r>
              <a:rPr lang="en-US" sz="1400" b="1" dirty="0" err="1">
                <a:solidFill>
                  <a:srgbClr val="FF0000"/>
                </a:solidFill>
              </a:rPr>
              <a:t>item.index</a:t>
            </a:r>
            <a:r>
              <a:rPr lang="en-US" sz="1400" b="1" dirty="0">
                <a:solidFill>
                  <a:srgbClr val="FF0000"/>
                </a:solidFill>
              </a:rPr>
              <a:t>("</a:t>
            </a:r>
            <a:r>
              <a:rPr lang="en-US" sz="1400" b="1" dirty="0" err="1">
                <a:solidFill>
                  <a:srgbClr val="FF0000"/>
                </a:solidFill>
              </a:rPr>
              <a:t>src</a:t>
            </a:r>
            <a:r>
              <a:rPr lang="en-US" sz="1400" b="1" dirty="0">
                <a:solidFill>
                  <a:srgbClr val="FF0000"/>
                </a:solidFill>
              </a:rPr>
              <a:t>="):]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        </a:t>
            </a:r>
            <a:r>
              <a:rPr lang="en-US" sz="1400" b="1" dirty="0" err="1">
                <a:solidFill>
                  <a:srgbClr val="FF0000"/>
                </a:solidFill>
              </a:rPr>
              <a:t>image_parts</a:t>
            </a:r>
            <a:r>
              <a:rPr lang="en-US" sz="1400" b="1" dirty="0">
                <a:solidFill>
                  <a:srgbClr val="FF0000"/>
                </a:solidFill>
              </a:rPr>
              <a:t> = </a:t>
            </a:r>
            <a:r>
              <a:rPr lang="en-US" sz="1400" b="1" dirty="0" err="1">
                <a:solidFill>
                  <a:srgbClr val="FF0000"/>
                </a:solidFill>
              </a:rPr>
              <a:t>item.split</a:t>
            </a:r>
            <a:r>
              <a:rPr lang="en-US" sz="1400" b="1" dirty="0">
                <a:solidFill>
                  <a:srgbClr val="FF0000"/>
                </a:solidFill>
              </a:rPr>
              <a:t>("\"")</a:t>
            </a:r>
          </a:p>
          <a:p>
            <a:pPr marL="118872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        if </a:t>
            </a:r>
            <a:r>
              <a:rPr lang="en-US" sz="1400" b="1" dirty="0" err="1">
                <a:solidFill>
                  <a:srgbClr val="FF0000"/>
                </a:solidFill>
              </a:rPr>
              <a:t>len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image_parts</a:t>
            </a:r>
            <a:r>
              <a:rPr lang="en-US" sz="1400" b="1" dirty="0">
                <a:solidFill>
                  <a:srgbClr val="FF0000"/>
                </a:solidFill>
              </a:rPr>
              <a:t>) &gt; 1: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            </a:t>
            </a:r>
            <a:r>
              <a:rPr lang="en-US" sz="1400" b="1" dirty="0" err="1">
                <a:solidFill>
                  <a:srgbClr val="FF0000"/>
                </a:solidFill>
              </a:rPr>
              <a:t>images.append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image_parts</a:t>
            </a:r>
            <a:r>
              <a:rPr lang="en-US" sz="1400" b="1" dirty="0">
                <a:solidFill>
                  <a:srgbClr val="FF0000"/>
                </a:solidFill>
              </a:rPr>
              <a:t>[1])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return </a:t>
            </a:r>
            <a:r>
              <a:rPr lang="en-US" sz="1400" b="1" dirty="0" smtClean="0">
                <a:solidFill>
                  <a:srgbClr val="FF0000"/>
                </a:solidFill>
              </a:rPr>
              <a:t>images</a:t>
            </a:r>
            <a:endParaRPr lang="en-US" sz="1400" dirty="0"/>
          </a:p>
          <a:p>
            <a:pPr marL="118872" indent="0">
              <a:buNone/>
            </a:pPr>
            <a:r>
              <a:rPr lang="en-US" sz="1400" dirty="0"/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81400" y="1524000"/>
            <a:ext cx="5715000" cy="48768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#main</a:t>
            </a: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pictures = </a:t>
            </a:r>
            <a:r>
              <a:rPr lang="en-US" sz="1600" b="1" dirty="0" err="1" smtClean="0">
                <a:solidFill>
                  <a:srgbClr val="FF0000"/>
                </a:solidFill>
              </a:rPr>
              <a:t>image_list</a:t>
            </a:r>
            <a:r>
              <a:rPr lang="en-US" sz="1600" b="1" dirty="0" smtClean="0">
                <a:solidFill>
                  <a:srgbClr val="FF0000"/>
                </a:solidFill>
              </a:rPr>
              <a:t>("http://www.cnn.com/")</a:t>
            </a:r>
          </a:p>
          <a:p>
            <a:pPr marL="118872" indent="0">
              <a:buFont typeface="Wingdings 2"/>
              <a:buNone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for </a:t>
            </a:r>
            <a:r>
              <a:rPr lang="en-US" sz="1600" b="1" dirty="0" err="1" smtClean="0">
                <a:solidFill>
                  <a:srgbClr val="FF0000"/>
                </a:solidFill>
              </a:rPr>
              <a:t>im</a:t>
            </a:r>
            <a:r>
              <a:rPr lang="en-US" sz="1600" b="1" dirty="0" smtClean="0">
                <a:solidFill>
                  <a:srgbClr val="FF0000"/>
                </a:solidFill>
              </a:rPr>
              <a:t> in pictures:</a:t>
            </a: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print "Saving", </a:t>
            </a:r>
            <a:r>
              <a:rPr lang="en-US" sz="1600" b="1" dirty="0" err="1" smtClean="0">
                <a:solidFill>
                  <a:srgbClr val="FF0000"/>
                </a:solidFill>
              </a:rPr>
              <a:t>os.path.basename</a:t>
            </a:r>
            <a:r>
              <a:rPr lang="en-US" sz="1600" b="1" dirty="0" smtClean="0">
                <a:solidFill>
                  <a:srgbClr val="FF0000"/>
                </a:solidFill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</a:rPr>
              <a:t>im</a:t>
            </a:r>
            <a:r>
              <a:rPr lang="en-US" sz="1600" b="1" dirty="0" smtClean="0">
                <a:solidFill>
                  <a:srgbClr val="FF0000"/>
                </a:solidFill>
              </a:rPr>
              <a:t>), "to Pictures/"</a:t>
            </a: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</a:rPr>
              <a:t>urllib.urlretrieve</a:t>
            </a:r>
            <a:r>
              <a:rPr lang="en-US" sz="1600" b="1" dirty="0" smtClean="0">
                <a:solidFill>
                  <a:srgbClr val="FF0000"/>
                </a:solidFill>
              </a:rPr>
              <a:t> (</a:t>
            </a:r>
            <a:r>
              <a:rPr lang="en-US" sz="1600" b="1" dirty="0" err="1" smtClean="0">
                <a:solidFill>
                  <a:srgbClr val="FF0000"/>
                </a:solidFill>
              </a:rPr>
              <a:t>im</a:t>
            </a:r>
            <a:r>
              <a:rPr lang="en-US" sz="1600" b="1" dirty="0" smtClean="0">
                <a:solidFill>
                  <a:srgbClr val="FF0000"/>
                </a:solidFill>
              </a:rPr>
              <a:t>, "Pictures/" + </a:t>
            </a:r>
            <a:r>
              <a:rPr lang="en-US" sz="1600" b="1" dirty="0" err="1" smtClean="0">
                <a:solidFill>
                  <a:srgbClr val="FF0000"/>
                </a:solidFill>
              </a:rPr>
              <a:t>os.path.basename</a:t>
            </a:r>
            <a:r>
              <a:rPr lang="en-US" sz="1600" b="1" dirty="0" smtClean="0">
                <a:solidFill>
                  <a:srgbClr val="FF0000"/>
                </a:solidFill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</a:rPr>
              <a:t>im</a:t>
            </a:r>
            <a:r>
              <a:rPr lang="en-US" sz="1600" b="1" dirty="0" smtClean="0">
                <a:solidFill>
                  <a:srgbClr val="FF0000"/>
                </a:solidFill>
              </a:rPr>
              <a:t>))</a:t>
            </a:r>
          </a:p>
          <a:p>
            <a:pPr marL="118872" indent="0">
              <a:buFont typeface="Wingdings 2"/>
              <a:buNone/>
            </a:pPr>
            <a:endParaRPr lang="en-US" sz="1600" dirty="0" smtClean="0"/>
          </a:p>
          <a:p>
            <a:pPr marL="118872" indent="0">
              <a:buFont typeface="Wingdings 2"/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35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URLs, HTTP supports </a:t>
            </a:r>
            <a:r>
              <a:rPr lang="en-US" dirty="0" smtClean="0">
                <a:solidFill>
                  <a:srgbClr val="0070C0"/>
                </a:solidFill>
              </a:rPr>
              <a:t>A-Z, a-z, 0-9, /, :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 smtClean="0"/>
              <a:t>It also supports many special characters, like </a:t>
            </a:r>
            <a:r>
              <a:rPr lang="en-US" dirty="0" smtClean="0">
                <a:solidFill>
                  <a:srgbClr val="0070C0"/>
                </a:solidFill>
              </a:rPr>
              <a:t>~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space</a:t>
            </a:r>
          </a:p>
          <a:p>
            <a:pPr lvl="1"/>
            <a:r>
              <a:rPr lang="en-US" dirty="0" smtClean="0"/>
              <a:t>However, these may need to be converted into special character encodings for all http sites, browsers, etc. to understand them</a:t>
            </a:r>
          </a:p>
          <a:p>
            <a:pPr lvl="1"/>
            <a:r>
              <a:rPr lang="en-US" dirty="0" smtClean="0"/>
              <a:t>Just like </a:t>
            </a:r>
            <a:r>
              <a:rPr lang="en-US" dirty="0" smtClean="0">
                <a:solidFill>
                  <a:srgbClr val="FF0000"/>
                </a:solidFill>
              </a:rPr>
              <a:t>\n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\t</a:t>
            </a:r>
            <a:r>
              <a:rPr lang="en-US" dirty="0" smtClean="0"/>
              <a:t> are understood to be special characters for printing</a:t>
            </a:r>
          </a:p>
          <a:p>
            <a:pPr lvl="1"/>
            <a:r>
              <a:rPr lang="en-US" dirty="0" smtClean="0"/>
              <a:t>For URLs, this is called </a:t>
            </a:r>
            <a:r>
              <a:rPr lang="en-US" b="1" dirty="0" smtClean="0"/>
              <a:t>quoting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1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Special characters are converted into </a:t>
            </a:r>
            <a:r>
              <a:rPr lang="en-US" b="1" dirty="0" smtClean="0"/>
              <a:t>hexadecimal</a:t>
            </a:r>
            <a:r>
              <a:rPr lang="en-US" dirty="0" smtClean="0"/>
              <a:t> codes (</a:t>
            </a:r>
            <a:r>
              <a:rPr lang="en-US" dirty="0" smtClean="0">
                <a:solidFill>
                  <a:srgbClr val="7030A0"/>
                </a:solidFill>
              </a:rPr>
              <a:t>base 16 numbers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 single character is represented by a single code, even if that code uses multiple numbers or letters.  	Ex: </a:t>
            </a:r>
            <a:r>
              <a:rPr lang="en-US" dirty="0" smtClean="0">
                <a:solidFill>
                  <a:srgbClr val="FF0000"/>
                </a:solidFill>
              </a:rPr>
              <a:t>C8</a:t>
            </a:r>
            <a:r>
              <a:rPr lang="en-US" dirty="0" smtClean="0"/>
              <a:t> is hex for </a:t>
            </a:r>
            <a:r>
              <a:rPr lang="en-US" dirty="0" smtClean="0">
                <a:solidFill>
                  <a:srgbClr val="FF0000"/>
                </a:solidFill>
              </a:rPr>
              <a:t>200</a:t>
            </a:r>
            <a:r>
              <a:rPr lang="en-US" dirty="0" smtClean="0"/>
              <a:t> </a:t>
            </a:r>
            <a:r>
              <a:rPr lang="en-US" sz="1600" dirty="0" smtClean="0"/>
              <a:t>(base 10)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To get the integer code for a character: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ord</a:t>
            </a:r>
            <a:r>
              <a:rPr lang="en-US" b="1" dirty="0" smtClean="0">
                <a:solidFill>
                  <a:srgbClr val="FF0000"/>
                </a:solidFill>
              </a:rPr>
              <a:t>(“A”)  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rgbClr val="FF0000"/>
                </a:solidFill>
              </a:rPr>
              <a:t>65</a:t>
            </a:r>
            <a:r>
              <a:rPr lang="en-US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#</a:t>
            </a:r>
            <a:r>
              <a:rPr lang="en-US" b="1" dirty="0" err="1" smtClean="0">
                <a:solidFill>
                  <a:srgbClr val="FF0000"/>
                </a:solidFill>
              </a:rPr>
              <a:t>ord</a:t>
            </a:r>
            <a:r>
              <a:rPr lang="en-US" b="1" dirty="0" smtClean="0">
                <a:solidFill>
                  <a:srgbClr val="FF0000"/>
                </a:solidFill>
              </a:rPr>
              <a:t> stands for ‘ordinal’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ord</a:t>
            </a:r>
            <a:r>
              <a:rPr lang="en-US" b="1" dirty="0" smtClean="0">
                <a:solidFill>
                  <a:srgbClr val="FF0000"/>
                </a:solidFill>
              </a:rPr>
              <a:t>(“~”)     </a:t>
            </a:r>
            <a:r>
              <a:rPr lang="en-US" dirty="0" smtClean="0"/>
              <a:t>-&gt;  </a:t>
            </a:r>
            <a:r>
              <a:rPr lang="en-US" b="1" dirty="0" smtClean="0">
                <a:solidFill>
                  <a:srgbClr val="FF0000"/>
                </a:solidFill>
              </a:rPr>
              <a:t>126	#these numbers are base 10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0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10600" cy="462560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So, to quote a URL, we: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Identify a special character 	</a:t>
            </a:r>
            <a:r>
              <a:rPr lang="en-US" b="1" dirty="0" smtClean="0">
                <a:solidFill>
                  <a:srgbClr val="FF0000"/>
                </a:solidFill>
              </a:rPr>
              <a:t>char = “~”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Get its integer code		</a:t>
            </a:r>
            <a:r>
              <a:rPr lang="en-US" b="1" dirty="0" smtClean="0">
                <a:solidFill>
                  <a:srgbClr val="FF0000"/>
                </a:solidFill>
              </a:rPr>
              <a:t>c = </a:t>
            </a:r>
            <a:r>
              <a:rPr lang="en-US" b="1" dirty="0" err="1" smtClean="0">
                <a:solidFill>
                  <a:srgbClr val="FF0000"/>
                </a:solidFill>
              </a:rPr>
              <a:t>ord</a:t>
            </a:r>
            <a:r>
              <a:rPr lang="en-US" b="1" dirty="0" smtClean="0">
                <a:solidFill>
                  <a:srgbClr val="FF0000"/>
                </a:solidFill>
              </a:rPr>
              <a:t>(char)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Convert the code to hex</a:t>
            </a:r>
          </a:p>
          <a:p>
            <a:pPr marL="1236726" lvl="2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h = </a:t>
            </a:r>
            <a:r>
              <a:rPr lang="en-US" b="1" dirty="0" smtClean="0">
                <a:solidFill>
                  <a:srgbClr val="FF0000"/>
                </a:solidFill>
              </a:rPr>
              <a:t>hex(c)[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:] </a:t>
            </a:r>
            <a:r>
              <a:rPr lang="en-US" dirty="0" smtClean="0"/>
              <a:t>    -&gt;	</a:t>
            </a:r>
            <a:r>
              <a:rPr lang="en-US" b="1" dirty="0" smtClean="0">
                <a:solidFill>
                  <a:srgbClr val="FF0000"/>
                </a:solidFill>
              </a:rPr>
              <a:t>“7e”	#we remove the “0</a:t>
            </a:r>
            <a:r>
              <a:rPr lang="en-US" sz="1800" b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>
                <a:solidFill>
                  <a:srgbClr val="FF0000"/>
                </a:solidFill>
              </a:rPr>
              <a:t>”</a:t>
            </a:r>
          </a:p>
          <a:p>
            <a:pPr marL="1236726" lvl="2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h = "%X" </a:t>
            </a:r>
            <a:r>
              <a:rPr lang="en-US" b="1" dirty="0" smtClean="0">
                <a:solidFill>
                  <a:srgbClr val="FF0000"/>
                </a:solidFill>
              </a:rPr>
              <a:t>% c       </a:t>
            </a:r>
            <a:r>
              <a:rPr lang="en-US" b="1" dirty="0" smtClean="0"/>
              <a:t>-&gt; </a:t>
            </a:r>
            <a:r>
              <a:rPr lang="en-US" b="1" dirty="0" smtClean="0">
                <a:solidFill>
                  <a:srgbClr val="FF0000"/>
                </a:solidFill>
              </a:rPr>
              <a:t> “7E”	#second method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Need to add a “%” in front of hex codes</a:t>
            </a:r>
          </a:p>
          <a:p>
            <a:pPr marL="1236726" lvl="2" indent="-514350">
              <a:buFont typeface="+mj-lt"/>
              <a:buAutoNum type="arabicPeriod"/>
            </a:pPr>
            <a:endParaRPr lang="en-US" b="1" dirty="0" smtClean="0">
              <a:solidFill>
                <a:srgbClr val="FF0000"/>
              </a:solidFill>
            </a:endParaRPr>
          </a:p>
          <a:p>
            <a:pPr marL="678942" indent="-514350"/>
            <a:r>
              <a:rPr lang="en-US" dirty="0" smtClean="0"/>
              <a:t>Why quoting?</a:t>
            </a:r>
          </a:p>
          <a:p>
            <a:pPr lvl="1"/>
            <a:r>
              <a:rPr lang="en-US" dirty="0" smtClean="0"/>
              <a:t>To form a standard URL that </a:t>
            </a:r>
            <a:r>
              <a:rPr lang="en-US" i="1" dirty="0" smtClean="0"/>
              <a:t>should</a:t>
            </a:r>
            <a:r>
              <a:rPr lang="en-US" dirty="0" smtClean="0"/>
              <a:t> always work</a:t>
            </a:r>
          </a:p>
          <a:p>
            <a:pPr lvl="1"/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www.blooberry.com/indexdot/html/topics/urlencoding.htm</a:t>
            </a:r>
            <a:endParaRPr lang="en-US" sz="2200" dirty="0" smtClean="0"/>
          </a:p>
          <a:p>
            <a:pPr lvl="1"/>
            <a:r>
              <a:rPr lang="en-US" sz="2200" dirty="0" smtClean="0">
                <a:solidFill>
                  <a:srgbClr val="7030A0"/>
                </a:solidFill>
              </a:rPr>
              <a:t>Quoting can sometimes </a:t>
            </a:r>
            <a:r>
              <a:rPr lang="en-US" sz="2200" i="1" dirty="0" smtClean="0">
                <a:solidFill>
                  <a:srgbClr val="7030A0"/>
                </a:solidFill>
              </a:rPr>
              <a:t>cause</a:t>
            </a:r>
            <a:r>
              <a:rPr lang="en-US" sz="2200" dirty="0" smtClean="0">
                <a:solidFill>
                  <a:srgbClr val="7030A0"/>
                </a:solidFill>
              </a:rPr>
              <a:t> problems, especially with CGI, so be careful!!</a:t>
            </a:r>
          </a:p>
        </p:txBody>
      </p:sp>
    </p:spTree>
    <p:extLst>
      <p:ext uri="{BB962C8B-B14F-4D97-AF65-F5344CB8AC3E}">
        <p14:creationId xmlns:p14="http://schemas.microsoft.com/office/powerpoint/2010/main" val="374950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Quote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067800" cy="4625609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Write a function called </a:t>
            </a:r>
            <a:r>
              <a:rPr lang="en-US" sz="3600" b="1" dirty="0" err="1" smtClean="0">
                <a:solidFill>
                  <a:srgbClr val="FF0000"/>
                </a:solidFill>
              </a:rPr>
              <a:t>quoteURL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that takes one parameter, </a:t>
            </a:r>
            <a:r>
              <a:rPr lang="en-US" sz="3600" b="1" dirty="0" err="1" smtClean="0">
                <a:solidFill>
                  <a:srgbClr val="FF0000"/>
                </a:solidFill>
              </a:rPr>
              <a:t>url</a:t>
            </a:r>
            <a:r>
              <a:rPr lang="en-US" sz="3600" dirty="0" smtClean="0"/>
              <a:t>, and </a:t>
            </a:r>
            <a:r>
              <a:rPr lang="en-US" sz="3600" b="1" dirty="0" smtClean="0"/>
              <a:t>returns</a:t>
            </a:r>
            <a:r>
              <a:rPr lang="en-US" sz="3600" dirty="0" smtClean="0"/>
              <a:t> that </a:t>
            </a:r>
            <a:r>
              <a:rPr lang="en-US" sz="3600" dirty="0" err="1" smtClean="0"/>
              <a:t>url</a:t>
            </a:r>
            <a:r>
              <a:rPr lang="en-US" sz="3600" dirty="0" smtClean="0"/>
              <a:t> with all special characters quoted. </a:t>
            </a:r>
            <a:r>
              <a:rPr lang="en-US" sz="3600" dirty="0"/>
              <a:t>A special character is anything other than </a:t>
            </a:r>
            <a:r>
              <a:rPr lang="en-US" sz="3600" b="1" dirty="0">
                <a:solidFill>
                  <a:srgbClr val="0070C0"/>
                </a:solidFill>
              </a:rPr>
              <a:t>A-Z</a:t>
            </a:r>
            <a:r>
              <a:rPr lang="en-US" sz="3600" dirty="0">
                <a:solidFill>
                  <a:srgbClr val="0070C0"/>
                </a:solidFill>
              </a:rPr>
              <a:t>, </a:t>
            </a:r>
            <a:r>
              <a:rPr lang="en-US" sz="3600" b="1" dirty="0">
                <a:solidFill>
                  <a:srgbClr val="0070C0"/>
                </a:solidFill>
              </a:rPr>
              <a:t>a-z</a:t>
            </a:r>
            <a:r>
              <a:rPr lang="en-US" sz="3600" dirty="0">
                <a:solidFill>
                  <a:srgbClr val="0070C0"/>
                </a:solidFill>
              </a:rPr>
              <a:t>, </a:t>
            </a:r>
            <a:r>
              <a:rPr lang="en-US" sz="3600" b="1" dirty="0">
                <a:solidFill>
                  <a:srgbClr val="0070C0"/>
                </a:solidFill>
              </a:rPr>
              <a:t>0-9</a:t>
            </a:r>
            <a:r>
              <a:rPr lang="en-US" sz="3600" dirty="0">
                <a:solidFill>
                  <a:srgbClr val="0070C0"/>
                </a:solidFill>
              </a:rPr>
              <a:t>, </a:t>
            </a:r>
            <a:r>
              <a:rPr lang="en-US" sz="3600" b="1" dirty="0">
                <a:solidFill>
                  <a:srgbClr val="0070C0"/>
                </a:solidFill>
              </a:rPr>
              <a:t>/</a:t>
            </a:r>
            <a:r>
              <a:rPr lang="en-US" sz="3600" dirty="0">
                <a:solidFill>
                  <a:srgbClr val="0070C0"/>
                </a:solidFill>
              </a:rPr>
              <a:t>, </a:t>
            </a:r>
            <a:r>
              <a:rPr lang="en-US" sz="3600" b="1" dirty="0">
                <a:solidFill>
                  <a:srgbClr val="0070C0"/>
                </a:solidFill>
              </a:rPr>
              <a:t>: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rgbClr val="0070C0"/>
                </a:solidFill>
              </a:rPr>
              <a:t>.</a:t>
            </a: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sz="2400" dirty="0" smtClean="0"/>
              <a:t>(Don’t use the built-in function)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sz="15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rgbClr val="00B050"/>
                </a:solidFill>
              </a:rPr>
              <a:t>What URL should we quote: http://php.indiana.edu/</a:t>
            </a:r>
            <a:r>
              <a:rPr lang="en-US" sz="1500" b="1" dirty="0">
                <a:solidFill>
                  <a:srgbClr val="7030A0"/>
                </a:solidFill>
              </a:rPr>
              <a:t>~</a:t>
            </a:r>
            <a:r>
              <a:rPr lang="en-US" sz="1500" b="1" dirty="0">
                <a:solidFill>
                  <a:srgbClr val="00B050"/>
                </a:solidFill>
              </a:rPr>
              <a:t>johfdunc/I211/I211Test.html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rgbClr val="00B050"/>
                </a:solidFill>
              </a:rPr>
              <a:t>http://php.indiana.edu/</a:t>
            </a:r>
            <a:r>
              <a:rPr lang="en-US" sz="1500" b="1" dirty="0">
                <a:solidFill>
                  <a:srgbClr val="7030A0"/>
                </a:solidFill>
              </a:rPr>
              <a:t>%7E</a:t>
            </a:r>
            <a:r>
              <a:rPr lang="en-US" sz="1500" b="1" dirty="0">
                <a:solidFill>
                  <a:srgbClr val="00B050"/>
                </a:solidFill>
              </a:rPr>
              <a:t>johfdunc/I211/I211Test.html</a:t>
            </a:r>
          </a:p>
          <a:p>
            <a:pPr marL="118872" indent="0">
              <a:buNone/>
            </a:pPr>
            <a:r>
              <a:rPr lang="en-US" sz="1500" b="1" dirty="0" smtClean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1500" b="1" dirty="0" smtClean="0">
                <a:solidFill>
                  <a:srgbClr val="00B050"/>
                </a:solidFill>
              </a:rPr>
              <a:t>What </a:t>
            </a:r>
            <a:r>
              <a:rPr lang="en-US" sz="1500" b="1" dirty="0">
                <a:solidFill>
                  <a:srgbClr val="00B050"/>
                </a:solidFill>
              </a:rPr>
              <a:t>URL should we quote: http://quote.yahoo.com/d/quotes.csv</a:t>
            </a:r>
            <a:r>
              <a:rPr lang="en-US" sz="1500" b="1" dirty="0">
                <a:solidFill>
                  <a:srgbClr val="7030A0"/>
                </a:solidFill>
              </a:rPr>
              <a:t>?</a:t>
            </a:r>
            <a:r>
              <a:rPr lang="en-US" sz="1500" b="1" dirty="0">
                <a:solidFill>
                  <a:srgbClr val="00B050"/>
                </a:solidFill>
              </a:rPr>
              <a:t>s</a:t>
            </a:r>
            <a:r>
              <a:rPr lang="en-US" sz="1500" b="1" dirty="0">
                <a:solidFill>
                  <a:srgbClr val="7030A0"/>
                </a:solidFill>
              </a:rPr>
              <a:t>=</a:t>
            </a:r>
            <a:r>
              <a:rPr lang="en-US" sz="1500" b="1" dirty="0">
                <a:solidFill>
                  <a:srgbClr val="00B050"/>
                </a:solidFill>
              </a:rPr>
              <a:t>GOOG</a:t>
            </a:r>
            <a:r>
              <a:rPr lang="en-US" sz="1500" b="1" dirty="0">
                <a:solidFill>
                  <a:srgbClr val="7030A0"/>
                </a:solidFill>
              </a:rPr>
              <a:t>&amp;</a:t>
            </a:r>
            <a:r>
              <a:rPr lang="en-US" sz="1500" b="1" dirty="0">
                <a:solidFill>
                  <a:srgbClr val="00B050"/>
                </a:solidFill>
              </a:rPr>
              <a:t/>
            </a:r>
            <a:br>
              <a:rPr lang="en-US" sz="1500" b="1" dirty="0">
                <a:solidFill>
                  <a:srgbClr val="00B050"/>
                </a:solidFill>
              </a:rPr>
            </a:br>
            <a:r>
              <a:rPr lang="en-US" sz="1500" b="1" dirty="0">
                <a:solidFill>
                  <a:srgbClr val="00B050"/>
                </a:solidFill>
              </a:rPr>
              <a:t>f</a:t>
            </a:r>
            <a:r>
              <a:rPr lang="en-US" sz="1500" b="1" dirty="0">
                <a:solidFill>
                  <a:srgbClr val="7030A0"/>
                </a:solidFill>
              </a:rPr>
              <a:t>=</a:t>
            </a:r>
            <a:r>
              <a:rPr lang="en-US" sz="1500" b="1" dirty="0">
                <a:solidFill>
                  <a:srgbClr val="00B050"/>
                </a:solidFill>
              </a:rPr>
              <a:t>sl1d1t1c1ohgvj1pp2owern</a:t>
            </a:r>
            <a:r>
              <a:rPr lang="en-US" sz="1500" b="1" dirty="0">
                <a:solidFill>
                  <a:srgbClr val="7030A0"/>
                </a:solidFill>
              </a:rPr>
              <a:t>&amp;</a:t>
            </a:r>
            <a:r>
              <a:rPr lang="en-US" sz="1500" b="1" dirty="0">
                <a:solidFill>
                  <a:srgbClr val="00B050"/>
                </a:solidFill>
              </a:rPr>
              <a:t>e</a:t>
            </a:r>
            <a:r>
              <a:rPr lang="en-US" sz="1500" b="1" dirty="0">
                <a:solidFill>
                  <a:srgbClr val="7030A0"/>
                </a:solidFill>
              </a:rPr>
              <a:t>=</a:t>
            </a:r>
            <a:r>
              <a:rPr lang="en-US" sz="1500" b="1" dirty="0">
                <a:solidFill>
                  <a:srgbClr val="00B050"/>
                </a:solidFill>
              </a:rPr>
              <a:t>.csv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rgbClr val="00B050"/>
                </a:solidFill>
              </a:rPr>
              <a:t>http://quote.yahoo.com/d/quotes.csv</a:t>
            </a:r>
            <a:r>
              <a:rPr lang="en-US" sz="1500" b="1" dirty="0">
                <a:solidFill>
                  <a:srgbClr val="7030A0"/>
                </a:solidFill>
              </a:rPr>
              <a:t>%3F</a:t>
            </a:r>
            <a:r>
              <a:rPr lang="en-US" sz="1500" b="1" dirty="0">
                <a:solidFill>
                  <a:srgbClr val="00B050"/>
                </a:solidFill>
              </a:rPr>
              <a:t>s</a:t>
            </a:r>
            <a:r>
              <a:rPr lang="en-US" sz="1500" b="1" dirty="0">
                <a:solidFill>
                  <a:srgbClr val="7030A0"/>
                </a:solidFill>
              </a:rPr>
              <a:t>%3D</a:t>
            </a:r>
            <a:r>
              <a:rPr lang="en-US" sz="1500" b="1" dirty="0">
                <a:solidFill>
                  <a:srgbClr val="00B050"/>
                </a:solidFill>
              </a:rPr>
              <a:t>GOOG</a:t>
            </a:r>
            <a:r>
              <a:rPr lang="en-US" sz="1500" b="1" dirty="0">
                <a:solidFill>
                  <a:srgbClr val="7030A0"/>
                </a:solidFill>
              </a:rPr>
              <a:t>%26%B</a:t>
            </a:r>
            <a:r>
              <a:rPr lang="en-US" sz="1500" b="1" dirty="0">
                <a:solidFill>
                  <a:srgbClr val="00B050"/>
                </a:solidFill>
              </a:rPr>
              <a:t>f</a:t>
            </a:r>
            <a:r>
              <a:rPr lang="en-US" sz="1500" b="1" dirty="0">
                <a:solidFill>
                  <a:srgbClr val="7030A0"/>
                </a:solidFill>
              </a:rPr>
              <a:t>%3D</a:t>
            </a:r>
            <a:r>
              <a:rPr lang="en-US" sz="1500" b="1" dirty="0">
                <a:solidFill>
                  <a:srgbClr val="00B050"/>
                </a:solidFill>
              </a:rPr>
              <a:t>sl1d1t1c1ohgvj1pp2owern</a:t>
            </a:r>
            <a:r>
              <a:rPr lang="en-US" sz="1500" b="1" dirty="0">
                <a:solidFill>
                  <a:srgbClr val="7030A0"/>
                </a:solidFill>
              </a:rPr>
              <a:t>%26</a:t>
            </a:r>
            <a:r>
              <a:rPr lang="en-US" sz="1500" b="1" dirty="0">
                <a:solidFill>
                  <a:srgbClr val="00B050"/>
                </a:solidFill>
              </a:rPr>
              <a:t>e</a:t>
            </a:r>
            <a:r>
              <a:rPr lang="en-US" sz="1500" b="1" dirty="0">
                <a:solidFill>
                  <a:srgbClr val="7030A0"/>
                </a:solidFill>
              </a:rPr>
              <a:t>%3D</a:t>
            </a:r>
            <a:r>
              <a:rPr lang="en-US" sz="1500" b="1" dirty="0">
                <a:solidFill>
                  <a:srgbClr val="00B050"/>
                </a:solidFill>
              </a:rPr>
              <a:t>.csv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5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Quote (Solution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15400" cy="5181599"/>
          </a:xfrm>
        </p:spPr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urllib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quoteURL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>
                <a:solidFill>
                  <a:srgbClr val="FF0000"/>
                </a:solidFill>
              </a:rPr>
              <a:t>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newURL</a:t>
            </a:r>
            <a:r>
              <a:rPr lang="en-US" b="1" dirty="0">
                <a:solidFill>
                  <a:srgbClr val="FF0000"/>
                </a:solidFill>
              </a:rPr>
              <a:t> = ""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for letter in url: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ord</a:t>
            </a:r>
            <a:r>
              <a:rPr lang="en-US" b="1" dirty="0">
                <a:solidFill>
                  <a:srgbClr val="FF0000"/>
                </a:solidFill>
              </a:rPr>
              <a:t>(letter)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(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 &gt;= 65 and 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 &lt;= 90) or (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 &gt;= 97 and 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 &lt;= 122) \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or (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 &gt;= 46 and 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 &lt;= 58):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newURL</a:t>
            </a:r>
            <a:r>
              <a:rPr lang="en-US" b="1" dirty="0">
                <a:solidFill>
                  <a:srgbClr val="FF0000"/>
                </a:solidFill>
              </a:rPr>
              <a:t> += letter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else: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smtClean="0">
                <a:solidFill>
                  <a:srgbClr val="FF0000"/>
                </a:solidFill>
              </a:rPr>
              <a:t>hex </a:t>
            </a:r>
            <a:r>
              <a:rPr lang="en-US" b="1" dirty="0">
                <a:solidFill>
                  <a:srgbClr val="FF0000"/>
                </a:solidFill>
              </a:rPr>
              <a:t>= "%X" % 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newURL</a:t>
            </a:r>
            <a:r>
              <a:rPr lang="en-US" b="1" dirty="0">
                <a:solidFill>
                  <a:srgbClr val="FF0000"/>
                </a:solidFill>
              </a:rPr>
              <a:t> += "%" + </a:t>
            </a:r>
            <a:r>
              <a:rPr lang="en-US" b="1" dirty="0" smtClean="0">
                <a:solidFill>
                  <a:srgbClr val="FF0000"/>
                </a:solidFill>
              </a:rPr>
              <a:t>hex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return </a:t>
            </a:r>
            <a:r>
              <a:rPr lang="en-US" b="1" dirty="0" err="1">
                <a:solidFill>
                  <a:srgbClr val="FF0000"/>
                </a:solidFill>
              </a:rPr>
              <a:t>newURL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</a:t>
            </a:r>
            <a:r>
              <a:rPr lang="en-US" b="1" dirty="0" err="1">
                <a:solidFill>
                  <a:srgbClr val="FF0000"/>
                </a:solidFill>
              </a:rPr>
              <a:t>quoteURL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raw_input</a:t>
            </a:r>
            <a:r>
              <a:rPr lang="en-US" b="1" dirty="0">
                <a:solidFill>
                  <a:srgbClr val="FF0000"/>
                </a:solidFill>
              </a:rPr>
              <a:t>("What URL should we quote: "))</a:t>
            </a:r>
          </a:p>
        </p:txBody>
      </p:sp>
    </p:spTree>
    <p:extLst>
      <p:ext uri="{BB962C8B-B14F-4D97-AF65-F5344CB8AC3E}">
        <p14:creationId xmlns:p14="http://schemas.microsoft.com/office/powerpoint/2010/main" val="11770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Quote (Solution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15400" cy="5181599"/>
          </a:xfrm>
        </p:spPr>
        <p:txBody>
          <a:bodyPr>
            <a:normAutofit fontScale="775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urllib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quoteURL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>
                <a:solidFill>
                  <a:srgbClr val="FF0000"/>
                </a:solidFill>
              </a:rPr>
              <a:t>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newURL</a:t>
            </a:r>
            <a:r>
              <a:rPr lang="en-US" b="1" dirty="0">
                <a:solidFill>
                  <a:srgbClr val="FF0000"/>
                </a:solidFill>
              </a:rPr>
              <a:t> = ""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for letter in url: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</a:t>
            </a:r>
            <a:r>
              <a:rPr lang="en-US" b="1" dirty="0" err="1">
                <a:solidFill>
                  <a:srgbClr val="FF0000"/>
                </a:solidFill>
              </a:rPr>
              <a:t>letter</a:t>
            </a:r>
            <a:r>
              <a:rPr lang="en-US" b="1" dirty="0" err="1">
                <a:solidFill>
                  <a:srgbClr val="7030A0"/>
                </a:solidFill>
              </a:rPr>
              <a:t>.isalnum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or letter in </a:t>
            </a:r>
            <a:r>
              <a:rPr lang="en-US" b="1" dirty="0" smtClean="0">
                <a:solidFill>
                  <a:srgbClr val="FF0000"/>
                </a:solidFill>
              </a:rPr>
              <a:t>"/:.":	</a:t>
            </a:r>
            <a:r>
              <a:rPr lang="en-US" b="1" dirty="0" smtClean="0">
                <a:solidFill>
                  <a:srgbClr val="7030A0"/>
                </a:solidFill>
              </a:rPr>
              <a:t>#alphanumeric</a:t>
            </a:r>
            <a:endParaRPr lang="en-US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newURL</a:t>
            </a:r>
            <a:r>
              <a:rPr lang="en-US" b="1" dirty="0">
                <a:solidFill>
                  <a:srgbClr val="FF0000"/>
                </a:solidFill>
              </a:rPr>
              <a:t> += letter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else:           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ord</a:t>
            </a:r>
            <a:r>
              <a:rPr lang="en-US" b="1" dirty="0">
                <a:solidFill>
                  <a:srgbClr val="FF0000"/>
                </a:solidFill>
              </a:rPr>
              <a:t>(letter)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hex = "%X" % 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newURL</a:t>
            </a:r>
            <a:r>
              <a:rPr lang="en-US" b="1" dirty="0">
                <a:solidFill>
                  <a:srgbClr val="FF0000"/>
                </a:solidFill>
              </a:rPr>
              <a:t> += "%" + hex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return </a:t>
            </a:r>
            <a:r>
              <a:rPr lang="en-US" b="1" dirty="0" err="1">
                <a:solidFill>
                  <a:srgbClr val="FF0000"/>
                </a:solidFill>
              </a:rPr>
              <a:t>newURL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</a:t>
            </a:r>
            <a:r>
              <a:rPr lang="en-US" b="1" dirty="0" err="1">
                <a:solidFill>
                  <a:srgbClr val="FF0000"/>
                </a:solidFill>
              </a:rPr>
              <a:t>quoteURL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raw_input</a:t>
            </a:r>
            <a:r>
              <a:rPr lang="en-US" b="1" dirty="0">
                <a:solidFill>
                  <a:srgbClr val="FF0000"/>
                </a:solidFill>
              </a:rPr>
              <a:t>("What URL should we quote: "))</a:t>
            </a:r>
          </a:p>
        </p:txBody>
      </p:sp>
    </p:spTree>
    <p:extLst>
      <p:ext uri="{BB962C8B-B14F-4D97-AF65-F5344CB8AC3E}">
        <p14:creationId xmlns:p14="http://schemas.microsoft.com/office/powerpoint/2010/main" val="28496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/>
          <a:lstStyle/>
          <a:p>
            <a:r>
              <a:rPr lang="en-US" dirty="0" smtClean="0"/>
              <a:t>Python actually has a built-in method for this!</a:t>
            </a:r>
          </a:p>
          <a:p>
            <a:pPr marL="118872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import </a:t>
            </a:r>
            <a:r>
              <a:rPr lang="en-US" sz="2000" b="1" dirty="0" err="1" smtClean="0">
                <a:solidFill>
                  <a:srgbClr val="FF0000"/>
                </a:solidFill>
              </a:rPr>
              <a:t>urllib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urllib.quote</a:t>
            </a:r>
            <a:r>
              <a:rPr lang="en-US" sz="2000" b="1" dirty="0">
                <a:solidFill>
                  <a:srgbClr val="FF0000"/>
                </a:solidFill>
              </a:rPr>
              <a:t>("http://php.indiana.edu/~</a:t>
            </a:r>
            <a:r>
              <a:rPr lang="en-US" sz="2000" b="1" dirty="0" err="1">
                <a:solidFill>
                  <a:srgbClr val="FF0000"/>
                </a:solidFill>
              </a:rPr>
              <a:t>johfdunc</a:t>
            </a:r>
            <a:r>
              <a:rPr lang="en-US" sz="2000" b="1" dirty="0">
                <a:solidFill>
                  <a:srgbClr val="FF0000"/>
                </a:solidFill>
              </a:rPr>
              <a:t>/I211/I211Test.html</a:t>
            </a:r>
            <a:r>
              <a:rPr lang="en-US" sz="2000" b="1" dirty="0" smtClean="0">
                <a:solidFill>
                  <a:srgbClr val="FF0000"/>
                </a:solidFill>
              </a:rPr>
              <a:t>")</a:t>
            </a:r>
          </a:p>
          <a:p>
            <a:pPr marL="118872" indent="0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dirty="0" smtClean="0"/>
              <a:t>-&gt;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'http%3A//php.indiana.edu/%7Ejohfdunc/I211/I211Test.html'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This also quotes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which can give bad 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your original </a:t>
            </a:r>
            <a:r>
              <a:rPr lang="en-US" dirty="0" err="1" smtClean="0"/>
              <a:t>url</a:t>
            </a:r>
            <a:r>
              <a:rPr lang="en-US" dirty="0" smtClean="0"/>
              <a:t> back (to display it, for example), use the unquote method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import </a:t>
            </a:r>
            <a:r>
              <a:rPr lang="en-US" sz="1800" b="1" dirty="0" err="1">
                <a:solidFill>
                  <a:srgbClr val="FF0000"/>
                </a:solidFill>
              </a:rPr>
              <a:t>urllib</a:t>
            </a: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 err="1" smtClean="0">
                <a:solidFill>
                  <a:srgbClr val="7030A0"/>
                </a:solidFill>
              </a:rPr>
              <a:t>urllib.unquote</a:t>
            </a:r>
            <a:r>
              <a:rPr lang="en-US" sz="1800" b="1" dirty="0">
                <a:solidFill>
                  <a:srgbClr val="FF0000"/>
                </a:solidFill>
              </a:rPr>
              <a:t>('http%3A//php.indiana.edu/%7Ejohfdunc/I211/I211Test.html</a:t>
            </a:r>
            <a:r>
              <a:rPr lang="en-US" sz="1800" b="1" dirty="0" smtClean="0">
                <a:solidFill>
                  <a:srgbClr val="FF0000"/>
                </a:solidFill>
              </a:rPr>
              <a:t>')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dirty="0" smtClean="0"/>
              <a:t>-&gt;</a:t>
            </a:r>
          </a:p>
          <a:p>
            <a:pPr marL="118872" indent="0">
              <a:buNone/>
            </a:pPr>
            <a:endParaRPr lang="en-US" sz="1800" dirty="0" smtClean="0"/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'http://php.indiana.edu/~</a:t>
            </a:r>
            <a:r>
              <a:rPr lang="en-US" sz="1800" b="1" dirty="0" err="1">
                <a:solidFill>
                  <a:srgbClr val="FF0000"/>
                </a:solidFill>
              </a:rPr>
              <a:t>johfdunc</a:t>
            </a:r>
            <a:r>
              <a:rPr lang="en-US" sz="1800" b="1" dirty="0">
                <a:solidFill>
                  <a:srgbClr val="FF0000"/>
                </a:solidFill>
              </a:rPr>
              <a:t>/I211/I211Test.html'</a:t>
            </a:r>
          </a:p>
        </p:txBody>
      </p:sp>
    </p:spTree>
    <p:extLst>
      <p:ext uri="{BB962C8B-B14F-4D97-AF65-F5344CB8AC3E}">
        <p14:creationId xmlns:p14="http://schemas.microsoft.com/office/powerpoint/2010/main" val="22786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211 – Information Infrastructure II&amp;quot;&quot;/&gt;&lt;property id=&quot;20307&quot; value=&quot;256&quot;/&gt;&lt;/object&gt;&lt;object type=&quot;3&quot; unique_id=&quot;10097&quot;&gt;&lt;property id=&quot;20148&quot; value=&quot;5&quot;/&gt;&lt;property id=&quot;20300&quot; value=&quot;Slide 18 - &amp;quot;Questions?&amp;quot;&quot;/&gt;&lt;property id=&quot;20307&quot; value=&quot;399&quot;/&gt;&lt;/object&gt;&lt;object type=&quot;3&quot; unique_id=&quot;10512&quot;&gt;&lt;property id=&quot;20148&quot; value=&quot;5&quot;/&gt;&lt;property id=&quot;20300&quot; value=&quot;Slide 2 - &amp;quot;Connecting to CGI&amp;quot;&quot;/&gt;&lt;property id=&quot;20307&quot; value=&quot;404&quot;/&gt;&lt;/object&gt;&lt;object type=&quot;3&quot; unique_id=&quot;10549&quot;&gt;&lt;property id=&quot;20148&quot; value=&quot;5&quot;/&gt;&lt;property id=&quot;20300&quot; value=&quot;Slide 3 - &amp;quot;Connecting to CGI&amp;quot;&quot;/&gt;&lt;property id=&quot;20307&quot; value=&quot;405&quot;/&gt;&lt;/object&gt;&lt;object type=&quot;3&quot; unique_id=&quot;10550&quot;&gt;&lt;property id=&quot;20148&quot; value=&quot;5&quot;/&gt;&lt;property id=&quot;20300&quot; value=&quot;Slide 4 - &amp;quot;Connecting to CGI&amp;quot;&quot;/&gt;&lt;property id=&quot;20307&quot; value=&quot;406&quot;/&gt;&lt;/object&gt;&lt;object type=&quot;3&quot; unique_id=&quot;10595&quot;&gt;&lt;property id=&quot;20148&quot; value=&quot;5&quot;/&gt;&lt;property id=&quot;20300&quot; value=&quot;Slide 8 - &amp;quot;Connecting to CGI&amp;quot;&quot;/&gt;&lt;property id=&quot;20307&quot; value=&quot;407&quot;/&gt;&lt;/object&gt;&lt;object type=&quot;3&quot; unique_id=&quot;10688&quot;&gt;&lt;property id=&quot;20148&quot; value=&quot;5&quot;/&gt;&lt;property id=&quot;20300&quot; value=&quot;Slide 5 - &amp;quot;URL Quote (Group Work)&amp;quot;&quot;/&gt;&lt;property id=&quot;20307&quot; value=&quot;409&quot;/&gt;&lt;/object&gt;&lt;object type=&quot;3&quot; unique_id=&quot;10689&quot;&gt;&lt;property id=&quot;20148&quot; value=&quot;5&quot;/&gt;&lt;property id=&quot;20300&quot; value=&quot;Slide 6 - &amp;quot;URL Quote (Solution 1)&amp;quot;&quot;/&gt;&lt;property id=&quot;20307&quot; value=&quot;410&quot;/&gt;&lt;/object&gt;&lt;object type=&quot;3&quot; unique_id=&quot;10771&quot;&gt;&lt;property id=&quot;20148&quot; value=&quot;5&quot;/&gt;&lt;property id=&quot;20300&quot; value=&quot;Slide 9 - &amp;quot;Connecting to CGI&amp;quot;&quot;/&gt;&lt;property id=&quot;20307&quot; value=&quot;412&quot;/&gt;&lt;/object&gt;&lt;object type=&quot;3&quot; unique_id=&quot;10857&quot;&gt;&lt;property id=&quot;20148&quot; value=&quot;5&quot;/&gt;&lt;property id=&quot;20300&quot; value=&quot;Slide 10 - &amp;quot;Wiki Browsing pt 1 (Group Work)&amp;quot;&quot;/&gt;&lt;property id=&quot;20307&quot; value=&quot;413&quot;/&gt;&lt;/object&gt;&lt;object type=&quot;3&quot; unique_id=&quot;10930&quot;&gt;&lt;property id=&quot;20148&quot; value=&quot;5&quot;/&gt;&lt;property id=&quot;20300&quot; value=&quot;Slide 12 - &amp;quot;Webbrowser Module&amp;quot;&quot;/&gt;&lt;property id=&quot;20307&quot; value=&quot;415&quot;/&gt;&lt;/object&gt;&lt;object type=&quot;3&quot; unique_id=&quot;10931&quot;&gt;&lt;property id=&quot;20148&quot; value=&quot;5&quot;/&gt;&lt;property id=&quot;20300&quot; value=&quot;Slide 11 - &amp;quot;Wiki Browsing pt 1 (Solution)&amp;quot;&quot;/&gt;&lt;property id=&quot;20307&quot; value=&quot;414&quot;/&gt;&lt;/object&gt;&lt;object type=&quot;3&quot; unique_id=&quot;10932&quot;&gt;&lt;property id=&quot;20148&quot; value=&quot;5&quot;/&gt;&lt;property id=&quot;20300&quot; value=&quot;Slide 14 - &amp;quot;Wiki Browsing pt 2 (Solution)&amp;quot;&quot;/&gt;&lt;property id=&quot;20307&quot; value=&quot;417&quot;/&gt;&lt;/object&gt;&lt;object type=&quot;3&quot; unique_id=&quot;10933&quot;&gt;&lt;property id=&quot;20148&quot; value=&quot;5&quot;/&gt;&lt;property id=&quot;20300&quot; value=&quot;Slide 13 - &amp;quot;Wiki Browsing pt 2 (Group Work)&amp;quot;&quot;/&gt;&lt;property id=&quot;20307&quot; value=&quot;416&quot;/&gt;&lt;/object&gt;&lt;object type=&quot;3&quot; unique_id=&quot;10934&quot;&gt;&lt;property id=&quot;20148&quot; value=&quot;5&quot;/&gt;&lt;property id=&quot;20300&quot; value=&quot;Slide 15 - &amp;quot;Retrieving Media&amp;quot;&quot;/&gt;&lt;property id=&quot;20307&quot; value=&quot;418&quot;/&gt;&lt;/object&gt;&lt;object type=&quot;3&quot; unique_id=&quot;10935&quot;&gt;&lt;property id=&quot;20148&quot; value=&quot;5&quot;/&gt;&lt;property id=&quot;20300&quot; value=&quot;Slide 16 - &amp;quot;CNN Images (Group Work)&amp;quot;&quot;/&gt;&lt;property id=&quot;20307&quot; value=&quot;419&quot;/&gt;&lt;/object&gt;&lt;object type=&quot;3&quot; unique_id=&quot;10936&quot;&gt;&lt;property id=&quot;20148&quot; value=&quot;5&quot;/&gt;&lt;property id=&quot;20300&quot; value=&quot;Slide 17 - &amp;quot;CNN Images (Solution)&amp;quot;&quot;/&gt;&lt;property id=&quot;20307&quot; value=&quot;420&quot;/&gt;&lt;/object&gt;&lt;object type=&quot;3&quot; unique_id=&quot;11000&quot;&gt;&lt;property id=&quot;20148&quot; value=&quot;5&quot;/&gt;&lt;property id=&quot;20300&quot; value=&quot;Slide 7 - &amp;quot;URL Quote (Solution 2)&amp;quot;&quot;/&gt;&lt;property id=&quot;20307&quot; value=&quot;421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1586</TotalTime>
  <Words>1250</Words>
  <Application>Microsoft Office PowerPoint</Application>
  <PresentationFormat>On-screen Show (4:3)</PresentationFormat>
  <Paragraphs>246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I211 – Information Infrastructure II</vt:lpstr>
      <vt:lpstr>Connecting to CGI</vt:lpstr>
      <vt:lpstr>Connecting to CGI</vt:lpstr>
      <vt:lpstr>Connecting to CGI</vt:lpstr>
      <vt:lpstr>URL Quote (Group Work)</vt:lpstr>
      <vt:lpstr>URL Quote (Solution 1)</vt:lpstr>
      <vt:lpstr>URL Quote (Solution 2)</vt:lpstr>
      <vt:lpstr>Connecting to CGI</vt:lpstr>
      <vt:lpstr>Connecting to CGI</vt:lpstr>
      <vt:lpstr>Wiki Browsing pt 1 (Group Work)</vt:lpstr>
      <vt:lpstr>Wiki Browsing pt 1 (Solution)</vt:lpstr>
      <vt:lpstr>Webbrowser Module</vt:lpstr>
      <vt:lpstr>Wiki Browsing pt 2 (Group Work)</vt:lpstr>
      <vt:lpstr>Wiki Browsing pt 2 (Solution)</vt:lpstr>
      <vt:lpstr>Retrieving Media</vt:lpstr>
      <vt:lpstr>CNN Images (Group Work)</vt:lpstr>
      <vt:lpstr>CNN Images (Solution)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180</cp:revision>
  <dcterms:created xsi:type="dcterms:W3CDTF">2011-05-09T18:33:34Z</dcterms:created>
  <dcterms:modified xsi:type="dcterms:W3CDTF">2014-07-11T00:45:33Z</dcterms:modified>
</cp:coreProperties>
</file>