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1"/>
  </p:notesMasterIdLst>
  <p:sldIdLst>
    <p:sldId id="256" r:id="rId2"/>
    <p:sldId id="400" r:id="rId3"/>
    <p:sldId id="405" r:id="rId4"/>
    <p:sldId id="406" r:id="rId5"/>
    <p:sldId id="421" r:id="rId6"/>
    <p:sldId id="422" r:id="rId7"/>
    <p:sldId id="423" r:id="rId8"/>
    <p:sldId id="424" r:id="rId9"/>
    <p:sldId id="425" r:id="rId10"/>
    <p:sldId id="426" r:id="rId11"/>
    <p:sldId id="431" r:id="rId12"/>
    <p:sldId id="432" r:id="rId13"/>
    <p:sldId id="427" r:id="rId14"/>
    <p:sldId id="428" r:id="rId15"/>
    <p:sldId id="429" r:id="rId16"/>
    <p:sldId id="430" r:id="rId17"/>
    <p:sldId id="408" r:id="rId18"/>
    <p:sldId id="411" r:id="rId19"/>
    <p:sldId id="412" r:id="rId20"/>
    <p:sldId id="413" r:id="rId21"/>
    <p:sldId id="414" r:id="rId22"/>
    <p:sldId id="415" r:id="rId23"/>
    <p:sldId id="409" r:id="rId24"/>
    <p:sldId id="416" r:id="rId25"/>
    <p:sldId id="417" r:id="rId26"/>
    <p:sldId id="410" r:id="rId27"/>
    <p:sldId id="418" r:id="rId28"/>
    <p:sldId id="420" r:id="rId29"/>
    <p:sldId id="399" r:id="rId30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94660"/>
  </p:normalViewPr>
  <p:slideViewPr>
    <p:cSldViewPr>
      <p:cViewPr varScale="1">
        <p:scale>
          <a:sx n="111" d="100"/>
          <a:sy n="111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49CDE-B13E-43DC-A829-B8864F4F0BD1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1555F-F8B5-40C5-AD48-CE1B220B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9610AF-C20C-4E41-8441-123C9F75F55A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9610AF-C20C-4E41-8441-123C9F75F55A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u.edu/~iunews/services/newsrooms/feeds/?format=rss20&amp;id=1232a17b814f4e1c77a8fb801f237996&amp;sort=dat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u.edu/~iunews/services/newsrooms/feeds/?format=rss20&amp;id=1232a17b814f4e1c77a8fb801f237996&amp;sort=dat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I211 – Information Infrastructure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991600" cy="5257799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Using the </a:t>
            </a:r>
            <a:r>
              <a:rPr lang="en-US" sz="3600" b="1" dirty="0" smtClean="0">
                <a:solidFill>
                  <a:srgbClr val="FF0000"/>
                </a:solidFill>
              </a:rPr>
              <a:t>.set() </a:t>
            </a:r>
            <a:r>
              <a:rPr lang="en-US" sz="3600" dirty="0" smtClean="0"/>
              <a:t>method, we can add new attributes to an element:				</a:t>
            </a:r>
            <a:r>
              <a:rPr lang="en-US" sz="3600" b="1" dirty="0" smtClean="0"/>
              <a:t>Try this!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xml.etree.ElementTree</a:t>
            </a:r>
            <a:r>
              <a:rPr lang="en-US" b="1" dirty="0">
                <a:solidFill>
                  <a:srgbClr val="FF0000"/>
                </a:solidFill>
              </a:rPr>
              <a:t> as ET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root = </a:t>
            </a:r>
            <a:r>
              <a:rPr lang="en-US" b="1" dirty="0" err="1">
                <a:solidFill>
                  <a:srgbClr val="FF0000"/>
                </a:solidFill>
              </a:rPr>
              <a:t>ET.parse</a:t>
            </a:r>
            <a:r>
              <a:rPr lang="en-US" b="1" dirty="0">
                <a:solidFill>
                  <a:srgbClr val="FF0000"/>
                </a:solidFill>
              </a:rPr>
              <a:t>(source="students.xml")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elements = </a:t>
            </a:r>
            <a:r>
              <a:rPr lang="en-US" b="1" dirty="0" err="1">
                <a:solidFill>
                  <a:srgbClr val="FF0000"/>
                </a:solidFill>
              </a:rPr>
              <a:t>root.getiterator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 </a:t>
            </a:r>
            <a:r>
              <a:rPr lang="en-US" b="1" dirty="0" err="1">
                <a:solidFill>
                  <a:srgbClr val="FF0000"/>
                </a:solidFill>
              </a:rPr>
              <a:t>elem</a:t>
            </a:r>
            <a:r>
              <a:rPr lang="en-US" b="1" dirty="0">
                <a:solidFill>
                  <a:srgbClr val="FF0000"/>
                </a:solidFill>
              </a:rPr>
              <a:t> in elements: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if </a:t>
            </a:r>
            <a:r>
              <a:rPr lang="en-US" b="1" dirty="0" err="1">
                <a:solidFill>
                  <a:srgbClr val="FF0000"/>
                </a:solidFill>
              </a:rPr>
              <a:t>elem.tag</a:t>
            </a:r>
            <a:r>
              <a:rPr lang="en-US" b="1" dirty="0">
                <a:solidFill>
                  <a:srgbClr val="FF0000"/>
                </a:solidFill>
              </a:rPr>
              <a:t> == "Student":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if </a:t>
            </a:r>
            <a:r>
              <a:rPr lang="en-US" b="1" dirty="0" err="1">
                <a:solidFill>
                  <a:srgbClr val="FF0000"/>
                </a:solidFill>
              </a:rPr>
              <a:t>elem.find</a:t>
            </a:r>
            <a:r>
              <a:rPr lang="en-US" b="1" dirty="0">
                <a:solidFill>
                  <a:srgbClr val="FF0000"/>
                </a:solidFill>
              </a:rPr>
              <a:t>("name/last").text == "Sparrow":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</a:t>
            </a:r>
            <a:r>
              <a:rPr lang="en-US" b="1" dirty="0" err="1">
                <a:solidFill>
                  <a:srgbClr val="7030A0"/>
                </a:solidFill>
              </a:rPr>
              <a:t>elem.set</a:t>
            </a:r>
            <a:r>
              <a:rPr lang="en-US" b="1" dirty="0">
                <a:solidFill>
                  <a:srgbClr val="7030A0"/>
                </a:solidFill>
              </a:rPr>
              <a:t>("status", "ARMED AND CONVERSATIONAL")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root.write</a:t>
            </a:r>
            <a:r>
              <a:rPr lang="en-US" b="1" dirty="0">
                <a:solidFill>
                  <a:srgbClr val="FF0000"/>
                </a:solidFill>
              </a:rPr>
              <a:t>("students.xml")</a:t>
            </a:r>
          </a:p>
        </p:txBody>
      </p:sp>
    </p:spTree>
    <p:extLst>
      <p:ext uri="{BB962C8B-B14F-4D97-AF65-F5344CB8AC3E}">
        <p14:creationId xmlns:p14="http://schemas.microsoft.com/office/powerpoint/2010/main" val="267377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991600" cy="5257799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Using the </a:t>
            </a:r>
            <a:r>
              <a:rPr lang="en-US" sz="3600" b="1" dirty="0" smtClean="0">
                <a:solidFill>
                  <a:srgbClr val="FF0000"/>
                </a:solidFill>
              </a:rPr>
              <a:t>.get() </a:t>
            </a:r>
            <a:r>
              <a:rPr lang="en-US" sz="3600" dirty="0" smtClean="0"/>
              <a:t>method, we can view the contents of an attribute.</a:t>
            </a:r>
            <a:endParaRPr lang="en-US" sz="3600" b="1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xml.etree.ElementTree</a:t>
            </a:r>
            <a:r>
              <a:rPr lang="en-US" b="1" dirty="0">
                <a:solidFill>
                  <a:srgbClr val="FF0000"/>
                </a:solidFill>
              </a:rPr>
              <a:t> as ET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root = </a:t>
            </a:r>
            <a:r>
              <a:rPr lang="en-US" b="1" dirty="0" err="1">
                <a:solidFill>
                  <a:srgbClr val="FF0000"/>
                </a:solidFill>
              </a:rPr>
              <a:t>ET.parse</a:t>
            </a:r>
            <a:r>
              <a:rPr lang="en-US" b="1" dirty="0">
                <a:solidFill>
                  <a:srgbClr val="FF0000"/>
                </a:solidFill>
              </a:rPr>
              <a:t>(source="students.xml")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elements = </a:t>
            </a:r>
            <a:r>
              <a:rPr lang="en-US" b="1" dirty="0" err="1">
                <a:solidFill>
                  <a:srgbClr val="FF0000"/>
                </a:solidFill>
              </a:rPr>
              <a:t>root.getiterator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 </a:t>
            </a:r>
            <a:r>
              <a:rPr lang="en-US" b="1" dirty="0" err="1">
                <a:solidFill>
                  <a:srgbClr val="FF0000"/>
                </a:solidFill>
              </a:rPr>
              <a:t>elem</a:t>
            </a:r>
            <a:r>
              <a:rPr lang="en-US" b="1" dirty="0">
                <a:solidFill>
                  <a:srgbClr val="FF0000"/>
                </a:solidFill>
              </a:rPr>
              <a:t> in elements: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if </a:t>
            </a:r>
            <a:r>
              <a:rPr lang="en-US" b="1" dirty="0" err="1">
                <a:solidFill>
                  <a:srgbClr val="FF0000"/>
                </a:solidFill>
              </a:rPr>
              <a:t>elem.tag</a:t>
            </a:r>
            <a:r>
              <a:rPr lang="en-US" b="1" dirty="0">
                <a:solidFill>
                  <a:srgbClr val="FF0000"/>
                </a:solidFill>
              </a:rPr>
              <a:t> == "Student":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if </a:t>
            </a:r>
            <a:r>
              <a:rPr lang="en-US" b="1" dirty="0" err="1">
                <a:solidFill>
                  <a:srgbClr val="FF0000"/>
                </a:solidFill>
              </a:rPr>
              <a:t>elem.find</a:t>
            </a:r>
            <a:r>
              <a:rPr lang="en-US" b="1" dirty="0">
                <a:solidFill>
                  <a:srgbClr val="FF0000"/>
                </a:solidFill>
              </a:rPr>
              <a:t>("name/last").text == "Sparrow":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print </a:t>
            </a:r>
            <a:r>
              <a:rPr lang="en-US" b="1" dirty="0" err="1">
                <a:solidFill>
                  <a:srgbClr val="7030A0"/>
                </a:solidFill>
              </a:rPr>
              <a:t>elem.get</a:t>
            </a:r>
            <a:r>
              <a:rPr lang="en-US" b="1" dirty="0">
                <a:solidFill>
                  <a:srgbClr val="7030A0"/>
                </a:solidFill>
              </a:rPr>
              <a:t>("status")</a:t>
            </a:r>
          </a:p>
        </p:txBody>
      </p:sp>
    </p:spTree>
    <p:extLst>
      <p:ext uri="{BB962C8B-B14F-4D97-AF65-F5344CB8AC3E}">
        <p14:creationId xmlns:p14="http://schemas.microsoft.com/office/powerpoint/2010/main" val="9385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991600" cy="5257799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Using </a:t>
            </a:r>
            <a:r>
              <a:rPr lang="en-US" sz="3600" dirty="0" smtClean="0">
                <a:solidFill>
                  <a:srgbClr val="FF0000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attrib</a:t>
            </a:r>
            <a:r>
              <a:rPr lang="en-US" sz="3600" dirty="0" smtClean="0">
                <a:solidFill>
                  <a:srgbClr val="FF0000"/>
                </a:solidFill>
              </a:rPr>
              <a:t>()</a:t>
            </a:r>
            <a:r>
              <a:rPr lang="en-US" sz="3600" dirty="0" smtClean="0"/>
              <a:t>, we can access a dictionary of an element’s attributes, which means among other things, we can delete them:</a:t>
            </a:r>
            <a:endParaRPr lang="en-US" sz="3600" b="1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xml.etree.ElementTree</a:t>
            </a:r>
            <a:r>
              <a:rPr lang="en-US" b="1" dirty="0">
                <a:solidFill>
                  <a:srgbClr val="FF0000"/>
                </a:solidFill>
              </a:rPr>
              <a:t> as ET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root = </a:t>
            </a:r>
            <a:r>
              <a:rPr lang="en-US" b="1" dirty="0" err="1">
                <a:solidFill>
                  <a:srgbClr val="FF0000"/>
                </a:solidFill>
              </a:rPr>
              <a:t>ET.parse</a:t>
            </a:r>
            <a:r>
              <a:rPr lang="en-US" b="1" dirty="0">
                <a:solidFill>
                  <a:srgbClr val="FF0000"/>
                </a:solidFill>
              </a:rPr>
              <a:t>(source="students.xml")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elements = </a:t>
            </a:r>
            <a:r>
              <a:rPr lang="en-US" b="1" dirty="0" err="1">
                <a:solidFill>
                  <a:srgbClr val="FF0000"/>
                </a:solidFill>
              </a:rPr>
              <a:t>root.getiterator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 </a:t>
            </a:r>
            <a:r>
              <a:rPr lang="en-US" b="1" dirty="0" err="1">
                <a:solidFill>
                  <a:srgbClr val="FF0000"/>
                </a:solidFill>
              </a:rPr>
              <a:t>elem</a:t>
            </a:r>
            <a:r>
              <a:rPr lang="en-US" b="1" dirty="0">
                <a:solidFill>
                  <a:srgbClr val="FF0000"/>
                </a:solidFill>
              </a:rPr>
              <a:t> in elements: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if </a:t>
            </a:r>
            <a:r>
              <a:rPr lang="en-US" b="1" dirty="0" err="1">
                <a:solidFill>
                  <a:srgbClr val="FF0000"/>
                </a:solidFill>
              </a:rPr>
              <a:t>elem.tag</a:t>
            </a:r>
            <a:r>
              <a:rPr lang="en-US" b="1" dirty="0">
                <a:solidFill>
                  <a:srgbClr val="FF0000"/>
                </a:solidFill>
              </a:rPr>
              <a:t> == "Student":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if </a:t>
            </a:r>
            <a:r>
              <a:rPr lang="en-US" b="1" dirty="0" err="1">
                <a:solidFill>
                  <a:srgbClr val="FF0000"/>
                </a:solidFill>
              </a:rPr>
              <a:t>elem.find</a:t>
            </a:r>
            <a:r>
              <a:rPr lang="en-US" b="1" dirty="0">
                <a:solidFill>
                  <a:srgbClr val="FF0000"/>
                </a:solidFill>
              </a:rPr>
              <a:t>("name/last").text == "Sparrow":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</a:t>
            </a:r>
            <a:r>
              <a:rPr lang="en-US" b="1" dirty="0">
                <a:solidFill>
                  <a:srgbClr val="7030A0"/>
                </a:solidFill>
              </a:rPr>
              <a:t>del </a:t>
            </a:r>
            <a:r>
              <a:rPr lang="en-US" b="1" dirty="0" err="1">
                <a:solidFill>
                  <a:srgbClr val="7030A0"/>
                </a:solidFill>
              </a:rPr>
              <a:t>elem.attrib</a:t>
            </a:r>
            <a:r>
              <a:rPr lang="en-US" b="1" dirty="0">
                <a:solidFill>
                  <a:srgbClr val="7030A0"/>
                </a:solidFill>
              </a:rPr>
              <a:t>["status</a:t>
            </a:r>
            <a:r>
              <a:rPr lang="en-US" b="1" dirty="0" smtClean="0">
                <a:solidFill>
                  <a:srgbClr val="7030A0"/>
                </a:solidFill>
              </a:rPr>
              <a:t>"]		#fails if no status!!</a:t>
            </a:r>
            <a:endParaRPr lang="en-US" b="1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root.write</a:t>
            </a:r>
            <a:r>
              <a:rPr lang="en-US" b="1" dirty="0">
                <a:solidFill>
                  <a:srgbClr val="FF0000"/>
                </a:solidFill>
              </a:rPr>
              <a:t>("students.xml")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5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 smtClean="0"/>
              <a:t>We can also add new elements with the </a:t>
            </a:r>
            <a:r>
              <a:rPr lang="en-US" sz="4000" b="1" dirty="0" err="1" smtClean="0">
                <a:solidFill>
                  <a:srgbClr val="FF0000"/>
                </a:solidFill>
              </a:rPr>
              <a:t>SubElement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/>
              <a:t>constructor: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xml.etree.ElementTree</a:t>
            </a:r>
            <a:r>
              <a:rPr lang="en-US" b="1" dirty="0">
                <a:solidFill>
                  <a:srgbClr val="FF0000"/>
                </a:solidFill>
              </a:rPr>
              <a:t> as ET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root = </a:t>
            </a:r>
            <a:r>
              <a:rPr lang="en-US" b="1" dirty="0" err="1">
                <a:solidFill>
                  <a:srgbClr val="FF0000"/>
                </a:solidFill>
              </a:rPr>
              <a:t>ET.parse</a:t>
            </a:r>
            <a:r>
              <a:rPr lang="en-US" b="1" dirty="0">
                <a:solidFill>
                  <a:srgbClr val="FF0000"/>
                </a:solidFill>
              </a:rPr>
              <a:t>(source="students.xml</a:t>
            </a:r>
            <a:r>
              <a:rPr lang="en-US" b="1" dirty="0" smtClean="0">
                <a:solidFill>
                  <a:srgbClr val="FF0000"/>
                </a:solidFill>
              </a:rPr>
              <a:t>")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elements = </a:t>
            </a:r>
            <a:r>
              <a:rPr lang="en-US" b="1" dirty="0" err="1">
                <a:solidFill>
                  <a:srgbClr val="FF0000"/>
                </a:solidFill>
              </a:rPr>
              <a:t>root.getiterator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student_list</a:t>
            </a:r>
            <a:r>
              <a:rPr lang="en-US" b="1" dirty="0">
                <a:solidFill>
                  <a:srgbClr val="FF0000"/>
                </a:solidFill>
              </a:rPr>
              <a:t> = elements[0]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new_student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7030A0"/>
                </a:solidFill>
              </a:rPr>
              <a:t>ET.SubElement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student_list</a:t>
            </a:r>
            <a:r>
              <a:rPr lang="en-US" b="1" dirty="0">
                <a:solidFill>
                  <a:srgbClr val="7030A0"/>
                </a:solidFill>
              </a:rPr>
              <a:t>, "Student")</a:t>
            </a:r>
          </a:p>
          <a:p>
            <a:pPr marL="118872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new_name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7030A0"/>
                </a:solidFill>
              </a:rPr>
              <a:t>ET.SubElement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new_student</a:t>
            </a:r>
            <a:r>
              <a:rPr lang="en-US" b="1" dirty="0">
                <a:solidFill>
                  <a:srgbClr val="7030A0"/>
                </a:solidFill>
              </a:rPr>
              <a:t>, "name")</a:t>
            </a: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new_name.text</a:t>
            </a:r>
            <a:r>
              <a:rPr lang="en-US" b="1" dirty="0">
                <a:solidFill>
                  <a:srgbClr val="FF0000"/>
                </a:solidFill>
              </a:rPr>
              <a:t> = "Placeholder"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"New student added."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root.write</a:t>
            </a:r>
            <a:r>
              <a:rPr lang="en-US" b="1" dirty="0">
                <a:solidFill>
                  <a:srgbClr val="FF0000"/>
                </a:solidFill>
              </a:rPr>
              <a:t>("students.xml")</a:t>
            </a:r>
          </a:p>
        </p:txBody>
      </p:sp>
    </p:spTree>
    <p:extLst>
      <p:ext uri="{BB962C8B-B14F-4D97-AF65-F5344CB8AC3E}">
        <p14:creationId xmlns:p14="http://schemas.microsoft.com/office/powerpoint/2010/main" val="191843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Student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5344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Write a short program to be able to enter new students. Save the data to the XML file: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&gt;&gt;&gt; 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Please enter the student's first name: </a:t>
            </a:r>
            <a:r>
              <a:rPr lang="en-US" sz="2000" b="1" dirty="0" smtClean="0">
                <a:solidFill>
                  <a:srgbClr val="00B050"/>
                </a:solidFill>
              </a:rPr>
              <a:t>J</a:t>
            </a:r>
            <a:endParaRPr lang="en-US" sz="2000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Please enter the student's last name: Duncan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Please enter the student's class year: 2001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Please enter the student's id number: 12345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Please enter the student's credits: 200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Please enter the student's fees: 10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New student added.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00400"/>
            <a:ext cx="3505200" cy="303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48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Student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3999"/>
          </a:xfrm>
        </p:spPr>
        <p:txBody>
          <a:bodyPr>
            <a:normAutofit fontScale="70000" lnSpcReduction="20000"/>
          </a:bodyPr>
          <a:lstStyle/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import </a:t>
            </a:r>
            <a:r>
              <a:rPr lang="en-US" sz="2000" b="1" dirty="0" err="1">
                <a:solidFill>
                  <a:srgbClr val="FF0000"/>
                </a:solidFill>
              </a:rPr>
              <a:t>xml.etree.ElementTree</a:t>
            </a:r>
            <a:r>
              <a:rPr lang="en-US" sz="2000" b="1" dirty="0">
                <a:solidFill>
                  <a:srgbClr val="FF0000"/>
                </a:solidFill>
              </a:rPr>
              <a:t> as ET</a:t>
            </a:r>
          </a:p>
          <a:p>
            <a:pPr marL="118872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first = </a:t>
            </a:r>
            <a:r>
              <a:rPr lang="en-US" sz="2000" b="1" dirty="0" err="1">
                <a:solidFill>
                  <a:srgbClr val="FF0000"/>
                </a:solidFill>
              </a:rPr>
              <a:t>raw_input</a:t>
            </a:r>
            <a:r>
              <a:rPr lang="en-US" sz="2000" b="1" dirty="0">
                <a:solidFill>
                  <a:srgbClr val="FF0000"/>
                </a:solidFill>
              </a:rPr>
              <a:t>("Please enter the student's first name: ")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last = </a:t>
            </a:r>
            <a:r>
              <a:rPr lang="en-US" sz="2000" b="1" dirty="0" err="1">
                <a:solidFill>
                  <a:srgbClr val="FF0000"/>
                </a:solidFill>
              </a:rPr>
              <a:t>raw_input</a:t>
            </a:r>
            <a:r>
              <a:rPr lang="en-US" sz="2000" b="1" dirty="0">
                <a:solidFill>
                  <a:srgbClr val="FF0000"/>
                </a:solidFill>
              </a:rPr>
              <a:t>("Please enter the student's last name: ")</a:t>
            </a:r>
          </a:p>
          <a:p>
            <a:pPr marL="118872" indent="0"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class_year</a:t>
            </a:r>
            <a:r>
              <a:rPr lang="en-US" sz="2000" b="1" dirty="0">
                <a:solidFill>
                  <a:srgbClr val="FF0000"/>
                </a:solidFill>
              </a:rPr>
              <a:t> = </a:t>
            </a:r>
            <a:r>
              <a:rPr lang="en-US" sz="2000" b="1" dirty="0" err="1">
                <a:solidFill>
                  <a:srgbClr val="FF0000"/>
                </a:solidFill>
              </a:rPr>
              <a:t>raw_input</a:t>
            </a:r>
            <a:r>
              <a:rPr lang="en-US" sz="2000" b="1" dirty="0">
                <a:solidFill>
                  <a:srgbClr val="FF0000"/>
                </a:solidFill>
              </a:rPr>
              <a:t>("Please enter the student's class year: ")</a:t>
            </a:r>
          </a:p>
          <a:p>
            <a:pPr marL="118872" indent="0"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id_num</a:t>
            </a:r>
            <a:r>
              <a:rPr lang="en-US" sz="2000" b="1" dirty="0">
                <a:solidFill>
                  <a:srgbClr val="FF0000"/>
                </a:solidFill>
              </a:rPr>
              <a:t> = </a:t>
            </a:r>
            <a:r>
              <a:rPr lang="en-US" sz="2000" b="1" dirty="0" err="1">
                <a:solidFill>
                  <a:srgbClr val="FF0000"/>
                </a:solidFill>
              </a:rPr>
              <a:t>raw_input</a:t>
            </a:r>
            <a:r>
              <a:rPr lang="en-US" sz="2000" b="1" dirty="0">
                <a:solidFill>
                  <a:srgbClr val="FF0000"/>
                </a:solidFill>
              </a:rPr>
              <a:t>("Please enter the student's id number: ")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credit = </a:t>
            </a:r>
            <a:r>
              <a:rPr lang="en-US" sz="2000" b="1" dirty="0" err="1">
                <a:solidFill>
                  <a:srgbClr val="FF0000"/>
                </a:solidFill>
              </a:rPr>
              <a:t>raw_input</a:t>
            </a:r>
            <a:r>
              <a:rPr lang="en-US" sz="2000" b="1" dirty="0">
                <a:solidFill>
                  <a:srgbClr val="FF0000"/>
                </a:solidFill>
              </a:rPr>
              <a:t>("Please enter the student's credits: ")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fees = </a:t>
            </a:r>
            <a:r>
              <a:rPr lang="en-US" sz="2000" b="1" dirty="0" err="1">
                <a:solidFill>
                  <a:srgbClr val="FF0000"/>
                </a:solidFill>
              </a:rPr>
              <a:t>raw_input</a:t>
            </a:r>
            <a:r>
              <a:rPr lang="en-US" sz="2000" b="1" dirty="0">
                <a:solidFill>
                  <a:srgbClr val="FF0000"/>
                </a:solidFill>
              </a:rPr>
              <a:t>("Please enter the student's fees: ")</a:t>
            </a:r>
          </a:p>
          <a:p>
            <a:pPr marL="118872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root = </a:t>
            </a:r>
            <a:r>
              <a:rPr lang="en-US" sz="2000" b="1" dirty="0" err="1">
                <a:solidFill>
                  <a:srgbClr val="FF0000"/>
                </a:solidFill>
              </a:rPr>
              <a:t>ET.parse</a:t>
            </a:r>
            <a:r>
              <a:rPr lang="en-US" sz="2000" b="1" dirty="0">
                <a:solidFill>
                  <a:srgbClr val="FF0000"/>
                </a:solidFill>
              </a:rPr>
              <a:t>(source="students.xml")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elements = </a:t>
            </a:r>
            <a:r>
              <a:rPr lang="en-US" sz="2000" b="1" dirty="0" err="1">
                <a:solidFill>
                  <a:srgbClr val="FF0000"/>
                </a:solidFill>
              </a:rPr>
              <a:t>root.getiterator</a:t>
            </a:r>
            <a:r>
              <a:rPr lang="en-US" sz="20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student_list</a:t>
            </a:r>
            <a:r>
              <a:rPr lang="en-US" sz="2000" b="1" dirty="0">
                <a:solidFill>
                  <a:srgbClr val="FF0000"/>
                </a:solidFill>
              </a:rPr>
              <a:t> = elements[0]</a:t>
            </a:r>
          </a:p>
          <a:p>
            <a:pPr marL="118872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new_student</a:t>
            </a:r>
            <a:r>
              <a:rPr lang="en-US" sz="2000" b="1" dirty="0">
                <a:solidFill>
                  <a:srgbClr val="FF0000"/>
                </a:solidFill>
              </a:rPr>
              <a:t> = </a:t>
            </a:r>
            <a:r>
              <a:rPr lang="en-US" sz="2000" b="1" dirty="0" err="1">
                <a:solidFill>
                  <a:srgbClr val="FF0000"/>
                </a:solidFill>
              </a:rPr>
              <a:t>ET.SubElement</a:t>
            </a:r>
            <a:r>
              <a:rPr lang="en-US" sz="2000" b="1" dirty="0">
                <a:solidFill>
                  <a:srgbClr val="FF0000"/>
                </a:solidFill>
              </a:rPr>
              <a:t>(</a:t>
            </a:r>
            <a:r>
              <a:rPr lang="en-US" sz="2000" b="1" dirty="0" err="1">
                <a:solidFill>
                  <a:srgbClr val="FF0000"/>
                </a:solidFill>
              </a:rPr>
              <a:t>student_list</a:t>
            </a:r>
            <a:r>
              <a:rPr lang="en-US" sz="2000" b="1" dirty="0">
                <a:solidFill>
                  <a:srgbClr val="FF0000"/>
                </a:solidFill>
              </a:rPr>
              <a:t>, "Student")</a:t>
            </a:r>
          </a:p>
          <a:p>
            <a:pPr marL="118872" indent="0"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new_name</a:t>
            </a:r>
            <a:r>
              <a:rPr lang="en-US" sz="2000" b="1" dirty="0">
                <a:solidFill>
                  <a:srgbClr val="FF0000"/>
                </a:solidFill>
              </a:rPr>
              <a:t> = </a:t>
            </a:r>
            <a:r>
              <a:rPr lang="en-US" sz="2000" b="1" dirty="0" err="1">
                <a:solidFill>
                  <a:srgbClr val="FF0000"/>
                </a:solidFill>
              </a:rPr>
              <a:t>ET.SubElement</a:t>
            </a:r>
            <a:r>
              <a:rPr lang="en-US" sz="2000" b="1" dirty="0">
                <a:solidFill>
                  <a:srgbClr val="FF0000"/>
                </a:solidFill>
              </a:rPr>
              <a:t>(</a:t>
            </a:r>
            <a:r>
              <a:rPr lang="en-US" sz="2000" b="1" dirty="0" err="1">
                <a:solidFill>
                  <a:srgbClr val="FF0000"/>
                </a:solidFill>
              </a:rPr>
              <a:t>new_student</a:t>
            </a:r>
            <a:r>
              <a:rPr lang="en-US" sz="2000" b="1" dirty="0">
                <a:solidFill>
                  <a:srgbClr val="FF0000"/>
                </a:solidFill>
              </a:rPr>
              <a:t>, "name")</a:t>
            </a:r>
          </a:p>
          <a:p>
            <a:pPr marL="118872" indent="0"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ET.SubElement</a:t>
            </a:r>
            <a:r>
              <a:rPr lang="en-US" sz="2000" b="1" dirty="0">
                <a:solidFill>
                  <a:srgbClr val="FF0000"/>
                </a:solidFill>
              </a:rPr>
              <a:t>(</a:t>
            </a:r>
            <a:r>
              <a:rPr lang="en-US" sz="2000" b="1" dirty="0" err="1">
                <a:solidFill>
                  <a:srgbClr val="FF0000"/>
                </a:solidFill>
              </a:rPr>
              <a:t>new_name</a:t>
            </a:r>
            <a:r>
              <a:rPr lang="en-US" sz="2000" b="1" dirty="0">
                <a:solidFill>
                  <a:srgbClr val="FF0000"/>
                </a:solidFill>
              </a:rPr>
              <a:t>, "first").text = first</a:t>
            </a:r>
          </a:p>
          <a:p>
            <a:pPr marL="118872" indent="0"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ET.SubElement</a:t>
            </a:r>
            <a:r>
              <a:rPr lang="en-US" sz="2000" b="1" dirty="0">
                <a:solidFill>
                  <a:srgbClr val="FF0000"/>
                </a:solidFill>
              </a:rPr>
              <a:t>(</a:t>
            </a:r>
            <a:r>
              <a:rPr lang="en-US" sz="2000" b="1" dirty="0" err="1">
                <a:solidFill>
                  <a:srgbClr val="FF0000"/>
                </a:solidFill>
              </a:rPr>
              <a:t>new_name</a:t>
            </a:r>
            <a:r>
              <a:rPr lang="en-US" sz="2000" b="1" dirty="0">
                <a:solidFill>
                  <a:srgbClr val="FF0000"/>
                </a:solidFill>
              </a:rPr>
              <a:t>, "last").text = last</a:t>
            </a:r>
          </a:p>
          <a:p>
            <a:pPr marL="118872" indent="0"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ET.SubElement</a:t>
            </a:r>
            <a:r>
              <a:rPr lang="en-US" sz="2000" b="1" dirty="0">
                <a:solidFill>
                  <a:srgbClr val="FF0000"/>
                </a:solidFill>
              </a:rPr>
              <a:t>(</a:t>
            </a:r>
            <a:r>
              <a:rPr lang="en-US" sz="2000" b="1" dirty="0" err="1">
                <a:solidFill>
                  <a:srgbClr val="FF0000"/>
                </a:solidFill>
              </a:rPr>
              <a:t>new_student</a:t>
            </a:r>
            <a:r>
              <a:rPr lang="en-US" sz="2000" b="1" dirty="0">
                <a:solidFill>
                  <a:srgbClr val="FF0000"/>
                </a:solidFill>
              </a:rPr>
              <a:t>, "class").text = </a:t>
            </a:r>
            <a:r>
              <a:rPr lang="en-US" sz="2000" b="1" dirty="0" err="1">
                <a:solidFill>
                  <a:srgbClr val="FF0000"/>
                </a:solidFill>
              </a:rPr>
              <a:t>class_year</a:t>
            </a:r>
            <a:endParaRPr lang="en-US" sz="2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ET.SubElement</a:t>
            </a:r>
            <a:r>
              <a:rPr lang="en-US" sz="2000" b="1" dirty="0">
                <a:solidFill>
                  <a:srgbClr val="FF0000"/>
                </a:solidFill>
              </a:rPr>
              <a:t>(</a:t>
            </a:r>
            <a:r>
              <a:rPr lang="en-US" sz="2000" b="1" dirty="0" err="1">
                <a:solidFill>
                  <a:srgbClr val="FF0000"/>
                </a:solidFill>
              </a:rPr>
              <a:t>new_student</a:t>
            </a:r>
            <a:r>
              <a:rPr lang="en-US" sz="2000" b="1" dirty="0">
                <a:solidFill>
                  <a:srgbClr val="FF0000"/>
                </a:solidFill>
              </a:rPr>
              <a:t>, "id").text = </a:t>
            </a:r>
            <a:r>
              <a:rPr lang="en-US" sz="2000" b="1" dirty="0" err="1">
                <a:solidFill>
                  <a:srgbClr val="FF0000"/>
                </a:solidFill>
              </a:rPr>
              <a:t>id_num</a:t>
            </a:r>
            <a:endParaRPr lang="en-US" sz="2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ET.SubElement</a:t>
            </a:r>
            <a:r>
              <a:rPr lang="en-US" sz="2000" b="1" dirty="0">
                <a:solidFill>
                  <a:srgbClr val="FF0000"/>
                </a:solidFill>
              </a:rPr>
              <a:t>(</a:t>
            </a:r>
            <a:r>
              <a:rPr lang="en-US" sz="2000" b="1" dirty="0" err="1">
                <a:solidFill>
                  <a:srgbClr val="FF0000"/>
                </a:solidFill>
              </a:rPr>
              <a:t>new_student</a:t>
            </a:r>
            <a:r>
              <a:rPr lang="en-US" sz="2000" b="1" dirty="0">
                <a:solidFill>
                  <a:srgbClr val="FF0000"/>
                </a:solidFill>
              </a:rPr>
              <a:t>, "credit").text = credit</a:t>
            </a:r>
          </a:p>
          <a:p>
            <a:pPr marL="118872" indent="0"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new_fees</a:t>
            </a:r>
            <a:r>
              <a:rPr lang="en-US" sz="2000" b="1" dirty="0">
                <a:solidFill>
                  <a:srgbClr val="FF0000"/>
                </a:solidFill>
              </a:rPr>
              <a:t> = </a:t>
            </a:r>
            <a:r>
              <a:rPr lang="en-US" sz="2000" b="1" dirty="0" err="1">
                <a:solidFill>
                  <a:srgbClr val="FF0000"/>
                </a:solidFill>
              </a:rPr>
              <a:t>ET.SubElement</a:t>
            </a:r>
            <a:r>
              <a:rPr lang="en-US" sz="2000" b="1" dirty="0">
                <a:solidFill>
                  <a:srgbClr val="FF0000"/>
                </a:solidFill>
              </a:rPr>
              <a:t>(</a:t>
            </a:r>
            <a:r>
              <a:rPr lang="en-US" sz="2000" b="1" dirty="0" err="1">
                <a:solidFill>
                  <a:srgbClr val="FF0000"/>
                </a:solidFill>
              </a:rPr>
              <a:t>new_student</a:t>
            </a:r>
            <a:r>
              <a:rPr lang="en-US" sz="2000" b="1" dirty="0">
                <a:solidFill>
                  <a:srgbClr val="FF0000"/>
                </a:solidFill>
              </a:rPr>
              <a:t>, "fees")</a:t>
            </a:r>
          </a:p>
          <a:p>
            <a:pPr marL="118872" indent="0"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new_fees.text</a:t>
            </a:r>
            <a:r>
              <a:rPr lang="en-US" sz="2000" b="1" dirty="0">
                <a:solidFill>
                  <a:srgbClr val="FF0000"/>
                </a:solidFill>
              </a:rPr>
              <a:t> = fees</a:t>
            </a:r>
          </a:p>
          <a:p>
            <a:pPr marL="118872" indent="0"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new_fees.set</a:t>
            </a:r>
            <a:r>
              <a:rPr lang="en-US" sz="2000" b="1" dirty="0">
                <a:solidFill>
                  <a:srgbClr val="FF0000"/>
                </a:solidFill>
              </a:rPr>
              <a:t>("c", "</a:t>
            </a:r>
            <a:r>
              <a:rPr lang="en-US" sz="2000" b="1" dirty="0" err="1">
                <a:solidFill>
                  <a:srgbClr val="FF0000"/>
                </a:solidFill>
              </a:rPr>
              <a:t>usa</a:t>
            </a:r>
            <a:r>
              <a:rPr lang="en-US" sz="2000" b="1" dirty="0">
                <a:solidFill>
                  <a:srgbClr val="FF0000"/>
                </a:solidFill>
              </a:rPr>
              <a:t>")</a:t>
            </a:r>
          </a:p>
          <a:p>
            <a:pPr marL="118872" indent="0"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new_fees.set</a:t>
            </a:r>
            <a:r>
              <a:rPr lang="en-US" sz="2000" b="1" dirty="0">
                <a:solidFill>
                  <a:srgbClr val="FF0000"/>
                </a:solidFill>
              </a:rPr>
              <a:t>("units", "dollars")</a:t>
            </a:r>
          </a:p>
          <a:p>
            <a:pPr marL="118872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print "New student added."</a:t>
            </a:r>
          </a:p>
          <a:p>
            <a:pPr marL="118872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root.write</a:t>
            </a:r>
            <a:r>
              <a:rPr lang="en-US" sz="2000" b="1" dirty="0">
                <a:solidFill>
                  <a:srgbClr val="FF0000"/>
                </a:solidFill>
              </a:rPr>
              <a:t>("students.xml")</a:t>
            </a:r>
          </a:p>
        </p:txBody>
      </p:sp>
    </p:spTree>
    <p:extLst>
      <p:ext uri="{BB962C8B-B14F-4D97-AF65-F5344CB8AC3E}">
        <p14:creationId xmlns:p14="http://schemas.microsoft.com/office/powerpoint/2010/main" val="2944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Removing an element: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xml.etree.ElementTree</a:t>
            </a:r>
            <a:r>
              <a:rPr lang="en-US" b="1" dirty="0">
                <a:solidFill>
                  <a:srgbClr val="FF0000"/>
                </a:solidFill>
              </a:rPr>
              <a:t> as ET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root = </a:t>
            </a:r>
            <a:r>
              <a:rPr lang="en-US" b="1" dirty="0" err="1">
                <a:solidFill>
                  <a:srgbClr val="FF0000"/>
                </a:solidFill>
              </a:rPr>
              <a:t>ET.parse</a:t>
            </a:r>
            <a:r>
              <a:rPr lang="en-US" b="1" dirty="0">
                <a:solidFill>
                  <a:srgbClr val="FF0000"/>
                </a:solidFill>
              </a:rPr>
              <a:t>(source="students.xml")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elements = </a:t>
            </a:r>
            <a:r>
              <a:rPr lang="en-US" b="1" dirty="0" err="1">
                <a:solidFill>
                  <a:srgbClr val="FF0000"/>
                </a:solidFill>
              </a:rPr>
              <a:t>root.getiterator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 </a:t>
            </a:r>
            <a:r>
              <a:rPr lang="en-US" b="1" dirty="0" err="1">
                <a:solidFill>
                  <a:srgbClr val="FF0000"/>
                </a:solidFill>
              </a:rPr>
              <a:t>elem</a:t>
            </a:r>
            <a:r>
              <a:rPr lang="en-US" b="1" dirty="0">
                <a:solidFill>
                  <a:srgbClr val="FF0000"/>
                </a:solidFill>
              </a:rPr>
              <a:t> in elements: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if </a:t>
            </a:r>
            <a:r>
              <a:rPr lang="en-US" b="1" dirty="0" err="1">
                <a:solidFill>
                  <a:srgbClr val="FF0000"/>
                </a:solidFill>
              </a:rPr>
              <a:t>elem.tag</a:t>
            </a:r>
            <a:r>
              <a:rPr lang="en-US" b="1" dirty="0">
                <a:solidFill>
                  <a:srgbClr val="FF0000"/>
                </a:solidFill>
              </a:rPr>
              <a:t> == "Student":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if </a:t>
            </a:r>
            <a:r>
              <a:rPr lang="en-US" b="1" dirty="0" err="1">
                <a:solidFill>
                  <a:srgbClr val="FF0000"/>
                </a:solidFill>
              </a:rPr>
              <a:t>elem.find</a:t>
            </a:r>
            <a:r>
              <a:rPr lang="en-US" b="1" dirty="0">
                <a:solidFill>
                  <a:srgbClr val="FF0000"/>
                </a:solidFill>
              </a:rPr>
              <a:t>("id").text == "12345":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</a:t>
            </a:r>
            <a:r>
              <a:rPr lang="en-US" b="1" dirty="0" err="1">
                <a:solidFill>
                  <a:srgbClr val="7030A0"/>
                </a:solidFill>
              </a:rPr>
              <a:t>root.getroot</a:t>
            </a:r>
            <a:r>
              <a:rPr lang="en-US" b="1" dirty="0">
                <a:solidFill>
                  <a:srgbClr val="7030A0"/>
                </a:solidFill>
              </a:rPr>
              <a:t>().remove(</a:t>
            </a:r>
            <a:r>
              <a:rPr lang="en-US" b="1" dirty="0" err="1">
                <a:solidFill>
                  <a:srgbClr val="7030A0"/>
                </a:solidFill>
              </a:rPr>
              <a:t>elem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"Student removed."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root.write</a:t>
            </a:r>
            <a:r>
              <a:rPr lang="en-US" b="1" dirty="0">
                <a:solidFill>
                  <a:srgbClr val="FF0000"/>
                </a:solidFill>
              </a:rPr>
              <a:t>("students.xml")</a:t>
            </a:r>
          </a:p>
        </p:txBody>
      </p:sp>
    </p:spTree>
    <p:extLst>
      <p:ext uri="{BB962C8B-B14F-4D97-AF65-F5344CB8AC3E}">
        <p14:creationId xmlns:p14="http://schemas.microsoft.com/office/powerpoint/2010/main" val="189896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in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name of an element in XML is just a string</a:t>
            </a:r>
          </a:p>
          <a:p>
            <a:endParaRPr lang="en-US" dirty="0"/>
          </a:p>
          <a:p>
            <a:r>
              <a:rPr lang="en-US" dirty="0" smtClean="0"/>
              <a:t>So our list of Students could include different types:</a:t>
            </a:r>
          </a:p>
          <a:p>
            <a:pPr lvl="1"/>
            <a:r>
              <a:rPr lang="en-US" dirty="0" smtClean="0"/>
              <a:t>Informatics Students</a:t>
            </a:r>
          </a:p>
          <a:p>
            <a:pPr lvl="1"/>
            <a:r>
              <a:rPr lang="en-US" dirty="0" smtClean="0"/>
              <a:t>Computer Science Students</a:t>
            </a:r>
          </a:p>
          <a:p>
            <a:pPr lvl="1"/>
            <a:r>
              <a:rPr lang="en-US" dirty="0" smtClean="0"/>
              <a:t>Philosophy Students</a:t>
            </a:r>
          </a:p>
          <a:p>
            <a:endParaRPr lang="en-US" dirty="0"/>
          </a:p>
          <a:p>
            <a:r>
              <a:rPr lang="en-US" dirty="0" smtClean="0"/>
              <a:t>How </a:t>
            </a:r>
            <a:r>
              <a:rPr lang="en-US" dirty="0" smtClean="0"/>
              <a:t>could we </a:t>
            </a:r>
            <a:r>
              <a:rPr lang="en-US" dirty="0" smtClean="0"/>
              <a:t>tell them apart?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9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in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use an </a:t>
            </a:r>
            <a:r>
              <a:rPr lang="en-US" dirty="0" smtClean="0">
                <a:solidFill>
                  <a:srgbClr val="FF0000"/>
                </a:solidFill>
              </a:rPr>
              <a:t>attribute</a:t>
            </a:r>
          </a:p>
          <a:p>
            <a:endParaRPr lang="en-US" dirty="0"/>
          </a:p>
          <a:p>
            <a:r>
              <a:rPr lang="en-US" dirty="0" smtClean="0"/>
              <a:t>But this is less searchable</a:t>
            </a:r>
          </a:p>
          <a:p>
            <a:endParaRPr lang="en-US" dirty="0"/>
          </a:p>
          <a:p>
            <a:r>
              <a:rPr lang="en-US" dirty="0" smtClean="0"/>
              <a:t>Instead, we use </a:t>
            </a:r>
            <a:br>
              <a:rPr lang="en-US" dirty="0" smtClean="0"/>
            </a:br>
            <a:r>
              <a:rPr lang="en-US" b="1" dirty="0" smtClean="0"/>
              <a:t>namespaces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00200"/>
            <a:ext cx="33236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5334000" y="2133600"/>
            <a:ext cx="609600" cy="76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334000" y="2209800"/>
            <a:ext cx="1752600" cy="19621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24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88965"/>
            <a:ext cx="7848600" cy="3007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in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 of a namespace is indicated by the presence of a “:” in the elements’ name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Namespaces</a:t>
            </a:r>
            <a:br>
              <a:rPr lang="en-US" dirty="0" smtClean="0"/>
            </a:br>
            <a:r>
              <a:rPr lang="en-US" dirty="0" smtClean="0"/>
              <a:t>have to be declared</a:t>
            </a:r>
            <a:br>
              <a:rPr lang="en-US" dirty="0" smtClean="0"/>
            </a:br>
            <a:r>
              <a:rPr lang="en-US" dirty="0" smtClean="0"/>
              <a:t>and are usually</a:t>
            </a:r>
            <a:br>
              <a:rPr lang="en-US" dirty="0" smtClean="0"/>
            </a:br>
            <a:r>
              <a:rPr lang="en-US" dirty="0" smtClean="0"/>
              <a:t>associated with a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4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Match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Using what we learned last time and the </a:t>
            </a:r>
            <a:r>
              <a:rPr lang="en-US" b="1" dirty="0" smtClean="0"/>
              <a:t>students.xml</a:t>
            </a:r>
            <a:r>
              <a:rPr lang="en-US" dirty="0" smtClean="0"/>
              <a:t> file , write a function called </a:t>
            </a:r>
            <a:r>
              <a:rPr lang="en-US" b="1" dirty="0" err="1" smtClean="0">
                <a:solidFill>
                  <a:srgbClr val="FF0000"/>
                </a:solidFill>
              </a:rPr>
              <a:t>id_find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that takes an id number as a string and prints out the name of the student who matches that id.</a:t>
            </a:r>
          </a:p>
          <a:p>
            <a:endParaRPr lang="en-US" dirty="0"/>
          </a:p>
          <a:p>
            <a:r>
              <a:rPr lang="en-US" dirty="0"/>
              <a:t>Ex: </a:t>
            </a:r>
            <a:endParaRPr lang="en-US" dirty="0" smtClean="0"/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id_find</a:t>
            </a:r>
            <a:r>
              <a:rPr lang="en-US" b="1" dirty="0">
                <a:solidFill>
                  <a:srgbClr val="FF0000"/>
                </a:solidFill>
              </a:rPr>
              <a:t>("0019846768</a:t>
            </a:r>
            <a:r>
              <a:rPr lang="en-US" b="1" dirty="0" smtClean="0">
                <a:solidFill>
                  <a:srgbClr val="FF0000"/>
                </a:solidFill>
              </a:rPr>
              <a:t>")  </a:t>
            </a:r>
            <a:r>
              <a:rPr lang="en-US" b="1" dirty="0" smtClean="0"/>
              <a:t>-&gt;   </a:t>
            </a:r>
            <a:r>
              <a:rPr lang="en-US" b="1" dirty="0"/>
              <a:t>	</a:t>
            </a:r>
            <a:r>
              <a:rPr lang="en-US" b="1" dirty="0">
                <a:solidFill>
                  <a:srgbClr val="00B050"/>
                </a:solidFill>
              </a:rPr>
              <a:t>Found: </a:t>
            </a:r>
            <a:r>
              <a:rPr lang="en-US" b="1" dirty="0" smtClean="0">
                <a:solidFill>
                  <a:srgbClr val="00B050"/>
                </a:solidFill>
              </a:rPr>
              <a:t>Jack Sparrow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id_find</a:t>
            </a:r>
            <a:r>
              <a:rPr lang="en-US" b="1" dirty="0">
                <a:solidFill>
                  <a:srgbClr val="FF0000"/>
                </a:solidFill>
              </a:rPr>
              <a:t>("0019846789</a:t>
            </a:r>
            <a:r>
              <a:rPr lang="en-US" b="1" dirty="0" smtClean="0">
                <a:solidFill>
                  <a:srgbClr val="FF0000"/>
                </a:solidFill>
              </a:rPr>
              <a:t>")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-&gt; 	</a:t>
            </a:r>
            <a:r>
              <a:rPr lang="en-US" b="1" dirty="0">
                <a:solidFill>
                  <a:srgbClr val="00B050"/>
                </a:solidFill>
              </a:rPr>
              <a:t>Found: </a:t>
            </a:r>
            <a:r>
              <a:rPr lang="en-US" b="1" dirty="0" smtClean="0">
                <a:solidFill>
                  <a:srgbClr val="00B050"/>
                </a:solidFill>
              </a:rPr>
              <a:t>Jason </a:t>
            </a:r>
            <a:r>
              <a:rPr lang="en-US" b="1" dirty="0">
                <a:solidFill>
                  <a:srgbClr val="00B050"/>
                </a:solidFill>
              </a:rPr>
              <a:t>Bourne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77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in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991600" cy="4625609"/>
          </a:xfrm>
        </p:spPr>
        <p:txBody>
          <a:bodyPr>
            <a:normAutofit fontScale="40000" lnSpcReduction="20000"/>
          </a:bodyPr>
          <a:lstStyle/>
          <a:p>
            <a:pPr marL="118872" indent="0">
              <a:buNone/>
            </a:pPr>
            <a:r>
              <a:rPr lang="en-US" b="1" dirty="0"/>
              <a:t>&lt;?xml version="1.0" ?&gt;</a:t>
            </a:r>
          </a:p>
          <a:p>
            <a:pPr marL="118872" indent="0">
              <a:buNone/>
            </a:pPr>
            <a:endParaRPr lang="en-US" b="1" dirty="0"/>
          </a:p>
          <a:p>
            <a:pPr marL="118872" indent="0">
              <a:buNone/>
            </a:pPr>
            <a:r>
              <a:rPr lang="en-US" b="1" dirty="0"/>
              <a:t>&lt;</a:t>
            </a:r>
            <a:r>
              <a:rPr lang="en-US" b="1" dirty="0" err="1"/>
              <a:t>StudentList</a:t>
            </a:r>
            <a:r>
              <a:rPr lang="en-US" b="1" dirty="0"/>
              <a:t> version="2.1" </a:t>
            </a:r>
            <a:r>
              <a:rPr lang="en-US" b="1" dirty="0" err="1"/>
              <a:t>xmlns:info</a:t>
            </a:r>
            <a:r>
              <a:rPr lang="en-US" b="1" dirty="0"/>
              <a:t>="http</a:t>
            </a:r>
            <a:r>
              <a:rPr lang="en-US" b="1" dirty="0" smtClean="0"/>
              <a:t>://www.soic.indiana.edu/" </a:t>
            </a:r>
            <a:r>
              <a:rPr lang="en-US" b="1" dirty="0" err="1" smtClean="0"/>
              <a:t>xmlns:phil</a:t>
            </a:r>
            <a:r>
              <a:rPr lang="en-US" b="1" dirty="0" smtClean="0"/>
              <a:t>="</a:t>
            </a:r>
            <a:r>
              <a:rPr lang="en-US" b="1" dirty="0"/>
              <a:t>http://www.indiana.edu/~phil/"&gt;</a:t>
            </a:r>
          </a:p>
          <a:p>
            <a:pPr marL="118872" indent="0">
              <a:buNone/>
            </a:pPr>
            <a:r>
              <a:rPr lang="en-US" b="1" dirty="0"/>
              <a:t>	&lt;</a:t>
            </a:r>
            <a:r>
              <a:rPr lang="en-US" b="1" dirty="0" err="1"/>
              <a:t>info:Student</a:t>
            </a:r>
            <a:r>
              <a:rPr lang="en-US" b="1" dirty="0"/>
              <a:t>&gt;</a:t>
            </a:r>
          </a:p>
          <a:p>
            <a:pPr marL="118872" indent="0">
              <a:buNone/>
            </a:pPr>
            <a:r>
              <a:rPr lang="en-US" b="1" dirty="0"/>
              <a:t>		&lt;name&gt;</a:t>
            </a:r>
          </a:p>
          <a:p>
            <a:pPr marL="118872" indent="0">
              <a:buNone/>
            </a:pPr>
            <a:r>
              <a:rPr lang="en-US" b="1" dirty="0"/>
              <a:t>			&lt;first&gt;Katie&lt;/first&gt;</a:t>
            </a:r>
          </a:p>
          <a:p>
            <a:pPr marL="118872" indent="0">
              <a:buNone/>
            </a:pPr>
            <a:r>
              <a:rPr lang="en-US" b="1" dirty="0"/>
              <a:t>			&lt;last&gt;Smith&lt;/last&gt;</a:t>
            </a:r>
          </a:p>
          <a:p>
            <a:pPr marL="118872" indent="0">
              <a:buNone/>
            </a:pPr>
            <a:r>
              <a:rPr lang="en-US" b="1" dirty="0"/>
              <a:t>		&lt;/name&gt;</a:t>
            </a:r>
          </a:p>
          <a:p>
            <a:pPr marL="118872" indent="0">
              <a:buNone/>
            </a:pPr>
            <a:r>
              <a:rPr lang="en-US" b="1" dirty="0"/>
              <a:t>		&lt;class&gt;2011&lt;/class&gt;</a:t>
            </a:r>
          </a:p>
          <a:p>
            <a:pPr marL="118872" indent="0">
              <a:buNone/>
            </a:pPr>
            <a:r>
              <a:rPr lang="en-US" b="1" dirty="0"/>
              <a:t>		&lt;credit&gt;12&lt;/credit&gt;</a:t>
            </a:r>
          </a:p>
          <a:p>
            <a:pPr marL="118872" indent="0">
              <a:buNone/>
            </a:pPr>
            <a:r>
              <a:rPr lang="en-US" b="1" dirty="0"/>
              <a:t>		&lt;id&gt;001987283&lt;/id&gt;</a:t>
            </a:r>
          </a:p>
          <a:p>
            <a:pPr marL="118872" indent="0">
              <a:buNone/>
            </a:pPr>
            <a:r>
              <a:rPr lang="en-US" b="1" dirty="0"/>
              <a:t>		&lt;fees units = "dollars" c = "</a:t>
            </a:r>
            <a:r>
              <a:rPr lang="en-US" b="1" dirty="0" err="1"/>
              <a:t>usa</a:t>
            </a:r>
            <a:r>
              <a:rPr lang="en-US" b="1" dirty="0"/>
              <a:t>"&gt;100&lt;/fees&gt;</a:t>
            </a:r>
          </a:p>
          <a:p>
            <a:pPr marL="118872" indent="0">
              <a:buNone/>
            </a:pPr>
            <a:r>
              <a:rPr lang="en-US" b="1" dirty="0"/>
              <a:t>	&lt;/</a:t>
            </a:r>
            <a:r>
              <a:rPr lang="en-US" b="1" dirty="0" err="1"/>
              <a:t>info:Student</a:t>
            </a:r>
            <a:r>
              <a:rPr lang="en-US" b="1" dirty="0"/>
              <a:t>&gt;</a:t>
            </a:r>
          </a:p>
          <a:p>
            <a:pPr marL="118872" indent="0">
              <a:buNone/>
            </a:pPr>
            <a:r>
              <a:rPr lang="en-US" b="1" dirty="0"/>
              <a:t>	&lt;</a:t>
            </a:r>
            <a:r>
              <a:rPr lang="en-US" b="1" dirty="0" err="1"/>
              <a:t>phil:Student</a:t>
            </a:r>
            <a:r>
              <a:rPr lang="en-US" b="1" dirty="0"/>
              <a:t>&gt;</a:t>
            </a:r>
          </a:p>
          <a:p>
            <a:pPr marL="118872" indent="0">
              <a:buNone/>
            </a:pPr>
            <a:r>
              <a:rPr lang="en-US" b="1" dirty="0"/>
              <a:t>		&lt;name&gt;</a:t>
            </a:r>
          </a:p>
          <a:p>
            <a:pPr marL="118872" indent="0">
              <a:buNone/>
            </a:pPr>
            <a:r>
              <a:rPr lang="en-US" b="1" dirty="0"/>
              <a:t>			&lt;first&gt;Jack&lt;/first&gt;</a:t>
            </a:r>
          </a:p>
          <a:p>
            <a:pPr marL="118872" indent="0">
              <a:buNone/>
            </a:pPr>
            <a:r>
              <a:rPr lang="en-US" b="1" dirty="0"/>
              <a:t>			&lt;last&gt;Sparrow&lt;/last&gt;</a:t>
            </a:r>
          </a:p>
          <a:p>
            <a:pPr marL="118872" indent="0">
              <a:buNone/>
            </a:pPr>
            <a:r>
              <a:rPr lang="en-US" b="1" dirty="0"/>
              <a:t>		&lt;/name&gt;</a:t>
            </a:r>
          </a:p>
          <a:p>
            <a:pPr marL="118872" indent="0">
              <a:buNone/>
            </a:pPr>
            <a:r>
              <a:rPr lang="en-US" b="1" dirty="0"/>
              <a:t>		&lt;class&gt;2013&lt;/class&gt;</a:t>
            </a:r>
          </a:p>
          <a:p>
            <a:pPr marL="118872" indent="0">
              <a:buNone/>
            </a:pPr>
            <a:r>
              <a:rPr lang="en-US" b="1" dirty="0"/>
              <a:t>		&lt;id&gt;0019846768&lt;/id&gt;</a:t>
            </a:r>
          </a:p>
          <a:p>
            <a:pPr marL="118872" indent="0">
              <a:buNone/>
            </a:pPr>
            <a:r>
              <a:rPr lang="en-US" b="1" dirty="0"/>
              <a:t>		&lt;credit&gt;10&lt;/credit&gt;</a:t>
            </a:r>
          </a:p>
          <a:p>
            <a:pPr marL="118872" indent="0">
              <a:buNone/>
            </a:pPr>
            <a:r>
              <a:rPr lang="en-US" b="1" dirty="0"/>
              <a:t>		&lt;fees units = "dollars" c = "</a:t>
            </a:r>
            <a:r>
              <a:rPr lang="en-US" b="1" dirty="0" err="1"/>
              <a:t>usa</a:t>
            </a:r>
            <a:r>
              <a:rPr lang="en-US" b="1" dirty="0"/>
              <a:t>"&gt;200&lt;/fees&gt;</a:t>
            </a:r>
          </a:p>
          <a:p>
            <a:pPr marL="118872" indent="0">
              <a:buNone/>
            </a:pPr>
            <a:r>
              <a:rPr lang="en-US" b="1" dirty="0"/>
              <a:t>	&lt;/</a:t>
            </a:r>
            <a:r>
              <a:rPr lang="en-US" b="1" dirty="0" err="1"/>
              <a:t>phil:Student</a:t>
            </a:r>
            <a:r>
              <a:rPr lang="en-US" b="1" dirty="0"/>
              <a:t>&gt;</a:t>
            </a:r>
          </a:p>
          <a:p>
            <a:pPr marL="118872" indent="0">
              <a:buNone/>
            </a:pPr>
            <a:r>
              <a:rPr lang="en-US" b="1" dirty="0"/>
              <a:t>&lt;/</a:t>
            </a:r>
            <a:r>
              <a:rPr lang="en-US" b="1" dirty="0" err="1"/>
              <a:t>StudentList</a:t>
            </a:r>
            <a:r>
              <a:rPr lang="en-US" b="1" dirty="0"/>
              <a:t>&gt;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048000" y="2362200"/>
            <a:ext cx="5715000" cy="1516797"/>
            <a:chOff x="3048000" y="2362200"/>
            <a:chExt cx="5715000" cy="1516797"/>
          </a:xfrm>
        </p:grpSpPr>
        <p:sp>
          <p:nvSpPr>
            <p:cNvPr id="4" name="TextBox 3"/>
            <p:cNvSpPr txBox="1"/>
            <p:nvPr/>
          </p:nvSpPr>
          <p:spPr>
            <a:xfrm>
              <a:off x="5486400" y="3048000"/>
              <a:ext cx="3276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Namespace declarations at the root node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3048000" y="2362200"/>
              <a:ext cx="2514600" cy="7620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6019800" y="2362200"/>
              <a:ext cx="762000" cy="7620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4243" y="2514600"/>
            <a:ext cx="3276600" cy="2812197"/>
            <a:chOff x="14243" y="2514600"/>
            <a:chExt cx="3276600" cy="2812197"/>
          </a:xfrm>
        </p:grpSpPr>
        <p:sp>
          <p:nvSpPr>
            <p:cNvPr id="10" name="TextBox 9"/>
            <p:cNvSpPr txBox="1"/>
            <p:nvPr/>
          </p:nvSpPr>
          <p:spPr>
            <a:xfrm>
              <a:off x="14243" y="4495800"/>
              <a:ext cx="3276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Namespace </a:t>
              </a:r>
              <a:br>
                <a:rPr lang="en-US" sz="2400" dirty="0" smtClean="0">
                  <a:solidFill>
                    <a:srgbClr val="0070C0"/>
                  </a:solidFill>
                </a:rPr>
              </a:br>
              <a:r>
                <a:rPr lang="en-US" sz="2400" dirty="0" smtClean="0">
                  <a:solidFill>
                    <a:srgbClr val="0070C0"/>
                  </a:solidFill>
                </a:rPr>
                <a:t>use</a:t>
              </a:r>
              <a:endParaRPr lang="en-US" sz="24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533400" y="2514600"/>
              <a:ext cx="762000" cy="205740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143000" y="4114800"/>
              <a:ext cx="381000" cy="45720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209800" y="5410200"/>
            <a:ext cx="6096000" cy="690265"/>
            <a:chOff x="2209800" y="5410200"/>
            <a:chExt cx="6096000" cy="690265"/>
          </a:xfrm>
        </p:grpSpPr>
        <p:sp>
          <p:nvSpPr>
            <p:cNvPr id="17" name="TextBox 16"/>
            <p:cNvSpPr txBox="1"/>
            <p:nvPr/>
          </p:nvSpPr>
          <p:spPr>
            <a:xfrm>
              <a:off x="5029200" y="5638800"/>
              <a:ext cx="3276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Closing tags need it too!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2209800" y="5410200"/>
              <a:ext cx="2753170" cy="4572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524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in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Download </a:t>
            </a:r>
            <a:r>
              <a:rPr lang="en-US" b="1" dirty="0" smtClean="0"/>
              <a:t>students_ns.xml</a:t>
            </a:r>
          </a:p>
          <a:p>
            <a:endParaRPr lang="en-US" b="1" dirty="0" smtClean="0"/>
          </a:p>
          <a:p>
            <a:r>
              <a:rPr lang="en-US" dirty="0" smtClean="0"/>
              <a:t>Before, we did this: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xml.etree.ElementTree</a:t>
            </a:r>
            <a:r>
              <a:rPr lang="en-US" b="1" dirty="0">
                <a:solidFill>
                  <a:srgbClr val="FF0000"/>
                </a:solidFill>
              </a:rPr>
              <a:t> as ET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root = </a:t>
            </a:r>
            <a:r>
              <a:rPr lang="en-US" b="1" dirty="0" err="1">
                <a:solidFill>
                  <a:srgbClr val="FF0000"/>
                </a:solidFill>
              </a:rPr>
              <a:t>ET.parse</a:t>
            </a:r>
            <a:r>
              <a:rPr lang="en-US" b="1" dirty="0">
                <a:solidFill>
                  <a:srgbClr val="FF0000"/>
                </a:solidFill>
              </a:rPr>
              <a:t>(source="students.xml")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students = </a:t>
            </a:r>
            <a:r>
              <a:rPr lang="en-US" b="1" dirty="0" err="1">
                <a:solidFill>
                  <a:srgbClr val="FF0000"/>
                </a:solidFill>
              </a:rPr>
              <a:t>root.findall</a:t>
            </a:r>
            <a:r>
              <a:rPr lang="en-US" b="1" dirty="0">
                <a:solidFill>
                  <a:srgbClr val="FF0000"/>
                </a:solidFill>
              </a:rPr>
              <a:t>("Student")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</a:t>
            </a:r>
            <a:r>
              <a:rPr lang="en-US" b="1" dirty="0" smtClean="0">
                <a:solidFill>
                  <a:srgbClr val="FF0000"/>
                </a:solidFill>
              </a:rPr>
              <a:t>students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So, this will work, right?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xml.etree.ElementTree</a:t>
            </a:r>
            <a:r>
              <a:rPr lang="en-US" b="1" dirty="0">
                <a:solidFill>
                  <a:srgbClr val="FF0000"/>
                </a:solidFill>
              </a:rPr>
              <a:t> as ET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root = </a:t>
            </a:r>
            <a:r>
              <a:rPr lang="en-US" b="1" dirty="0" err="1">
                <a:solidFill>
                  <a:srgbClr val="FF0000"/>
                </a:solidFill>
              </a:rPr>
              <a:t>ET.parse</a:t>
            </a:r>
            <a:r>
              <a:rPr lang="en-US" b="1" dirty="0">
                <a:solidFill>
                  <a:srgbClr val="FF0000"/>
                </a:solidFill>
              </a:rPr>
              <a:t>(source="</a:t>
            </a:r>
            <a:r>
              <a:rPr lang="en-US" b="1" dirty="0" smtClean="0">
                <a:solidFill>
                  <a:srgbClr val="7030A0"/>
                </a:solidFill>
              </a:rPr>
              <a:t>students_ns.xml</a:t>
            </a:r>
            <a:r>
              <a:rPr lang="en-US" b="1" dirty="0">
                <a:solidFill>
                  <a:srgbClr val="FF0000"/>
                </a:solidFill>
              </a:rPr>
              <a:t>")</a:t>
            </a:r>
          </a:p>
          <a:p>
            <a:pPr marL="118872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info_students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= </a:t>
            </a:r>
            <a:r>
              <a:rPr lang="en-US" b="1" dirty="0" err="1">
                <a:solidFill>
                  <a:srgbClr val="FF0000"/>
                </a:solidFill>
              </a:rPr>
              <a:t>root.findall</a:t>
            </a:r>
            <a:r>
              <a:rPr lang="en-US" b="1" dirty="0" smtClean="0">
                <a:solidFill>
                  <a:srgbClr val="FF0000"/>
                </a:solidFill>
              </a:rPr>
              <a:t>("</a:t>
            </a:r>
            <a:r>
              <a:rPr lang="en-US" b="1" dirty="0" err="1" smtClean="0">
                <a:solidFill>
                  <a:srgbClr val="7030A0"/>
                </a:solidFill>
              </a:rPr>
              <a:t>info:Student</a:t>
            </a:r>
            <a:r>
              <a:rPr lang="en-US" b="1" dirty="0">
                <a:solidFill>
                  <a:srgbClr val="FF0000"/>
                </a:solidFill>
              </a:rPr>
              <a:t>")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students</a:t>
            </a:r>
          </a:p>
        </p:txBody>
      </p:sp>
    </p:spTree>
    <p:extLst>
      <p:ext uri="{BB962C8B-B14F-4D97-AF65-F5344CB8AC3E}">
        <p14:creationId xmlns:p14="http://schemas.microsoft.com/office/powerpoint/2010/main" val="259294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in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686800" cy="46256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Nope! We need to </a:t>
            </a:r>
            <a:r>
              <a:rPr lang="en-US" b="1" dirty="0" smtClean="0"/>
              <a:t>prepend</a:t>
            </a:r>
            <a:r>
              <a:rPr lang="en-US" dirty="0" smtClean="0"/>
              <a:t> the namespace to the element name!! Try this: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xml.etree.ElementTree</a:t>
            </a:r>
            <a:r>
              <a:rPr lang="en-US" b="1" dirty="0">
                <a:solidFill>
                  <a:srgbClr val="FF0000"/>
                </a:solidFill>
              </a:rPr>
              <a:t> as ET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root = </a:t>
            </a:r>
            <a:r>
              <a:rPr lang="en-US" b="1" dirty="0" err="1">
                <a:solidFill>
                  <a:srgbClr val="FF0000"/>
                </a:solidFill>
              </a:rPr>
              <a:t>ET.parse</a:t>
            </a:r>
            <a:r>
              <a:rPr lang="en-US" b="1" dirty="0">
                <a:solidFill>
                  <a:srgbClr val="FF0000"/>
                </a:solidFill>
              </a:rPr>
              <a:t>(source="students_ns.xml")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200" b="1" dirty="0" err="1">
                <a:solidFill>
                  <a:srgbClr val="FF0000"/>
                </a:solidFill>
              </a:rPr>
              <a:t>info_students</a:t>
            </a:r>
            <a:r>
              <a:rPr lang="en-US" sz="2200" b="1" dirty="0">
                <a:solidFill>
                  <a:srgbClr val="FF0000"/>
                </a:solidFill>
              </a:rPr>
              <a:t> = </a:t>
            </a:r>
            <a:r>
              <a:rPr lang="en-US" sz="2200" b="1" dirty="0" err="1">
                <a:solidFill>
                  <a:srgbClr val="FF0000"/>
                </a:solidFill>
              </a:rPr>
              <a:t>root.findall</a:t>
            </a:r>
            <a:r>
              <a:rPr lang="en-US" sz="2200" b="1" dirty="0">
                <a:solidFill>
                  <a:srgbClr val="FF0000"/>
                </a:solidFill>
              </a:rPr>
              <a:t>("{http</a:t>
            </a:r>
            <a:r>
              <a:rPr lang="en-US" sz="2200" b="1" dirty="0" smtClean="0">
                <a:solidFill>
                  <a:srgbClr val="FF0000"/>
                </a:solidFill>
              </a:rPr>
              <a:t>://www.soic.indiana.edu</a:t>
            </a:r>
            <a:r>
              <a:rPr lang="en-US" sz="2200" b="1" dirty="0">
                <a:solidFill>
                  <a:srgbClr val="FF0000"/>
                </a:solidFill>
              </a:rPr>
              <a:t>/}Student")</a:t>
            </a:r>
          </a:p>
          <a:p>
            <a:pPr marL="118872" indent="0">
              <a:buNone/>
            </a:pPr>
            <a:r>
              <a:rPr lang="en-US" sz="2200" b="1" dirty="0" err="1">
                <a:solidFill>
                  <a:srgbClr val="FF0000"/>
                </a:solidFill>
              </a:rPr>
              <a:t>phil_students</a:t>
            </a:r>
            <a:r>
              <a:rPr lang="en-US" sz="2200" b="1" dirty="0">
                <a:solidFill>
                  <a:srgbClr val="FF0000"/>
                </a:solidFill>
              </a:rPr>
              <a:t> = </a:t>
            </a:r>
            <a:r>
              <a:rPr lang="en-US" sz="2200" b="1" dirty="0" err="1">
                <a:solidFill>
                  <a:srgbClr val="FF0000"/>
                </a:solidFill>
              </a:rPr>
              <a:t>root.findall</a:t>
            </a:r>
            <a:r>
              <a:rPr lang="en-US" sz="2200" b="1" dirty="0">
                <a:solidFill>
                  <a:srgbClr val="FF0000"/>
                </a:solidFill>
              </a:rPr>
              <a:t>("{http://www.indiana.edu/~phil/}Student")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</a:t>
            </a:r>
            <a:r>
              <a:rPr lang="en-US" b="1" dirty="0" err="1">
                <a:solidFill>
                  <a:srgbClr val="FF0000"/>
                </a:solidFill>
              </a:rPr>
              <a:t>info_students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</a:t>
            </a:r>
            <a:r>
              <a:rPr lang="en-US" b="1" dirty="0" err="1">
                <a:solidFill>
                  <a:srgbClr val="FF0000"/>
                </a:solidFill>
              </a:rPr>
              <a:t>phil_students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94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in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 of namespaces is very common in XML from the web</a:t>
            </a:r>
          </a:p>
          <a:p>
            <a:endParaRPr lang="en-US" dirty="0" smtClean="0"/>
          </a:p>
          <a:p>
            <a:r>
              <a:rPr lang="en-US" dirty="0" smtClean="0"/>
              <a:t>For example, view the </a:t>
            </a:r>
            <a:r>
              <a:rPr lang="en-US" dirty="0"/>
              <a:t>IU Technology news </a:t>
            </a:r>
            <a:r>
              <a:rPr lang="en-US" dirty="0" smtClean="0"/>
              <a:t>feed: 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://www.iu.edu/~iunews/services/newsrooms/feeds/?</a:t>
            </a:r>
            <a:r>
              <a:rPr lang="en-US" sz="1800" dirty="0" smtClean="0">
                <a:hlinkClick r:id="rId2"/>
              </a:rPr>
              <a:t>format=rss20&amp;id=1232a17b814f4e1c77a8fb801f237996&amp;sort=date</a:t>
            </a:r>
            <a:endParaRPr lang="en-US" sz="1800" dirty="0"/>
          </a:p>
          <a:p>
            <a:endParaRPr lang="en-US" dirty="0" smtClean="0"/>
          </a:p>
          <a:p>
            <a:r>
              <a:rPr lang="en-US" dirty="0" smtClean="0"/>
              <a:t>Let’s work with this feed!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9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in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839200" cy="4625609"/>
          </a:xfrm>
        </p:spPr>
        <p:txBody>
          <a:bodyPr>
            <a:normAutofit fontScale="62500" lnSpcReduction="20000"/>
          </a:bodyPr>
          <a:lstStyle/>
          <a:p>
            <a:r>
              <a:rPr lang="en-US" sz="2800" dirty="0">
                <a:hlinkClick r:id="rId2"/>
              </a:rPr>
              <a:t>https://www.iu.edu/~iunews/services/newsrooms/feeds/?</a:t>
            </a:r>
            <a:r>
              <a:rPr lang="en-US" sz="2800" dirty="0" smtClean="0">
                <a:hlinkClick r:id="rId2"/>
              </a:rPr>
              <a:t>format=rss20&amp;id=1232a17b814f4e1c77a8fb801f237996&amp;sort=date</a:t>
            </a:r>
            <a:endParaRPr lang="en-US" sz="2800" dirty="0" smtClean="0"/>
          </a:p>
          <a:p>
            <a:endParaRPr lang="en-US" dirty="0"/>
          </a:p>
          <a:p>
            <a:r>
              <a:rPr lang="en-US" dirty="0" smtClean="0"/>
              <a:t>This pulls the page (as a string containing XML) and parses it into the structure we’re used to:	</a:t>
            </a:r>
            <a:r>
              <a:rPr lang="en-US" dirty="0" smtClean="0"/>
              <a:t>				</a:t>
            </a:r>
            <a:r>
              <a:rPr lang="en-US" b="1" dirty="0" smtClean="0"/>
              <a:t>Try </a:t>
            </a:r>
            <a:r>
              <a:rPr lang="en-US" b="1" dirty="0" smtClean="0"/>
              <a:t>it!</a:t>
            </a:r>
          </a:p>
          <a:p>
            <a:endParaRPr lang="en-US" dirty="0" smtClean="0"/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urllib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xml.etree.ElementTree</a:t>
            </a:r>
            <a:r>
              <a:rPr lang="en-US" b="1" dirty="0">
                <a:solidFill>
                  <a:srgbClr val="FF0000"/>
                </a:solidFill>
              </a:rPr>
              <a:t> as ET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conn = </a:t>
            </a:r>
            <a:r>
              <a:rPr lang="en-US" b="1" dirty="0" err="1">
                <a:solidFill>
                  <a:srgbClr val="FF0000"/>
                </a:solidFill>
              </a:rPr>
              <a:t>urllib.urlopen</a:t>
            </a:r>
            <a:r>
              <a:rPr lang="en-US" b="1" dirty="0">
                <a:solidFill>
                  <a:srgbClr val="FF0000"/>
                </a:solidFill>
              </a:rPr>
              <a:t>("https://www.iu.edu/~iunews/services/newsrooms/feeds/?format=rss20&amp;id=1232a17b814f4e1c77a8fb801f237996&amp;sort=date")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lines = </a:t>
            </a:r>
            <a:r>
              <a:rPr lang="en-US" b="1" dirty="0" err="1">
                <a:solidFill>
                  <a:srgbClr val="FF0000"/>
                </a:solidFill>
              </a:rPr>
              <a:t>conn.read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conn.close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root = ET.XML(lines)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</a:t>
            </a:r>
            <a:r>
              <a:rPr lang="en-US" b="1" dirty="0" err="1">
                <a:solidFill>
                  <a:srgbClr val="FF0000"/>
                </a:solidFill>
              </a:rPr>
              <a:t>root.tag</a:t>
            </a:r>
            <a:r>
              <a:rPr lang="en-US" b="1" dirty="0">
                <a:solidFill>
                  <a:srgbClr val="FF0000"/>
                </a:solidFill>
              </a:rPr>
              <a:t>		#this just prints out '</a:t>
            </a:r>
            <a:r>
              <a:rPr lang="en-US" b="1" dirty="0" err="1">
                <a:solidFill>
                  <a:srgbClr val="FF0000"/>
                </a:solidFill>
              </a:rPr>
              <a:t>rss</a:t>
            </a:r>
            <a:r>
              <a:rPr lang="en-US" b="1" dirty="0">
                <a:solidFill>
                  <a:srgbClr val="FF0000"/>
                </a:solidFill>
              </a:rPr>
              <a:t>'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5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in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991600" cy="46256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We’re interested in getting the source/credit of the new feed</a:t>
            </a:r>
          </a:p>
          <a:p>
            <a:endParaRPr lang="en-US" dirty="0" smtClean="0"/>
          </a:p>
          <a:p>
            <a:r>
              <a:rPr lang="en-US" dirty="0" smtClean="0"/>
              <a:t>View the page source and look at the top to see the namespace declaration: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&lt;</a:t>
            </a:r>
            <a:r>
              <a:rPr lang="en-US" sz="2000" dirty="0" err="1">
                <a:solidFill>
                  <a:srgbClr val="7030A0"/>
                </a:solidFill>
              </a:rPr>
              <a:t>rss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xmlns:media</a:t>
            </a:r>
            <a:r>
              <a:rPr lang="en-US" sz="2000" dirty="0">
                <a:solidFill>
                  <a:srgbClr val="7030A0"/>
                </a:solidFill>
              </a:rPr>
              <a:t>="http://search.yahoo.com/</a:t>
            </a:r>
            <a:r>
              <a:rPr lang="en-US" sz="2000" dirty="0" err="1">
                <a:solidFill>
                  <a:srgbClr val="7030A0"/>
                </a:solidFill>
              </a:rPr>
              <a:t>mrss</a:t>
            </a:r>
            <a:r>
              <a:rPr lang="en-US" sz="2000" dirty="0">
                <a:solidFill>
                  <a:srgbClr val="7030A0"/>
                </a:solidFill>
              </a:rPr>
              <a:t>/" version="2.0</a:t>
            </a:r>
            <a:r>
              <a:rPr lang="en-US" sz="2000" dirty="0" smtClean="0">
                <a:solidFill>
                  <a:srgbClr val="7030A0"/>
                </a:solidFill>
              </a:rPr>
              <a:t>"&gt;</a:t>
            </a:r>
          </a:p>
          <a:p>
            <a:pPr lvl="1"/>
            <a:endParaRPr lang="en-US" sz="2000" dirty="0" smtClean="0"/>
          </a:p>
          <a:p>
            <a:r>
              <a:rPr lang="en-US" dirty="0" smtClean="0"/>
              <a:t>So let’s try adding this:</a:t>
            </a:r>
          </a:p>
          <a:p>
            <a:pPr marL="118872" indent="0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news_items</a:t>
            </a:r>
            <a:r>
              <a:rPr lang="en-US" sz="2400" b="1" dirty="0">
                <a:solidFill>
                  <a:srgbClr val="FF0000"/>
                </a:solidFill>
              </a:rPr>
              <a:t> = </a:t>
            </a:r>
            <a:r>
              <a:rPr lang="en-US" sz="2400" b="1" dirty="0" err="1">
                <a:solidFill>
                  <a:srgbClr val="FF0000"/>
                </a:solidFill>
              </a:rPr>
              <a:t>root.findall</a:t>
            </a:r>
            <a:r>
              <a:rPr lang="en-US" sz="2400" b="1" dirty="0">
                <a:solidFill>
                  <a:srgbClr val="FF0000"/>
                </a:solidFill>
              </a:rPr>
              <a:t>("{http://search.yahoo.com/mrss/}credit")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print </a:t>
            </a:r>
            <a:r>
              <a:rPr lang="en-US" sz="2400" b="1" dirty="0" err="1" smtClean="0">
                <a:solidFill>
                  <a:srgbClr val="FF0000"/>
                </a:solidFill>
              </a:rPr>
              <a:t>news_items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Does it work?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5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in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the file again… what the path to the text element?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channel/item/…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 we change it to:</a:t>
            </a:r>
          </a:p>
          <a:p>
            <a:pPr marL="118872" indent="0"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news_items</a:t>
            </a:r>
            <a:r>
              <a:rPr lang="en-US" sz="2000" b="1" dirty="0">
                <a:solidFill>
                  <a:srgbClr val="FF0000"/>
                </a:solidFill>
              </a:rPr>
              <a:t> = </a:t>
            </a:r>
            <a:r>
              <a:rPr lang="en-US" sz="2000" b="1" dirty="0" err="1">
                <a:solidFill>
                  <a:srgbClr val="FF0000"/>
                </a:solidFill>
              </a:rPr>
              <a:t>root.findall</a:t>
            </a:r>
            <a:r>
              <a:rPr lang="en-US" sz="2000" b="1" dirty="0">
                <a:solidFill>
                  <a:srgbClr val="FF0000"/>
                </a:solidFill>
              </a:rPr>
              <a:t>("channel/item/{http://search.yahoo.com/mrss/}credit")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print </a:t>
            </a:r>
            <a:r>
              <a:rPr lang="en-US" sz="2000" b="1" dirty="0" err="1" smtClean="0">
                <a:solidFill>
                  <a:srgbClr val="FF0000"/>
                </a:solidFill>
              </a:rPr>
              <a:t>news_items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dirty="0" smtClean="0"/>
              <a:t>It’s all about finding the right path!!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9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 Titles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144000" cy="4625609"/>
          </a:xfrm>
        </p:spPr>
        <p:txBody>
          <a:bodyPr>
            <a:normAutofit fontScale="32500" lnSpcReduction="20000"/>
          </a:bodyPr>
          <a:lstStyle/>
          <a:p>
            <a:r>
              <a:rPr lang="en-US" sz="6200" dirty="0" smtClean="0"/>
              <a:t>Print the title and credit of each news item </a:t>
            </a:r>
            <a:r>
              <a:rPr lang="en-US" sz="6200" dirty="0" smtClean="0"/>
              <a:t>from 2014 in </a:t>
            </a:r>
            <a:r>
              <a:rPr lang="en-US" sz="6200" dirty="0" smtClean="0"/>
              <a:t>the feed like this</a:t>
            </a:r>
            <a:r>
              <a:rPr lang="en-US" sz="6200" dirty="0" smtClean="0"/>
              <a:t>:</a:t>
            </a:r>
          </a:p>
          <a:p>
            <a:pPr marL="118872" indent="0">
              <a:buNone/>
            </a:pPr>
            <a:endParaRPr lang="en-US" sz="3700" dirty="0"/>
          </a:p>
          <a:p>
            <a:pPr marL="118872" indent="0">
              <a:buNone/>
            </a:pPr>
            <a:r>
              <a:rPr lang="en-US" sz="3700" b="1" dirty="0">
                <a:solidFill>
                  <a:srgbClr val="00B050"/>
                </a:solidFill>
              </a:rPr>
              <a:t>&gt;&gt;&gt; </a:t>
            </a:r>
          </a:p>
          <a:p>
            <a:pPr marL="118872" indent="0">
              <a:buNone/>
            </a:pPr>
            <a:r>
              <a:rPr lang="en-US" sz="3700" b="1" dirty="0">
                <a:solidFill>
                  <a:srgbClr val="00B050"/>
                </a:solidFill>
              </a:rPr>
              <a:t>Current News Items:</a:t>
            </a:r>
          </a:p>
          <a:p>
            <a:pPr marL="118872" indent="0">
              <a:buNone/>
            </a:pPr>
            <a:r>
              <a:rPr lang="en-US" sz="3700" b="1" dirty="0">
                <a:solidFill>
                  <a:srgbClr val="00B050"/>
                </a:solidFill>
              </a:rPr>
              <a:t>--------------------------------------------------------------------------------</a:t>
            </a:r>
          </a:p>
          <a:p>
            <a:pPr marL="118872" indent="0">
              <a:buNone/>
            </a:pPr>
            <a:r>
              <a:rPr lang="en-US" sz="3700" b="1" dirty="0">
                <a:solidFill>
                  <a:srgbClr val="00B050"/>
                </a:solidFill>
              </a:rPr>
              <a:t>Title: IU Research and Technology Corp. signs licensing agreement to expand Critical Web Reader globally</a:t>
            </a:r>
          </a:p>
          <a:p>
            <a:pPr marL="118872" indent="0">
              <a:buNone/>
            </a:pPr>
            <a:r>
              <a:rPr lang="en-US" sz="3700" b="1" dirty="0">
                <a:solidFill>
                  <a:srgbClr val="00B050"/>
                </a:solidFill>
              </a:rPr>
              <a:t>Credit: Indiana University</a:t>
            </a:r>
          </a:p>
          <a:p>
            <a:pPr marL="118872" indent="0">
              <a:buNone/>
            </a:pPr>
            <a:r>
              <a:rPr lang="en-US" sz="3700" b="1" dirty="0">
                <a:solidFill>
                  <a:srgbClr val="00B050"/>
                </a:solidFill>
              </a:rPr>
              <a:t>Date: Tue, 15 Jul 2014 00:00:00 EDT</a:t>
            </a:r>
          </a:p>
          <a:p>
            <a:pPr marL="118872" indent="0">
              <a:buNone/>
            </a:pPr>
            <a:r>
              <a:rPr lang="en-US" sz="3700" b="1" dirty="0">
                <a:solidFill>
                  <a:srgbClr val="00B050"/>
                </a:solidFill>
              </a:rPr>
              <a:t>--------------------------------------------------------------------------------</a:t>
            </a:r>
          </a:p>
          <a:p>
            <a:pPr marL="118872" indent="0">
              <a:buNone/>
            </a:pPr>
            <a:r>
              <a:rPr lang="en-US" sz="3700" b="1" dirty="0">
                <a:solidFill>
                  <a:srgbClr val="00B050"/>
                </a:solidFill>
              </a:rPr>
              <a:t>Title: Dennis </a:t>
            </a:r>
            <a:r>
              <a:rPr lang="en-US" sz="3700" b="1" dirty="0" err="1">
                <a:solidFill>
                  <a:srgbClr val="00B050"/>
                </a:solidFill>
              </a:rPr>
              <a:t>Groth</a:t>
            </a:r>
            <a:r>
              <a:rPr lang="en-US" sz="3700" b="1" dirty="0">
                <a:solidFill>
                  <a:srgbClr val="00B050"/>
                </a:solidFill>
              </a:rPr>
              <a:t> named vice provost for undergraduate education at IU Bloomington</a:t>
            </a:r>
          </a:p>
          <a:p>
            <a:pPr marL="118872" indent="0">
              <a:buNone/>
            </a:pPr>
            <a:r>
              <a:rPr lang="en-US" sz="3700" b="1" dirty="0">
                <a:solidFill>
                  <a:srgbClr val="00B050"/>
                </a:solidFill>
              </a:rPr>
              <a:t>Credit: Indiana University</a:t>
            </a:r>
          </a:p>
          <a:p>
            <a:pPr marL="118872" indent="0">
              <a:buNone/>
            </a:pPr>
            <a:r>
              <a:rPr lang="en-US" sz="3700" b="1" dirty="0">
                <a:solidFill>
                  <a:srgbClr val="00B050"/>
                </a:solidFill>
              </a:rPr>
              <a:t>Date: Mon,  7 Jul 2014 00:00:00 EDT</a:t>
            </a:r>
          </a:p>
          <a:p>
            <a:pPr marL="118872" indent="0">
              <a:buNone/>
            </a:pPr>
            <a:r>
              <a:rPr lang="en-US" sz="3700" b="1" dirty="0">
                <a:solidFill>
                  <a:srgbClr val="00B050"/>
                </a:solidFill>
              </a:rPr>
              <a:t>--------------------------------------------------------------------------------</a:t>
            </a:r>
          </a:p>
          <a:p>
            <a:pPr marL="118872" indent="0">
              <a:buNone/>
            </a:pPr>
            <a:r>
              <a:rPr lang="en-US" sz="3700" b="1" dirty="0">
                <a:solidFill>
                  <a:srgbClr val="00B050"/>
                </a:solidFill>
              </a:rPr>
              <a:t>Title: Von Welch named new leader of IU's Center for Applied Cybersecurity Research</a:t>
            </a:r>
          </a:p>
          <a:p>
            <a:pPr marL="118872" indent="0">
              <a:buNone/>
            </a:pPr>
            <a:r>
              <a:rPr lang="en-US" sz="3700" b="1" dirty="0">
                <a:solidFill>
                  <a:srgbClr val="00B050"/>
                </a:solidFill>
              </a:rPr>
              <a:t>Credit: Indiana University</a:t>
            </a:r>
          </a:p>
          <a:p>
            <a:pPr marL="118872" indent="0">
              <a:buNone/>
            </a:pPr>
            <a:r>
              <a:rPr lang="en-US" sz="3700" b="1" dirty="0">
                <a:solidFill>
                  <a:srgbClr val="00B050"/>
                </a:solidFill>
              </a:rPr>
              <a:t>Date: Tue,  1 Jul 2014 00:00:00 EDT</a:t>
            </a:r>
          </a:p>
          <a:p>
            <a:pPr marL="118872" indent="0">
              <a:buNone/>
            </a:pPr>
            <a:r>
              <a:rPr lang="en-US" sz="3700" b="1" dirty="0">
                <a:solidFill>
                  <a:srgbClr val="00B050"/>
                </a:solidFill>
              </a:rPr>
              <a:t>--------------------------------------------------------------------------------</a:t>
            </a:r>
          </a:p>
          <a:p>
            <a:pPr marL="118872" indent="0">
              <a:buNone/>
            </a:pPr>
            <a:r>
              <a:rPr lang="en-US" sz="3700" b="1" dirty="0">
                <a:solidFill>
                  <a:srgbClr val="00B050"/>
                </a:solidFill>
              </a:rPr>
              <a:t>Title: Star </a:t>
            </a:r>
            <a:r>
              <a:rPr lang="en-US" sz="3700" b="1" dirty="0" err="1">
                <a:solidFill>
                  <a:srgbClr val="00B050"/>
                </a:solidFill>
              </a:rPr>
              <a:t>Trak</a:t>
            </a:r>
            <a:r>
              <a:rPr lang="en-US" sz="3700" b="1" dirty="0">
                <a:solidFill>
                  <a:srgbClr val="00B050"/>
                </a:solidFill>
              </a:rPr>
              <a:t>: July 2014</a:t>
            </a:r>
          </a:p>
          <a:p>
            <a:pPr marL="118872" indent="0">
              <a:buNone/>
            </a:pPr>
            <a:r>
              <a:rPr lang="en-US" sz="3700" b="1" dirty="0">
                <a:solidFill>
                  <a:srgbClr val="00B050"/>
                </a:solidFill>
              </a:rPr>
              <a:t>Credit: Indiana University</a:t>
            </a:r>
          </a:p>
          <a:p>
            <a:pPr marL="118872" indent="0">
              <a:buNone/>
            </a:pPr>
            <a:r>
              <a:rPr lang="en-US" sz="3700" b="1" dirty="0">
                <a:solidFill>
                  <a:srgbClr val="00B050"/>
                </a:solidFill>
              </a:rPr>
              <a:t>Date: Tue,  1 Jul 2014 00:00:00 EDT</a:t>
            </a:r>
          </a:p>
          <a:p>
            <a:pPr marL="118872" indent="0">
              <a:buNone/>
            </a:pPr>
            <a:r>
              <a:rPr lang="en-US" sz="3700" b="1" dirty="0">
                <a:solidFill>
                  <a:srgbClr val="00B050"/>
                </a:solidFill>
              </a:rPr>
              <a:t>--------------------------------------------------------------------------------</a:t>
            </a:r>
          </a:p>
          <a:p>
            <a:pPr marL="118872" indent="0">
              <a:buNone/>
            </a:pPr>
            <a:r>
              <a:rPr lang="en-US" sz="3700" b="1" dirty="0">
                <a:solidFill>
                  <a:srgbClr val="00B050"/>
                </a:solidFill>
              </a:rPr>
              <a:t>Title: IU </a:t>
            </a:r>
            <a:r>
              <a:rPr lang="en-US" sz="3700" b="1" dirty="0" err="1">
                <a:solidFill>
                  <a:srgbClr val="00B050"/>
                </a:solidFill>
              </a:rPr>
              <a:t>informaticist</a:t>
            </a:r>
            <a:r>
              <a:rPr lang="en-US" sz="3700" b="1" dirty="0">
                <a:solidFill>
                  <a:srgbClr val="00B050"/>
                </a:solidFill>
              </a:rPr>
              <a:t> Y.Y. </a:t>
            </a:r>
            <a:r>
              <a:rPr lang="en-US" sz="3700" b="1" dirty="0" err="1">
                <a:solidFill>
                  <a:srgbClr val="00B050"/>
                </a:solidFill>
              </a:rPr>
              <a:t>Ahn</a:t>
            </a:r>
            <a:r>
              <a:rPr lang="en-US" sz="3700" b="1" dirty="0">
                <a:solidFill>
                  <a:srgbClr val="00B050"/>
                </a:solidFill>
              </a:rPr>
              <a:t> named one of seven Microsoft Research Faculty Fellows </a:t>
            </a:r>
          </a:p>
          <a:p>
            <a:pPr marL="118872" indent="0">
              <a:buNone/>
            </a:pPr>
            <a:r>
              <a:rPr lang="en-US" sz="3700" b="1" dirty="0">
                <a:solidFill>
                  <a:srgbClr val="00B050"/>
                </a:solidFill>
              </a:rPr>
              <a:t>Credit: Indiana University</a:t>
            </a:r>
          </a:p>
          <a:p>
            <a:pPr marL="118872" indent="0">
              <a:buNone/>
            </a:pPr>
            <a:r>
              <a:rPr lang="en-US" sz="3700" b="1" dirty="0">
                <a:solidFill>
                  <a:srgbClr val="00B050"/>
                </a:solidFill>
              </a:rPr>
              <a:t>Date: Thu, 12 Jun 2014 00:00:00 EDT</a:t>
            </a:r>
          </a:p>
          <a:p>
            <a:pPr marL="118872" indent="0">
              <a:buNone/>
            </a:pPr>
            <a:r>
              <a:rPr lang="en-US" sz="3700" b="1" dirty="0" smtClean="0">
                <a:solidFill>
                  <a:srgbClr val="00B050"/>
                </a:solidFill>
              </a:rPr>
              <a:t>--------------------------------------------------------------------------------</a:t>
            </a:r>
          </a:p>
          <a:p>
            <a:pPr marL="118872" indent="0">
              <a:buNone/>
            </a:pPr>
            <a:endParaRPr lang="en-US" sz="3700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sz="3700" b="1" dirty="0" smtClean="0"/>
              <a:t>Etc.</a:t>
            </a:r>
            <a:endParaRPr lang="en-US" sz="3700" b="1" dirty="0"/>
          </a:p>
        </p:txBody>
      </p:sp>
    </p:spTree>
    <p:extLst>
      <p:ext uri="{BB962C8B-B14F-4D97-AF65-F5344CB8AC3E}">
        <p14:creationId xmlns:p14="http://schemas.microsoft.com/office/powerpoint/2010/main" val="329190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 Titles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839200" cy="4930409"/>
          </a:xfrm>
        </p:spPr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urllib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xml.etree.ElementTree</a:t>
            </a:r>
            <a:r>
              <a:rPr lang="en-US" b="1" dirty="0">
                <a:solidFill>
                  <a:srgbClr val="FF0000"/>
                </a:solidFill>
              </a:rPr>
              <a:t> as ET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conn = </a:t>
            </a:r>
            <a:r>
              <a:rPr lang="en-US" b="1" dirty="0" err="1">
                <a:solidFill>
                  <a:srgbClr val="FF0000"/>
                </a:solidFill>
              </a:rPr>
              <a:t>urllib.urlopen</a:t>
            </a:r>
            <a:r>
              <a:rPr lang="en-US" b="1" dirty="0">
                <a:solidFill>
                  <a:srgbClr val="FF0000"/>
                </a:solidFill>
              </a:rPr>
              <a:t>("https://www.iu.edu/~iunews/services/newsrooms/feeds/?format=rss20&amp;id=1232a17b814f4e1c77a8fb801f237996&amp;sort=date")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lines = </a:t>
            </a:r>
            <a:r>
              <a:rPr lang="en-US" b="1" dirty="0" err="1">
                <a:solidFill>
                  <a:srgbClr val="FF0000"/>
                </a:solidFill>
              </a:rPr>
              <a:t>conn.read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conn.close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root = ET.XML(lines)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"Current News Items:\n", "-" * 80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news_items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root.findall</a:t>
            </a:r>
            <a:r>
              <a:rPr lang="en-US" b="1" dirty="0">
                <a:solidFill>
                  <a:srgbClr val="FF0000"/>
                </a:solidFill>
              </a:rPr>
              <a:t>("channel/item")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 news in </a:t>
            </a:r>
            <a:r>
              <a:rPr lang="en-US" b="1" dirty="0" err="1">
                <a:solidFill>
                  <a:srgbClr val="FF0000"/>
                </a:solidFill>
              </a:rPr>
              <a:t>news_items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if "2014" in </a:t>
            </a:r>
            <a:r>
              <a:rPr lang="en-US" b="1" dirty="0" err="1">
                <a:solidFill>
                  <a:srgbClr val="FF0000"/>
                </a:solidFill>
              </a:rPr>
              <a:t>news.find</a:t>
            </a:r>
            <a:r>
              <a:rPr lang="en-US" b="1" dirty="0">
                <a:solidFill>
                  <a:srgbClr val="FF0000"/>
                </a:solidFill>
              </a:rPr>
              <a:t>("</a:t>
            </a:r>
            <a:r>
              <a:rPr lang="en-US" b="1" dirty="0" err="1">
                <a:solidFill>
                  <a:srgbClr val="FF0000"/>
                </a:solidFill>
              </a:rPr>
              <a:t>pubDate</a:t>
            </a:r>
            <a:r>
              <a:rPr lang="en-US" b="1" dirty="0">
                <a:solidFill>
                  <a:srgbClr val="FF0000"/>
                </a:solidFill>
              </a:rPr>
              <a:t>").text: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print "Title:", </a:t>
            </a:r>
            <a:r>
              <a:rPr lang="en-US" b="1" dirty="0" err="1">
                <a:solidFill>
                  <a:srgbClr val="FF0000"/>
                </a:solidFill>
              </a:rPr>
              <a:t>news.find</a:t>
            </a:r>
            <a:r>
              <a:rPr lang="en-US" b="1" dirty="0">
                <a:solidFill>
                  <a:srgbClr val="FF0000"/>
                </a:solidFill>
              </a:rPr>
              <a:t>("title").text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print "Credit:", </a:t>
            </a:r>
            <a:r>
              <a:rPr lang="en-US" b="1" dirty="0" err="1">
                <a:solidFill>
                  <a:srgbClr val="FF0000"/>
                </a:solidFill>
              </a:rPr>
              <a:t>news.find</a:t>
            </a:r>
            <a:r>
              <a:rPr lang="en-US" b="1" dirty="0">
                <a:solidFill>
                  <a:srgbClr val="FF0000"/>
                </a:solidFill>
              </a:rPr>
              <a:t>("{http://search.yahoo.com/mrss/}credit").text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print "Date:", </a:t>
            </a:r>
            <a:r>
              <a:rPr lang="en-US" b="1" dirty="0" err="1">
                <a:solidFill>
                  <a:srgbClr val="FF0000"/>
                </a:solidFill>
              </a:rPr>
              <a:t>news.find</a:t>
            </a:r>
            <a:r>
              <a:rPr lang="en-US" b="1" dirty="0">
                <a:solidFill>
                  <a:srgbClr val="FF0000"/>
                </a:solidFill>
              </a:rPr>
              <a:t>("</a:t>
            </a:r>
            <a:r>
              <a:rPr lang="en-US" b="1" dirty="0" err="1">
                <a:solidFill>
                  <a:srgbClr val="FF0000"/>
                </a:solidFill>
              </a:rPr>
              <a:t>pubDate</a:t>
            </a:r>
            <a:r>
              <a:rPr lang="en-US" b="1" dirty="0">
                <a:solidFill>
                  <a:srgbClr val="FF0000"/>
                </a:solidFill>
              </a:rPr>
              <a:t>").text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print "-" * 80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40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Match (Solution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600"/>
          </a:xfrm>
        </p:spPr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xml.etree.ElementTree</a:t>
            </a:r>
            <a:r>
              <a:rPr lang="en-US" b="1" dirty="0">
                <a:solidFill>
                  <a:srgbClr val="FF0000"/>
                </a:solidFill>
              </a:rPr>
              <a:t> as ET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id_find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num</a:t>
            </a:r>
            <a:r>
              <a:rPr lang="en-US" b="1" dirty="0">
                <a:solidFill>
                  <a:srgbClr val="FF0000"/>
                </a:solidFill>
              </a:rPr>
              <a:t>):    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root = </a:t>
            </a:r>
            <a:r>
              <a:rPr lang="en-US" b="1" dirty="0" err="1">
                <a:solidFill>
                  <a:srgbClr val="FF0000"/>
                </a:solidFill>
              </a:rPr>
              <a:t>ET.parse</a:t>
            </a:r>
            <a:r>
              <a:rPr lang="en-US" b="1" dirty="0">
                <a:solidFill>
                  <a:srgbClr val="FF0000"/>
                </a:solidFill>
              </a:rPr>
              <a:t>(source="students.xml")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elements = </a:t>
            </a:r>
            <a:r>
              <a:rPr lang="en-US" b="1" dirty="0" err="1">
                <a:solidFill>
                  <a:srgbClr val="FF0000"/>
                </a:solidFill>
              </a:rPr>
              <a:t>root.getiterator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first = ""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last = ""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for </a:t>
            </a:r>
            <a:r>
              <a:rPr lang="en-US" b="1" dirty="0" err="1">
                <a:solidFill>
                  <a:srgbClr val="FF0000"/>
                </a:solidFill>
              </a:rPr>
              <a:t>elem</a:t>
            </a:r>
            <a:r>
              <a:rPr lang="en-US" b="1" dirty="0">
                <a:solidFill>
                  <a:srgbClr val="FF0000"/>
                </a:solidFill>
              </a:rPr>
              <a:t> in elements: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if </a:t>
            </a:r>
            <a:r>
              <a:rPr lang="en-US" b="1" dirty="0" err="1">
                <a:solidFill>
                  <a:srgbClr val="FF0000"/>
                </a:solidFill>
              </a:rPr>
              <a:t>elem.tag</a:t>
            </a:r>
            <a:r>
              <a:rPr lang="en-US" b="1" dirty="0">
                <a:solidFill>
                  <a:srgbClr val="FF0000"/>
                </a:solidFill>
              </a:rPr>
              <a:t> == "first":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first = </a:t>
            </a:r>
            <a:r>
              <a:rPr lang="en-US" b="1" dirty="0" err="1">
                <a:solidFill>
                  <a:srgbClr val="FF0000"/>
                </a:solidFill>
              </a:rPr>
              <a:t>elem.text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FF0000"/>
                </a:solidFill>
              </a:rPr>
              <a:t>elif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elem.tag</a:t>
            </a:r>
            <a:r>
              <a:rPr lang="en-US" b="1" dirty="0">
                <a:solidFill>
                  <a:srgbClr val="FF0000"/>
                </a:solidFill>
              </a:rPr>
              <a:t> == "last":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last = </a:t>
            </a:r>
            <a:r>
              <a:rPr lang="en-US" b="1" dirty="0" err="1">
                <a:solidFill>
                  <a:srgbClr val="FF0000"/>
                </a:solidFill>
              </a:rPr>
              <a:t>elem.text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FF0000"/>
                </a:solidFill>
              </a:rPr>
              <a:t>elif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elem.tag</a:t>
            </a:r>
            <a:r>
              <a:rPr lang="en-US" b="1" dirty="0">
                <a:solidFill>
                  <a:srgbClr val="FF0000"/>
                </a:solidFill>
              </a:rPr>
              <a:t> == "id" and </a:t>
            </a:r>
            <a:r>
              <a:rPr lang="en-US" b="1" dirty="0" err="1">
                <a:solidFill>
                  <a:srgbClr val="FF0000"/>
                </a:solidFill>
              </a:rPr>
              <a:t>elem.text</a:t>
            </a:r>
            <a:r>
              <a:rPr lang="en-US" b="1" dirty="0">
                <a:solidFill>
                  <a:srgbClr val="FF0000"/>
                </a:solidFill>
              </a:rPr>
              <a:t> == </a:t>
            </a:r>
            <a:r>
              <a:rPr lang="en-US" b="1" dirty="0" err="1">
                <a:solidFill>
                  <a:srgbClr val="FF0000"/>
                </a:solidFill>
              </a:rPr>
              <a:t>num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print first, last, "found."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id_find</a:t>
            </a:r>
            <a:r>
              <a:rPr lang="en-US" b="1" dirty="0">
                <a:solidFill>
                  <a:srgbClr val="FF0000"/>
                </a:solidFill>
              </a:rPr>
              <a:t>("0019846768</a:t>
            </a:r>
            <a:r>
              <a:rPr lang="en-US" b="1" dirty="0" smtClean="0">
                <a:solidFill>
                  <a:srgbClr val="FF0000"/>
                </a:solidFill>
              </a:rPr>
              <a:t>")	#Jack Sparrow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id_find</a:t>
            </a:r>
            <a:r>
              <a:rPr lang="en-US" b="1" dirty="0">
                <a:solidFill>
                  <a:srgbClr val="FF0000"/>
                </a:solidFill>
              </a:rPr>
              <a:t>("0019846789</a:t>
            </a:r>
            <a:r>
              <a:rPr lang="en-US" b="1" dirty="0" smtClean="0">
                <a:solidFill>
                  <a:srgbClr val="FF0000"/>
                </a:solidFill>
              </a:rPr>
              <a:t>")	#Jason Bourne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67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Match (Solution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1"/>
            <a:ext cx="8991600" cy="4800600"/>
          </a:xfrm>
        </p:spPr>
        <p:txBody>
          <a:bodyPr>
            <a:normAutofit fontScale="775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xml.etree.ElementTree</a:t>
            </a:r>
            <a:r>
              <a:rPr lang="en-US" b="1" dirty="0">
                <a:solidFill>
                  <a:srgbClr val="FF0000"/>
                </a:solidFill>
              </a:rPr>
              <a:t> as ET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id_find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num</a:t>
            </a:r>
            <a:r>
              <a:rPr lang="en-US" b="1" dirty="0">
                <a:solidFill>
                  <a:srgbClr val="FF0000"/>
                </a:solidFill>
              </a:rPr>
              <a:t>):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root = </a:t>
            </a:r>
            <a:r>
              <a:rPr lang="en-US" b="1" dirty="0" err="1">
                <a:solidFill>
                  <a:srgbClr val="FF0000"/>
                </a:solidFill>
              </a:rPr>
              <a:t>ET.parse</a:t>
            </a:r>
            <a:r>
              <a:rPr lang="en-US" b="1" dirty="0">
                <a:solidFill>
                  <a:srgbClr val="FF0000"/>
                </a:solidFill>
              </a:rPr>
              <a:t>(source="students.xml")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students = </a:t>
            </a:r>
            <a:r>
              <a:rPr lang="en-US" b="1" dirty="0" err="1">
                <a:solidFill>
                  <a:srgbClr val="FF0000"/>
                </a:solidFill>
              </a:rPr>
              <a:t>root.findall</a:t>
            </a:r>
            <a:r>
              <a:rPr lang="en-US" b="1" dirty="0">
                <a:solidFill>
                  <a:srgbClr val="FF0000"/>
                </a:solidFill>
              </a:rPr>
              <a:t>("Student")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for student in students: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if </a:t>
            </a:r>
            <a:r>
              <a:rPr lang="en-US" b="1" dirty="0" err="1">
                <a:solidFill>
                  <a:srgbClr val="FF0000"/>
                </a:solidFill>
              </a:rPr>
              <a:t>student.find</a:t>
            </a:r>
            <a:r>
              <a:rPr lang="en-US" b="1" dirty="0">
                <a:solidFill>
                  <a:srgbClr val="FF0000"/>
                </a:solidFill>
              </a:rPr>
              <a:t>("id").text == </a:t>
            </a:r>
            <a:r>
              <a:rPr lang="en-US" b="1" dirty="0" err="1">
                <a:solidFill>
                  <a:srgbClr val="FF0000"/>
                </a:solidFill>
              </a:rPr>
              <a:t>num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print "Found:", </a:t>
            </a:r>
            <a:r>
              <a:rPr lang="en-US" b="1" dirty="0" err="1">
                <a:solidFill>
                  <a:srgbClr val="FF0000"/>
                </a:solidFill>
              </a:rPr>
              <a:t>student.find</a:t>
            </a:r>
            <a:r>
              <a:rPr lang="en-US" b="1" dirty="0">
                <a:solidFill>
                  <a:srgbClr val="FF0000"/>
                </a:solidFill>
              </a:rPr>
              <a:t>("name/first").text,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print </a:t>
            </a:r>
            <a:r>
              <a:rPr lang="en-US" b="1" dirty="0" err="1">
                <a:solidFill>
                  <a:srgbClr val="FF0000"/>
                </a:solidFill>
              </a:rPr>
              <a:t>student.find</a:t>
            </a:r>
            <a:r>
              <a:rPr lang="en-US" b="1" dirty="0">
                <a:solidFill>
                  <a:srgbClr val="FF0000"/>
                </a:solidFill>
              </a:rPr>
              <a:t>("name/last").text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id_find</a:t>
            </a:r>
            <a:r>
              <a:rPr lang="en-US" b="1" dirty="0">
                <a:solidFill>
                  <a:srgbClr val="FF0000"/>
                </a:solidFill>
              </a:rPr>
              <a:t>("0019846768")	#Jack Sparrow</a:t>
            </a: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id_find</a:t>
            </a:r>
            <a:r>
              <a:rPr lang="en-US" b="1" dirty="0">
                <a:solidFill>
                  <a:srgbClr val="FF0000"/>
                </a:solidFill>
              </a:rPr>
              <a:t>("0019846789")	#Jason Bourne</a:t>
            </a:r>
          </a:p>
        </p:txBody>
      </p:sp>
    </p:spTree>
    <p:extLst>
      <p:ext uri="{BB962C8B-B14F-4D97-AF65-F5344CB8AC3E}">
        <p14:creationId xmlns:p14="http://schemas.microsoft.com/office/powerpoint/2010/main" val="257642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Match (Solution </a:t>
            </a:r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1"/>
            <a:ext cx="8991600" cy="4800600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import </a:t>
            </a:r>
            <a:r>
              <a:rPr lang="en-US" sz="1800" b="1" dirty="0" err="1">
                <a:solidFill>
                  <a:srgbClr val="FF0000"/>
                </a:solidFill>
              </a:rPr>
              <a:t>xml.etree.ElementTree</a:t>
            </a:r>
            <a:r>
              <a:rPr lang="en-US" sz="1800" b="1" dirty="0">
                <a:solidFill>
                  <a:srgbClr val="FF0000"/>
                </a:solidFill>
              </a:rPr>
              <a:t> as ET</a:t>
            </a:r>
          </a:p>
          <a:p>
            <a:pPr marL="118872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800" b="1" dirty="0" err="1">
                <a:solidFill>
                  <a:srgbClr val="FF0000"/>
                </a:solidFill>
              </a:rPr>
              <a:t>def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id_find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r>
              <a:rPr lang="en-US" sz="1800" b="1" dirty="0" err="1">
                <a:solidFill>
                  <a:srgbClr val="FF0000"/>
                </a:solidFill>
              </a:rPr>
              <a:t>num</a:t>
            </a:r>
            <a:r>
              <a:rPr lang="en-US" sz="1800" b="1" dirty="0">
                <a:solidFill>
                  <a:srgbClr val="FF0000"/>
                </a:solidFill>
              </a:rPr>
              <a:t>):</a:t>
            </a:r>
          </a:p>
          <a:p>
            <a:pPr marL="118872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print "Found:", [</a:t>
            </a:r>
            <a:r>
              <a:rPr lang="en-US" sz="1800" b="1" dirty="0" err="1">
                <a:solidFill>
                  <a:srgbClr val="FF0000"/>
                </a:solidFill>
              </a:rPr>
              <a:t>student.find</a:t>
            </a:r>
            <a:r>
              <a:rPr lang="en-US" sz="1800" b="1" dirty="0">
                <a:solidFill>
                  <a:srgbClr val="FF0000"/>
                </a:solidFill>
              </a:rPr>
              <a:t>("name/first").text + " " + </a:t>
            </a:r>
            <a:r>
              <a:rPr lang="en-US" sz="1800" b="1" dirty="0" err="1">
                <a:solidFill>
                  <a:srgbClr val="FF0000"/>
                </a:solidFill>
              </a:rPr>
              <a:t>student.find</a:t>
            </a:r>
            <a:r>
              <a:rPr lang="en-US" sz="1800" b="1" dirty="0">
                <a:solidFill>
                  <a:srgbClr val="FF0000"/>
                </a:solidFill>
              </a:rPr>
              <a:t>("name/last").text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                 for student in </a:t>
            </a:r>
            <a:r>
              <a:rPr lang="en-US" sz="1800" b="1" dirty="0" err="1">
                <a:solidFill>
                  <a:srgbClr val="FF0000"/>
                </a:solidFill>
              </a:rPr>
              <a:t>ET.parse</a:t>
            </a:r>
            <a:r>
              <a:rPr lang="en-US" sz="1800" b="1" dirty="0">
                <a:solidFill>
                  <a:srgbClr val="FF0000"/>
                </a:solidFill>
              </a:rPr>
              <a:t>(source="students.xml").</a:t>
            </a:r>
            <a:r>
              <a:rPr lang="en-US" sz="1800" b="1" dirty="0" err="1">
                <a:solidFill>
                  <a:srgbClr val="FF0000"/>
                </a:solidFill>
              </a:rPr>
              <a:t>findall</a:t>
            </a:r>
            <a:r>
              <a:rPr lang="en-US" sz="1800" b="1" dirty="0">
                <a:solidFill>
                  <a:srgbClr val="FF0000"/>
                </a:solidFill>
              </a:rPr>
              <a:t>("Student")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                 if </a:t>
            </a:r>
            <a:r>
              <a:rPr lang="en-US" sz="1800" b="1" dirty="0" err="1">
                <a:solidFill>
                  <a:srgbClr val="FF0000"/>
                </a:solidFill>
              </a:rPr>
              <a:t>student.find</a:t>
            </a:r>
            <a:r>
              <a:rPr lang="en-US" sz="1800" b="1" dirty="0">
                <a:solidFill>
                  <a:srgbClr val="FF0000"/>
                </a:solidFill>
              </a:rPr>
              <a:t>("id").text == </a:t>
            </a:r>
            <a:r>
              <a:rPr lang="en-US" sz="1800" b="1" dirty="0" err="1">
                <a:solidFill>
                  <a:srgbClr val="FF0000"/>
                </a:solidFill>
              </a:rPr>
              <a:t>num</a:t>
            </a:r>
            <a:r>
              <a:rPr lang="en-US" sz="1800" b="1" dirty="0">
                <a:solidFill>
                  <a:srgbClr val="FF0000"/>
                </a:solidFill>
              </a:rPr>
              <a:t>][0]</a:t>
            </a:r>
          </a:p>
          <a:p>
            <a:pPr marL="118872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800" b="1" dirty="0" err="1">
                <a:solidFill>
                  <a:srgbClr val="FF0000"/>
                </a:solidFill>
              </a:rPr>
              <a:t>id_find</a:t>
            </a:r>
            <a:r>
              <a:rPr lang="en-US" sz="1800" b="1" dirty="0">
                <a:solidFill>
                  <a:srgbClr val="FF0000"/>
                </a:solidFill>
              </a:rPr>
              <a:t>("0019846768")	#Jack Sparrow</a:t>
            </a:r>
          </a:p>
          <a:p>
            <a:pPr marL="118872" indent="0">
              <a:buNone/>
            </a:pPr>
            <a:r>
              <a:rPr lang="en-US" sz="1800" b="1" dirty="0" err="1">
                <a:solidFill>
                  <a:srgbClr val="FF0000"/>
                </a:solidFill>
              </a:rPr>
              <a:t>id_find</a:t>
            </a:r>
            <a:r>
              <a:rPr lang="en-US" sz="1800" b="1" dirty="0">
                <a:solidFill>
                  <a:srgbClr val="FF0000"/>
                </a:solidFill>
              </a:rPr>
              <a:t>("0019846789")	#Jason Bourne</a:t>
            </a:r>
          </a:p>
        </p:txBody>
      </p:sp>
    </p:spTree>
    <p:extLst>
      <p:ext uri="{BB962C8B-B14F-4D97-AF65-F5344CB8AC3E}">
        <p14:creationId xmlns:p14="http://schemas.microsoft.com/office/powerpoint/2010/main" val="378762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also write to an XML file.</a:t>
            </a:r>
          </a:p>
          <a:p>
            <a:endParaRPr lang="en-US" dirty="0"/>
          </a:p>
          <a:p>
            <a:r>
              <a:rPr lang="en-US" dirty="0" smtClean="0"/>
              <a:t>Let’s start with updating an existing entry. When we find a matching element, we can edit the </a:t>
            </a:r>
            <a:r>
              <a:rPr lang="en-US" dirty="0" err="1" smtClean="0">
                <a:solidFill>
                  <a:srgbClr val="FF0000"/>
                </a:solidFill>
              </a:rPr>
              <a:t>element.text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We finalize changes to the file with a .</a:t>
            </a:r>
            <a:r>
              <a:rPr lang="en-US" dirty="0" smtClean="0">
                <a:solidFill>
                  <a:srgbClr val="FF0000"/>
                </a:solidFill>
              </a:rPr>
              <a:t>write()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31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534400" cy="462560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Try this, with </a:t>
            </a:r>
            <a:r>
              <a:rPr lang="en-US" b="1" dirty="0" smtClean="0"/>
              <a:t>students.xml</a:t>
            </a:r>
            <a:r>
              <a:rPr lang="en-US" dirty="0" smtClean="0"/>
              <a:t> in the same folder: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xml.etree.ElementTree</a:t>
            </a:r>
            <a:r>
              <a:rPr lang="en-US" b="1" dirty="0">
                <a:solidFill>
                  <a:srgbClr val="FF0000"/>
                </a:solidFill>
              </a:rPr>
              <a:t> as ET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root = </a:t>
            </a:r>
            <a:r>
              <a:rPr lang="en-US" b="1" dirty="0" err="1">
                <a:solidFill>
                  <a:srgbClr val="FF0000"/>
                </a:solidFill>
              </a:rPr>
              <a:t>ET.parse</a:t>
            </a:r>
            <a:r>
              <a:rPr lang="en-US" b="1" dirty="0">
                <a:solidFill>
                  <a:srgbClr val="FF0000"/>
                </a:solidFill>
              </a:rPr>
              <a:t>(source="students.xml")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elements = </a:t>
            </a:r>
            <a:r>
              <a:rPr lang="en-US" b="1" dirty="0" err="1">
                <a:solidFill>
                  <a:srgbClr val="FF0000"/>
                </a:solidFill>
              </a:rPr>
              <a:t>root.getiterator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 </a:t>
            </a:r>
            <a:r>
              <a:rPr lang="en-US" b="1" dirty="0" err="1">
                <a:solidFill>
                  <a:srgbClr val="FF0000"/>
                </a:solidFill>
              </a:rPr>
              <a:t>elem</a:t>
            </a:r>
            <a:r>
              <a:rPr lang="en-US" b="1" dirty="0">
                <a:solidFill>
                  <a:srgbClr val="FF0000"/>
                </a:solidFill>
              </a:rPr>
              <a:t> in elements: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if </a:t>
            </a:r>
            <a:r>
              <a:rPr lang="en-US" b="1" dirty="0" err="1">
                <a:solidFill>
                  <a:srgbClr val="FF0000"/>
                </a:solidFill>
              </a:rPr>
              <a:t>elem.tag</a:t>
            </a:r>
            <a:r>
              <a:rPr lang="en-US" b="1" dirty="0">
                <a:solidFill>
                  <a:srgbClr val="FF0000"/>
                </a:solidFill>
              </a:rPr>
              <a:t> == "credit":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7030A0"/>
                </a:solidFill>
              </a:rPr>
              <a:t>elem.text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7030A0"/>
                </a:solidFill>
              </a:rPr>
              <a:t>str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elem.text</a:t>
            </a:r>
            <a:r>
              <a:rPr lang="en-US" b="1" dirty="0">
                <a:solidFill>
                  <a:srgbClr val="7030A0"/>
                </a:solidFill>
              </a:rPr>
              <a:t>) + 1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  <a:r>
              <a:rPr lang="en-US" b="1" dirty="0" smtClean="0">
                <a:solidFill>
                  <a:srgbClr val="FF0000"/>
                </a:solidFill>
              </a:rPr>
              <a:t>	#notice the data types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"All students credits have been updated."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root.write</a:t>
            </a:r>
            <a:r>
              <a:rPr lang="en-US" b="1" dirty="0">
                <a:solidFill>
                  <a:srgbClr val="7030A0"/>
                </a:solidFill>
              </a:rPr>
              <a:t>("students.xml")</a:t>
            </a:r>
          </a:p>
        </p:txBody>
      </p:sp>
    </p:spTree>
    <p:extLst>
      <p:ext uri="{BB962C8B-B14F-4D97-AF65-F5344CB8AC3E}">
        <p14:creationId xmlns:p14="http://schemas.microsoft.com/office/powerpoint/2010/main" val="361631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Credits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1"/>
            <a:ext cx="8839200" cy="4876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Write a </a:t>
            </a:r>
            <a:r>
              <a:rPr lang="en-US" sz="2400" b="1" dirty="0" err="1" smtClean="0">
                <a:solidFill>
                  <a:srgbClr val="FF0000"/>
                </a:solidFill>
              </a:rPr>
              <a:t>print_credits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function that displays the current credits of all students.</a:t>
            </a:r>
          </a:p>
          <a:p>
            <a:r>
              <a:rPr lang="en-US" sz="2400" dirty="0" smtClean="0"/>
              <a:t>Write a function called </a:t>
            </a:r>
            <a:r>
              <a:rPr lang="en-US" sz="2400" b="1" dirty="0" err="1" smtClean="0">
                <a:solidFill>
                  <a:srgbClr val="FF0000"/>
                </a:solidFill>
              </a:rPr>
              <a:t>add_credit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that takes a </a:t>
            </a:r>
            <a:r>
              <a:rPr lang="en-US" sz="2400" dirty="0" smtClean="0">
                <a:solidFill>
                  <a:srgbClr val="0070C0"/>
                </a:solidFill>
              </a:rPr>
              <a:t>student</a:t>
            </a:r>
            <a:r>
              <a:rPr lang="en-US" sz="2400" dirty="0" smtClean="0"/>
              <a:t> and a </a:t>
            </a:r>
            <a:r>
              <a:rPr lang="en-US" sz="2400" dirty="0" smtClean="0">
                <a:solidFill>
                  <a:srgbClr val="0070C0"/>
                </a:solidFill>
              </a:rPr>
              <a:t>number</a:t>
            </a:r>
            <a:r>
              <a:rPr lang="en-US" sz="2400" dirty="0" smtClean="0"/>
              <a:t>, and adds that number to the student’s credits. Save this change to the XML file.</a:t>
            </a:r>
          </a:p>
          <a:p>
            <a:pPr marL="118872" indent="0">
              <a:buNone/>
            </a:pPr>
            <a:endParaRPr lang="en-US" sz="2400" dirty="0"/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#main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root = </a:t>
            </a:r>
            <a:r>
              <a:rPr lang="en-US" sz="2000" b="1" dirty="0" err="1">
                <a:solidFill>
                  <a:srgbClr val="FF0000"/>
                </a:solidFill>
              </a:rPr>
              <a:t>ET.parse</a:t>
            </a:r>
            <a:r>
              <a:rPr lang="en-US" sz="2000" b="1" dirty="0">
                <a:solidFill>
                  <a:srgbClr val="FF0000"/>
                </a:solidFill>
              </a:rPr>
              <a:t>(source="students.xml")</a:t>
            </a:r>
          </a:p>
          <a:p>
            <a:pPr marL="118872" indent="0"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print_credits</a:t>
            </a:r>
            <a:r>
              <a:rPr lang="en-US" sz="2000" b="1" dirty="0">
                <a:solidFill>
                  <a:srgbClr val="FF0000"/>
                </a:solidFill>
              </a:rPr>
              <a:t>(root)</a:t>
            </a:r>
          </a:p>
          <a:p>
            <a:pPr marL="118872" indent="0"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add_credit</a:t>
            </a:r>
            <a:r>
              <a:rPr lang="en-US" sz="2000" b="1" dirty="0">
                <a:solidFill>
                  <a:srgbClr val="FF0000"/>
                </a:solidFill>
              </a:rPr>
              <a:t>(root, "Rose Dawson", 3)</a:t>
            </a:r>
          </a:p>
          <a:p>
            <a:pPr marL="118872" indent="0"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print_credits</a:t>
            </a:r>
            <a:r>
              <a:rPr lang="en-US" sz="2000" b="1" dirty="0">
                <a:solidFill>
                  <a:srgbClr val="FF0000"/>
                </a:solidFill>
              </a:rPr>
              <a:t>(root)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3758724"/>
            <a:ext cx="4191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&gt;&gt;&gt; 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Status of credits: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Katie Smith has 12 credits.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Jack Sparrow has 10 credits.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Jason Bourne has 16 credits.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Rose Dawson has 9 credits.</a:t>
            </a:r>
          </a:p>
          <a:p>
            <a:endParaRPr lang="en-US" sz="1400" b="1" dirty="0">
              <a:solidFill>
                <a:srgbClr val="00B050"/>
              </a:solidFill>
            </a:endParaRPr>
          </a:p>
          <a:p>
            <a:r>
              <a:rPr lang="en-US" sz="1400" b="1" dirty="0">
                <a:solidFill>
                  <a:srgbClr val="00B050"/>
                </a:solidFill>
              </a:rPr>
              <a:t>3 credits have been added to Rose Dawson's records.</a:t>
            </a:r>
          </a:p>
          <a:p>
            <a:endParaRPr lang="en-US" sz="1400" b="1" dirty="0">
              <a:solidFill>
                <a:srgbClr val="00B050"/>
              </a:solidFill>
            </a:endParaRPr>
          </a:p>
          <a:p>
            <a:r>
              <a:rPr lang="en-US" sz="1400" b="1" dirty="0">
                <a:solidFill>
                  <a:srgbClr val="00B050"/>
                </a:solidFill>
              </a:rPr>
              <a:t>Status of credits: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Katie Smith has 12 credits.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Jack Sparrow has 10 credits.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Jason Bourne has 16 credits.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Rose Dawson has 12 credits.</a:t>
            </a:r>
          </a:p>
        </p:txBody>
      </p:sp>
    </p:spTree>
    <p:extLst>
      <p:ext uri="{BB962C8B-B14F-4D97-AF65-F5344CB8AC3E}">
        <p14:creationId xmlns:p14="http://schemas.microsoft.com/office/powerpoint/2010/main" val="27793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Credits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296400" cy="5486399"/>
          </a:xfrm>
        </p:spPr>
        <p:txBody>
          <a:bodyPr>
            <a:normAutofit fontScale="400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xml.etree.ElementTree</a:t>
            </a:r>
            <a:r>
              <a:rPr lang="en-US" b="1" dirty="0">
                <a:solidFill>
                  <a:srgbClr val="FF0000"/>
                </a:solidFill>
              </a:rPr>
              <a:t> as ET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print_credits</a:t>
            </a:r>
            <a:r>
              <a:rPr lang="en-US" b="1" dirty="0">
                <a:solidFill>
                  <a:srgbClr val="FF0000"/>
                </a:solidFill>
              </a:rPr>
              <a:t>(node):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elements = </a:t>
            </a:r>
            <a:r>
              <a:rPr lang="en-US" b="1" dirty="0" err="1">
                <a:solidFill>
                  <a:srgbClr val="FF0000"/>
                </a:solidFill>
              </a:rPr>
              <a:t>node.getiterator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print "\</a:t>
            </a:r>
            <a:r>
              <a:rPr lang="en-US" b="1" dirty="0" err="1">
                <a:solidFill>
                  <a:srgbClr val="FF0000"/>
                </a:solidFill>
              </a:rPr>
              <a:t>nStatus</a:t>
            </a:r>
            <a:r>
              <a:rPr lang="en-US" b="1" dirty="0">
                <a:solidFill>
                  <a:srgbClr val="FF0000"/>
                </a:solidFill>
              </a:rPr>
              <a:t> of credits:"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for </a:t>
            </a:r>
            <a:r>
              <a:rPr lang="en-US" b="1" dirty="0" err="1">
                <a:solidFill>
                  <a:srgbClr val="FF0000"/>
                </a:solidFill>
              </a:rPr>
              <a:t>elem</a:t>
            </a:r>
            <a:r>
              <a:rPr lang="en-US" b="1" dirty="0">
                <a:solidFill>
                  <a:srgbClr val="FF0000"/>
                </a:solidFill>
              </a:rPr>
              <a:t> in elements: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if </a:t>
            </a:r>
            <a:r>
              <a:rPr lang="en-US" b="1" dirty="0" err="1">
                <a:solidFill>
                  <a:srgbClr val="FF0000"/>
                </a:solidFill>
              </a:rPr>
              <a:t>elem.tag</a:t>
            </a:r>
            <a:r>
              <a:rPr lang="en-US" b="1" dirty="0">
                <a:solidFill>
                  <a:srgbClr val="FF0000"/>
                </a:solidFill>
              </a:rPr>
              <a:t> == "Student":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print </a:t>
            </a:r>
            <a:r>
              <a:rPr lang="en-US" b="1" dirty="0" err="1">
                <a:solidFill>
                  <a:srgbClr val="FF0000"/>
                </a:solidFill>
              </a:rPr>
              <a:t>elem.find</a:t>
            </a:r>
            <a:r>
              <a:rPr lang="en-US" b="1" dirty="0">
                <a:solidFill>
                  <a:srgbClr val="FF0000"/>
                </a:solidFill>
              </a:rPr>
              <a:t>("name/first").text, </a:t>
            </a:r>
            <a:r>
              <a:rPr lang="en-US" b="1" dirty="0" err="1">
                <a:solidFill>
                  <a:srgbClr val="FF0000"/>
                </a:solidFill>
              </a:rPr>
              <a:t>elem.find</a:t>
            </a:r>
            <a:r>
              <a:rPr lang="en-US" b="1" dirty="0">
                <a:solidFill>
                  <a:srgbClr val="FF0000"/>
                </a:solidFill>
              </a:rPr>
              <a:t>("name/last").text, "has", </a:t>
            </a:r>
            <a:r>
              <a:rPr lang="en-US" b="1" dirty="0" err="1">
                <a:solidFill>
                  <a:srgbClr val="FF0000"/>
                </a:solidFill>
              </a:rPr>
              <a:t>elem.find</a:t>
            </a:r>
            <a:r>
              <a:rPr lang="en-US" b="1" dirty="0">
                <a:solidFill>
                  <a:srgbClr val="FF0000"/>
                </a:solidFill>
              </a:rPr>
              <a:t>("credit").text, "credits."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add_credit</a:t>
            </a:r>
            <a:r>
              <a:rPr lang="en-US" b="1" dirty="0">
                <a:solidFill>
                  <a:srgbClr val="FF0000"/>
                </a:solidFill>
              </a:rPr>
              <a:t>(node, student, </a:t>
            </a:r>
            <a:r>
              <a:rPr lang="en-US" b="1" dirty="0" err="1">
                <a:solidFill>
                  <a:srgbClr val="FF0000"/>
                </a:solidFill>
              </a:rPr>
              <a:t>new_val</a:t>
            </a:r>
            <a:r>
              <a:rPr lang="en-US" b="1" dirty="0">
                <a:solidFill>
                  <a:srgbClr val="FF0000"/>
                </a:solidFill>
              </a:rPr>
              <a:t>):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elements = </a:t>
            </a:r>
            <a:r>
              <a:rPr lang="en-US" b="1" dirty="0" err="1">
                <a:solidFill>
                  <a:srgbClr val="FF0000"/>
                </a:solidFill>
              </a:rPr>
              <a:t>node.getiterator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for </a:t>
            </a:r>
            <a:r>
              <a:rPr lang="en-US" b="1" dirty="0" err="1">
                <a:solidFill>
                  <a:srgbClr val="FF0000"/>
                </a:solidFill>
              </a:rPr>
              <a:t>elem</a:t>
            </a:r>
            <a:r>
              <a:rPr lang="en-US" b="1" dirty="0">
                <a:solidFill>
                  <a:srgbClr val="FF0000"/>
                </a:solidFill>
              </a:rPr>
              <a:t> in elements: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if </a:t>
            </a:r>
            <a:r>
              <a:rPr lang="en-US" b="1" dirty="0" err="1">
                <a:solidFill>
                  <a:srgbClr val="FF0000"/>
                </a:solidFill>
              </a:rPr>
              <a:t>elem.tag</a:t>
            </a:r>
            <a:r>
              <a:rPr lang="en-US" b="1" dirty="0">
                <a:solidFill>
                  <a:srgbClr val="FF0000"/>
                </a:solidFill>
              </a:rPr>
              <a:t> == "Student":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if (</a:t>
            </a:r>
            <a:r>
              <a:rPr lang="en-US" b="1" dirty="0" err="1">
                <a:solidFill>
                  <a:srgbClr val="FF0000"/>
                </a:solidFill>
              </a:rPr>
              <a:t>elem.find</a:t>
            </a:r>
            <a:r>
              <a:rPr lang="en-US" b="1" dirty="0">
                <a:solidFill>
                  <a:srgbClr val="FF0000"/>
                </a:solidFill>
              </a:rPr>
              <a:t>("name/first").text + " " + </a:t>
            </a:r>
            <a:r>
              <a:rPr lang="en-US" b="1" dirty="0" err="1">
                <a:solidFill>
                  <a:srgbClr val="FF0000"/>
                </a:solidFill>
              </a:rPr>
              <a:t>elem.find</a:t>
            </a:r>
            <a:r>
              <a:rPr lang="en-US" b="1" dirty="0">
                <a:solidFill>
                  <a:srgbClr val="FF0000"/>
                </a:solidFill>
              </a:rPr>
              <a:t>("name/last").text) == student: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    credit = </a:t>
            </a:r>
            <a:r>
              <a:rPr lang="en-US" b="1" dirty="0" err="1">
                <a:solidFill>
                  <a:srgbClr val="FF0000"/>
                </a:solidFill>
              </a:rPr>
              <a:t>elem.find</a:t>
            </a:r>
            <a:r>
              <a:rPr lang="en-US" b="1" dirty="0">
                <a:solidFill>
                  <a:srgbClr val="FF0000"/>
                </a:solidFill>
              </a:rPr>
              <a:t>("credit")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    </a:t>
            </a:r>
            <a:r>
              <a:rPr lang="en-US" b="1" dirty="0" err="1">
                <a:solidFill>
                  <a:srgbClr val="FF0000"/>
                </a:solidFill>
              </a:rPr>
              <a:t>credit.text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str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credit.text</a:t>
            </a:r>
            <a:r>
              <a:rPr lang="en-US" b="1" dirty="0">
                <a:solidFill>
                  <a:srgbClr val="FF0000"/>
                </a:solidFill>
              </a:rPr>
              <a:t>) + </a:t>
            </a:r>
            <a:r>
              <a:rPr lang="en-US" b="1" dirty="0" err="1">
                <a:solidFill>
                  <a:srgbClr val="FF0000"/>
                </a:solidFill>
              </a:rPr>
              <a:t>new_val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print "\n", </a:t>
            </a:r>
            <a:r>
              <a:rPr lang="en-US" b="1" dirty="0" err="1">
                <a:solidFill>
                  <a:srgbClr val="FF0000"/>
                </a:solidFill>
              </a:rPr>
              <a:t>new_val</a:t>
            </a:r>
            <a:r>
              <a:rPr lang="en-US" b="1" dirty="0">
                <a:solidFill>
                  <a:srgbClr val="FF0000"/>
                </a:solidFill>
              </a:rPr>
              <a:t>, "credits have been added to", student + "'s records."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node.write</a:t>
            </a:r>
            <a:r>
              <a:rPr lang="en-US" b="1" dirty="0">
                <a:solidFill>
                  <a:srgbClr val="FF0000"/>
                </a:solidFill>
              </a:rPr>
              <a:t>("students.xml")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#main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root = </a:t>
            </a:r>
            <a:r>
              <a:rPr lang="en-US" b="1" dirty="0" err="1">
                <a:solidFill>
                  <a:srgbClr val="FF0000"/>
                </a:solidFill>
              </a:rPr>
              <a:t>ET.parse</a:t>
            </a:r>
            <a:r>
              <a:rPr lang="en-US" b="1" dirty="0">
                <a:solidFill>
                  <a:srgbClr val="FF0000"/>
                </a:solidFill>
              </a:rPr>
              <a:t>(source="students.xml")</a:t>
            </a: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print_credits</a:t>
            </a:r>
            <a:r>
              <a:rPr lang="en-US" b="1" dirty="0">
                <a:solidFill>
                  <a:srgbClr val="FF0000"/>
                </a:solidFill>
              </a:rPr>
              <a:t>(root)</a:t>
            </a: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add_credit</a:t>
            </a:r>
            <a:r>
              <a:rPr lang="en-US" b="1" dirty="0">
                <a:solidFill>
                  <a:srgbClr val="FF0000"/>
                </a:solidFill>
              </a:rPr>
              <a:t>(root, "Rose Dawson", 3)</a:t>
            </a: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print_credits</a:t>
            </a:r>
            <a:r>
              <a:rPr lang="en-US" b="1" dirty="0">
                <a:solidFill>
                  <a:srgbClr val="FF0000"/>
                </a:solidFill>
              </a:rPr>
              <a:t>(root)</a:t>
            </a:r>
          </a:p>
        </p:txBody>
      </p:sp>
    </p:spTree>
    <p:extLst>
      <p:ext uri="{BB962C8B-B14F-4D97-AF65-F5344CB8AC3E}">
        <p14:creationId xmlns:p14="http://schemas.microsoft.com/office/powerpoint/2010/main" val="200919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I211 – Information Infrastructure II&amp;quot;&quot;/&gt;&lt;property id=&quot;20307&quot; value=&quot;256&quot;/&gt;&lt;/object&gt;&lt;object type=&quot;3&quot; unique_id=&quot;10097&quot;&gt;&lt;property id=&quot;20148&quot; value=&quot;5&quot;/&gt;&lt;property id=&quot;20300&quot; value=&quot;Slide 18 - &amp;quot;Questions?&amp;quot;&quot;/&gt;&lt;property id=&quot;20307&quot; value=&quot;399&quot;/&gt;&lt;/object&gt;&lt;object type=&quot;3&quot; unique_id=&quot;10414&quot;&gt;&lt;property id=&quot;20148&quot; value=&quot;5&quot;/&gt;&lt;property id=&quot;20300&quot; value=&quot;Slide 2 - &amp;quot;Standard Library Documentation&amp;quot;&quot;/&gt;&lt;property id=&quot;20307&quot; value=&quot;400&quot;/&gt;&lt;/object&gt;&lt;object type=&quot;3&quot; unique_id=&quot;10430&quot;&gt;&lt;property id=&quot;20148&quot; value=&quot;5&quot;/&gt;&lt;property id=&quot;20300&quot; value=&quot;Slide 3 - &amp;quot;Modules&amp;quot;&quot;/&gt;&lt;property id=&quot;20307&quot; value=&quot;401&quot;/&gt;&lt;/object&gt;&lt;object type=&quot;3&quot; unique_id=&quot;10449&quot;&gt;&lt;property id=&quot;20148&quot; value=&quot;5&quot;/&gt;&lt;property id=&quot;20300&quot; value=&quot;Slide 4 - &amp;quot;User-defined Modules&amp;quot;&quot;/&gt;&lt;property id=&quot;20307&quot; value=&quot;402&quot;/&gt;&lt;/object&gt;&lt;object type=&quot;3&quot; unique_id=&quot;10471&quot;&gt;&lt;property id=&quot;20148&quot; value=&quot;5&quot;/&gt;&lt;property id=&quot;20300&quot; value=&quot;Slide 5 - &amp;quot;Ways to Import&amp;quot;&quot;/&gt;&lt;property id=&quot;20307&quot; value=&quot;403&quot;/&gt;&lt;/object&gt;&lt;object type=&quot;3&quot; unique_id=&quot;10512&quot;&gt;&lt;property id=&quot;20148&quot; value=&quot;5&quot;/&gt;&lt;property id=&quot;20300&quot; value=&quot;Slide 6 - &amp;quot;Python Standard Library&amp;quot;&quot;/&gt;&lt;property id=&quot;20307&quot; value=&quot;404&quot;/&gt;&lt;/object&gt;&lt;object type=&quot;3&quot; unique_id=&quot;10549&quot;&gt;&lt;property id=&quot;20148&quot; value=&quot;5&quot;/&gt;&lt;property id=&quot;20300&quot; value=&quot;Slide 7 - &amp;quot;Python Standard Library&amp;quot;&quot;/&gt;&lt;property id=&quot;20307&quot; value=&quot;405&quot;/&gt;&lt;/object&gt;&lt;object type=&quot;3&quot; unique_id=&quot;10550&quot;&gt;&lt;property id=&quot;20148&quot; value=&quot;5&quot;/&gt;&lt;property id=&quot;20300&quot; value=&quot;Slide 8 - &amp;quot;System Module (sys)&amp;quot;&quot;/&gt;&lt;property id=&quot;20307&quot; value=&quot;406&quot;/&gt;&lt;/object&gt;&lt;object type=&quot;3&quot; unique_id=&quot;10595&quot;&gt;&lt;property id=&quot;20148&quot; value=&quot;5&quot;/&gt;&lt;property id=&quot;20300&quot; value=&quot;Slide 9 - &amp;quot;Getting help&amp;quot;&quot;/&gt;&lt;property id=&quot;20307&quot; value=&quot;407&quot;/&gt;&lt;/object&gt;&lt;object type=&quot;3&quot; unique_id=&quot;10596&quot;&gt;&lt;property id=&quot;20148&quot; value=&quot;5&quot;/&gt;&lt;property id=&quot;20300&quot; value=&quot;Slide 11 - &amp;quot;Operating System Module (os)&amp;quot;&quot;/&gt;&lt;property id=&quot;20307&quot; value=&quot;408&quot;/&gt;&lt;/object&gt;&lt;object type=&quot;3&quot; unique_id=&quot;10688&quot;&gt;&lt;property id=&quot;20148&quot; value=&quot;5&quot;/&gt;&lt;property id=&quot;20300&quot; value=&quot;Slide 12 - &amp;quot;Save File (Group Work)&amp;quot;&quot;/&gt;&lt;property id=&quot;20307&quot; value=&quot;409&quot;/&gt;&lt;/object&gt;&lt;object type=&quot;3&quot; unique_id=&quot;10689&quot;&gt;&lt;property id=&quot;20148&quot; value=&quot;5&quot;/&gt;&lt;property id=&quot;20300&quot; value=&quot;Slide 13 - &amp;quot;Save File (solution)&amp;quot;&quot;/&gt;&lt;property id=&quot;20307&quot; value=&quot;410&quot;/&gt;&lt;/object&gt;&lt;object type=&quot;3&quot; unique_id=&quot;10690&quot;&gt;&lt;property id=&quot;20148&quot; value=&quot;5&quot;/&gt;&lt;property id=&quot;20300&quot; value=&quot;Slide 14 - &amp;quot;Operating System Module (os)&amp;quot;&quot;/&gt;&lt;property id=&quot;20307&quot; value=&quot;411&quot;/&gt;&lt;/object&gt;&lt;object type=&quot;3&quot; unique_id=&quot;10771&quot;&gt;&lt;property id=&quot;20148&quot; value=&quot;5&quot;/&gt;&lt;property id=&quot;20300&quot; value=&quot;Slide 15 - &amp;quot;Files &amp;amp; Directories&amp;quot;&quot;/&gt;&lt;property id=&quot;20307&quot; value=&quot;412&quot;/&gt;&lt;/object&gt;&lt;object type=&quot;3&quot; unique_id=&quot;10857&quot;&gt;&lt;property id=&quot;20148&quot; value=&quot;5&quot;/&gt;&lt;property id=&quot;20300&quot; value=&quot;Slide 10 - &amp;quot;Operating Systems&amp;quot;&quot;/&gt;&lt;property id=&quot;20307&quot; value=&quot;413&quot;/&gt;&lt;/object&gt;&lt;object type=&quot;3&quot; unique_id=&quot;10930&quot;&gt;&lt;property id=&quot;20148&quot; value=&quot;5&quot;/&gt;&lt;property id=&quot;20300&quot; value=&quot;Slide 16 - &amp;quot;Files &amp;amp; Directories&amp;quot;&quot;/&gt;&lt;property id=&quot;20307&quot; value=&quot;415&quot;/&gt;&lt;/object&gt;&lt;object type=&quot;3&quot; unique_id=&quot;10931&quot;&gt;&lt;property id=&quot;20148&quot; value=&quot;5&quot;/&gt;&lt;property id=&quot;20300&quot; value=&quot;Slide 17 - &amp;quot;Files &amp;amp; Directories&amp;quot;&quot;/&gt;&lt;property id=&quot;20307&quot; value=&quot;414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1478</TotalTime>
  <Words>1871</Words>
  <Application>Microsoft Office PowerPoint</Application>
  <PresentationFormat>On-screen Show (4:3)</PresentationFormat>
  <Paragraphs>412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Module</vt:lpstr>
      <vt:lpstr>I211 – Information Infrastructure II</vt:lpstr>
      <vt:lpstr>Name Match (Group Work)</vt:lpstr>
      <vt:lpstr>Name Match (Solution 1)</vt:lpstr>
      <vt:lpstr>Name Match (Solution 2)</vt:lpstr>
      <vt:lpstr>Name Match (Solution 3)</vt:lpstr>
      <vt:lpstr>Modifying XML</vt:lpstr>
      <vt:lpstr>Modifying XML</vt:lpstr>
      <vt:lpstr>Add Credits (Group Work)</vt:lpstr>
      <vt:lpstr>Add Credits (Solution)</vt:lpstr>
      <vt:lpstr>Modifying XML</vt:lpstr>
      <vt:lpstr>Modifying XML</vt:lpstr>
      <vt:lpstr>Modifying XML</vt:lpstr>
      <vt:lpstr>Modifying XML</vt:lpstr>
      <vt:lpstr>New Student (Group Work)</vt:lpstr>
      <vt:lpstr>New Student (Solution)</vt:lpstr>
      <vt:lpstr>Modifying XML</vt:lpstr>
      <vt:lpstr>Namespaces in XML</vt:lpstr>
      <vt:lpstr>Namespaces in XML</vt:lpstr>
      <vt:lpstr>Namespaces in XML</vt:lpstr>
      <vt:lpstr>Namespaces in XML</vt:lpstr>
      <vt:lpstr>Namespaces in XML</vt:lpstr>
      <vt:lpstr>Namespaces in XML</vt:lpstr>
      <vt:lpstr>Namespaces in XML</vt:lpstr>
      <vt:lpstr>Namespaces in XML</vt:lpstr>
      <vt:lpstr>Namespaces in XML</vt:lpstr>
      <vt:lpstr>Namespaces in XML</vt:lpstr>
      <vt:lpstr>News Titles (Group Work)</vt:lpstr>
      <vt:lpstr>News Titles (Solution)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</dc:creator>
  <cp:lastModifiedBy>J</cp:lastModifiedBy>
  <cp:revision>193</cp:revision>
  <dcterms:created xsi:type="dcterms:W3CDTF">2011-05-09T18:33:34Z</dcterms:created>
  <dcterms:modified xsi:type="dcterms:W3CDTF">2014-07-17T16:38:18Z</dcterms:modified>
</cp:coreProperties>
</file>