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432" r:id="rId3"/>
    <p:sldId id="420" r:id="rId4"/>
    <p:sldId id="421" r:id="rId5"/>
    <p:sldId id="433" r:id="rId6"/>
    <p:sldId id="422" r:id="rId7"/>
    <p:sldId id="423" r:id="rId8"/>
    <p:sldId id="424" r:id="rId9"/>
    <p:sldId id="434" r:id="rId10"/>
    <p:sldId id="435" r:id="rId11"/>
    <p:sldId id="436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399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>
      <p:cViewPr varScale="1">
        <p:scale>
          <a:sx n="111" d="100"/>
          <a:sy n="111" d="100"/>
        </p:scale>
        <p:origin x="-18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gi.soic.indiana.edu/~johfdunc/guesses.txt" TargetMode="External"/><Relationship Id="rId2" Type="http://schemas.openxmlformats.org/officeDocument/2006/relationships/hyperlink" Target="http://cgi.soic.indiana.edu/~johfdunc/secret_vaul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gi.soic.indiana.edu/~johfdunc/p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CGI (HTML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&lt;head&gt;&lt;title&gt;Paper Rock Scissors&lt;/title&gt;&lt;/head&gt;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&lt;H1&gt;Paper Rock Scissors&lt;/H1&gt;&lt;</a:t>
            </a:r>
            <a:r>
              <a:rPr lang="en-US" b="1" dirty="0" err="1">
                <a:solidFill>
                  <a:srgbClr val="00B050"/>
                </a:solidFill>
              </a:rPr>
              <a:t>hr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&lt;FORM method="get" action="</a:t>
            </a:r>
            <a:r>
              <a:rPr lang="en-US" b="1" dirty="0" err="1">
                <a:solidFill>
                  <a:srgbClr val="00B050"/>
                </a:solidFill>
              </a:rPr>
              <a:t>prs.cgi</a:t>
            </a:r>
            <a:r>
              <a:rPr lang="en-US" b="1" dirty="0">
                <a:solidFill>
                  <a:srgbClr val="00B050"/>
                </a:solidFill>
              </a:rPr>
              <a:t>"&gt;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&lt;H3&gt;Choose your weapon:&lt;/H3&gt;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&lt;select name="weapon"&gt;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	&lt;option&gt;Paper&lt;/option&gt;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	&lt;option&gt;Rock&lt;/option&gt;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	&lt;option&gt;Scissors&lt;/option&gt;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&lt;/select&gt;&lt;/p&gt;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&lt;input type="submit" value="Send"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&lt;/FORM&gt;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&lt;</a:t>
            </a:r>
            <a:r>
              <a:rPr lang="en-US" b="1" dirty="0" err="1">
                <a:solidFill>
                  <a:srgbClr val="00B050"/>
                </a:solidFill>
              </a:rPr>
              <a:t>hr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&lt;/html&gt;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9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CGI (Python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067800" cy="5257799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cgi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random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options = ["Paper", "Rock", "Scissors"]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images = {"Paper": "http://www.shelbyed.k12.al.us/schools/mhs/faculty/hwhitson/Art-new/paper2.jpg", "Rock": "http://icons.iconarchive.com/icons/</a:t>
            </a:r>
            <a:r>
              <a:rPr lang="en-US" b="1" dirty="0" err="1">
                <a:solidFill>
                  <a:srgbClr val="FF0000"/>
                </a:solidFill>
              </a:rPr>
              <a:t>raindropmemory</a:t>
            </a:r>
            <a:r>
              <a:rPr lang="en-US" b="1" dirty="0">
                <a:solidFill>
                  <a:srgbClr val="FF0000"/>
                </a:solidFill>
              </a:rPr>
              <a:t>/down-to-earth/256/G12-Rock-icon.png", "Scissors": "http://icons.iconarchive.com/icons/custom-icon-design/pretty-office-10/512/Scissors-icon.png"}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choice = </a:t>
            </a:r>
            <a:r>
              <a:rPr lang="en-US" b="1" dirty="0" err="1">
                <a:solidFill>
                  <a:srgbClr val="FF0000"/>
                </a:solidFill>
              </a:rPr>
              <a:t>random.choice</a:t>
            </a:r>
            <a:r>
              <a:rPr lang="en-US" b="1" dirty="0">
                <a:solidFill>
                  <a:srgbClr val="FF0000"/>
                </a:solidFill>
              </a:rPr>
              <a:t>(options)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form = </a:t>
            </a:r>
            <a:r>
              <a:rPr lang="en-US" b="1" dirty="0" err="1">
                <a:solidFill>
                  <a:srgbClr val="FF0000"/>
                </a:solidFill>
              </a:rPr>
              <a:t>cgi.FieldStorage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user_choice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form.getfirst</a:t>
            </a:r>
            <a:r>
              <a:rPr lang="en-US" b="1" dirty="0">
                <a:solidFill>
                  <a:srgbClr val="FF0000"/>
                </a:solidFill>
              </a:rPr>
              <a:t>('weapon', 'None')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user_choice</a:t>
            </a:r>
            <a:r>
              <a:rPr lang="en-US" b="1" dirty="0">
                <a:solidFill>
                  <a:srgbClr val="FF0000"/>
                </a:solidFill>
              </a:rPr>
              <a:t> == choice: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	status = "Tie"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elif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user_choice</a:t>
            </a:r>
            <a:r>
              <a:rPr lang="en-US" b="1" dirty="0">
                <a:solidFill>
                  <a:srgbClr val="FF0000"/>
                </a:solidFill>
              </a:rPr>
              <a:t> == "Rock" and choice == "Scissors") or (</a:t>
            </a:r>
            <a:r>
              <a:rPr lang="en-US" b="1" dirty="0" err="1">
                <a:solidFill>
                  <a:srgbClr val="FF0000"/>
                </a:solidFill>
              </a:rPr>
              <a:t>user_choice</a:t>
            </a:r>
            <a:r>
              <a:rPr lang="en-US" b="1" dirty="0">
                <a:solidFill>
                  <a:srgbClr val="FF0000"/>
                </a:solidFill>
              </a:rPr>
              <a:t> == "Paper" and choice == "Rock") or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user_choice</a:t>
            </a:r>
            <a:r>
              <a:rPr lang="en-US" b="1" dirty="0">
                <a:solidFill>
                  <a:srgbClr val="FF0000"/>
                </a:solidFill>
              </a:rPr>
              <a:t> == "Scissors" and choice == "Paper"):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	status = "You Win!"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	status = "You Lose!"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'&lt;html&gt;&lt;body&gt;&lt;table&gt;&lt;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&gt;&lt;td&gt;&lt;h1&gt;You chose:&lt;/h1&gt;&lt;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="%s" height="300"&gt;&lt;/td&gt;&lt;td&gt;&lt;h1&gt;The computer chooses:&lt;/h1&gt;&lt;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="%s" height="300"&gt;&lt;/td&gt;&lt;td&gt;&lt;h1&gt;Result:&lt;/h1&gt;&lt;h1&gt;%s&lt;/h1&gt;&lt;/td&gt;&lt;/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&gt;&lt;/table&gt;&lt;/body&gt;&lt;/html&gt;' % (images[</a:t>
            </a:r>
            <a:r>
              <a:rPr lang="en-US" b="1" dirty="0" err="1">
                <a:solidFill>
                  <a:srgbClr val="FF0000"/>
                </a:solidFill>
              </a:rPr>
              <a:t>user_choice</a:t>
            </a:r>
            <a:r>
              <a:rPr lang="en-US" b="1" dirty="0">
                <a:solidFill>
                  <a:srgbClr val="FF0000"/>
                </a:solidFill>
              </a:rPr>
              <a:t>], images[choice], status)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 Get &amp;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&lt;FORM method</a:t>
            </a:r>
            <a:r>
              <a:rPr lang="en-US" b="1" dirty="0" smtClean="0">
                <a:solidFill>
                  <a:srgbClr val="00B050"/>
                </a:solidFill>
              </a:rPr>
              <a:t>="post" </a:t>
            </a:r>
            <a:r>
              <a:rPr lang="en-US" b="1" dirty="0">
                <a:solidFill>
                  <a:srgbClr val="00B050"/>
                </a:solidFill>
              </a:rPr>
              <a:t>action="form2.cgi</a:t>
            </a:r>
            <a:r>
              <a:rPr lang="en-US" b="1" dirty="0" smtClean="0">
                <a:solidFill>
                  <a:srgbClr val="00B050"/>
                </a:solidFill>
              </a:rPr>
              <a:t>"&gt;</a:t>
            </a:r>
          </a:p>
          <a:p>
            <a:endParaRPr lang="en-US" dirty="0"/>
          </a:p>
          <a:p>
            <a:r>
              <a:rPr lang="en-US" dirty="0" smtClean="0"/>
              <a:t>When writing an HTML form, we have to specify a method attribute for the form.</a:t>
            </a:r>
          </a:p>
          <a:p>
            <a:endParaRPr lang="en-US" dirty="0"/>
          </a:p>
          <a:p>
            <a:r>
              <a:rPr lang="en-US" dirty="0" smtClean="0"/>
              <a:t>Two possible values: 	</a:t>
            </a:r>
            <a:r>
              <a:rPr lang="en-US" b="1" dirty="0" smtClean="0">
                <a:solidFill>
                  <a:srgbClr val="00B050"/>
                </a:solidFill>
              </a:rPr>
              <a:t>get</a:t>
            </a:r>
            <a:r>
              <a:rPr lang="en-US" dirty="0" smtClean="0"/>
              <a:t>   or     </a:t>
            </a:r>
            <a:r>
              <a:rPr lang="en-US" b="1" dirty="0" smtClean="0">
                <a:solidFill>
                  <a:srgbClr val="00B050"/>
                </a:solidFill>
              </a:rPr>
              <a:t>post</a:t>
            </a:r>
          </a:p>
          <a:p>
            <a:endParaRPr lang="en-US" dirty="0"/>
          </a:p>
          <a:p>
            <a:r>
              <a:rPr lang="en-US" dirty="0" smtClean="0"/>
              <a:t>These determine how the data is passed to our CGI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 Get &amp;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the difference by changing the attribute value to get: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&lt;FORM method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get</a:t>
            </a:r>
            <a:r>
              <a:rPr lang="en-US" b="1" dirty="0" smtClean="0">
                <a:solidFill>
                  <a:srgbClr val="00B050"/>
                </a:solidFill>
              </a:rPr>
              <a:t>" </a:t>
            </a:r>
            <a:r>
              <a:rPr lang="en-US" b="1" dirty="0">
                <a:solidFill>
                  <a:srgbClr val="00B050"/>
                </a:solidFill>
              </a:rPr>
              <a:t>action="form2.cgi</a:t>
            </a:r>
            <a:r>
              <a:rPr lang="en-US" b="1" dirty="0" smtClean="0">
                <a:solidFill>
                  <a:srgbClr val="00B050"/>
                </a:solidFill>
              </a:rPr>
              <a:t>"&gt;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Save this change and then try using the form.</a:t>
            </a:r>
            <a:br>
              <a:rPr lang="en-US" dirty="0" smtClean="0"/>
            </a:br>
            <a:r>
              <a:rPr lang="en-US" dirty="0" smtClean="0"/>
              <a:t>Look at the URL it generates!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300" dirty="0">
                <a:solidFill>
                  <a:srgbClr val="0070C0"/>
                </a:solidFill>
              </a:rPr>
              <a:t>http://cgi.soic.indiana.edu/~johfdunc/form2.cgi</a:t>
            </a:r>
            <a:r>
              <a:rPr lang="en-US" sz="1300" dirty="0">
                <a:solidFill>
                  <a:srgbClr val="FF0000"/>
                </a:solidFill>
              </a:rPr>
              <a:t>?name=J</a:t>
            </a:r>
            <a:r>
              <a:rPr lang="en-US" sz="1300" dirty="0">
                <a:solidFill>
                  <a:srgbClr val="7030A0"/>
                </a:solidFill>
              </a:rPr>
              <a:t>&amp;</a:t>
            </a:r>
            <a:r>
              <a:rPr lang="en-US" sz="1300" dirty="0">
                <a:solidFill>
                  <a:srgbClr val="FF0000"/>
                </a:solidFill>
              </a:rPr>
              <a:t>shoesize=large</a:t>
            </a:r>
            <a:r>
              <a:rPr lang="en-US" sz="1300" dirty="0">
                <a:solidFill>
                  <a:srgbClr val="7030A0"/>
                </a:solidFill>
              </a:rPr>
              <a:t>&amp;</a:t>
            </a:r>
            <a:r>
              <a:rPr lang="en-US" sz="1300" dirty="0">
                <a:solidFill>
                  <a:srgbClr val="FF0000"/>
                </a:solidFill>
              </a:rPr>
              <a:t>job=Developer</a:t>
            </a:r>
            <a:r>
              <a:rPr lang="en-US" sz="1300" dirty="0">
                <a:solidFill>
                  <a:srgbClr val="7030A0"/>
                </a:solidFill>
              </a:rPr>
              <a:t>&amp;</a:t>
            </a:r>
            <a:r>
              <a:rPr lang="en-US" sz="1300" dirty="0">
                <a:solidFill>
                  <a:srgbClr val="FF0000"/>
                </a:solidFill>
              </a:rPr>
              <a:t>language=python</a:t>
            </a:r>
            <a:r>
              <a:rPr lang="en-US" sz="1300" dirty="0">
                <a:solidFill>
                  <a:srgbClr val="7030A0"/>
                </a:solidFill>
              </a:rPr>
              <a:t>&amp;</a:t>
            </a:r>
            <a:r>
              <a:rPr lang="en-US" sz="1300" dirty="0">
                <a:solidFill>
                  <a:srgbClr val="FF0000"/>
                </a:solidFill>
              </a:rPr>
              <a:t>language=perl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 Get &amp;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smtClean="0">
                <a:solidFill>
                  <a:srgbClr val="00B050"/>
                </a:solidFill>
              </a:rPr>
              <a:t>get</a:t>
            </a:r>
            <a:r>
              <a:rPr lang="en-US" dirty="0" smtClean="0"/>
              <a:t> sends form data by encoding it in the URL to our CGI script</a:t>
            </a:r>
          </a:p>
          <a:p>
            <a:endParaRPr lang="en-US" dirty="0"/>
          </a:p>
          <a:p>
            <a:r>
              <a:rPr lang="en-US" dirty="0" smtClean="0"/>
              <a:t>This can be useful for debugging, since it’s a built-in trace!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Caution: If data being sent is very big, the page can crash, since HTTP has limits on URL length!</a:t>
            </a:r>
          </a:p>
        </p:txBody>
      </p:sp>
    </p:spTree>
    <p:extLst>
      <p:ext uri="{BB962C8B-B14F-4D97-AF65-F5344CB8AC3E}">
        <p14:creationId xmlns:p14="http://schemas.microsoft.com/office/powerpoint/2010/main" val="33278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without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send data to CGI scripts through the URL, with </a:t>
            </a:r>
            <a:r>
              <a:rPr lang="en-US" dirty="0" smtClean="0">
                <a:solidFill>
                  <a:srgbClr val="00B050"/>
                </a:solidFill>
              </a:rPr>
              <a:t>get</a:t>
            </a:r>
          </a:p>
          <a:p>
            <a:endParaRPr lang="en-US" dirty="0"/>
          </a:p>
          <a:p>
            <a:r>
              <a:rPr lang="en-US" dirty="0" smtClean="0"/>
              <a:t>But that means we can also construct the URL manually, with Python…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this as page.py and run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page = 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= "http://cgi.soic.indiana.edu/~</a:t>
            </a:r>
            <a:r>
              <a:rPr lang="en-US" b="1" dirty="0" err="1">
                <a:solidFill>
                  <a:srgbClr val="FF0000"/>
                </a:solidFill>
              </a:rPr>
              <a:t>johfdunc</a:t>
            </a:r>
            <a:r>
              <a:rPr lang="en-US" b="1" dirty="0">
                <a:solidFill>
                  <a:srgbClr val="FF0000"/>
                </a:solidFill>
              </a:rPr>
              <a:t>/form2.cgi?"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 += "</a:t>
            </a:r>
            <a:r>
              <a:rPr lang="en-US" b="1" dirty="0" smtClean="0">
                <a:solidFill>
                  <a:srgbClr val="FF0000"/>
                </a:solidFill>
              </a:rPr>
              <a:t>name=</a:t>
            </a:r>
            <a:r>
              <a:rPr lang="en-US" b="1" dirty="0" err="1" smtClean="0">
                <a:solidFill>
                  <a:srgbClr val="FF0000"/>
                </a:solidFill>
              </a:rPr>
              <a:t>Neil&amp;shoesize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awesome&amp;job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Astronaut&amp;language</a:t>
            </a:r>
            <a:r>
              <a:rPr lang="en-US" b="1" dirty="0" smtClean="0">
                <a:solidFill>
                  <a:srgbClr val="FF0000"/>
                </a:solidFill>
              </a:rPr>
              <a:t>=Ada"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 = </a:t>
            </a:r>
            <a:r>
              <a:rPr lang="en-US" b="1" dirty="0" err="1">
                <a:solidFill>
                  <a:srgbClr val="FF0000"/>
                </a:solidFill>
              </a:rPr>
              <a:t>urllib.urlopen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webpage = </a:t>
            </a:r>
            <a:r>
              <a:rPr lang="en-US" b="1" dirty="0" err="1">
                <a:solidFill>
                  <a:srgbClr val="FF0000"/>
                </a:solidFill>
              </a:rPr>
              <a:t>con.readlines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con.close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line in webpage: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page += </a:t>
            </a:r>
            <a:r>
              <a:rPr lang="en-US" b="1" dirty="0" err="1">
                <a:solidFill>
                  <a:srgbClr val="FF0000"/>
                </a:solidFill>
              </a:rPr>
              <a:t>line.decode</a:t>
            </a:r>
            <a:r>
              <a:rPr lang="en-US" b="1" dirty="0">
                <a:solidFill>
                  <a:srgbClr val="FF0000"/>
                </a:solidFill>
              </a:rPr>
              <a:t>("utf-8")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5814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1: We can test our forms without HTML</a:t>
            </a:r>
          </a:p>
          <a:p>
            <a:endParaRPr lang="en-US" sz="2400" dirty="0"/>
          </a:p>
          <a:p>
            <a:r>
              <a:rPr lang="en-US" sz="2400" dirty="0" smtClean="0"/>
              <a:t>Lesson 2: We need to be very vigilant if we want to prevent users from submitting </a:t>
            </a:r>
            <a:r>
              <a:rPr lang="en-US" sz="2400" dirty="0" err="1" smtClean="0"/>
              <a:t>unvalidated</a:t>
            </a:r>
            <a:r>
              <a:rPr lang="en-US" sz="2400" dirty="0" smtClean="0"/>
              <a:t> data!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3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Crack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991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visit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3100" dirty="0" smtClean="0">
                <a:hlinkClick r:id="rId2"/>
              </a:rPr>
              <a:t>http</a:t>
            </a:r>
            <a:r>
              <a:rPr lang="en-US" sz="3100" dirty="0">
                <a:hlinkClick r:id="rId2"/>
              </a:rPr>
              <a:t>://cgi.soic.indiana.edu/~</a:t>
            </a:r>
            <a:r>
              <a:rPr lang="en-US" sz="3100" dirty="0" smtClean="0">
                <a:hlinkClick r:id="rId2"/>
              </a:rPr>
              <a:t>johfdunc/secret_vault.html</a:t>
            </a:r>
            <a:endParaRPr lang="en-US" sz="3100" dirty="0" smtClean="0"/>
          </a:p>
          <a:p>
            <a:endParaRPr lang="en-US" dirty="0"/>
          </a:p>
          <a:p>
            <a:r>
              <a:rPr lang="en-US" dirty="0" smtClean="0"/>
              <a:t>You’ll see a page with a group selector and three input fields for numbers. Your group has a unique 3 digit password that you have to figure out! When you get it right, it will be recorded in the log here: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://cgi.soic.indiana.edu/~</a:t>
            </a:r>
            <a:r>
              <a:rPr lang="en-US" dirty="0" smtClean="0">
                <a:hlinkClick r:id="rId3"/>
              </a:rPr>
              <a:t>johfdunc/guesses.txt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Write a Python script that will discover the combination for you! 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HINT: </a:t>
            </a:r>
            <a:r>
              <a:rPr lang="en-US" b="1" dirty="0" smtClean="0"/>
              <a:t>Your</a:t>
            </a:r>
            <a:r>
              <a:rPr lang="en-US" dirty="0" smtClean="0"/>
              <a:t> program doesn’t have to be a CGI script. It just needs to be able to </a:t>
            </a:r>
            <a:r>
              <a:rPr lang="en-US" i="1" dirty="0" smtClean="0"/>
              <a:t>simulate</a:t>
            </a:r>
            <a:r>
              <a:rPr lang="en-US" dirty="0" smtClean="0"/>
              <a:t> the form being submitted!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Crack (Solution for Group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839200" cy="52578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import </a:t>
            </a:r>
            <a:r>
              <a:rPr lang="en-US" sz="1000" b="1" dirty="0" err="1">
                <a:solidFill>
                  <a:srgbClr val="FF0000"/>
                </a:solidFill>
              </a:rPr>
              <a:t>urllib</a:t>
            </a: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num1 = 0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num2 = 0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num3 = 0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while True: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page = ""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</a:t>
            </a:r>
            <a:r>
              <a:rPr lang="en-US" sz="1000" b="1" dirty="0" err="1">
                <a:solidFill>
                  <a:srgbClr val="FF0000"/>
                </a:solidFill>
              </a:rPr>
              <a:t>url</a:t>
            </a:r>
            <a:r>
              <a:rPr lang="en-US" sz="1000" b="1" dirty="0">
                <a:solidFill>
                  <a:srgbClr val="FF0000"/>
                </a:solidFill>
              </a:rPr>
              <a:t>= "http://cgi.soic.indiana.edu/~</a:t>
            </a:r>
            <a:r>
              <a:rPr lang="en-US" sz="1000" b="1" dirty="0" err="1" smtClean="0">
                <a:solidFill>
                  <a:srgbClr val="FF0000"/>
                </a:solidFill>
              </a:rPr>
              <a:t>johfdunc</a:t>
            </a:r>
            <a:r>
              <a:rPr lang="en-US" sz="1000" b="1" dirty="0" smtClean="0">
                <a:solidFill>
                  <a:srgbClr val="FF0000"/>
                </a:solidFill>
              </a:rPr>
              <a:t>/</a:t>
            </a:r>
            <a:r>
              <a:rPr lang="en-US" sz="1000" b="1" dirty="0" err="1" smtClean="0">
                <a:solidFill>
                  <a:srgbClr val="FF0000"/>
                </a:solidFill>
              </a:rPr>
              <a:t>secret_vault.cgi?groupname</a:t>
            </a:r>
            <a:r>
              <a:rPr lang="en-US" sz="1000" b="1" dirty="0" smtClean="0">
                <a:solidFill>
                  <a:srgbClr val="FF0000"/>
                </a:solidFill>
              </a:rPr>
              <a:t>=Group+1&amp;num1</a:t>
            </a:r>
            <a:r>
              <a:rPr lang="en-US" sz="1000" b="1" dirty="0">
                <a:solidFill>
                  <a:srgbClr val="FF0000"/>
                </a:solidFill>
              </a:rPr>
              <a:t>=" + </a:t>
            </a:r>
            <a:r>
              <a:rPr lang="en-US" sz="1000" b="1" dirty="0" err="1">
                <a:solidFill>
                  <a:srgbClr val="FF0000"/>
                </a:solidFill>
              </a:rPr>
              <a:t>str</a:t>
            </a:r>
            <a:r>
              <a:rPr lang="en-US" sz="1000" b="1" dirty="0">
                <a:solidFill>
                  <a:srgbClr val="FF0000"/>
                </a:solidFill>
              </a:rPr>
              <a:t>(num1) + "&amp;num2=" + </a:t>
            </a:r>
            <a:r>
              <a:rPr lang="en-US" sz="1000" b="1" dirty="0" err="1">
                <a:solidFill>
                  <a:srgbClr val="FF0000"/>
                </a:solidFill>
              </a:rPr>
              <a:t>str</a:t>
            </a:r>
            <a:r>
              <a:rPr lang="en-US" sz="1000" b="1" dirty="0">
                <a:solidFill>
                  <a:srgbClr val="FF0000"/>
                </a:solidFill>
              </a:rPr>
              <a:t>(num2) + "&amp;num3=" + </a:t>
            </a:r>
            <a:r>
              <a:rPr lang="en-US" sz="1000" b="1" dirty="0" err="1">
                <a:solidFill>
                  <a:srgbClr val="FF0000"/>
                </a:solidFill>
              </a:rPr>
              <a:t>str</a:t>
            </a:r>
            <a:r>
              <a:rPr lang="en-US" sz="1000" b="1" dirty="0">
                <a:solidFill>
                  <a:srgbClr val="FF0000"/>
                </a:solidFill>
              </a:rPr>
              <a:t>(num3)</a:t>
            </a:r>
          </a:p>
          <a:p>
            <a:pPr marL="118872" indent="0"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    </a:t>
            </a:r>
            <a:r>
              <a:rPr lang="en-US" sz="1000" b="1" dirty="0">
                <a:solidFill>
                  <a:srgbClr val="FF0000"/>
                </a:solidFill>
              </a:rPr>
              <a:t>print </a:t>
            </a:r>
            <a:r>
              <a:rPr lang="en-US" sz="1000" b="1" dirty="0" err="1">
                <a:solidFill>
                  <a:srgbClr val="FF0000"/>
                </a:solidFill>
              </a:rPr>
              <a:t>url</a:t>
            </a: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try: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con = </a:t>
            </a:r>
            <a:r>
              <a:rPr lang="en-US" sz="1000" b="1" dirty="0" err="1">
                <a:solidFill>
                  <a:srgbClr val="FF0000"/>
                </a:solidFill>
              </a:rPr>
              <a:t>urllib.urlopen</a:t>
            </a:r>
            <a:r>
              <a:rPr lang="en-US" sz="1000" b="1" dirty="0">
                <a:solidFill>
                  <a:srgbClr val="FF0000"/>
                </a:solidFill>
              </a:rPr>
              <a:t>(</a:t>
            </a:r>
            <a:r>
              <a:rPr lang="en-US" sz="1000" b="1" dirty="0" err="1">
                <a:solidFill>
                  <a:srgbClr val="FF0000"/>
                </a:solidFill>
              </a:rPr>
              <a:t>url</a:t>
            </a:r>
            <a:r>
              <a:rPr lang="en-US" sz="10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webpage = </a:t>
            </a:r>
            <a:r>
              <a:rPr lang="en-US" sz="1000" b="1" dirty="0" err="1">
                <a:solidFill>
                  <a:srgbClr val="FF0000"/>
                </a:solidFill>
              </a:rPr>
              <a:t>con.read</a:t>
            </a:r>
            <a:r>
              <a:rPr lang="en-US" sz="10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</a:t>
            </a:r>
            <a:r>
              <a:rPr lang="en-US" sz="1000" b="1" dirty="0" err="1">
                <a:solidFill>
                  <a:srgbClr val="FF0000"/>
                </a:solidFill>
              </a:rPr>
              <a:t>con.close</a:t>
            </a:r>
            <a:r>
              <a:rPr lang="en-US" sz="10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except: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print "Error opening:", </a:t>
            </a:r>
            <a:r>
              <a:rPr lang="en-US" sz="1000" b="1" dirty="0" err="1">
                <a:solidFill>
                  <a:srgbClr val="FF0000"/>
                </a:solidFill>
              </a:rPr>
              <a:t>url</a:t>
            </a: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webpage = ""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page += </a:t>
            </a:r>
            <a:r>
              <a:rPr lang="en-US" sz="1000" b="1" dirty="0" err="1">
                <a:solidFill>
                  <a:srgbClr val="FF0000"/>
                </a:solidFill>
              </a:rPr>
              <a:t>webpage.decode</a:t>
            </a:r>
            <a:r>
              <a:rPr lang="en-US" sz="1000" b="1" dirty="0">
                <a:solidFill>
                  <a:srgbClr val="FF0000"/>
                </a:solidFill>
              </a:rPr>
              <a:t>("utf-8")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if page and "Wrong" not in page: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break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if num3 != 9: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num3 += 1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num3 = 0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if num2 != 9: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    num2 += 1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    num2 = 0</a:t>
            </a: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    num1 += 1</a:t>
            </a:r>
          </a:p>
          <a:p>
            <a:pPr marL="118872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print page</a:t>
            </a:r>
          </a:p>
        </p:txBody>
      </p:sp>
    </p:spTree>
    <p:extLst>
      <p:ext uri="{BB962C8B-B14F-4D97-AF65-F5344CB8AC3E}">
        <p14:creationId xmlns:p14="http://schemas.microsoft.com/office/powerpoint/2010/main" val="11539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CGI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257800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cgi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form = </a:t>
            </a:r>
            <a:r>
              <a:rPr lang="en-US" b="1" dirty="0" err="1">
                <a:solidFill>
                  <a:srgbClr val="FF0000"/>
                </a:solidFill>
              </a:rPr>
              <a:t>cgi.FieldStorage</a:t>
            </a:r>
            <a:r>
              <a:rPr lang="en-US" b="1" dirty="0">
                <a:solidFill>
                  <a:srgbClr val="FF0000"/>
                </a:solidFill>
              </a:rPr>
              <a:t>()   #parses form data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html 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&lt;head&gt;&lt;title&gt;Form in CGI&lt;/title&gt;&lt;/head&gt;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&lt;h1&gt;Greetings!&lt;/h1&gt;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&lt;p&gt;%s&lt;/p</a:t>
            </a:r>
            <a:r>
              <a:rPr lang="en-US" b="1" dirty="0" smtClean="0">
                <a:solidFill>
                  <a:srgbClr val="FF0000"/>
                </a:solidFill>
              </a:rPr>
              <a:t>&gt;		#says we’ll insert this value later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"""</a:t>
            </a:r>
          </a:p>
          <a:p>
            <a:pPr marL="118872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if not 'name' in form</a:t>
            </a:r>
            <a:r>
              <a:rPr lang="en-US" b="1" dirty="0" smtClean="0">
                <a:solidFill>
                  <a:srgbClr val="7030A0"/>
                </a:solidFill>
              </a:rPr>
              <a:t>:		#triggers if name was blank!</a:t>
            </a: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print html % 'Who are you</a:t>
            </a:r>
            <a:r>
              <a:rPr lang="en-US" b="1" dirty="0" smtClean="0">
                <a:solidFill>
                  <a:srgbClr val="7030A0"/>
                </a:solidFill>
              </a:rPr>
              <a:t>?'	</a:t>
            </a: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print html % ('Hello, ' + form['name'].value)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480060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part in purple is what’s getting the data from the form.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53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Easier CGI Handler with .</a:t>
            </a:r>
            <a:r>
              <a:rPr lang="en-US" dirty="0" err="1" smtClean="0"/>
              <a:t>getfirst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cgi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form = </a:t>
            </a:r>
            <a:r>
              <a:rPr lang="en-US" b="1" dirty="0" err="1">
                <a:solidFill>
                  <a:srgbClr val="FF0000"/>
                </a:solidFill>
              </a:rPr>
              <a:t>cgi.FieldStorage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html 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&lt;head&gt;&lt;title&gt;Name Form in CGI&lt;/title&gt;&lt;/head&gt;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&lt;h1&gt;Greetings</a:t>
            </a:r>
            <a:r>
              <a:rPr lang="en-US" b="1" dirty="0">
                <a:solidFill>
                  <a:srgbClr val="FF0000"/>
                </a:solidFill>
              </a:rPr>
              <a:t>!&lt;/h1&gt;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&lt;p&gt;%s&lt;/p&gt;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"""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print </a:t>
            </a:r>
            <a:r>
              <a:rPr lang="en-US" b="1" dirty="0">
                <a:solidFill>
                  <a:srgbClr val="FF0000"/>
                </a:solidFill>
              </a:rPr>
              <a:t>html % ('Hello,' + </a:t>
            </a:r>
            <a:r>
              <a:rPr lang="en-US" b="1" dirty="0" err="1">
                <a:solidFill>
                  <a:srgbClr val="7030A0"/>
                </a:solidFill>
              </a:rPr>
              <a:t>form.getfirst</a:t>
            </a:r>
            <a:r>
              <a:rPr lang="en-US" b="1" dirty="0">
                <a:solidFill>
                  <a:srgbClr val="7030A0"/>
                </a:solidFill>
              </a:rPr>
              <a:t>('</a:t>
            </a:r>
            <a:r>
              <a:rPr lang="en-US" b="1" dirty="0" err="1">
                <a:solidFill>
                  <a:srgbClr val="7030A0"/>
                </a:solidFill>
              </a:rPr>
              <a:t>name','Who</a:t>
            </a:r>
            <a:r>
              <a:rPr lang="en-US" b="1" dirty="0">
                <a:solidFill>
                  <a:srgbClr val="7030A0"/>
                </a:solidFill>
              </a:rPr>
              <a:t> are you?')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2057400"/>
            <a:ext cx="312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first argument is the name of the form element we want, and the second argument is what to return if it isn’t found.</a:t>
            </a:r>
          </a:p>
          <a:p>
            <a:endParaRPr lang="en-US" sz="2400" dirty="0"/>
          </a:p>
          <a:p>
            <a:r>
              <a:rPr lang="en-US" sz="2400" dirty="0" smtClean="0"/>
              <a:t>This is exactly like the </a:t>
            </a:r>
            <a:r>
              <a:rPr lang="en-US" sz="2400" b="1" dirty="0" smtClean="0">
                <a:solidFill>
                  <a:srgbClr val="FF0000"/>
                </a:solidFill>
              </a:rPr>
              <a:t>.get() </a:t>
            </a:r>
            <a:r>
              <a:rPr lang="en-US" sz="2400" dirty="0" smtClean="0"/>
              <a:t>method for dictionaries!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2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&amp; Other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a copy of </a:t>
            </a:r>
            <a:r>
              <a:rPr lang="en-US" b="1" dirty="0" smtClean="0">
                <a:solidFill>
                  <a:srgbClr val="FF0000"/>
                </a:solidFill>
              </a:rPr>
              <a:t>form2.html</a:t>
            </a:r>
            <a:r>
              <a:rPr lang="en-US" dirty="0" smtClean="0"/>
              <a:t> from </a:t>
            </a:r>
            <a:r>
              <a:rPr lang="en-US" dirty="0" err="1" smtClean="0"/>
              <a:t>Oncourse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We’ll be looking at how to handle the form elements in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105399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&lt;FORM method="post" action="form2.cgi"&gt;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&lt;</a:t>
            </a:r>
            <a:r>
              <a:rPr lang="en-US" b="1" dirty="0">
                <a:solidFill>
                  <a:srgbClr val="00B050"/>
                </a:solidFill>
              </a:rPr>
              <a:t>H3&gt;Please complete the following form and click Send&lt;/H3&gt;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p&gt; Name: &lt;input type="text" name="name" /&gt;&lt;/p&gt;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p&gt; Shoe Size: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/&gt;&lt;input type="radio" name="</a:t>
            </a:r>
            <a:r>
              <a:rPr lang="en-US" b="1" dirty="0" err="1">
                <a:solidFill>
                  <a:srgbClr val="00B050"/>
                </a:solidFill>
              </a:rPr>
              <a:t>shoesize</a:t>
            </a:r>
            <a:r>
              <a:rPr lang="en-US" b="1" dirty="0">
                <a:solidFill>
                  <a:srgbClr val="00B050"/>
                </a:solidFill>
              </a:rPr>
              <a:t>" value="small" /&gt;Small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/&gt;&lt;input type="radio" name="</a:t>
            </a:r>
            <a:r>
              <a:rPr lang="en-US" b="1" dirty="0" err="1">
                <a:solidFill>
                  <a:srgbClr val="00B050"/>
                </a:solidFill>
              </a:rPr>
              <a:t>shoesize</a:t>
            </a:r>
            <a:r>
              <a:rPr lang="en-US" b="1" dirty="0">
                <a:solidFill>
                  <a:srgbClr val="00B050"/>
                </a:solidFill>
              </a:rPr>
              <a:t>" value="medium" /&gt;Medium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/&gt;&lt;input type="radio" name="</a:t>
            </a:r>
            <a:r>
              <a:rPr lang="en-US" b="1" dirty="0" err="1">
                <a:solidFill>
                  <a:srgbClr val="00B050"/>
                </a:solidFill>
              </a:rPr>
              <a:t>shoesize</a:t>
            </a:r>
            <a:r>
              <a:rPr lang="en-US" b="1" dirty="0">
                <a:solidFill>
                  <a:srgbClr val="00B050"/>
                </a:solidFill>
              </a:rPr>
              <a:t>" value="large" /&gt;Large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p&gt;Occupation: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&lt;</a:t>
            </a:r>
            <a:r>
              <a:rPr lang="en-US" b="1" dirty="0">
                <a:solidFill>
                  <a:srgbClr val="00B050"/>
                </a:solidFill>
              </a:rPr>
              <a:t>select name="job"&gt;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option&gt;Developer&lt;/option&gt;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option&gt;Manager&lt;/option&gt;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option&gt;Student&lt;/option&gt;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option&gt;Other&lt;/option&gt;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select&gt;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p&gt;Coding affiliations: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/&gt;&lt;input type="checkbox" name="language" value="python" /&gt;</a:t>
            </a:r>
            <a:r>
              <a:rPr lang="en-US" b="1" dirty="0" err="1">
                <a:solidFill>
                  <a:srgbClr val="00B050"/>
                </a:solidFill>
              </a:rPr>
              <a:t>Pythonista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/&gt;&lt;input type="checkbox" name="language" value="</a:t>
            </a:r>
            <a:r>
              <a:rPr lang="en-US" b="1" dirty="0" err="1">
                <a:solidFill>
                  <a:srgbClr val="00B050"/>
                </a:solidFill>
              </a:rPr>
              <a:t>perl</a:t>
            </a:r>
            <a:r>
              <a:rPr lang="en-US" b="1" dirty="0">
                <a:solidFill>
                  <a:srgbClr val="00B050"/>
                </a:solidFill>
              </a:rPr>
              <a:t>" /&gt;</a:t>
            </a:r>
            <a:r>
              <a:rPr lang="en-US" b="1" dirty="0" err="1">
                <a:solidFill>
                  <a:srgbClr val="00B050"/>
                </a:solidFill>
              </a:rPr>
              <a:t>Perlmonger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/&gt;&lt;input type="checkbox" name="language" value="</a:t>
            </a:r>
            <a:r>
              <a:rPr lang="en-US" b="1" dirty="0" err="1">
                <a:solidFill>
                  <a:srgbClr val="00B050"/>
                </a:solidFill>
              </a:rPr>
              <a:t>php</a:t>
            </a:r>
            <a:r>
              <a:rPr lang="en-US" b="1" dirty="0">
                <a:solidFill>
                  <a:srgbClr val="00B050"/>
                </a:solidFill>
              </a:rPr>
              <a:t>" /&gt;</a:t>
            </a:r>
            <a:r>
              <a:rPr lang="en-US" b="1" dirty="0" err="1">
                <a:solidFill>
                  <a:srgbClr val="00B050"/>
                </a:solidFill>
              </a:rPr>
              <a:t>PHPer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input type="submit" value="Send"&gt;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19194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&amp; Drop-down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cgi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html 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&lt;head&gt;&lt;title&gt;Form 2 Handler&lt;/title&gt;&lt;/head&gt;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&lt;h1&gt;Greetings!&lt;/h1&gt;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&lt;p&gt;%s&lt;/p&gt;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"""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form = </a:t>
            </a:r>
            <a:r>
              <a:rPr lang="en-US" b="1" dirty="0" err="1">
                <a:solidFill>
                  <a:srgbClr val="FF0000"/>
                </a:solidFill>
              </a:rPr>
              <a:t>cgi.FieldStorage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fields = 'Welcome, ' + </a:t>
            </a:r>
            <a:r>
              <a:rPr lang="en-US" b="1" dirty="0" err="1">
                <a:solidFill>
                  <a:srgbClr val="7030A0"/>
                </a:solidFill>
              </a:rPr>
              <a:t>form.getfirst</a:t>
            </a:r>
            <a:r>
              <a:rPr lang="en-US" b="1" dirty="0">
                <a:solidFill>
                  <a:srgbClr val="7030A0"/>
                </a:solidFill>
              </a:rPr>
              <a:t>('</a:t>
            </a:r>
            <a:r>
              <a:rPr lang="en-US" b="1" dirty="0" err="1">
                <a:solidFill>
                  <a:srgbClr val="7030A0"/>
                </a:solidFill>
              </a:rPr>
              <a:t>name','unknown</a:t>
            </a:r>
            <a:r>
              <a:rPr lang="en-US" b="1" dirty="0">
                <a:solidFill>
                  <a:srgbClr val="7030A0"/>
                </a:solidFill>
              </a:rPr>
              <a:t> user') + '.&lt;</a:t>
            </a:r>
            <a:r>
              <a:rPr lang="en-US" b="1" dirty="0" err="1">
                <a:solidFill>
                  <a:srgbClr val="7030A0"/>
                </a:solidFill>
              </a:rPr>
              <a:t>br</a:t>
            </a:r>
            <a:r>
              <a:rPr lang="en-US" b="1" dirty="0">
                <a:solidFill>
                  <a:srgbClr val="7030A0"/>
                </a:solidFill>
              </a:rPr>
              <a:t> /&gt;'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fields </a:t>
            </a:r>
            <a:r>
              <a:rPr lang="en-US" b="1" dirty="0" smtClean="0">
                <a:solidFill>
                  <a:srgbClr val="7030A0"/>
                </a:solidFill>
              </a:rPr>
              <a:t>+= </a:t>
            </a:r>
            <a:r>
              <a:rPr lang="en-US" b="1" dirty="0">
                <a:solidFill>
                  <a:srgbClr val="7030A0"/>
                </a:solidFill>
              </a:rPr>
              <a:t>'You work as a ' + </a:t>
            </a:r>
            <a:r>
              <a:rPr lang="en-US" b="1" dirty="0" err="1">
                <a:solidFill>
                  <a:srgbClr val="7030A0"/>
                </a:solidFill>
              </a:rPr>
              <a:t>form.getfirst</a:t>
            </a:r>
            <a:r>
              <a:rPr lang="en-US" b="1" dirty="0">
                <a:solidFill>
                  <a:srgbClr val="7030A0"/>
                </a:solidFill>
              </a:rPr>
              <a:t>('</a:t>
            </a:r>
            <a:r>
              <a:rPr lang="en-US" b="1" dirty="0" err="1">
                <a:solidFill>
                  <a:srgbClr val="7030A0"/>
                </a:solidFill>
              </a:rPr>
              <a:t>job</a:t>
            </a:r>
            <a:r>
              <a:rPr lang="en-US" b="1" dirty="0" err="1" smtClean="0">
                <a:solidFill>
                  <a:srgbClr val="7030A0"/>
                </a:solidFill>
              </a:rPr>
              <a:t>','lawyer</a:t>
            </a:r>
            <a:r>
              <a:rPr lang="en-US" b="1" dirty="0" smtClean="0">
                <a:solidFill>
                  <a:srgbClr val="7030A0"/>
                </a:solidFill>
              </a:rPr>
              <a:t>') </a:t>
            </a:r>
            <a:r>
              <a:rPr lang="en-US" b="1" dirty="0">
                <a:solidFill>
                  <a:srgbClr val="7030A0"/>
                </a:solidFill>
              </a:rPr>
              <a:t>+ '.&lt;</a:t>
            </a:r>
            <a:r>
              <a:rPr lang="en-US" b="1" dirty="0" err="1">
                <a:solidFill>
                  <a:srgbClr val="7030A0"/>
                </a:solidFill>
              </a:rPr>
              <a:t>br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/&gt;'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print </a:t>
            </a:r>
            <a:r>
              <a:rPr lang="en-US" b="1" dirty="0">
                <a:solidFill>
                  <a:srgbClr val="7030A0"/>
                </a:solidFill>
              </a:rPr>
              <a:t>html % fields</a:t>
            </a:r>
          </a:p>
        </p:txBody>
      </p:sp>
    </p:spTree>
    <p:extLst>
      <p:ext uri="{BB962C8B-B14F-4D97-AF65-F5344CB8AC3E}">
        <p14:creationId xmlns:p14="http://schemas.microsoft.com/office/powerpoint/2010/main" val="13462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&amp;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599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cgi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html 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&lt;head&gt;&lt;title&gt;Form 2 Handler&lt;/title&gt;&lt;/head&gt;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&lt;h1&gt;Greetings!&lt;/h1&gt;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&lt;p&gt;%s&lt;/p&gt;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"""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400" b="1" dirty="0">
                <a:solidFill>
                  <a:srgbClr val="FF0000"/>
                </a:solidFill>
              </a:rPr>
              <a:t>form = </a:t>
            </a:r>
            <a:r>
              <a:rPr lang="en-US" sz="3400" b="1" dirty="0" err="1">
                <a:solidFill>
                  <a:srgbClr val="FF0000"/>
                </a:solidFill>
              </a:rPr>
              <a:t>cgi.FieldStorage</a:t>
            </a:r>
            <a:r>
              <a:rPr lang="en-US" sz="3400" b="1" dirty="0">
                <a:solidFill>
                  <a:srgbClr val="FF0000"/>
                </a:solidFill>
              </a:rPr>
              <a:t>()</a:t>
            </a:r>
            <a:endParaRPr lang="en-US" sz="67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400" b="1" dirty="0">
                <a:solidFill>
                  <a:srgbClr val="FF0000"/>
                </a:solidFill>
              </a:rPr>
              <a:t>fields = 'Welcome, ' + </a:t>
            </a:r>
            <a:r>
              <a:rPr lang="en-US" sz="3400" b="1" dirty="0" err="1">
                <a:solidFill>
                  <a:srgbClr val="FF0000"/>
                </a:solidFill>
              </a:rPr>
              <a:t>form.getfirst</a:t>
            </a:r>
            <a:r>
              <a:rPr lang="en-US" sz="3400" b="1" dirty="0">
                <a:solidFill>
                  <a:srgbClr val="FF0000"/>
                </a:solidFill>
              </a:rPr>
              <a:t>('</a:t>
            </a:r>
            <a:r>
              <a:rPr lang="en-US" sz="3400" b="1" dirty="0" err="1">
                <a:solidFill>
                  <a:srgbClr val="FF0000"/>
                </a:solidFill>
              </a:rPr>
              <a:t>name','unknown</a:t>
            </a:r>
            <a:r>
              <a:rPr lang="en-US" sz="3400" b="1" dirty="0">
                <a:solidFill>
                  <a:srgbClr val="FF0000"/>
                </a:solidFill>
              </a:rPr>
              <a:t> user') + '.&lt;</a:t>
            </a:r>
            <a:r>
              <a:rPr lang="en-US" sz="3400" b="1" dirty="0" err="1">
                <a:solidFill>
                  <a:srgbClr val="FF0000"/>
                </a:solidFill>
              </a:rPr>
              <a:t>br</a:t>
            </a:r>
            <a:r>
              <a:rPr lang="en-US" sz="3400" b="1" dirty="0">
                <a:solidFill>
                  <a:srgbClr val="FF0000"/>
                </a:solidFill>
              </a:rPr>
              <a:t> /&gt;'</a:t>
            </a:r>
          </a:p>
          <a:p>
            <a:pPr marL="118872" indent="0">
              <a:buNone/>
            </a:pPr>
            <a:r>
              <a:rPr lang="en-US" sz="3400" b="1" dirty="0">
                <a:solidFill>
                  <a:srgbClr val="FF0000"/>
                </a:solidFill>
              </a:rPr>
              <a:t>fields += 'You work as a ' + </a:t>
            </a:r>
            <a:r>
              <a:rPr lang="en-US" sz="3400" b="1" dirty="0" err="1">
                <a:solidFill>
                  <a:srgbClr val="FF0000"/>
                </a:solidFill>
              </a:rPr>
              <a:t>form.getfirst</a:t>
            </a:r>
            <a:r>
              <a:rPr lang="en-US" sz="3400" b="1" dirty="0">
                <a:solidFill>
                  <a:srgbClr val="FF0000"/>
                </a:solidFill>
              </a:rPr>
              <a:t>('</a:t>
            </a:r>
            <a:r>
              <a:rPr lang="en-US" sz="3400" b="1" dirty="0" err="1">
                <a:solidFill>
                  <a:srgbClr val="FF0000"/>
                </a:solidFill>
              </a:rPr>
              <a:t>job</a:t>
            </a:r>
            <a:r>
              <a:rPr lang="en-US" sz="3400" b="1" dirty="0" err="1" smtClean="0">
                <a:solidFill>
                  <a:srgbClr val="FF0000"/>
                </a:solidFill>
              </a:rPr>
              <a:t>','lawyer</a:t>
            </a:r>
            <a:r>
              <a:rPr lang="en-US" sz="3400" b="1" dirty="0" smtClean="0">
                <a:solidFill>
                  <a:srgbClr val="FF0000"/>
                </a:solidFill>
              </a:rPr>
              <a:t>') </a:t>
            </a:r>
            <a:r>
              <a:rPr lang="en-US" sz="3400" b="1" dirty="0">
                <a:solidFill>
                  <a:srgbClr val="FF0000"/>
                </a:solidFill>
              </a:rPr>
              <a:t>+ '.&lt;</a:t>
            </a:r>
            <a:r>
              <a:rPr lang="en-US" sz="3400" b="1" dirty="0" err="1">
                <a:solidFill>
                  <a:srgbClr val="FF0000"/>
                </a:solidFill>
              </a:rPr>
              <a:t>br</a:t>
            </a:r>
            <a:r>
              <a:rPr lang="en-US" sz="3400" b="1" dirty="0">
                <a:solidFill>
                  <a:srgbClr val="FF0000"/>
                </a:solidFill>
              </a:rPr>
              <a:t> /&gt;'</a:t>
            </a:r>
            <a:r>
              <a:rPr lang="en-US" sz="1800" b="1" dirty="0">
                <a:solidFill>
                  <a:srgbClr val="FF0000"/>
                </a:solidFill>
              </a:rPr>
              <a:t/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3400" b="1" dirty="0" smtClean="0">
                <a:solidFill>
                  <a:srgbClr val="7030A0"/>
                </a:solidFill>
              </a:rPr>
              <a:t>fields </a:t>
            </a:r>
            <a:r>
              <a:rPr lang="en-US" sz="3400" b="1" dirty="0">
                <a:solidFill>
                  <a:srgbClr val="7030A0"/>
                </a:solidFill>
              </a:rPr>
              <a:t>+= 'You wear shoes that are ' + </a:t>
            </a:r>
            <a:r>
              <a:rPr lang="en-US" sz="3400" b="1" dirty="0" err="1">
                <a:solidFill>
                  <a:srgbClr val="7030A0"/>
                </a:solidFill>
              </a:rPr>
              <a:t>form.getfirst</a:t>
            </a:r>
            <a:r>
              <a:rPr lang="en-US" sz="3400" b="1" dirty="0">
                <a:solidFill>
                  <a:srgbClr val="7030A0"/>
                </a:solidFill>
              </a:rPr>
              <a:t>('</a:t>
            </a:r>
            <a:r>
              <a:rPr lang="en-US" sz="3400" b="1" dirty="0" err="1">
                <a:solidFill>
                  <a:srgbClr val="7030A0"/>
                </a:solidFill>
              </a:rPr>
              <a:t>shoesize</a:t>
            </a:r>
            <a:r>
              <a:rPr lang="en-US" sz="3400" b="1" dirty="0">
                <a:solidFill>
                  <a:srgbClr val="7030A0"/>
                </a:solidFill>
              </a:rPr>
              <a:t>', 'old-fashioned') + '.&lt;</a:t>
            </a:r>
            <a:r>
              <a:rPr lang="en-US" sz="3400" b="1" dirty="0" err="1">
                <a:solidFill>
                  <a:srgbClr val="7030A0"/>
                </a:solidFill>
              </a:rPr>
              <a:t>br</a:t>
            </a:r>
            <a:r>
              <a:rPr lang="en-US" sz="3400" b="1" dirty="0">
                <a:solidFill>
                  <a:srgbClr val="7030A0"/>
                </a:solidFill>
              </a:rPr>
              <a:t> /&gt;'</a:t>
            </a:r>
          </a:p>
          <a:p>
            <a:pPr marL="118872" indent="0">
              <a:buNone/>
            </a:pPr>
            <a:r>
              <a:rPr lang="en-US" sz="3400" b="1" dirty="0" smtClean="0">
                <a:solidFill>
                  <a:srgbClr val="FF0000"/>
                </a:solidFill>
              </a:rPr>
              <a:t>print </a:t>
            </a:r>
            <a:r>
              <a:rPr lang="en-US" sz="3400" b="1" dirty="0">
                <a:solidFill>
                  <a:srgbClr val="FF0000"/>
                </a:solidFill>
              </a:rPr>
              <a:t>html % fields</a:t>
            </a:r>
          </a:p>
        </p:txBody>
      </p:sp>
    </p:spTree>
    <p:extLst>
      <p:ext uri="{BB962C8B-B14F-4D97-AF65-F5344CB8AC3E}">
        <p14:creationId xmlns:p14="http://schemas.microsoft.com/office/powerpoint/2010/main" val="35542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&amp; Check boxes (same name)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form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err="1">
                <a:solidFill>
                  <a:srgbClr val="FF0000"/>
                </a:solidFill>
              </a:rPr>
              <a:t>cgi.FieldStorage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  <a:endParaRPr lang="en-US" sz="4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fields = 'Welcome, ' + </a:t>
            </a:r>
            <a:r>
              <a:rPr lang="en-US" sz="2000" b="1" dirty="0" err="1">
                <a:solidFill>
                  <a:srgbClr val="FF0000"/>
                </a:solidFill>
              </a:rPr>
              <a:t>form.getfirst</a:t>
            </a:r>
            <a:r>
              <a:rPr lang="en-US" sz="2000" b="1" dirty="0">
                <a:solidFill>
                  <a:srgbClr val="FF0000"/>
                </a:solidFill>
              </a:rPr>
              <a:t>('</a:t>
            </a:r>
            <a:r>
              <a:rPr lang="en-US" sz="2000" b="1" dirty="0" err="1">
                <a:solidFill>
                  <a:srgbClr val="FF0000"/>
                </a:solidFill>
              </a:rPr>
              <a:t>name','unknown</a:t>
            </a:r>
            <a:r>
              <a:rPr lang="en-US" sz="2000" b="1" dirty="0">
                <a:solidFill>
                  <a:srgbClr val="FF0000"/>
                </a:solidFill>
              </a:rPr>
              <a:t> user') + '.&lt;</a:t>
            </a:r>
            <a:r>
              <a:rPr lang="en-US" sz="2000" b="1" dirty="0" err="1">
                <a:solidFill>
                  <a:srgbClr val="FF0000"/>
                </a:solidFill>
              </a:rPr>
              <a:t>br</a:t>
            </a:r>
            <a:r>
              <a:rPr lang="en-US" sz="2000" b="1" dirty="0">
                <a:solidFill>
                  <a:srgbClr val="FF0000"/>
                </a:solidFill>
              </a:rPr>
              <a:t> /&gt;'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fields += 'You work as a ' + </a:t>
            </a:r>
            <a:r>
              <a:rPr lang="en-US" sz="2000" b="1" dirty="0" err="1">
                <a:solidFill>
                  <a:srgbClr val="FF0000"/>
                </a:solidFill>
              </a:rPr>
              <a:t>form.getfirst</a:t>
            </a:r>
            <a:r>
              <a:rPr lang="en-US" sz="2000" b="1" dirty="0">
                <a:solidFill>
                  <a:srgbClr val="FF0000"/>
                </a:solidFill>
              </a:rPr>
              <a:t>('</a:t>
            </a:r>
            <a:r>
              <a:rPr lang="en-US" sz="2000" b="1" dirty="0" err="1">
                <a:solidFill>
                  <a:srgbClr val="FF0000"/>
                </a:solidFill>
              </a:rPr>
              <a:t>job','lawyer</a:t>
            </a:r>
            <a:r>
              <a:rPr lang="en-US" sz="2000" b="1" dirty="0">
                <a:solidFill>
                  <a:srgbClr val="FF0000"/>
                </a:solidFill>
              </a:rPr>
              <a:t>') + '.&lt;</a:t>
            </a:r>
            <a:r>
              <a:rPr lang="en-US" sz="2000" b="1" dirty="0" err="1">
                <a:solidFill>
                  <a:srgbClr val="FF0000"/>
                </a:solidFill>
              </a:rPr>
              <a:t>br</a:t>
            </a:r>
            <a:r>
              <a:rPr lang="en-US" sz="2000" b="1" dirty="0">
                <a:solidFill>
                  <a:srgbClr val="FF0000"/>
                </a:solidFill>
              </a:rPr>
              <a:t> /&gt;'</a:t>
            </a:r>
            <a:r>
              <a:rPr lang="en-US" sz="1100" b="1" dirty="0">
                <a:solidFill>
                  <a:srgbClr val="FF0000"/>
                </a:solidFill>
              </a:rPr>
              <a:t/>
            </a:r>
            <a:br>
              <a:rPr lang="en-US" sz="11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fields += 'You wear shoes that are ' + </a:t>
            </a:r>
            <a:r>
              <a:rPr lang="en-US" sz="2000" b="1" dirty="0" err="1">
                <a:solidFill>
                  <a:srgbClr val="FF0000"/>
                </a:solidFill>
              </a:rPr>
              <a:t>form.getfirst</a:t>
            </a:r>
            <a:r>
              <a:rPr lang="en-US" sz="2000" b="1" dirty="0">
                <a:solidFill>
                  <a:srgbClr val="FF0000"/>
                </a:solidFill>
              </a:rPr>
              <a:t>('</a:t>
            </a:r>
            <a:r>
              <a:rPr lang="en-US" sz="2000" b="1" dirty="0" err="1">
                <a:solidFill>
                  <a:srgbClr val="FF0000"/>
                </a:solidFill>
              </a:rPr>
              <a:t>shoesize</a:t>
            </a:r>
            <a:r>
              <a:rPr lang="en-US" sz="2000" b="1" dirty="0">
                <a:solidFill>
                  <a:srgbClr val="FF0000"/>
                </a:solidFill>
              </a:rPr>
              <a:t>', 'old-fashioned') + '.&lt;</a:t>
            </a:r>
            <a:r>
              <a:rPr lang="en-US" sz="2000" b="1" dirty="0" err="1">
                <a:solidFill>
                  <a:srgbClr val="FF0000"/>
                </a:solidFill>
              </a:rPr>
              <a:t>br</a:t>
            </a:r>
            <a:r>
              <a:rPr lang="en-US" sz="2000" b="1" dirty="0">
                <a:solidFill>
                  <a:srgbClr val="FF0000"/>
                </a:solidFill>
              </a:rPr>
              <a:t> /&gt;'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</a:t>
            </a:r>
            <a:r>
              <a:rPr lang="en-US" sz="2000" b="1" dirty="0" err="1">
                <a:solidFill>
                  <a:srgbClr val="7030A0"/>
                </a:solidFill>
              </a:rPr>
              <a:t>form.getlist</a:t>
            </a:r>
            <a:r>
              <a:rPr lang="en-US" sz="2000" b="1" dirty="0">
                <a:solidFill>
                  <a:srgbClr val="7030A0"/>
                </a:solidFill>
              </a:rPr>
              <a:t>('language</a:t>
            </a:r>
            <a:r>
              <a:rPr lang="en-US" sz="2000" b="1" dirty="0" smtClean="0">
                <a:solidFill>
                  <a:srgbClr val="7030A0"/>
                </a:solidFill>
              </a:rPr>
              <a:t>'):	#returns a list of elements with same name</a:t>
            </a:r>
            <a:endParaRPr lang="en-US" sz="20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fields += 'You program in the following language(s):&lt;</a:t>
            </a:r>
            <a:r>
              <a:rPr lang="en-US" sz="2000" b="1" dirty="0" err="1">
                <a:solidFill>
                  <a:srgbClr val="7030A0"/>
                </a:solidFill>
              </a:rPr>
              <a:t>br</a:t>
            </a:r>
            <a:r>
              <a:rPr lang="en-US" sz="2000" b="1" dirty="0">
                <a:solidFill>
                  <a:srgbClr val="7030A0"/>
                </a:solidFill>
              </a:rPr>
              <a:t> /&gt;&lt;</a:t>
            </a:r>
            <a:r>
              <a:rPr lang="en-US" sz="2000" b="1" dirty="0" err="1">
                <a:solidFill>
                  <a:srgbClr val="7030A0"/>
                </a:solidFill>
              </a:rPr>
              <a:t>ul</a:t>
            </a:r>
            <a:r>
              <a:rPr lang="en-US" sz="2000" b="1" dirty="0">
                <a:solidFill>
                  <a:srgbClr val="7030A0"/>
                </a:solidFill>
              </a:rPr>
              <a:t>&gt;'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for language in </a:t>
            </a:r>
            <a:r>
              <a:rPr lang="en-US" sz="2000" b="1" dirty="0" err="1">
                <a:solidFill>
                  <a:srgbClr val="7030A0"/>
                </a:solidFill>
              </a:rPr>
              <a:t>form.getlist</a:t>
            </a:r>
            <a:r>
              <a:rPr lang="en-US" sz="2000" b="1" dirty="0">
                <a:solidFill>
                  <a:srgbClr val="7030A0"/>
                </a:solidFill>
              </a:rPr>
              <a:t>('language'):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fields += '&lt;li&gt;' + language + '&lt;/li&gt;'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fields += '&lt;/</a:t>
            </a:r>
            <a:r>
              <a:rPr lang="en-US" sz="2000" b="1" dirty="0" err="1">
                <a:solidFill>
                  <a:srgbClr val="7030A0"/>
                </a:solidFill>
              </a:rPr>
              <a:t>ul</a:t>
            </a:r>
            <a:r>
              <a:rPr lang="en-US" sz="2000" b="1" dirty="0">
                <a:solidFill>
                  <a:srgbClr val="7030A0"/>
                </a:solidFill>
              </a:rPr>
              <a:t>&gt;'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fields += 'You don\'t program.&lt;</a:t>
            </a:r>
            <a:r>
              <a:rPr lang="en-US" sz="2000" b="1" dirty="0" err="1">
                <a:solidFill>
                  <a:srgbClr val="7030A0"/>
                </a:solidFill>
              </a:rPr>
              <a:t>br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/&gt;'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 html % fields</a:t>
            </a:r>
          </a:p>
        </p:txBody>
      </p:sp>
    </p:spTree>
    <p:extLst>
      <p:ext uri="{BB962C8B-B14F-4D97-AF65-F5344CB8AC3E}">
        <p14:creationId xmlns:p14="http://schemas.microsoft.com/office/powerpoint/2010/main" val="17457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RPS CGI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version of Rock Paper Scissors that works like this:</a:t>
            </a:r>
          </a:p>
          <a:p>
            <a:pPr lvl="1"/>
            <a:r>
              <a:rPr lang="en-US" dirty="0">
                <a:hlinkClick r:id="rId2"/>
              </a:rPr>
              <a:t>http://cgi.soic.indiana.edu/~</a:t>
            </a:r>
            <a:r>
              <a:rPr lang="en-US" dirty="0" smtClean="0">
                <a:hlinkClick r:id="rId2"/>
              </a:rPr>
              <a:t>johfdunc/prs.html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you own RPS images online to 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4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16 - &amp;quot;Questions?&amp;quot;&quot;/&gt;&lt;property id=&quot;20307&quot; value=&quot;399&quot;/&gt;&lt;/object&gt;&lt;object type=&quot;3&quot; unique_id=&quot;11207&quot;&gt;&lt;property id=&quot;20148&quot; value=&quot;5&quot;/&gt;&lt;property id=&quot;20300&quot; value=&quot;Slide 2 - &amp;quot;Old CGI Handler&amp;quot;&quot;/&gt;&lt;property id=&quot;20307&quot; value=&quot;432&quot;/&gt;&lt;/object&gt;&lt;object type=&quot;3&quot; unique_id=&quot;11208&quot;&gt;&lt;property id=&quot;20148&quot; value=&quot;5&quot;/&gt;&lt;property id=&quot;20300&quot; value=&quot;Slide 3 - &amp;quot;An Easier CGI Handler with .getfirst()&amp;quot;&quot;/&gt;&lt;property id=&quot;20307&quot; value=&quot;420&quot;/&gt;&lt;/object&gt;&lt;object type=&quot;3&quot; unique_id=&quot;11209&quot;&gt;&lt;property id=&quot;20148&quot; value=&quot;5&quot;/&gt;&lt;property id=&quot;20300&quot; value=&quot;Slide 4 - &amp;quot;CGI &amp;amp; Other HTML Elements&amp;quot;&quot;/&gt;&lt;property id=&quot;20307&quot; value=&quot;421&quot;/&gt;&lt;/object&gt;&lt;object type=&quot;3&quot; unique_id=&quot;11210&quot;&gt;&lt;property id=&quot;20148&quot; value=&quot;5&quot;/&gt;&lt;property id=&quot;20300&quot; value=&quot;Slide 5 - &amp;quot;form2.html&amp;quot;&quot;/&gt;&lt;property id=&quot;20307&quot; value=&quot;433&quot;/&gt;&lt;/object&gt;&lt;object type=&quot;3&quot; unique_id=&quot;11211&quot;&gt;&lt;property id=&quot;20148&quot; value=&quot;5&quot;/&gt;&lt;property id=&quot;20300&quot; value=&quot;Slide 6 - &amp;quot;CGI &amp;amp; Drop-down Lists&amp;quot;&quot;/&gt;&lt;property id=&quot;20307&quot; value=&quot;422&quot;/&gt;&lt;/object&gt;&lt;object type=&quot;3&quot; unique_id=&quot;11212&quot;&gt;&lt;property id=&quot;20148&quot; value=&quot;5&quot;/&gt;&lt;property id=&quot;20300&quot; value=&quot;Slide 7 - &amp;quot;CGI &amp;amp; Radio Buttons&amp;quot;&quot;/&gt;&lt;property id=&quot;20307&quot; value=&quot;423&quot;/&gt;&lt;/object&gt;&lt;object type=&quot;3&quot; unique_id=&quot;11213&quot;&gt;&lt;property id=&quot;20148&quot; value=&quot;5&quot;/&gt;&lt;property id=&quot;20300&quot; value=&quot;Slide 8 - &amp;quot;CGI &amp;amp; Check boxes (same name)&amp;quot;&quot;/&gt;&lt;property id=&quot;20307&quot; value=&quot;424&quot;/&gt;&lt;/object&gt;&lt;object type=&quot;3&quot; unique_id=&quot;11214&quot;&gt;&lt;property id=&quot;20148&quot; value=&quot;5&quot;/&gt;&lt;property id=&quot;20300&quot; value=&quot;Slide 9 - &amp;quot;CGI  Get &amp;amp; Post&amp;quot;&quot;/&gt;&lt;property id=&quot;20307&quot; value=&quot;425&quot;/&gt;&lt;/object&gt;&lt;object type=&quot;3&quot; unique_id=&quot;11215&quot;&gt;&lt;property id=&quot;20148&quot; value=&quot;5&quot;/&gt;&lt;property id=&quot;20300&quot; value=&quot;Slide 10 - &amp;quot;CGI  Get &amp;amp; Post&amp;quot;&quot;/&gt;&lt;property id=&quot;20307&quot; value=&quot;426&quot;/&gt;&lt;/object&gt;&lt;object type=&quot;3&quot; unique_id=&quot;11216&quot;&gt;&lt;property id=&quot;20148&quot; value=&quot;5&quot;/&gt;&lt;property id=&quot;20300&quot; value=&quot;Slide 11 - &amp;quot;CGI  Get &amp;amp; Post&amp;quot;&quot;/&gt;&lt;property id=&quot;20307&quot; value=&quot;427&quot;/&gt;&lt;/object&gt;&lt;object type=&quot;3&quot; unique_id=&quot;11217&quot;&gt;&lt;property id=&quot;20148&quot; value=&quot;5&quot;/&gt;&lt;property id=&quot;20300&quot; value=&quot;Slide 12 - &amp;quot;CGI without HTML&amp;quot;&quot;/&gt;&lt;property id=&quot;20307&quot; value=&quot;428&quot;/&gt;&lt;/object&gt;&lt;object type=&quot;3&quot; unique_id=&quot;11218&quot;&gt;&lt;property id=&quot;20148&quot; value=&quot;5&quot;/&gt;&lt;property id=&quot;20300&quot; value=&quot;Slide 13 - &amp;quot;Save this as page.py and run it!&amp;quot;&quot;/&gt;&lt;property id=&quot;20307&quot; value=&quot;429&quot;/&gt;&lt;/object&gt;&lt;object type=&quot;3&quot; unique_id=&quot;11219&quot;&gt;&lt;property id=&quot;20148&quot; value=&quot;5&quot;/&gt;&lt;property id=&quot;20300&quot; value=&quot;Slide 14 - &amp;quot;Safe Crack (Group Work)&amp;quot;&quot;/&gt;&lt;property id=&quot;20307&quot; value=&quot;430&quot;/&gt;&lt;/object&gt;&lt;object type=&quot;3&quot; unique_id=&quot;11220&quot;&gt;&lt;property id=&quot;20148&quot; value=&quot;5&quot;/&gt;&lt;property id=&quot;20300&quot; value=&quot;Slide 15 - &amp;quot;Safe Crack (Solution for Group 1)&amp;quot;&quot;/&gt;&lt;property id=&quot;20307&quot; value=&quot;43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1704</TotalTime>
  <Words>1022</Words>
  <Application>Microsoft Office PowerPoint</Application>
  <PresentationFormat>On-screen Show (4:3)</PresentationFormat>
  <Paragraphs>283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I211 – Information Infrastructure II</vt:lpstr>
      <vt:lpstr>Old CGI Handler</vt:lpstr>
      <vt:lpstr>An Easier CGI Handler with .getfirst()</vt:lpstr>
      <vt:lpstr>CGI &amp; Other HTML Elements</vt:lpstr>
      <vt:lpstr>form2.html</vt:lpstr>
      <vt:lpstr>CGI &amp; Drop-down Lists</vt:lpstr>
      <vt:lpstr>CGI &amp; Radio Buttons</vt:lpstr>
      <vt:lpstr>CGI &amp; Check boxes (same name)</vt:lpstr>
      <vt:lpstr>RPS CGI (Group Work)</vt:lpstr>
      <vt:lpstr>RPS CGI (HTML Solution)</vt:lpstr>
      <vt:lpstr>RPS CGI (Python Solution)</vt:lpstr>
      <vt:lpstr>CGI  Get &amp; Post</vt:lpstr>
      <vt:lpstr>CGI  Get &amp; Post</vt:lpstr>
      <vt:lpstr>CGI  Get &amp; Post</vt:lpstr>
      <vt:lpstr>CGI without HTML</vt:lpstr>
      <vt:lpstr>Save this as page.py and run it!</vt:lpstr>
      <vt:lpstr>Safe Crack (Group Work)</vt:lpstr>
      <vt:lpstr>Safe Crack (Solution for Group 1)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220</cp:revision>
  <dcterms:created xsi:type="dcterms:W3CDTF">2011-05-09T18:33:34Z</dcterms:created>
  <dcterms:modified xsi:type="dcterms:W3CDTF">2014-07-23T16:42:00Z</dcterms:modified>
</cp:coreProperties>
</file>