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256" r:id="rId2"/>
    <p:sldId id="553" r:id="rId3"/>
    <p:sldId id="555" r:id="rId4"/>
    <p:sldId id="554" r:id="rId5"/>
    <p:sldId id="556" r:id="rId6"/>
    <p:sldId id="562" r:id="rId7"/>
    <p:sldId id="425" r:id="rId8"/>
    <p:sldId id="429" r:id="rId9"/>
    <p:sldId id="430" r:id="rId10"/>
    <p:sldId id="431" r:id="rId11"/>
    <p:sldId id="498" r:id="rId12"/>
    <p:sldId id="499" r:id="rId13"/>
    <p:sldId id="500" r:id="rId14"/>
    <p:sldId id="558" r:id="rId15"/>
    <p:sldId id="559" r:id="rId16"/>
    <p:sldId id="447" r:id="rId17"/>
    <p:sldId id="560" r:id="rId18"/>
    <p:sldId id="561" r:id="rId19"/>
    <p:sldId id="552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45" autoAdjust="0"/>
    <p:restoredTop sz="94660"/>
  </p:normalViewPr>
  <p:slideViewPr>
    <p:cSldViewPr>
      <p:cViewPr varScale="1">
        <p:scale>
          <a:sx n="103" d="100"/>
          <a:sy n="103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49CDE-B13E-43DC-A829-B8864F4F0BD1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1555F-F8B5-40C5-AD48-CE1B220B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9610AF-C20C-4E41-8441-123C9F75F55A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9610AF-C20C-4E41-8441-123C9F75F55A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I211 – Information Infrastructure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If we know –exactly- how long the inner sequences are, we can </a:t>
            </a:r>
            <a:r>
              <a:rPr lang="en-US" b="1" dirty="0" smtClean="0"/>
              <a:t>unpack</a:t>
            </a:r>
            <a:r>
              <a:rPr lang="en-US" dirty="0" smtClean="0"/>
              <a:t> them: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scores = [("Joe", 200), ("Bill", 180), ("Mary", 215)]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for 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 in range(</a:t>
            </a:r>
            <a:r>
              <a:rPr lang="en-US" sz="2400" b="1" dirty="0" err="1">
                <a:solidFill>
                  <a:srgbClr val="FF0000"/>
                </a:solidFill>
              </a:rPr>
              <a:t>len</a:t>
            </a:r>
            <a:r>
              <a:rPr lang="en-US" sz="2400" b="1" dirty="0">
                <a:solidFill>
                  <a:srgbClr val="FF0000"/>
                </a:solidFill>
              </a:rPr>
              <a:t>(scores)):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print "\t", "(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=" + </a:t>
            </a:r>
            <a:r>
              <a:rPr lang="en-US" sz="2400" b="1" dirty="0" err="1">
                <a:solidFill>
                  <a:srgbClr val="FF0000"/>
                </a:solidFill>
              </a:rPr>
              <a:t>str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) + ")",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</a:t>
            </a:r>
            <a:r>
              <a:rPr lang="en-US" sz="2400" b="1" dirty="0">
                <a:solidFill>
                  <a:srgbClr val="7030A0"/>
                </a:solidFill>
              </a:rPr>
              <a:t>name, score = scores[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]</a:t>
            </a:r>
            <a:r>
              <a:rPr lang="en-US" sz="2400" b="1" dirty="0" smtClean="0">
                <a:solidFill>
                  <a:srgbClr val="FF0000"/>
                </a:solidFill>
              </a:rPr>
              <a:t>		#unpacking occurs here</a:t>
            </a: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print name, "\t", score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8855" y="54102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</a:p>
          <a:p>
            <a:r>
              <a:rPr lang="en-US" b="1" dirty="0">
                <a:solidFill>
                  <a:srgbClr val="00B050"/>
                </a:solidFill>
              </a:rPr>
              <a:t>	(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=0) Joe 	</a:t>
            </a:r>
            <a:r>
              <a:rPr lang="en-US" b="1" dirty="0" smtClean="0">
                <a:solidFill>
                  <a:srgbClr val="00B050"/>
                </a:solidFill>
              </a:rPr>
              <a:t>	200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	(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=1) Bill 	</a:t>
            </a:r>
            <a:r>
              <a:rPr lang="en-US" b="1" dirty="0" smtClean="0">
                <a:solidFill>
                  <a:srgbClr val="00B050"/>
                </a:solidFill>
              </a:rPr>
              <a:t>	180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	(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=2) Mary </a:t>
            </a:r>
            <a:r>
              <a:rPr lang="en-US" b="1" dirty="0" smtClean="0">
                <a:solidFill>
                  <a:srgbClr val="00B050"/>
                </a:solidFill>
              </a:rPr>
              <a:t>	215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Scores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9" y="1524000"/>
            <a:ext cx="6923411" cy="46256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Given these test scores, sort them (</a:t>
            </a:r>
            <a:r>
              <a:rPr lang="en-US" dirty="0" smtClean="0">
                <a:solidFill>
                  <a:srgbClr val="7030A0"/>
                </a:solidFill>
              </a:rPr>
              <a:t>highest to lowest</a:t>
            </a:r>
            <a:r>
              <a:rPr lang="en-US" dirty="0" smtClean="0"/>
              <a:t>) and compute the test average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tests = [["Student A", 71],["Student B", 89],["Student C", 68], \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        ["Student D", 80],["Student E", 98],["Student F", 53], \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        ["Student G", 89],["Student H", 83],["Student I", 97], \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        ["Student J", 17],["Student K", 70],["Student L", 93], \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        ["Student M", 63],["Student N", 76],["Student O", 39</a:t>
            </a:r>
            <a:r>
              <a:rPr lang="en-US" sz="2200" b="1" dirty="0" smtClean="0">
                <a:solidFill>
                  <a:srgbClr val="FF0000"/>
                </a:solidFill>
              </a:rPr>
              <a:t>]]</a:t>
            </a:r>
          </a:p>
          <a:p>
            <a:pPr marL="118872" indent="0">
              <a:buNone/>
            </a:pPr>
            <a:endParaRPr lang="en-US" sz="2200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Starter file on </a:t>
            </a:r>
            <a:r>
              <a:rPr lang="en-US" dirty="0" err="1" smtClean="0"/>
              <a:t>Oncourse</a:t>
            </a:r>
            <a:r>
              <a:rPr lang="en-US" dirty="0" smtClean="0"/>
              <a:t>!      (</a:t>
            </a:r>
            <a:r>
              <a:rPr lang="en-US" dirty="0" smtClean="0">
                <a:solidFill>
                  <a:srgbClr val="7030A0"/>
                </a:solidFill>
              </a:rPr>
              <a:t>tests_starter.py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Hints: 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tests.pop</a:t>
            </a:r>
            <a:r>
              <a:rPr lang="en-US" b="1" dirty="0" smtClean="0">
                <a:solidFill>
                  <a:srgbClr val="FF0000"/>
                </a:solidFill>
              </a:rPr>
              <a:t>() 	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tests2.insert(index, element)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tests2.append(element)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7735" y="2286000"/>
            <a:ext cx="213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After Sort</a:t>
            </a:r>
          </a:p>
          <a:p>
            <a:r>
              <a:rPr lang="en-US" sz="1400" dirty="0">
                <a:solidFill>
                  <a:srgbClr val="00B050"/>
                </a:solidFill>
              </a:rPr>
              <a:t>Student E got a 98</a:t>
            </a:r>
          </a:p>
          <a:p>
            <a:r>
              <a:rPr lang="en-US" sz="1400" dirty="0">
                <a:solidFill>
                  <a:srgbClr val="00B050"/>
                </a:solidFill>
              </a:rPr>
              <a:t>Student I got a 97</a:t>
            </a:r>
          </a:p>
          <a:p>
            <a:r>
              <a:rPr lang="en-US" sz="1400" dirty="0">
                <a:solidFill>
                  <a:srgbClr val="00B050"/>
                </a:solidFill>
              </a:rPr>
              <a:t>Student L got a 93</a:t>
            </a:r>
          </a:p>
          <a:p>
            <a:r>
              <a:rPr lang="en-US" sz="1400" dirty="0">
                <a:solidFill>
                  <a:srgbClr val="00B050"/>
                </a:solidFill>
              </a:rPr>
              <a:t>Student G got a 89</a:t>
            </a:r>
          </a:p>
          <a:p>
            <a:r>
              <a:rPr lang="en-US" sz="1400" dirty="0">
                <a:solidFill>
                  <a:srgbClr val="00B050"/>
                </a:solidFill>
              </a:rPr>
              <a:t>Student B got a 89</a:t>
            </a:r>
          </a:p>
          <a:p>
            <a:r>
              <a:rPr lang="en-US" sz="1400" dirty="0">
                <a:solidFill>
                  <a:srgbClr val="00B050"/>
                </a:solidFill>
              </a:rPr>
              <a:t>Student H got a 83</a:t>
            </a:r>
          </a:p>
          <a:p>
            <a:r>
              <a:rPr lang="en-US" sz="1400" dirty="0">
                <a:solidFill>
                  <a:srgbClr val="00B050"/>
                </a:solidFill>
              </a:rPr>
              <a:t>Student D got a 80</a:t>
            </a:r>
          </a:p>
          <a:p>
            <a:r>
              <a:rPr lang="en-US" sz="1400" dirty="0">
                <a:solidFill>
                  <a:srgbClr val="00B050"/>
                </a:solidFill>
              </a:rPr>
              <a:t>Student N got a 76</a:t>
            </a:r>
          </a:p>
          <a:p>
            <a:r>
              <a:rPr lang="en-US" sz="1400" dirty="0">
                <a:solidFill>
                  <a:srgbClr val="00B050"/>
                </a:solidFill>
              </a:rPr>
              <a:t>Student A got a 71</a:t>
            </a:r>
          </a:p>
          <a:p>
            <a:r>
              <a:rPr lang="en-US" sz="1400" dirty="0">
                <a:solidFill>
                  <a:srgbClr val="00B050"/>
                </a:solidFill>
              </a:rPr>
              <a:t>Student K got a 70</a:t>
            </a:r>
          </a:p>
          <a:p>
            <a:r>
              <a:rPr lang="en-US" sz="1400" dirty="0">
                <a:solidFill>
                  <a:srgbClr val="00B050"/>
                </a:solidFill>
              </a:rPr>
              <a:t>Student C got a 68</a:t>
            </a:r>
          </a:p>
          <a:p>
            <a:r>
              <a:rPr lang="en-US" sz="1400" dirty="0">
                <a:solidFill>
                  <a:srgbClr val="00B050"/>
                </a:solidFill>
              </a:rPr>
              <a:t>Student M got a 63</a:t>
            </a:r>
          </a:p>
          <a:p>
            <a:r>
              <a:rPr lang="en-US" sz="1400" dirty="0">
                <a:solidFill>
                  <a:srgbClr val="00B050"/>
                </a:solidFill>
              </a:rPr>
              <a:t>Student F got a 53</a:t>
            </a:r>
          </a:p>
          <a:p>
            <a:r>
              <a:rPr lang="en-US" sz="1400" dirty="0">
                <a:solidFill>
                  <a:srgbClr val="00B050"/>
                </a:solidFill>
              </a:rPr>
              <a:t>Student O got a 39</a:t>
            </a:r>
          </a:p>
          <a:p>
            <a:r>
              <a:rPr lang="en-US" sz="1400" dirty="0">
                <a:solidFill>
                  <a:srgbClr val="00B050"/>
                </a:solidFill>
              </a:rPr>
              <a:t>Student J got a 17</a:t>
            </a:r>
          </a:p>
          <a:p>
            <a:r>
              <a:rPr lang="en-US" sz="1400" dirty="0">
                <a:solidFill>
                  <a:srgbClr val="00B050"/>
                </a:solidFill>
              </a:rPr>
              <a:t>--------------------</a:t>
            </a:r>
          </a:p>
          <a:p>
            <a:r>
              <a:rPr lang="en-US" sz="1400" dirty="0">
                <a:solidFill>
                  <a:srgbClr val="00B050"/>
                </a:solidFill>
              </a:rPr>
              <a:t>The average was a: 72.4</a:t>
            </a:r>
          </a:p>
        </p:txBody>
      </p:sp>
    </p:spTree>
    <p:extLst>
      <p:ext uri="{BB962C8B-B14F-4D97-AF65-F5344CB8AC3E}">
        <p14:creationId xmlns:p14="http://schemas.microsoft.com/office/powerpoint/2010/main" val="12956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Scores (Solution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1"/>
            <a:ext cx="8915400" cy="5105400"/>
          </a:xfrm>
        </p:spPr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sorted_tests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= [</a:t>
            </a:r>
            <a:r>
              <a:rPr lang="en-US" b="1" dirty="0" err="1">
                <a:solidFill>
                  <a:srgbClr val="FF0000"/>
                </a:solidFill>
              </a:rPr>
              <a:t>tests.pop</a:t>
            </a:r>
            <a:r>
              <a:rPr lang="en-US" b="1" dirty="0" smtClean="0">
                <a:solidFill>
                  <a:srgbClr val="FF0000"/>
                </a:solidFill>
              </a:rPr>
              <a:t>()]	# start with the first test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while tests</a:t>
            </a:r>
            <a:r>
              <a:rPr lang="en-US" b="1" dirty="0" smtClean="0">
                <a:solidFill>
                  <a:srgbClr val="FF0000"/>
                </a:solidFill>
              </a:rPr>
              <a:t>:		# insertion sort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test = </a:t>
            </a:r>
            <a:r>
              <a:rPr lang="en-US" b="1" dirty="0" err="1">
                <a:solidFill>
                  <a:srgbClr val="FF0000"/>
                </a:solidFill>
              </a:rPr>
              <a:t>tests.pop</a:t>
            </a:r>
            <a:r>
              <a:rPr lang="en-US" b="1" dirty="0" smtClean="0">
                <a:solidFill>
                  <a:srgbClr val="FF0000"/>
                </a:solidFill>
              </a:rPr>
              <a:t>()		# take the next test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inserted = </a:t>
            </a:r>
            <a:r>
              <a:rPr lang="en-US" b="1" dirty="0" smtClean="0">
                <a:solidFill>
                  <a:srgbClr val="FF0000"/>
                </a:solidFill>
              </a:rPr>
              <a:t>False		# keep track of whether we’ve inserted it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for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in range(</a:t>
            </a: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sorted_tests</a:t>
            </a:r>
            <a:r>
              <a:rPr lang="en-US" b="1" dirty="0" smtClean="0">
                <a:solidFill>
                  <a:srgbClr val="FF0000"/>
                </a:solidFill>
              </a:rPr>
              <a:t>)):	# walk through the sorted list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if test[1] &gt; </a:t>
            </a:r>
            <a:r>
              <a:rPr lang="en-US" b="1" dirty="0" err="1">
                <a:solidFill>
                  <a:srgbClr val="FF0000"/>
                </a:solidFill>
              </a:rPr>
              <a:t>sorted_tests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][1</a:t>
            </a:r>
            <a:r>
              <a:rPr lang="en-US" b="1" dirty="0" smtClean="0">
                <a:solidFill>
                  <a:srgbClr val="FF0000"/>
                </a:solidFill>
              </a:rPr>
              <a:t>]:	# if we find a bigger score than our current test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FF0000"/>
                </a:solidFill>
              </a:rPr>
              <a:t>sorted_tests.insert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, test</a:t>
            </a:r>
            <a:r>
              <a:rPr lang="en-US" b="1" dirty="0" smtClean="0">
                <a:solidFill>
                  <a:srgbClr val="FF0000"/>
                </a:solidFill>
              </a:rPr>
              <a:t>)	# then file our test in front of it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inserted = </a:t>
            </a:r>
            <a:r>
              <a:rPr lang="en-US" b="1" dirty="0" smtClean="0">
                <a:solidFill>
                  <a:srgbClr val="FF0000"/>
                </a:solidFill>
              </a:rPr>
              <a:t>True		# note that we filed it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smtClean="0">
                <a:solidFill>
                  <a:srgbClr val="FF0000"/>
                </a:solidFill>
              </a:rPr>
              <a:t>break			# stop looking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if not inserted</a:t>
            </a:r>
            <a:r>
              <a:rPr lang="en-US" b="1" dirty="0" smtClean="0">
                <a:solidFill>
                  <a:srgbClr val="FF0000"/>
                </a:solidFill>
              </a:rPr>
              <a:t>:			# if we didn’t file it, it was the biggest score!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sorted_tests.append</a:t>
            </a:r>
            <a:r>
              <a:rPr lang="en-US" b="1" dirty="0">
                <a:solidFill>
                  <a:srgbClr val="FF0000"/>
                </a:solidFill>
              </a:rPr>
              <a:t>(test</a:t>
            </a:r>
            <a:r>
              <a:rPr lang="en-US" b="1" dirty="0" smtClean="0">
                <a:solidFill>
                  <a:srgbClr val="FF0000"/>
                </a:solidFill>
              </a:rPr>
              <a:t>)	# so put it at the end.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total = </a:t>
            </a:r>
            <a:r>
              <a:rPr lang="en-US" b="1" dirty="0" smtClean="0">
                <a:solidFill>
                  <a:srgbClr val="FF0000"/>
                </a:solidFill>
              </a:rPr>
              <a:t>0			#compute the sum of the scores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test in </a:t>
            </a:r>
            <a:r>
              <a:rPr lang="en-US" b="1" dirty="0" err="1">
                <a:solidFill>
                  <a:srgbClr val="FF0000"/>
                </a:solidFill>
              </a:rPr>
              <a:t>sorted_tests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total += test[1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# the average is the sum / the </a:t>
            </a:r>
            <a:r>
              <a:rPr lang="en-US" b="1" dirty="0" err="1" smtClean="0">
                <a:solidFill>
                  <a:srgbClr val="FF0000"/>
                </a:solidFill>
              </a:rPr>
              <a:t>len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"The average was a:", float(total)/</a:t>
            </a: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sorted_tests</a:t>
            </a:r>
            <a:r>
              <a:rPr lang="en-US" b="1" dirty="0" smtClean="0">
                <a:solidFill>
                  <a:srgbClr val="FF0000"/>
                </a:solidFill>
              </a:rPr>
              <a:t>)	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1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Scores (Solution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test in tests:		#reverse the fields!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test[0], test[1] = test[1], test[0]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tests.sort</a:t>
            </a:r>
            <a:r>
              <a:rPr lang="en-US" b="1" dirty="0">
                <a:solidFill>
                  <a:srgbClr val="FF0000"/>
                </a:solidFill>
              </a:rPr>
              <a:t>(reverse=True)	</a:t>
            </a:r>
            <a:r>
              <a:rPr lang="en-US" b="1" dirty="0" smtClean="0">
                <a:solidFill>
                  <a:srgbClr val="FF0000"/>
                </a:solidFill>
              </a:rPr>
              <a:t>	#</a:t>
            </a:r>
            <a:r>
              <a:rPr lang="en-US" b="1" dirty="0">
                <a:solidFill>
                  <a:srgbClr val="FF0000"/>
                </a:solidFill>
              </a:rPr>
              <a:t>use built-in sort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test in tests:		#put the fields back!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test[0], test[1] = test[1], test[0]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"After Sort"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test in tests: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test[0], "got a", test[1]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"-"*20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total = 0			#compute average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test in tests: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total += test[1]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"The average was a:", float(total)/</a:t>
            </a: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(tests)</a:t>
            </a:r>
          </a:p>
        </p:txBody>
      </p:sp>
    </p:spTree>
    <p:extLst>
      <p:ext uri="{BB962C8B-B14F-4D97-AF65-F5344CB8AC3E}">
        <p14:creationId xmlns:p14="http://schemas.microsoft.com/office/powerpoint/2010/main" val="18809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915400" cy="125272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Dictionaries – Mutable, but not Ordered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52577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Empty Dictionary:</a:t>
            </a:r>
            <a:r>
              <a:rPr lang="en-US" sz="2800" dirty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blank </a:t>
            </a:r>
            <a:r>
              <a:rPr lang="en-US" sz="2800" dirty="0">
                <a:solidFill>
                  <a:srgbClr val="FF0000"/>
                </a:solidFill>
              </a:rPr>
              <a:t>= </a:t>
            </a:r>
            <a:r>
              <a:rPr lang="en-US" sz="2800" dirty="0" smtClean="0">
                <a:solidFill>
                  <a:srgbClr val="FF0000"/>
                </a:solidFill>
              </a:rPr>
              <a:t>{}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Indexing:	     		</a:t>
            </a:r>
            <a:r>
              <a:rPr lang="en-US" sz="2800" dirty="0" smtClean="0">
                <a:solidFill>
                  <a:srgbClr val="00B050"/>
                </a:solidFill>
              </a:rPr>
              <a:t>&lt;</a:t>
            </a:r>
            <a:r>
              <a:rPr lang="en-US" sz="2800" dirty="0" err="1" smtClean="0">
                <a:solidFill>
                  <a:srgbClr val="00B050"/>
                </a:solidFill>
              </a:rPr>
              <a:t>dict</a:t>
            </a:r>
            <a:r>
              <a:rPr lang="en-US" sz="2800" dirty="0" smtClean="0">
                <a:solidFill>
                  <a:srgbClr val="00B050"/>
                </a:solidFill>
              </a:rPr>
              <a:t>&gt;</a:t>
            </a:r>
            <a:r>
              <a:rPr lang="en-US" sz="2800" dirty="0" smtClean="0">
                <a:solidFill>
                  <a:srgbClr val="FF0000"/>
                </a:solidFill>
              </a:rPr>
              <a:t>[</a:t>
            </a:r>
            <a:r>
              <a:rPr lang="en-US" sz="2800" dirty="0" smtClean="0">
                <a:solidFill>
                  <a:srgbClr val="00B050"/>
                </a:solidFill>
              </a:rPr>
              <a:t>&lt;key&gt;</a:t>
            </a:r>
            <a:r>
              <a:rPr lang="en-US" sz="2800" dirty="0" smtClean="0">
                <a:solidFill>
                  <a:srgbClr val="FF0000"/>
                </a:solidFill>
              </a:rPr>
              <a:t>]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Membership:   		</a:t>
            </a:r>
            <a:r>
              <a:rPr lang="en-US" sz="2800" dirty="0" smtClean="0">
                <a:solidFill>
                  <a:srgbClr val="FF0000"/>
                </a:solidFill>
              </a:rPr>
              <a:t>if </a:t>
            </a:r>
            <a:r>
              <a:rPr lang="en-US" sz="2800" dirty="0" smtClean="0">
                <a:solidFill>
                  <a:srgbClr val="00B050"/>
                </a:solidFill>
              </a:rPr>
              <a:t>&lt;key&gt; </a:t>
            </a:r>
            <a:r>
              <a:rPr lang="en-US" sz="2800" dirty="0">
                <a:solidFill>
                  <a:srgbClr val="FF0000"/>
                </a:solidFill>
              </a:rPr>
              <a:t>in </a:t>
            </a:r>
            <a:r>
              <a:rPr lang="en-US" sz="2800" dirty="0" smtClean="0">
                <a:solidFill>
                  <a:srgbClr val="00B050"/>
                </a:solidFill>
              </a:rPr>
              <a:t>&lt;</a:t>
            </a:r>
            <a:r>
              <a:rPr lang="en-US" sz="2800" dirty="0" err="1" smtClean="0">
                <a:solidFill>
                  <a:srgbClr val="00B050"/>
                </a:solidFill>
              </a:rPr>
              <a:t>dict</a:t>
            </a:r>
            <a:r>
              <a:rPr lang="en-US" sz="2800" dirty="0" smtClean="0">
                <a:solidFill>
                  <a:srgbClr val="00B050"/>
                </a:solidFill>
              </a:rPr>
              <a:t>&gt;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				</a:t>
            </a:r>
            <a:r>
              <a:rPr lang="en-US" sz="2800" dirty="0" smtClean="0">
                <a:solidFill>
                  <a:srgbClr val="00B050"/>
                </a:solidFill>
              </a:rPr>
              <a:t>&lt;</a:t>
            </a:r>
            <a:r>
              <a:rPr lang="en-US" sz="2800" dirty="0" err="1" smtClean="0">
                <a:solidFill>
                  <a:srgbClr val="00B050"/>
                </a:solidFill>
              </a:rPr>
              <a:t>dict</a:t>
            </a:r>
            <a:r>
              <a:rPr lang="en-US" sz="2800" dirty="0" smtClean="0">
                <a:solidFill>
                  <a:srgbClr val="00B050"/>
                </a:solidFill>
              </a:rPr>
              <a:t>&gt;</a:t>
            </a:r>
            <a:r>
              <a:rPr lang="en-US" sz="2800" dirty="0" smtClean="0">
                <a:solidFill>
                  <a:srgbClr val="FF0000"/>
                </a:solidFill>
              </a:rPr>
              <a:t>.get(</a:t>
            </a:r>
            <a:r>
              <a:rPr lang="en-US" sz="2800" dirty="0" smtClean="0">
                <a:solidFill>
                  <a:srgbClr val="00B050"/>
                </a:solidFill>
              </a:rPr>
              <a:t>&lt;key&gt;</a:t>
            </a:r>
            <a:r>
              <a:rPr lang="en-US" sz="2800" dirty="0" smtClean="0">
                <a:solidFill>
                  <a:srgbClr val="FF0000"/>
                </a:solidFill>
              </a:rPr>
              <a:t>, "Not found.")</a:t>
            </a:r>
          </a:p>
          <a:p>
            <a:pPr marL="118872" indent="0">
              <a:buNone/>
            </a:pPr>
            <a:endParaRPr lang="en-US" sz="2800" dirty="0"/>
          </a:p>
          <a:p>
            <a:r>
              <a:rPr lang="en-US" sz="2800" dirty="0" smtClean="0"/>
              <a:t>Looping:	</a:t>
            </a:r>
            <a:r>
              <a:rPr lang="en-US" sz="2800" dirty="0" smtClean="0">
                <a:solidFill>
                  <a:srgbClr val="FF0000"/>
                </a:solidFill>
              </a:rPr>
              <a:t>		for </a:t>
            </a:r>
            <a:r>
              <a:rPr lang="en-US" sz="2800" dirty="0" smtClean="0">
                <a:solidFill>
                  <a:srgbClr val="00B050"/>
                </a:solidFill>
              </a:rPr>
              <a:t>&lt;key&gt;</a:t>
            </a:r>
            <a:r>
              <a:rPr lang="en-US" sz="2800" dirty="0" smtClean="0">
                <a:solidFill>
                  <a:srgbClr val="FF0000"/>
                </a:solidFill>
              </a:rPr>
              <a:t> in </a:t>
            </a:r>
            <a:r>
              <a:rPr lang="en-US" sz="2800" dirty="0" smtClean="0">
                <a:solidFill>
                  <a:srgbClr val="00B050"/>
                </a:solidFill>
              </a:rPr>
              <a:t>&lt;</a:t>
            </a:r>
            <a:r>
              <a:rPr lang="en-US" sz="2800" dirty="0" err="1" smtClean="0">
                <a:solidFill>
                  <a:srgbClr val="00B050"/>
                </a:solidFill>
              </a:rPr>
              <a:t>dict</a:t>
            </a:r>
            <a:r>
              <a:rPr lang="en-US" sz="2800" dirty="0" smtClean="0">
                <a:solidFill>
                  <a:srgbClr val="00B050"/>
                </a:solidFill>
              </a:rPr>
              <a:t>&gt;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Number of keys:</a:t>
            </a: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len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&lt;</a:t>
            </a:r>
            <a:r>
              <a:rPr lang="en-US" sz="2800" dirty="0" err="1" smtClean="0">
                <a:solidFill>
                  <a:srgbClr val="00B050"/>
                </a:solidFill>
              </a:rPr>
              <a:t>dict</a:t>
            </a:r>
            <a:r>
              <a:rPr lang="en-US" sz="2800" dirty="0" smtClean="0">
                <a:solidFill>
                  <a:srgbClr val="00B050"/>
                </a:solidFill>
              </a:rPr>
              <a:t>&gt;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7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Adding elements: </a:t>
            </a:r>
            <a:r>
              <a:rPr lang="en-US" sz="2800" dirty="0"/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&lt;</a:t>
            </a:r>
            <a:r>
              <a:rPr lang="en-US" sz="2800" dirty="0" err="1" smtClean="0">
                <a:solidFill>
                  <a:srgbClr val="00B050"/>
                </a:solidFill>
              </a:rPr>
              <a:t>dict</a:t>
            </a:r>
            <a:r>
              <a:rPr lang="en-US" sz="2800" dirty="0" smtClean="0">
                <a:solidFill>
                  <a:srgbClr val="00B050"/>
                </a:solidFill>
              </a:rPr>
              <a:t>&gt;</a:t>
            </a:r>
            <a:r>
              <a:rPr lang="en-US" sz="2800" dirty="0" smtClean="0">
                <a:solidFill>
                  <a:srgbClr val="FF0000"/>
                </a:solidFill>
              </a:rPr>
              <a:t>[</a:t>
            </a:r>
            <a:r>
              <a:rPr lang="en-US" sz="2800" dirty="0" smtClean="0">
                <a:solidFill>
                  <a:srgbClr val="00B050"/>
                </a:solidFill>
              </a:rPr>
              <a:t>&lt;key&gt;</a:t>
            </a:r>
            <a:r>
              <a:rPr lang="en-US" sz="2800" dirty="0" smtClean="0">
                <a:solidFill>
                  <a:srgbClr val="FF0000"/>
                </a:solidFill>
              </a:rPr>
              <a:t>]</a:t>
            </a:r>
            <a:r>
              <a:rPr lang="en-US" sz="2800" dirty="0" smtClean="0">
                <a:solidFill>
                  <a:srgbClr val="00B050"/>
                </a:solidFill>
              </a:rPr>
              <a:t> = &lt;value&gt;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Overwriting:</a:t>
            </a:r>
            <a:r>
              <a:rPr lang="en-US" sz="2800" dirty="0">
                <a:solidFill>
                  <a:srgbClr val="FF0000"/>
                </a:solidFill>
              </a:rPr>
              <a:t>		</a:t>
            </a:r>
            <a:r>
              <a:rPr lang="en-US" sz="2800" dirty="0">
                <a:solidFill>
                  <a:srgbClr val="00B050"/>
                </a:solidFill>
              </a:rPr>
              <a:t>&lt;</a:t>
            </a:r>
            <a:r>
              <a:rPr lang="en-US" sz="2800" dirty="0" err="1">
                <a:solidFill>
                  <a:srgbClr val="00B050"/>
                </a:solidFill>
              </a:rPr>
              <a:t>dict</a:t>
            </a:r>
            <a:r>
              <a:rPr lang="en-US" sz="2800" dirty="0">
                <a:solidFill>
                  <a:srgbClr val="00B050"/>
                </a:solidFill>
              </a:rPr>
              <a:t>&gt;</a:t>
            </a:r>
            <a:r>
              <a:rPr lang="en-US" sz="2800" dirty="0">
                <a:solidFill>
                  <a:srgbClr val="FF0000"/>
                </a:solidFill>
              </a:rPr>
              <a:t>[</a:t>
            </a:r>
            <a:r>
              <a:rPr lang="en-US" sz="2800" dirty="0">
                <a:solidFill>
                  <a:srgbClr val="00B050"/>
                </a:solidFill>
              </a:rPr>
              <a:t>&lt;key&gt;</a:t>
            </a:r>
            <a:r>
              <a:rPr lang="en-US" sz="2800" dirty="0">
                <a:solidFill>
                  <a:srgbClr val="FF0000"/>
                </a:solidFill>
              </a:rPr>
              <a:t>]</a:t>
            </a:r>
            <a:r>
              <a:rPr lang="en-US" sz="2800" dirty="0">
                <a:solidFill>
                  <a:srgbClr val="00B050"/>
                </a:solidFill>
              </a:rPr>
              <a:t> = &lt;new value&gt;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Removing elements:	</a:t>
            </a:r>
            <a:r>
              <a:rPr lang="en-US" sz="2800" dirty="0" smtClean="0">
                <a:solidFill>
                  <a:srgbClr val="FF0000"/>
                </a:solidFill>
              </a:rPr>
              <a:t>del </a:t>
            </a:r>
            <a:r>
              <a:rPr lang="en-US" sz="2800" dirty="0" smtClean="0">
                <a:solidFill>
                  <a:srgbClr val="00B050"/>
                </a:solidFill>
              </a:rPr>
              <a:t>&lt;</a:t>
            </a:r>
            <a:r>
              <a:rPr lang="en-US" sz="2800" dirty="0" err="1" smtClean="0">
                <a:solidFill>
                  <a:srgbClr val="00B050"/>
                </a:solidFill>
              </a:rPr>
              <a:t>dict</a:t>
            </a:r>
            <a:r>
              <a:rPr lang="en-US" sz="2800" dirty="0" smtClean="0">
                <a:solidFill>
                  <a:srgbClr val="00B050"/>
                </a:solidFill>
              </a:rPr>
              <a:t>&gt;</a:t>
            </a:r>
            <a:r>
              <a:rPr lang="en-US" sz="2800" dirty="0" smtClean="0">
                <a:solidFill>
                  <a:srgbClr val="FF0000"/>
                </a:solidFill>
              </a:rPr>
              <a:t>[</a:t>
            </a:r>
            <a:r>
              <a:rPr lang="en-US" sz="2800" dirty="0">
                <a:solidFill>
                  <a:srgbClr val="00B050"/>
                </a:solidFill>
              </a:rPr>
              <a:t>&lt;key</a:t>
            </a:r>
            <a:r>
              <a:rPr lang="en-US" sz="2800" dirty="0" smtClean="0">
                <a:solidFill>
                  <a:srgbClr val="00B050"/>
                </a:solidFill>
              </a:rPr>
              <a:t>&gt;</a:t>
            </a:r>
            <a:r>
              <a:rPr lang="en-US" sz="2800" dirty="0" smtClean="0">
                <a:solidFill>
                  <a:srgbClr val="FF0000"/>
                </a:solidFill>
              </a:rPr>
              <a:t>]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Useful methods for list conversion:</a:t>
            </a:r>
            <a:br>
              <a:rPr lang="en-US" sz="2800" dirty="0" smtClean="0"/>
            </a:br>
            <a:r>
              <a:rPr lang="en-US" sz="2800" dirty="0" smtClean="0"/>
              <a:t>				</a:t>
            </a:r>
            <a:r>
              <a:rPr lang="en-US" sz="2800" dirty="0" smtClean="0">
                <a:solidFill>
                  <a:srgbClr val="00B050"/>
                </a:solidFill>
              </a:rPr>
              <a:t>&lt;</a:t>
            </a:r>
            <a:r>
              <a:rPr lang="en-US" sz="2800" dirty="0" err="1" smtClean="0">
                <a:solidFill>
                  <a:srgbClr val="00B050"/>
                </a:solidFill>
              </a:rPr>
              <a:t>dict</a:t>
            </a:r>
            <a:r>
              <a:rPr lang="en-US" sz="2800" dirty="0" smtClean="0">
                <a:solidFill>
                  <a:srgbClr val="00B050"/>
                </a:solidFill>
              </a:rPr>
              <a:t>&gt;</a:t>
            </a:r>
            <a:r>
              <a:rPr lang="en-US" sz="2800" dirty="0" smtClean="0">
                <a:solidFill>
                  <a:srgbClr val="FF0000"/>
                </a:solidFill>
              </a:rPr>
              <a:t>.items()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				</a:t>
            </a:r>
            <a:r>
              <a:rPr lang="en-US" sz="2800" dirty="0">
                <a:solidFill>
                  <a:srgbClr val="00B050"/>
                </a:solidFill>
              </a:rPr>
              <a:t>&lt;</a:t>
            </a:r>
            <a:r>
              <a:rPr lang="en-US" sz="2800" dirty="0" err="1">
                <a:solidFill>
                  <a:srgbClr val="00B050"/>
                </a:solidFill>
              </a:rPr>
              <a:t>dict</a:t>
            </a:r>
            <a:r>
              <a:rPr lang="en-US" sz="2800" dirty="0" smtClean="0">
                <a:solidFill>
                  <a:srgbClr val="00B050"/>
                </a:solidFill>
              </a:rPr>
              <a:t>&gt;</a:t>
            </a:r>
            <a:r>
              <a:rPr lang="en-US" sz="2800" dirty="0" smtClean="0">
                <a:solidFill>
                  <a:srgbClr val="FF0000"/>
                </a:solidFill>
              </a:rPr>
              <a:t>.keys()</a:t>
            </a:r>
            <a:r>
              <a:rPr lang="en-US" sz="2800" dirty="0" smtClean="0">
                <a:solidFill>
                  <a:srgbClr val="00B050"/>
                </a:solidFill>
              </a:rPr>
              <a:t/>
            </a:r>
            <a:br>
              <a:rPr lang="en-US" sz="2800" dirty="0" smtClean="0">
                <a:solidFill>
                  <a:srgbClr val="00B050"/>
                </a:solidFill>
              </a:rPr>
            </a:br>
            <a:r>
              <a:rPr lang="en-US" sz="2800" dirty="0" smtClean="0">
                <a:solidFill>
                  <a:srgbClr val="00B050"/>
                </a:solidFill>
              </a:rPr>
              <a:t>				&lt;</a:t>
            </a:r>
            <a:r>
              <a:rPr lang="en-US" sz="2800" dirty="0" err="1">
                <a:solidFill>
                  <a:srgbClr val="00B050"/>
                </a:solidFill>
              </a:rPr>
              <a:t>dict</a:t>
            </a:r>
            <a:r>
              <a:rPr lang="en-US" sz="2800" dirty="0" smtClean="0">
                <a:solidFill>
                  <a:srgbClr val="00B050"/>
                </a:solidFill>
              </a:rPr>
              <a:t>&gt;</a:t>
            </a:r>
            <a:r>
              <a:rPr lang="en-US" sz="2800" dirty="0" smtClean="0">
                <a:solidFill>
                  <a:srgbClr val="FF0000"/>
                </a:solidFill>
              </a:rPr>
              <a:t>.values()</a:t>
            </a:r>
            <a:r>
              <a:rPr lang="en-US" sz="2800" dirty="0">
                <a:solidFill>
                  <a:srgbClr val="FF0000"/>
                </a:solidFill>
              </a:rPr>
              <a:t/>
            </a:r>
            <a:br>
              <a:rPr lang="en-US" sz="2800" dirty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915400" cy="125272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Dictionaries – Mutable, but not Ordered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793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must be defined before they are used!</a:t>
            </a:r>
          </a:p>
          <a:p>
            <a:pPr marL="118872" indent="0">
              <a:buNone/>
            </a:pPr>
            <a:endParaRPr lang="en-US" sz="2000" dirty="0" smtClean="0"/>
          </a:p>
          <a:p>
            <a:pPr marL="118872" indent="0">
              <a:buNone/>
            </a:pPr>
            <a:r>
              <a:rPr lang="en-US" sz="2800" b="1" dirty="0" err="1" smtClean="0">
                <a:solidFill>
                  <a:srgbClr val="FF0000"/>
                </a:solidFill>
              </a:rPr>
              <a:t>def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function_name</a:t>
            </a:r>
            <a:r>
              <a:rPr lang="en-US" sz="2800" b="1" dirty="0" smtClean="0">
                <a:solidFill>
                  <a:srgbClr val="FF0000"/>
                </a:solidFill>
              </a:rPr>
              <a:t>(argument1, argument2):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#code for function goes here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#more code, </a:t>
            </a:r>
            <a:r>
              <a:rPr lang="en-US" sz="2800" b="1" dirty="0" err="1" smtClean="0">
                <a:solidFill>
                  <a:srgbClr val="FF0000"/>
                </a:solidFill>
              </a:rPr>
              <a:t>etc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return </a:t>
            </a:r>
            <a:r>
              <a:rPr lang="en-US" sz="2800" b="1" dirty="0" err="1" smtClean="0">
                <a:solidFill>
                  <a:srgbClr val="FF0000"/>
                </a:solidFill>
              </a:rPr>
              <a:t>return_value</a:t>
            </a:r>
            <a:r>
              <a:rPr lang="en-US" sz="2800" b="1" dirty="0" smtClean="0">
                <a:solidFill>
                  <a:srgbClr val="FF0000"/>
                </a:solidFill>
              </a:rPr>
              <a:t>		#return this value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dirty="0" smtClean="0"/>
              <a:t>If you don’t give your function a return statement, Python will have it return </a:t>
            </a:r>
            <a:r>
              <a:rPr lang="en-US" b="1" dirty="0" smtClean="0">
                <a:solidFill>
                  <a:srgbClr val="7030A0"/>
                </a:solidFill>
              </a:rPr>
              <a:t>None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Multiple return values are allowed, like this: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return average, </a:t>
            </a:r>
            <a:r>
              <a:rPr lang="en-US" b="1" dirty="0" err="1" smtClean="0">
                <a:solidFill>
                  <a:srgbClr val="FF0000"/>
                </a:solidFill>
              </a:rPr>
              <a:t>std_dev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Social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1"/>
            <a:ext cx="86106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Write a function called </a:t>
            </a:r>
            <a:r>
              <a:rPr lang="en-US" sz="2800" dirty="0" err="1" smtClean="0">
                <a:solidFill>
                  <a:srgbClr val="7030A0"/>
                </a:solidFill>
              </a:rPr>
              <a:t>get_social</a:t>
            </a:r>
            <a:r>
              <a:rPr lang="en-US" sz="2800" dirty="0" smtClean="0">
                <a:solidFill>
                  <a:srgbClr val="7030A0"/>
                </a:solidFill>
              </a:rPr>
              <a:t>() </a:t>
            </a:r>
            <a:r>
              <a:rPr lang="en-US" sz="2800" dirty="0" smtClean="0"/>
              <a:t>that takes input from the user, confirms it is in the correct format for a Social Security Number, then returns it.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#test code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socials = []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for 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 in range(3):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</a:rPr>
              <a:t>socials.append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get_social</a:t>
            </a:r>
            <a:r>
              <a:rPr lang="en-US" sz="2000" b="1" dirty="0">
                <a:solidFill>
                  <a:srgbClr val="FF0000"/>
                </a:solidFill>
              </a:rPr>
              <a:t>())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print </a:t>
            </a:r>
            <a:r>
              <a:rPr lang="en-US" sz="2000" b="1" dirty="0" smtClean="0">
                <a:solidFill>
                  <a:srgbClr val="FF0000"/>
                </a:solidFill>
              </a:rPr>
              <a:t>"\</a:t>
            </a:r>
            <a:r>
              <a:rPr lang="en-US" sz="2000" b="1" dirty="0" err="1" smtClean="0">
                <a:solidFill>
                  <a:srgbClr val="FF0000"/>
                </a:solidFill>
              </a:rPr>
              <a:t>nThe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final numbers are:", socials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30480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&gt;&gt;&gt; 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Please enter a social security number (xxx-xx-</a:t>
            </a:r>
            <a:r>
              <a:rPr lang="en-US" sz="1200" b="1" dirty="0" err="1">
                <a:solidFill>
                  <a:srgbClr val="00B050"/>
                </a:solidFill>
              </a:rPr>
              <a:t>xxxx</a:t>
            </a:r>
            <a:r>
              <a:rPr lang="en-US" sz="1200" b="1" dirty="0">
                <a:solidFill>
                  <a:srgbClr val="00B050"/>
                </a:solidFill>
              </a:rPr>
              <a:t>): 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You didn't enter anything!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Please enter a social security number (xxx-xx-</a:t>
            </a:r>
            <a:r>
              <a:rPr lang="en-US" sz="1200" b="1" dirty="0" err="1">
                <a:solidFill>
                  <a:srgbClr val="00B050"/>
                </a:solidFill>
              </a:rPr>
              <a:t>xxxx</a:t>
            </a:r>
            <a:r>
              <a:rPr lang="en-US" sz="1200" b="1" dirty="0">
                <a:solidFill>
                  <a:srgbClr val="00B050"/>
                </a:solidFill>
              </a:rPr>
              <a:t>): blah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There must be 3 sections, separated by dashes!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Please enter a social security number (xxx-xx-</a:t>
            </a:r>
            <a:r>
              <a:rPr lang="en-US" sz="1200" b="1" dirty="0" err="1">
                <a:solidFill>
                  <a:srgbClr val="00B050"/>
                </a:solidFill>
              </a:rPr>
              <a:t>xxxx</a:t>
            </a:r>
            <a:r>
              <a:rPr lang="en-US" sz="1200" b="1" dirty="0">
                <a:solidFill>
                  <a:srgbClr val="00B050"/>
                </a:solidFill>
              </a:rPr>
              <a:t>): 1-2-b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All sections must be composed of digits!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Please enter a social security number (xxx-xx-</a:t>
            </a:r>
            <a:r>
              <a:rPr lang="en-US" sz="1200" b="1" dirty="0" err="1">
                <a:solidFill>
                  <a:srgbClr val="00B050"/>
                </a:solidFill>
              </a:rPr>
              <a:t>xxxx</a:t>
            </a:r>
            <a:r>
              <a:rPr lang="en-US" sz="1200" b="1" dirty="0">
                <a:solidFill>
                  <a:srgbClr val="00B050"/>
                </a:solidFill>
              </a:rPr>
              <a:t>): 1-4-8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The pattern is (3 digits)-(2 digits)-(4 digits)!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Please enter a social security number (xxx-xx-</a:t>
            </a:r>
            <a:r>
              <a:rPr lang="en-US" sz="1200" b="1" dirty="0" err="1">
                <a:solidFill>
                  <a:srgbClr val="00B050"/>
                </a:solidFill>
              </a:rPr>
              <a:t>xxxx</a:t>
            </a:r>
            <a:r>
              <a:rPr lang="en-US" sz="1200" b="1" dirty="0">
                <a:solidFill>
                  <a:srgbClr val="00B050"/>
                </a:solidFill>
              </a:rPr>
              <a:t>): 111-22-3333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Please enter a social security number (xxx-xx-</a:t>
            </a:r>
            <a:r>
              <a:rPr lang="en-US" sz="1200" b="1" dirty="0" err="1">
                <a:solidFill>
                  <a:srgbClr val="00B050"/>
                </a:solidFill>
              </a:rPr>
              <a:t>xxxx</a:t>
            </a:r>
            <a:r>
              <a:rPr lang="en-US" sz="1200" b="1" dirty="0">
                <a:solidFill>
                  <a:srgbClr val="00B050"/>
                </a:solidFill>
              </a:rPr>
              <a:t>): 222-33-4444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Please enter a social security number (xxx-xx-</a:t>
            </a:r>
            <a:r>
              <a:rPr lang="en-US" sz="1200" b="1" dirty="0" err="1">
                <a:solidFill>
                  <a:srgbClr val="00B050"/>
                </a:solidFill>
              </a:rPr>
              <a:t>xxxx</a:t>
            </a:r>
            <a:r>
              <a:rPr lang="en-US" sz="1200" b="1" dirty="0">
                <a:solidFill>
                  <a:srgbClr val="00B050"/>
                </a:solidFill>
              </a:rPr>
              <a:t>): 333-44-5555</a:t>
            </a:r>
          </a:p>
          <a:p>
            <a:endParaRPr lang="en-US" sz="1200" b="1" dirty="0" smtClean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rgbClr val="00B050"/>
                </a:solidFill>
              </a:rPr>
              <a:t>The </a:t>
            </a:r>
            <a:r>
              <a:rPr lang="en-US" sz="1200" b="1" dirty="0">
                <a:solidFill>
                  <a:srgbClr val="00B050"/>
                </a:solidFill>
              </a:rPr>
              <a:t>final numbers are</a:t>
            </a:r>
            <a:r>
              <a:rPr lang="en-US" sz="1200" b="1" dirty="0" smtClean="0">
                <a:solidFill>
                  <a:srgbClr val="00B050"/>
                </a:solidFill>
              </a:rPr>
              <a:t>: [</a:t>
            </a:r>
            <a:r>
              <a:rPr lang="en-US" sz="1200" b="1" dirty="0">
                <a:solidFill>
                  <a:srgbClr val="00B050"/>
                </a:solidFill>
              </a:rPr>
              <a:t>'111-22-3333', '222-33-4444', '333-44-5555']</a:t>
            </a:r>
          </a:p>
        </p:txBody>
      </p:sp>
    </p:spTree>
    <p:extLst>
      <p:ext uri="{BB962C8B-B14F-4D97-AF65-F5344CB8AC3E}">
        <p14:creationId xmlns:p14="http://schemas.microsoft.com/office/powerpoint/2010/main" val="2183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Social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839200" cy="5257799"/>
          </a:xfrm>
        </p:spPr>
        <p:txBody>
          <a:bodyPr>
            <a:normAutofit fontScale="40000" lnSpcReduction="20000"/>
          </a:bodyPr>
          <a:lstStyle/>
          <a:p>
            <a:pPr marL="118872" indent="0">
              <a:buNone/>
            </a:pPr>
            <a:r>
              <a:rPr lang="en-US" sz="3500" b="1" dirty="0" err="1">
                <a:solidFill>
                  <a:srgbClr val="FF0000"/>
                </a:solidFill>
              </a:rPr>
              <a:t>def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dirty="0" err="1">
                <a:solidFill>
                  <a:srgbClr val="FF0000"/>
                </a:solidFill>
              </a:rPr>
              <a:t>get_social</a:t>
            </a:r>
            <a:r>
              <a:rPr lang="en-US" sz="3500" b="1" dirty="0">
                <a:solidFill>
                  <a:srgbClr val="FF0000"/>
                </a:solidFill>
              </a:rPr>
              <a:t>():</a:t>
            </a:r>
          </a:p>
          <a:p>
            <a:pPr marL="118872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while True:</a:t>
            </a:r>
          </a:p>
          <a:p>
            <a:pPr marL="118872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    </a:t>
            </a:r>
            <a:r>
              <a:rPr lang="en-US" sz="3500" b="1" dirty="0" err="1">
                <a:solidFill>
                  <a:srgbClr val="FF0000"/>
                </a:solidFill>
              </a:rPr>
              <a:t>num</a:t>
            </a:r>
            <a:r>
              <a:rPr lang="en-US" sz="3500" b="1" dirty="0">
                <a:solidFill>
                  <a:srgbClr val="FF0000"/>
                </a:solidFill>
              </a:rPr>
              <a:t> = </a:t>
            </a:r>
            <a:r>
              <a:rPr lang="en-US" sz="3500" b="1" dirty="0" err="1">
                <a:solidFill>
                  <a:srgbClr val="FF0000"/>
                </a:solidFill>
              </a:rPr>
              <a:t>raw_input</a:t>
            </a:r>
            <a:r>
              <a:rPr lang="en-US" sz="3500" b="1" dirty="0">
                <a:solidFill>
                  <a:srgbClr val="FF0000"/>
                </a:solidFill>
              </a:rPr>
              <a:t>("Please enter a social security number (xxx-xx-</a:t>
            </a:r>
            <a:r>
              <a:rPr lang="en-US" sz="3500" b="1" dirty="0" err="1">
                <a:solidFill>
                  <a:srgbClr val="FF0000"/>
                </a:solidFill>
              </a:rPr>
              <a:t>xxxx</a:t>
            </a:r>
            <a:r>
              <a:rPr lang="en-US" sz="3500" b="1" dirty="0">
                <a:solidFill>
                  <a:srgbClr val="FF0000"/>
                </a:solidFill>
              </a:rPr>
              <a:t>): ")</a:t>
            </a:r>
          </a:p>
          <a:p>
            <a:pPr marL="118872" indent="0">
              <a:buNone/>
            </a:pPr>
            <a:endParaRPr lang="en-US" sz="35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    pieces = </a:t>
            </a:r>
            <a:r>
              <a:rPr lang="en-US" sz="3500" b="1" dirty="0" err="1">
                <a:solidFill>
                  <a:srgbClr val="FF0000"/>
                </a:solidFill>
              </a:rPr>
              <a:t>num.split</a:t>
            </a:r>
            <a:r>
              <a:rPr lang="en-US" sz="3500" b="1" dirty="0">
                <a:solidFill>
                  <a:srgbClr val="FF0000"/>
                </a:solidFill>
              </a:rPr>
              <a:t>("-")</a:t>
            </a:r>
          </a:p>
          <a:p>
            <a:pPr marL="118872" indent="0">
              <a:buNone/>
            </a:pPr>
            <a:endParaRPr lang="en-US" sz="35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    if not </a:t>
            </a:r>
            <a:r>
              <a:rPr lang="en-US" sz="3500" b="1" dirty="0" err="1">
                <a:solidFill>
                  <a:srgbClr val="FF0000"/>
                </a:solidFill>
              </a:rPr>
              <a:t>num</a:t>
            </a:r>
            <a:r>
              <a:rPr lang="en-US" sz="35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        print "You didn't enter anything!"</a:t>
            </a:r>
          </a:p>
          <a:p>
            <a:pPr marL="118872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    </a:t>
            </a:r>
            <a:r>
              <a:rPr lang="en-US" sz="3500" b="1" dirty="0" err="1">
                <a:solidFill>
                  <a:srgbClr val="FF0000"/>
                </a:solidFill>
              </a:rPr>
              <a:t>elif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dirty="0" err="1">
                <a:solidFill>
                  <a:srgbClr val="FF0000"/>
                </a:solidFill>
              </a:rPr>
              <a:t>len</a:t>
            </a:r>
            <a:r>
              <a:rPr lang="en-US" sz="3500" b="1" dirty="0">
                <a:solidFill>
                  <a:srgbClr val="FF0000"/>
                </a:solidFill>
              </a:rPr>
              <a:t>(pieces) != 3:</a:t>
            </a:r>
          </a:p>
          <a:p>
            <a:pPr marL="118872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        print "There must be 3 sections, separated by dashes!"</a:t>
            </a:r>
          </a:p>
          <a:p>
            <a:pPr marL="118872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    else:</a:t>
            </a:r>
          </a:p>
          <a:p>
            <a:pPr marL="118872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        passed = True</a:t>
            </a:r>
          </a:p>
          <a:p>
            <a:pPr marL="118872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        for section in pieces:</a:t>
            </a:r>
          </a:p>
          <a:p>
            <a:pPr marL="118872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            if not </a:t>
            </a:r>
            <a:r>
              <a:rPr lang="en-US" sz="3500" b="1" dirty="0" err="1">
                <a:solidFill>
                  <a:srgbClr val="FF0000"/>
                </a:solidFill>
              </a:rPr>
              <a:t>section.isdigit</a:t>
            </a:r>
            <a:r>
              <a:rPr lang="en-US" sz="3500" b="1" dirty="0">
                <a:solidFill>
                  <a:srgbClr val="FF0000"/>
                </a:solidFill>
              </a:rPr>
              <a:t>():</a:t>
            </a:r>
          </a:p>
          <a:p>
            <a:pPr marL="118872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                print "All sections must be composed of digits!"</a:t>
            </a:r>
          </a:p>
          <a:p>
            <a:pPr marL="118872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                passed = False</a:t>
            </a:r>
          </a:p>
          <a:p>
            <a:pPr marL="118872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                break</a:t>
            </a:r>
          </a:p>
          <a:p>
            <a:pPr marL="118872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        if passed:</a:t>
            </a:r>
          </a:p>
          <a:p>
            <a:pPr marL="118872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            if </a:t>
            </a:r>
            <a:r>
              <a:rPr lang="en-US" sz="3500" b="1" dirty="0" err="1">
                <a:solidFill>
                  <a:srgbClr val="FF0000"/>
                </a:solidFill>
              </a:rPr>
              <a:t>len</a:t>
            </a:r>
            <a:r>
              <a:rPr lang="en-US" sz="3500" b="1" dirty="0">
                <a:solidFill>
                  <a:srgbClr val="FF0000"/>
                </a:solidFill>
              </a:rPr>
              <a:t>(pieces[0]) == 3 and </a:t>
            </a:r>
            <a:r>
              <a:rPr lang="en-US" sz="3500" b="1" dirty="0" err="1">
                <a:solidFill>
                  <a:srgbClr val="FF0000"/>
                </a:solidFill>
              </a:rPr>
              <a:t>len</a:t>
            </a:r>
            <a:r>
              <a:rPr lang="en-US" sz="3500" b="1" dirty="0">
                <a:solidFill>
                  <a:srgbClr val="FF0000"/>
                </a:solidFill>
              </a:rPr>
              <a:t>(pieces[1]) == 2 and </a:t>
            </a:r>
            <a:r>
              <a:rPr lang="en-US" sz="3500" b="1" dirty="0" err="1">
                <a:solidFill>
                  <a:srgbClr val="FF0000"/>
                </a:solidFill>
              </a:rPr>
              <a:t>len</a:t>
            </a:r>
            <a:r>
              <a:rPr lang="en-US" sz="3500" b="1" dirty="0">
                <a:solidFill>
                  <a:srgbClr val="FF0000"/>
                </a:solidFill>
              </a:rPr>
              <a:t>(pieces[2]) == 4:</a:t>
            </a:r>
          </a:p>
          <a:p>
            <a:pPr marL="118872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                return </a:t>
            </a:r>
            <a:r>
              <a:rPr lang="en-US" sz="3500" b="1" dirty="0" err="1">
                <a:solidFill>
                  <a:srgbClr val="FF0000"/>
                </a:solidFill>
              </a:rPr>
              <a:t>num</a:t>
            </a:r>
            <a:endParaRPr lang="en-US" sz="35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            else:</a:t>
            </a:r>
          </a:p>
          <a:p>
            <a:pPr marL="118872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                print "The pattern is (3 digits)-(2 digits)-(4 digits)!"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#test code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socials = </a:t>
            </a:r>
            <a:r>
              <a:rPr lang="en-US" b="1" dirty="0" smtClean="0">
                <a:solidFill>
                  <a:srgbClr val="FF0000"/>
                </a:solidFill>
              </a:rPr>
              <a:t>[]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in range(3):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socials.append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get_social</a:t>
            </a:r>
            <a:r>
              <a:rPr lang="en-US" b="1" dirty="0" smtClean="0">
                <a:solidFill>
                  <a:srgbClr val="FF0000"/>
                </a:solidFill>
              </a:rPr>
              <a:t>())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"The final numbers are:", socials</a:t>
            </a:r>
          </a:p>
        </p:txBody>
      </p:sp>
    </p:spTree>
    <p:extLst>
      <p:ext uri="{BB962C8B-B14F-4D97-AF65-F5344CB8AC3E}">
        <p14:creationId xmlns:p14="http://schemas.microsoft.com/office/powerpoint/2010/main" val="2818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6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– Mutable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7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Empty </a:t>
            </a:r>
            <a:r>
              <a:rPr lang="en-US" sz="2800" dirty="0"/>
              <a:t>List:		</a:t>
            </a:r>
            <a:r>
              <a:rPr lang="en-US" sz="2800" dirty="0">
                <a:solidFill>
                  <a:srgbClr val="FF0000"/>
                </a:solidFill>
              </a:rPr>
              <a:t>blank = </a:t>
            </a:r>
            <a:r>
              <a:rPr lang="en-US" sz="2800" dirty="0" smtClean="0">
                <a:solidFill>
                  <a:srgbClr val="FF0000"/>
                </a:solidFill>
              </a:rPr>
              <a:t>[]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Indexing:	     		</a:t>
            </a:r>
            <a:r>
              <a:rPr lang="en-US" sz="2800" dirty="0" smtClean="0">
                <a:solidFill>
                  <a:srgbClr val="00B050"/>
                </a:solidFill>
              </a:rPr>
              <a:t>&lt;</a:t>
            </a:r>
            <a:r>
              <a:rPr lang="en-US" sz="2800" dirty="0">
                <a:solidFill>
                  <a:srgbClr val="00B050"/>
                </a:solidFill>
              </a:rPr>
              <a:t>list</a:t>
            </a:r>
            <a:r>
              <a:rPr lang="en-US" sz="2800" dirty="0" smtClean="0">
                <a:solidFill>
                  <a:srgbClr val="00B050"/>
                </a:solidFill>
              </a:rPr>
              <a:t>&gt;</a:t>
            </a:r>
            <a:r>
              <a:rPr lang="en-US" sz="2800" dirty="0" smtClean="0">
                <a:solidFill>
                  <a:srgbClr val="FF0000"/>
                </a:solidFill>
              </a:rPr>
              <a:t>[0]  	</a:t>
            </a:r>
            <a:r>
              <a:rPr lang="en-US" sz="2800" dirty="0" smtClean="0"/>
              <a:t>or</a:t>
            </a:r>
            <a:r>
              <a:rPr lang="en-US" sz="2800" dirty="0" smtClean="0">
                <a:solidFill>
                  <a:srgbClr val="FF0000"/>
                </a:solidFill>
              </a:rPr>
              <a:t>  	</a:t>
            </a:r>
            <a:r>
              <a:rPr lang="en-US" sz="2800" dirty="0" smtClean="0">
                <a:solidFill>
                  <a:srgbClr val="00B050"/>
                </a:solidFill>
              </a:rPr>
              <a:t>&lt;list&gt;</a:t>
            </a:r>
            <a:r>
              <a:rPr lang="en-US" sz="2800" dirty="0" smtClean="0">
                <a:solidFill>
                  <a:srgbClr val="FF0000"/>
                </a:solidFill>
              </a:rPr>
              <a:t>[</a:t>
            </a:r>
            <a:r>
              <a:rPr lang="en-US" sz="2800" dirty="0" err="1" smtClean="0">
                <a:solidFill>
                  <a:srgbClr val="FF0000"/>
                </a:solidFill>
              </a:rPr>
              <a:t>i</a:t>
            </a:r>
            <a:r>
              <a:rPr lang="en-US" sz="2800" dirty="0" smtClean="0">
                <a:solidFill>
                  <a:srgbClr val="FF0000"/>
                </a:solidFill>
              </a:rPr>
              <a:t>]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Membership:   		</a:t>
            </a:r>
            <a:r>
              <a:rPr lang="en-US" sz="2800" dirty="0" smtClean="0">
                <a:solidFill>
                  <a:srgbClr val="FF0000"/>
                </a:solidFill>
              </a:rPr>
              <a:t>if </a:t>
            </a:r>
            <a:r>
              <a:rPr lang="en-US" sz="2800" dirty="0">
                <a:solidFill>
                  <a:srgbClr val="00B050"/>
                </a:solidFill>
              </a:rPr>
              <a:t>&lt;thing&gt; </a:t>
            </a:r>
            <a:r>
              <a:rPr lang="en-US" sz="2800" dirty="0">
                <a:solidFill>
                  <a:srgbClr val="FF0000"/>
                </a:solidFill>
              </a:rPr>
              <a:t>in </a:t>
            </a:r>
            <a:r>
              <a:rPr lang="en-US" sz="2800" dirty="0">
                <a:solidFill>
                  <a:srgbClr val="00B050"/>
                </a:solidFill>
              </a:rPr>
              <a:t>&lt;list</a:t>
            </a:r>
            <a:r>
              <a:rPr lang="en-US" sz="2800" dirty="0" smtClean="0">
                <a:solidFill>
                  <a:srgbClr val="00B050"/>
                </a:solidFill>
              </a:rPr>
              <a:t>&gt;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				</a:t>
            </a:r>
            <a:r>
              <a:rPr lang="en-US" sz="2800" dirty="0" smtClean="0">
                <a:solidFill>
                  <a:srgbClr val="00B050"/>
                </a:solidFill>
              </a:rPr>
              <a:t>&lt;list&gt;</a:t>
            </a:r>
            <a:r>
              <a:rPr lang="en-US" sz="2800" dirty="0" smtClean="0">
                <a:solidFill>
                  <a:srgbClr val="FF0000"/>
                </a:solidFill>
              </a:rPr>
              <a:t>.count(</a:t>
            </a:r>
            <a:r>
              <a:rPr lang="en-US" sz="2800" dirty="0" smtClean="0">
                <a:solidFill>
                  <a:srgbClr val="00B050"/>
                </a:solidFill>
              </a:rPr>
              <a:t>&lt;thing&gt;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				</a:t>
            </a:r>
            <a:r>
              <a:rPr lang="en-US" sz="2800" dirty="0">
                <a:solidFill>
                  <a:srgbClr val="00B050"/>
                </a:solidFill>
              </a:rPr>
              <a:t>&lt;list</a:t>
            </a:r>
            <a:r>
              <a:rPr lang="en-US" sz="2800" dirty="0" smtClean="0">
                <a:solidFill>
                  <a:srgbClr val="00B050"/>
                </a:solidFill>
              </a:rPr>
              <a:t>&gt;</a:t>
            </a:r>
            <a:r>
              <a:rPr lang="en-US" sz="2800" dirty="0" smtClean="0">
                <a:solidFill>
                  <a:srgbClr val="FF0000"/>
                </a:solidFill>
              </a:rPr>
              <a:t>.index(</a:t>
            </a:r>
            <a:r>
              <a:rPr lang="en-US" sz="2800" dirty="0" smtClean="0">
                <a:solidFill>
                  <a:srgbClr val="00B050"/>
                </a:solidFill>
              </a:rPr>
              <a:t>&lt;</a:t>
            </a:r>
            <a:r>
              <a:rPr lang="en-US" sz="2800" dirty="0">
                <a:solidFill>
                  <a:srgbClr val="00B050"/>
                </a:solidFill>
              </a:rPr>
              <a:t>thing</a:t>
            </a:r>
            <a:r>
              <a:rPr lang="en-US" sz="2800" dirty="0" smtClean="0">
                <a:solidFill>
                  <a:srgbClr val="00B050"/>
                </a:solidFill>
              </a:rPr>
              <a:t>&gt;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</a:p>
          <a:p>
            <a:endParaRPr lang="en-US" sz="2800" dirty="0"/>
          </a:p>
          <a:p>
            <a:r>
              <a:rPr lang="en-US" sz="2800" dirty="0" smtClean="0"/>
              <a:t>Looping:	</a:t>
            </a:r>
            <a:r>
              <a:rPr lang="en-US" sz="2800" dirty="0" smtClean="0">
                <a:solidFill>
                  <a:srgbClr val="FF0000"/>
                </a:solidFill>
              </a:rPr>
              <a:t>		for </a:t>
            </a:r>
            <a:r>
              <a:rPr lang="en-US" sz="2800" dirty="0" err="1" smtClean="0">
                <a:solidFill>
                  <a:srgbClr val="FF0000"/>
                </a:solidFill>
              </a:rPr>
              <a:t>i</a:t>
            </a:r>
            <a:r>
              <a:rPr lang="en-US" sz="2800" dirty="0" smtClean="0">
                <a:solidFill>
                  <a:srgbClr val="FF0000"/>
                </a:solidFill>
              </a:rPr>
              <a:t> in range(</a:t>
            </a:r>
            <a:r>
              <a:rPr lang="en-US" sz="2800" dirty="0" err="1" smtClean="0">
                <a:solidFill>
                  <a:srgbClr val="FF0000"/>
                </a:solidFill>
              </a:rPr>
              <a:t>len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>
                <a:solidFill>
                  <a:srgbClr val="00B050"/>
                </a:solidFill>
              </a:rPr>
              <a:t>&lt;list</a:t>
            </a:r>
            <a:r>
              <a:rPr lang="en-US" sz="2800" dirty="0" smtClean="0">
                <a:solidFill>
                  <a:srgbClr val="00B050"/>
                </a:solidFill>
              </a:rPr>
              <a:t>&gt;</a:t>
            </a:r>
            <a:r>
              <a:rPr lang="en-US" sz="2800" dirty="0" smtClean="0">
                <a:solidFill>
                  <a:srgbClr val="FF0000"/>
                </a:solidFill>
              </a:rPr>
              <a:t>)):						</a:t>
            </a:r>
            <a:r>
              <a:rPr lang="en-US" sz="2800" dirty="0" smtClean="0"/>
              <a:t>or	</a:t>
            </a:r>
            <a:br>
              <a:rPr lang="en-US" sz="2800" dirty="0" smtClean="0"/>
            </a:br>
            <a:r>
              <a:rPr lang="en-US" sz="2800" dirty="0" smtClean="0"/>
              <a:t>				</a:t>
            </a:r>
            <a:r>
              <a:rPr lang="en-US" sz="2800" dirty="0" smtClean="0">
                <a:solidFill>
                  <a:srgbClr val="FF0000"/>
                </a:solidFill>
              </a:rPr>
              <a:t>for </a:t>
            </a:r>
            <a:r>
              <a:rPr lang="en-US" sz="2800" dirty="0">
                <a:solidFill>
                  <a:srgbClr val="00B050"/>
                </a:solidFill>
              </a:rPr>
              <a:t>&lt;thing&gt;</a:t>
            </a:r>
            <a:r>
              <a:rPr lang="en-US" sz="2800" dirty="0" smtClean="0">
                <a:solidFill>
                  <a:srgbClr val="FF0000"/>
                </a:solidFill>
              </a:rPr>
              <a:t> in </a:t>
            </a:r>
            <a:r>
              <a:rPr lang="en-US" sz="2800" dirty="0">
                <a:solidFill>
                  <a:srgbClr val="00B050"/>
                </a:solidFill>
              </a:rPr>
              <a:t>&lt;list</a:t>
            </a:r>
            <a:r>
              <a:rPr lang="en-US" sz="2800" dirty="0" smtClean="0">
                <a:solidFill>
                  <a:srgbClr val="00B050"/>
                </a:solidFill>
              </a:rPr>
              <a:t>&gt;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– Mutable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7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Adding elements: </a:t>
            </a:r>
            <a:r>
              <a:rPr lang="en-US" sz="2800" dirty="0"/>
              <a:t>	</a:t>
            </a:r>
            <a:r>
              <a:rPr lang="en-US" sz="2800" dirty="0">
                <a:solidFill>
                  <a:srgbClr val="00B050"/>
                </a:solidFill>
              </a:rPr>
              <a:t>&lt;list&gt;</a:t>
            </a:r>
            <a:r>
              <a:rPr lang="en-US" sz="2800" dirty="0">
                <a:solidFill>
                  <a:srgbClr val="FF0000"/>
                </a:solidFill>
              </a:rPr>
              <a:t>.append(</a:t>
            </a:r>
            <a:r>
              <a:rPr lang="en-US" sz="2800" dirty="0">
                <a:solidFill>
                  <a:srgbClr val="00B050"/>
                </a:solidFill>
              </a:rPr>
              <a:t>&lt;thing</a:t>
            </a:r>
            <a:r>
              <a:rPr lang="en-US" sz="2800" dirty="0" smtClean="0">
                <a:solidFill>
                  <a:srgbClr val="00B050"/>
                </a:solidFill>
              </a:rPr>
              <a:t>&gt;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				</a:t>
            </a:r>
            <a:r>
              <a:rPr lang="en-US" sz="2800" dirty="0">
                <a:solidFill>
                  <a:srgbClr val="00B050"/>
                </a:solidFill>
              </a:rPr>
              <a:t>&lt;list</a:t>
            </a:r>
            <a:r>
              <a:rPr lang="en-US" sz="2800" dirty="0" smtClean="0">
                <a:solidFill>
                  <a:srgbClr val="00B050"/>
                </a:solidFill>
              </a:rPr>
              <a:t>&gt;</a:t>
            </a:r>
            <a:r>
              <a:rPr lang="en-US" sz="2800" dirty="0" smtClean="0">
                <a:solidFill>
                  <a:srgbClr val="FF0000"/>
                </a:solidFill>
              </a:rPr>
              <a:t>.insert(0, </a:t>
            </a:r>
            <a:r>
              <a:rPr lang="en-US" sz="2800" dirty="0" smtClean="0">
                <a:solidFill>
                  <a:srgbClr val="00B050"/>
                </a:solidFill>
              </a:rPr>
              <a:t>&lt;thing&gt;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Removing elements:	</a:t>
            </a:r>
            <a:r>
              <a:rPr lang="en-US" sz="2800" dirty="0" smtClean="0">
                <a:solidFill>
                  <a:srgbClr val="00B050"/>
                </a:solidFill>
              </a:rPr>
              <a:t>&lt;list&gt;</a:t>
            </a:r>
            <a:r>
              <a:rPr lang="en-US" sz="2800" dirty="0" smtClean="0">
                <a:solidFill>
                  <a:srgbClr val="FF0000"/>
                </a:solidFill>
              </a:rPr>
              <a:t>.remove(</a:t>
            </a:r>
            <a:r>
              <a:rPr lang="en-US" sz="2800" dirty="0" smtClean="0">
                <a:solidFill>
                  <a:srgbClr val="00B050"/>
                </a:solidFill>
              </a:rPr>
              <a:t>&lt;thing&gt;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				del </a:t>
            </a:r>
            <a:r>
              <a:rPr lang="en-US" sz="2800" dirty="0" smtClean="0">
                <a:solidFill>
                  <a:srgbClr val="00B050"/>
                </a:solidFill>
              </a:rPr>
              <a:t>&lt;list&gt;</a:t>
            </a:r>
            <a:r>
              <a:rPr lang="en-US" sz="2800" dirty="0" smtClean="0">
                <a:solidFill>
                  <a:srgbClr val="FF0000"/>
                </a:solidFill>
              </a:rPr>
              <a:t>[</a:t>
            </a:r>
            <a:r>
              <a:rPr lang="en-US" sz="2800" dirty="0" err="1" smtClean="0">
                <a:solidFill>
                  <a:srgbClr val="FF0000"/>
                </a:solidFill>
              </a:rPr>
              <a:t>i</a:t>
            </a:r>
            <a:r>
              <a:rPr lang="en-US" sz="2800" dirty="0" smtClean="0">
                <a:solidFill>
                  <a:srgbClr val="FF0000"/>
                </a:solidFill>
              </a:rPr>
              <a:t>]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				</a:t>
            </a:r>
            <a:r>
              <a:rPr lang="en-US" sz="2800" dirty="0">
                <a:solidFill>
                  <a:srgbClr val="00B050"/>
                </a:solidFill>
              </a:rPr>
              <a:t>&lt;list&gt;</a:t>
            </a:r>
            <a:r>
              <a:rPr lang="en-US" sz="2800" dirty="0">
                <a:solidFill>
                  <a:srgbClr val="FF0000"/>
                </a:solidFill>
              </a:rPr>
              <a:t>.pop(0) 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Mutability:</a:t>
            </a: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&lt;</a:t>
            </a:r>
            <a:r>
              <a:rPr lang="en-US" sz="2800" dirty="0">
                <a:solidFill>
                  <a:srgbClr val="00B050"/>
                </a:solidFill>
              </a:rPr>
              <a:t>list&gt;</a:t>
            </a:r>
            <a:r>
              <a:rPr lang="en-US" sz="2800" dirty="0" smtClean="0">
                <a:solidFill>
                  <a:srgbClr val="FF0000"/>
                </a:solidFill>
              </a:rPr>
              <a:t>.sort()  </a:t>
            </a:r>
            <a:r>
              <a:rPr lang="en-US" sz="2800" dirty="0" smtClean="0"/>
              <a:t>or</a:t>
            </a:r>
            <a:r>
              <a:rPr lang="en-US" sz="2800" dirty="0" smtClean="0">
                <a:solidFill>
                  <a:srgbClr val="FF0000"/>
                </a:solidFill>
              </a:rPr>
              <a:t>  sorted(</a:t>
            </a:r>
            <a:r>
              <a:rPr lang="en-US" sz="2800" dirty="0">
                <a:solidFill>
                  <a:srgbClr val="00B050"/>
                </a:solidFill>
              </a:rPr>
              <a:t>&lt;list</a:t>
            </a:r>
            <a:r>
              <a:rPr lang="en-US" sz="2800" dirty="0" smtClean="0">
                <a:solidFill>
                  <a:srgbClr val="00B050"/>
                </a:solidFill>
              </a:rPr>
              <a:t>&gt;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				</a:t>
            </a:r>
            <a:r>
              <a:rPr lang="en-US" sz="2800" dirty="0" smtClean="0">
                <a:solidFill>
                  <a:srgbClr val="00B050"/>
                </a:solidFill>
              </a:rPr>
              <a:t>&lt;</a:t>
            </a:r>
            <a:r>
              <a:rPr lang="en-US" sz="2800" dirty="0">
                <a:solidFill>
                  <a:srgbClr val="00B050"/>
                </a:solidFill>
              </a:rPr>
              <a:t>list&gt;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r>
              <a:rPr lang="en-US" sz="2800" dirty="0" smtClean="0">
                <a:solidFill>
                  <a:srgbClr val="FF0000"/>
                </a:solidFill>
              </a:rPr>
              <a:t>sort(reverse=True)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				</a:t>
            </a:r>
            <a:r>
              <a:rPr lang="en-US" sz="2800" dirty="0" smtClean="0">
                <a:solidFill>
                  <a:srgbClr val="00B050"/>
                </a:solidFill>
              </a:rPr>
              <a:t>&lt;</a:t>
            </a:r>
            <a:r>
              <a:rPr lang="en-US" sz="2800" dirty="0">
                <a:solidFill>
                  <a:srgbClr val="00B050"/>
                </a:solidFill>
              </a:rPr>
              <a:t>list</a:t>
            </a:r>
            <a:r>
              <a:rPr lang="en-US" sz="2800" dirty="0" smtClean="0">
                <a:solidFill>
                  <a:srgbClr val="00B050"/>
                </a:solidFill>
              </a:rPr>
              <a:t>&gt;</a:t>
            </a:r>
            <a:r>
              <a:rPr lang="en-US" sz="2800" dirty="0" smtClean="0">
                <a:solidFill>
                  <a:srgbClr val="FF0000"/>
                </a:solidFill>
              </a:rPr>
              <a:t>.reverse ()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1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 List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600200"/>
            <a:ext cx="4114800" cy="510540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400" b="1" dirty="0" smtClean="0">
                <a:solidFill>
                  <a:srgbClr val="00B050"/>
                </a:solidFill>
              </a:rPr>
              <a:t>&gt;&gt;&gt; </a:t>
            </a:r>
            <a:endParaRPr lang="en-US" sz="1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Current Friends List: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No one. =( </a:t>
            </a:r>
          </a:p>
          <a:p>
            <a:pPr marL="118872" indent="0">
              <a:buNone/>
            </a:pPr>
            <a:endParaRPr lang="en-US" sz="1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Please enter a friend's name or STOP: Sarah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Current Friends List: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Sarah </a:t>
            </a:r>
          </a:p>
          <a:p>
            <a:pPr marL="118872" indent="0">
              <a:buNone/>
            </a:pPr>
            <a:endParaRPr lang="en-US" sz="1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Please enter a friend's name or STOP: Abby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Current Friends List: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Abby Sarah </a:t>
            </a:r>
          </a:p>
          <a:p>
            <a:pPr marL="118872" indent="0">
              <a:buNone/>
            </a:pPr>
            <a:endParaRPr lang="en-US" sz="1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Please enter a friend's name or STOP: Dan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Current Friends List: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Abby Dan Sarah </a:t>
            </a:r>
          </a:p>
          <a:p>
            <a:pPr marL="118872" indent="0">
              <a:buNone/>
            </a:pPr>
            <a:endParaRPr lang="en-US" sz="1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Please enter a friend's name or STOP: Abby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Abby is already on your Friends List!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Would you like to remove them? (Y/N)Y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Current Friends List: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Dan Sarah </a:t>
            </a:r>
          </a:p>
          <a:p>
            <a:pPr marL="118872" indent="0">
              <a:buNone/>
            </a:pPr>
            <a:endParaRPr lang="en-US" sz="1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Please enter a friend's name or STOP: STOP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3733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Write a program that can mimic this exchange, using lists.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 List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18178"/>
            <a:ext cx="3733800" cy="510540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400" b="1" dirty="0" smtClean="0">
                <a:solidFill>
                  <a:srgbClr val="00B050"/>
                </a:solidFill>
              </a:rPr>
              <a:t>&gt;&gt;&gt; </a:t>
            </a:r>
            <a:endParaRPr lang="en-US" sz="1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Current Friends List: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No one. =( </a:t>
            </a:r>
          </a:p>
          <a:p>
            <a:pPr marL="118872" indent="0">
              <a:buNone/>
            </a:pPr>
            <a:endParaRPr lang="en-US" sz="1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Please enter a friend's name or STOP: Sarah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Current Friends List: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Sarah </a:t>
            </a:r>
          </a:p>
          <a:p>
            <a:pPr marL="118872" indent="0">
              <a:buNone/>
            </a:pPr>
            <a:endParaRPr lang="en-US" sz="1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Please enter a friend's name or STOP: Abby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Current Friends List: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Abby Sarah </a:t>
            </a:r>
          </a:p>
          <a:p>
            <a:pPr marL="118872" indent="0">
              <a:buNone/>
            </a:pPr>
            <a:endParaRPr lang="en-US" sz="1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Please enter a friend's name or STOP: Dan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Current Friends List: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Abby Dan Sarah </a:t>
            </a:r>
          </a:p>
          <a:p>
            <a:pPr marL="118872" indent="0">
              <a:buNone/>
            </a:pPr>
            <a:endParaRPr lang="en-US" sz="1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Please enter a friend's name or STOP: Abby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Abby is already on your Friends List!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Would you like to remove them? (Y/N)Y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Current Friends List: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Dan Sarah </a:t>
            </a:r>
          </a:p>
          <a:p>
            <a:pPr marL="118872" indent="0">
              <a:buNone/>
            </a:pPr>
            <a:endParaRPr lang="en-US" sz="1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Please enter a friend's name or STOP: STOP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524000"/>
            <a:ext cx="5257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FF0000"/>
                </a:solidFill>
              </a:rPr>
              <a:t>friends = []</a:t>
            </a:r>
          </a:p>
          <a:p>
            <a:endParaRPr lang="en-US" sz="1300" b="1" dirty="0">
              <a:solidFill>
                <a:srgbClr val="FF0000"/>
              </a:solidFill>
            </a:endParaRPr>
          </a:p>
          <a:p>
            <a:r>
              <a:rPr lang="en-US" sz="1300" b="1" dirty="0">
                <a:solidFill>
                  <a:srgbClr val="FF0000"/>
                </a:solidFill>
              </a:rPr>
              <a:t>while True: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</a:t>
            </a:r>
            <a:r>
              <a:rPr lang="en-US" sz="1300" b="1" dirty="0" err="1">
                <a:solidFill>
                  <a:srgbClr val="FF0000"/>
                </a:solidFill>
              </a:rPr>
              <a:t>friends.sort</a:t>
            </a:r>
            <a:r>
              <a:rPr lang="en-US" sz="13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print "Current Friends List:"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if </a:t>
            </a:r>
            <a:r>
              <a:rPr lang="en-US" sz="1300" b="1" dirty="0" err="1">
                <a:solidFill>
                  <a:srgbClr val="FF0000"/>
                </a:solidFill>
              </a:rPr>
              <a:t>len</a:t>
            </a:r>
            <a:r>
              <a:rPr lang="en-US" sz="1300" b="1" dirty="0">
                <a:solidFill>
                  <a:srgbClr val="FF0000"/>
                </a:solidFill>
              </a:rPr>
              <a:t>(friends) &gt; 0: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    for person in friends: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        print person,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else: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    print "No one. =(",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print "\n"</a:t>
            </a:r>
          </a:p>
          <a:p>
            <a:endParaRPr lang="en-US" sz="1300" b="1" dirty="0">
              <a:solidFill>
                <a:srgbClr val="FF0000"/>
              </a:solidFill>
            </a:endParaRPr>
          </a:p>
          <a:p>
            <a:r>
              <a:rPr lang="en-US" sz="1300" b="1" dirty="0">
                <a:solidFill>
                  <a:srgbClr val="FF0000"/>
                </a:solidFill>
              </a:rPr>
              <a:t>    </a:t>
            </a:r>
            <a:r>
              <a:rPr lang="en-US" sz="1300" b="1" dirty="0" err="1">
                <a:solidFill>
                  <a:srgbClr val="FF0000"/>
                </a:solidFill>
              </a:rPr>
              <a:t>new_name</a:t>
            </a:r>
            <a:r>
              <a:rPr lang="en-US" sz="1300" b="1" dirty="0">
                <a:solidFill>
                  <a:srgbClr val="FF0000"/>
                </a:solidFill>
              </a:rPr>
              <a:t> = </a:t>
            </a:r>
            <a:r>
              <a:rPr lang="en-US" sz="1300" b="1" dirty="0" err="1">
                <a:solidFill>
                  <a:srgbClr val="FF0000"/>
                </a:solidFill>
              </a:rPr>
              <a:t>raw_input</a:t>
            </a:r>
            <a:r>
              <a:rPr lang="en-US" sz="1300" b="1" dirty="0">
                <a:solidFill>
                  <a:srgbClr val="FF0000"/>
                </a:solidFill>
              </a:rPr>
              <a:t>("Please enter a friend's name or STOP: ")</a:t>
            </a:r>
          </a:p>
          <a:p>
            <a:endParaRPr lang="en-US" sz="1300" b="1" dirty="0">
              <a:solidFill>
                <a:srgbClr val="FF0000"/>
              </a:solidFill>
            </a:endParaRPr>
          </a:p>
          <a:p>
            <a:r>
              <a:rPr lang="en-US" sz="1300" b="1" dirty="0">
                <a:solidFill>
                  <a:srgbClr val="FF0000"/>
                </a:solidFill>
              </a:rPr>
              <a:t>    if </a:t>
            </a:r>
            <a:r>
              <a:rPr lang="en-US" sz="1300" b="1" dirty="0" err="1">
                <a:solidFill>
                  <a:srgbClr val="FF0000"/>
                </a:solidFill>
              </a:rPr>
              <a:t>new_name</a:t>
            </a:r>
            <a:r>
              <a:rPr lang="en-US" sz="1300" b="1" dirty="0">
                <a:solidFill>
                  <a:srgbClr val="FF0000"/>
                </a:solidFill>
              </a:rPr>
              <a:t> == "STOP":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    break</a:t>
            </a:r>
          </a:p>
          <a:p>
            <a:endParaRPr lang="en-US" sz="1300" b="1" dirty="0">
              <a:solidFill>
                <a:srgbClr val="FF0000"/>
              </a:solidFill>
            </a:endParaRPr>
          </a:p>
          <a:p>
            <a:r>
              <a:rPr lang="en-US" sz="1300" b="1" dirty="0">
                <a:solidFill>
                  <a:srgbClr val="FF0000"/>
                </a:solidFill>
              </a:rPr>
              <a:t>    if </a:t>
            </a:r>
            <a:r>
              <a:rPr lang="en-US" sz="1300" b="1" dirty="0" err="1">
                <a:solidFill>
                  <a:srgbClr val="FF0000"/>
                </a:solidFill>
              </a:rPr>
              <a:t>new_name</a:t>
            </a:r>
            <a:r>
              <a:rPr lang="en-US" sz="1300" b="1" dirty="0">
                <a:solidFill>
                  <a:srgbClr val="FF0000"/>
                </a:solidFill>
              </a:rPr>
              <a:t> in friends: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    print </a:t>
            </a:r>
            <a:r>
              <a:rPr lang="en-US" sz="1300" b="1" dirty="0" err="1">
                <a:solidFill>
                  <a:srgbClr val="FF0000"/>
                </a:solidFill>
              </a:rPr>
              <a:t>new_name</a:t>
            </a:r>
            <a:r>
              <a:rPr lang="en-US" sz="1300" b="1" dirty="0">
                <a:solidFill>
                  <a:srgbClr val="FF0000"/>
                </a:solidFill>
              </a:rPr>
              <a:t>, "is already on your Friends List!"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    remove = </a:t>
            </a:r>
            <a:r>
              <a:rPr lang="en-US" sz="1300" b="1" dirty="0" err="1">
                <a:solidFill>
                  <a:srgbClr val="FF0000"/>
                </a:solidFill>
              </a:rPr>
              <a:t>raw_input</a:t>
            </a:r>
            <a:r>
              <a:rPr lang="en-US" sz="1300" b="1" dirty="0">
                <a:solidFill>
                  <a:srgbClr val="FF0000"/>
                </a:solidFill>
              </a:rPr>
              <a:t>("Would you like to remove them? (Y/N)")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    if </a:t>
            </a:r>
            <a:r>
              <a:rPr lang="en-US" sz="1300" b="1" dirty="0" err="1">
                <a:solidFill>
                  <a:srgbClr val="FF0000"/>
                </a:solidFill>
              </a:rPr>
              <a:t>remove.upper</a:t>
            </a:r>
            <a:r>
              <a:rPr lang="en-US" sz="1300" b="1" dirty="0">
                <a:solidFill>
                  <a:srgbClr val="FF0000"/>
                </a:solidFill>
              </a:rPr>
              <a:t>() == "Y":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        </a:t>
            </a:r>
            <a:r>
              <a:rPr lang="en-US" sz="1300" b="1" dirty="0" err="1">
                <a:solidFill>
                  <a:srgbClr val="FF0000"/>
                </a:solidFill>
              </a:rPr>
              <a:t>friends.remove</a:t>
            </a:r>
            <a:r>
              <a:rPr lang="en-US" sz="1300" b="1" dirty="0">
                <a:solidFill>
                  <a:srgbClr val="FF0000"/>
                </a:solidFill>
              </a:rPr>
              <a:t>(</a:t>
            </a:r>
            <a:r>
              <a:rPr lang="en-US" sz="1300" b="1" dirty="0" err="1">
                <a:solidFill>
                  <a:srgbClr val="FF0000"/>
                </a:solidFill>
              </a:rPr>
              <a:t>new_name</a:t>
            </a:r>
            <a:r>
              <a:rPr lang="en-US" sz="13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else: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    </a:t>
            </a:r>
            <a:r>
              <a:rPr lang="en-US" sz="1300" b="1" dirty="0" err="1">
                <a:solidFill>
                  <a:srgbClr val="FF0000"/>
                </a:solidFill>
              </a:rPr>
              <a:t>friends.append</a:t>
            </a:r>
            <a:r>
              <a:rPr lang="en-US" sz="1300" b="1" dirty="0">
                <a:solidFill>
                  <a:srgbClr val="FF0000"/>
                </a:solidFill>
              </a:rPr>
              <a:t>(</a:t>
            </a:r>
            <a:r>
              <a:rPr lang="en-US" sz="1300" b="1" dirty="0" err="1">
                <a:solidFill>
                  <a:srgbClr val="FF0000"/>
                </a:solidFill>
              </a:rPr>
              <a:t>new_name</a:t>
            </a:r>
            <a:r>
              <a:rPr lang="en-US" sz="13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2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.split()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we have a string, we can use </a:t>
            </a:r>
            <a:r>
              <a:rPr lang="en-US" dirty="0" smtClean="0">
                <a:solidFill>
                  <a:srgbClr val="FF0000"/>
                </a:solidFill>
              </a:rPr>
              <a:t>.split()</a:t>
            </a:r>
            <a:r>
              <a:rPr lang="en-US" dirty="0" smtClean="0"/>
              <a:t> to create a list, like this: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string = "I like to go on long walks on the beach."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print </a:t>
            </a:r>
            <a:r>
              <a:rPr lang="en-US" sz="2800" b="1" dirty="0" err="1">
                <a:solidFill>
                  <a:srgbClr val="FF0000"/>
                </a:solidFill>
              </a:rPr>
              <a:t>string</a:t>
            </a:r>
            <a:r>
              <a:rPr lang="en-US" sz="2800" b="1" dirty="0" err="1">
                <a:solidFill>
                  <a:srgbClr val="7030A0"/>
                </a:solidFill>
              </a:rPr>
              <a:t>.split</a:t>
            </a:r>
            <a:r>
              <a:rPr lang="en-US" sz="2800" b="1" dirty="0">
                <a:solidFill>
                  <a:srgbClr val="7030A0"/>
                </a:solidFill>
              </a:rPr>
              <a:t>(" </a:t>
            </a:r>
            <a:r>
              <a:rPr lang="en-US" sz="2800" b="1" dirty="0" smtClean="0">
                <a:solidFill>
                  <a:srgbClr val="7030A0"/>
                </a:solidFill>
              </a:rPr>
              <a:t>")</a:t>
            </a: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['I', 'like', 'to', 'go', 'on', 'long', 'walks', 'on', 'the', 'beach.']</a:t>
            </a: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string = "Hello. Hi. How do you do?"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print </a:t>
            </a:r>
            <a:r>
              <a:rPr lang="en-US" sz="2800" b="1" dirty="0" err="1">
                <a:solidFill>
                  <a:srgbClr val="FF0000"/>
                </a:solidFill>
              </a:rPr>
              <a:t>string</a:t>
            </a:r>
            <a:r>
              <a:rPr lang="en-US" sz="2800" b="1" dirty="0" err="1">
                <a:solidFill>
                  <a:srgbClr val="7030A0"/>
                </a:solidFill>
              </a:rPr>
              <a:t>.split</a:t>
            </a:r>
            <a:r>
              <a:rPr lang="en-US" sz="2800" b="1" dirty="0" smtClean="0">
                <a:solidFill>
                  <a:srgbClr val="7030A0"/>
                </a:solidFill>
              </a:rPr>
              <a:t>(".")</a:t>
            </a: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['Hello', ' Hi', ' How do you do?']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2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Lists copy and pass </a:t>
            </a:r>
            <a:r>
              <a:rPr lang="en-US" b="1" dirty="0" smtClean="0"/>
              <a:t>by reference</a:t>
            </a:r>
            <a:r>
              <a:rPr lang="en-US" dirty="0" smtClean="0"/>
              <a:t>.</a:t>
            </a:r>
            <a:endParaRPr lang="en-US" sz="2800" b="1" dirty="0" smtClean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numbers1 = [0, 1, 2, 3]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numbers2 = </a:t>
            </a:r>
            <a:r>
              <a:rPr lang="en-US" b="1" dirty="0" smtClean="0">
                <a:solidFill>
                  <a:srgbClr val="FF0000"/>
                </a:solidFill>
              </a:rPr>
              <a:t>numbers1	#copy by reference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numbers1.remove(2</a:t>
            </a:r>
            <a:r>
              <a:rPr lang="en-US" b="1" dirty="0" smtClean="0">
                <a:solidFill>
                  <a:srgbClr val="FF0000"/>
                </a:solidFill>
              </a:rPr>
              <a:t>)	#This affects both!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</a:t>
            </a:r>
            <a:r>
              <a:rPr lang="en-US" b="1" dirty="0" smtClean="0">
                <a:solidFill>
                  <a:srgbClr val="FF0000"/>
                </a:solidFill>
              </a:rPr>
              <a:t>numbers1, numbers2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numbers1 = [0, 1, 2, 3]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numbers2 = numbers1</a:t>
            </a:r>
            <a:r>
              <a:rPr lang="en-US" b="1" dirty="0" smtClean="0">
                <a:solidFill>
                  <a:srgbClr val="7030A0"/>
                </a:solidFill>
              </a:rPr>
              <a:t>[:]</a:t>
            </a:r>
            <a:r>
              <a:rPr lang="en-US" b="1" dirty="0" smtClean="0">
                <a:solidFill>
                  <a:srgbClr val="FF0000"/>
                </a:solidFill>
              </a:rPr>
              <a:t>	#problem fixed!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numbers1.remove(2)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numbers1, numbers2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3886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</a:p>
          <a:p>
            <a:r>
              <a:rPr lang="en-US" b="1" dirty="0">
                <a:solidFill>
                  <a:srgbClr val="00B050"/>
                </a:solidFill>
              </a:rPr>
              <a:t>[0, 1, 3] [0, 1, 3]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5715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</a:p>
          <a:p>
            <a:r>
              <a:rPr lang="en-US" b="1" dirty="0">
                <a:solidFill>
                  <a:srgbClr val="00B050"/>
                </a:solidFill>
              </a:rPr>
              <a:t>[0, 1, 3] [0, 1, 2, 3]</a:t>
            </a:r>
          </a:p>
        </p:txBody>
      </p:sp>
    </p:spTree>
    <p:extLst>
      <p:ext uri="{BB962C8B-B14F-4D97-AF65-F5344CB8AC3E}">
        <p14:creationId xmlns:p14="http://schemas.microsoft.com/office/powerpoint/2010/main" val="32518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that contains other sequences as elements is called a </a:t>
            </a:r>
            <a:r>
              <a:rPr lang="en-US" b="1" dirty="0" smtClean="0"/>
              <a:t>nested sequence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scores = [("Joe", 200), ("Bill", 180), ("Mary", 215</a:t>
            </a:r>
            <a:r>
              <a:rPr lang="en-US" sz="2800" b="1" dirty="0" smtClean="0">
                <a:solidFill>
                  <a:srgbClr val="FF0000"/>
                </a:solidFill>
              </a:rPr>
              <a:t>)]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The positions of the data convey meaning: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scores[i][0] </a:t>
            </a:r>
            <a:r>
              <a:rPr lang="en-US" dirty="0" smtClean="0"/>
              <a:t>is the name that goes with </a:t>
            </a:r>
            <a:r>
              <a:rPr lang="en-US" b="1" dirty="0" smtClean="0">
                <a:solidFill>
                  <a:srgbClr val="FF0000"/>
                </a:solidFill>
              </a:rPr>
              <a:t>scores[i][1]</a:t>
            </a:r>
            <a:r>
              <a:rPr lang="en-US" dirty="0" smtClean="0"/>
              <a:t>, which is a score</a:t>
            </a:r>
          </a:p>
          <a:p>
            <a:pPr lvl="2"/>
            <a:r>
              <a:rPr lang="en-US" dirty="0" smtClean="0"/>
              <a:t>This is called </a:t>
            </a:r>
            <a:r>
              <a:rPr lang="en-US" b="1" dirty="0" smtClean="0"/>
              <a:t>double indexing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105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can think of a nested sequence as a </a:t>
            </a:r>
            <a:r>
              <a:rPr lang="en-US" b="1" dirty="0" smtClean="0"/>
              <a:t>table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scores = [("Joe", 200, "A"), ("Bill", 180, "B"), ("Mary", 215, "C")]</a:t>
            </a:r>
          </a:p>
          <a:p>
            <a:pPr marL="118872" indent="0">
              <a:buNone/>
            </a:pPr>
            <a:endParaRPr lang="en-US" sz="26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for </a:t>
            </a:r>
            <a:r>
              <a:rPr lang="en-US" sz="2600" b="1" dirty="0" err="1">
                <a:solidFill>
                  <a:srgbClr val="FF0000"/>
                </a:solidFill>
              </a:rPr>
              <a:t>i</a:t>
            </a:r>
            <a:r>
              <a:rPr lang="en-US" sz="2600" b="1" dirty="0">
                <a:solidFill>
                  <a:srgbClr val="FF0000"/>
                </a:solidFill>
              </a:rPr>
              <a:t> in range(</a:t>
            </a:r>
            <a:r>
              <a:rPr lang="en-US" sz="2600" b="1" dirty="0" err="1">
                <a:solidFill>
                  <a:srgbClr val="FF0000"/>
                </a:solidFill>
              </a:rPr>
              <a:t>len</a:t>
            </a:r>
            <a:r>
              <a:rPr lang="en-US" sz="2600" b="1" dirty="0">
                <a:solidFill>
                  <a:srgbClr val="FF0000"/>
                </a:solidFill>
              </a:rPr>
              <a:t>(scores)):		#The outer loop defines rows</a:t>
            </a:r>
          </a:p>
          <a:p>
            <a:pPr marL="118872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    for j in range(</a:t>
            </a:r>
            <a:r>
              <a:rPr lang="en-US" sz="2600" b="1" dirty="0" err="1">
                <a:solidFill>
                  <a:srgbClr val="FF0000"/>
                </a:solidFill>
              </a:rPr>
              <a:t>len</a:t>
            </a:r>
            <a:r>
              <a:rPr lang="en-US" sz="2600" b="1" dirty="0">
                <a:solidFill>
                  <a:srgbClr val="FF0000"/>
                </a:solidFill>
              </a:rPr>
              <a:t>(scores[</a:t>
            </a:r>
            <a:r>
              <a:rPr lang="en-US" sz="2600" b="1" dirty="0" err="1">
                <a:solidFill>
                  <a:srgbClr val="FF0000"/>
                </a:solidFill>
              </a:rPr>
              <a:t>i</a:t>
            </a:r>
            <a:r>
              <a:rPr lang="en-US" sz="2600" b="1" dirty="0">
                <a:solidFill>
                  <a:srgbClr val="FF0000"/>
                </a:solidFill>
              </a:rPr>
              <a:t>])): 	#The inner loop, columns</a:t>
            </a:r>
          </a:p>
          <a:p>
            <a:pPr marL="118872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        print "\t", "(</a:t>
            </a:r>
            <a:r>
              <a:rPr lang="en-US" sz="2600" b="1" dirty="0" err="1">
                <a:solidFill>
                  <a:srgbClr val="FF0000"/>
                </a:solidFill>
              </a:rPr>
              <a:t>i</a:t>
            </a:r>
            <a:r>
              <a:rPr lang="en-US" sz="2600" b="1" dirty="0">
                <a:solidFill>
                  <a:srgbClr val="FF0000"/>
                </a:solidFill>
              </a:rPr>
              <a:t>=" + </a:t>
            </a:r>
            <a:r>
              <a:rPr lang="en-US" sz="2600" b="1" dirty="0" err="1">
                <a:solidFill>
                  <a:srgbClr val="FF0000"/>
                </a:solidFill>
              </a:rPr>
              <a:t>str</a:t>
            </a:r>
            <a:r>
              <a:rPr lang="en-US" sz="2600" b="1" dirty="0">
                <a:solidFill>
                  <a:srgbClr val="FF0000"/>
                </a:solidFill>
              </a:rPr>
              <a:t>(</a:t>
            </a:r>
            <a:r>
              <a:rPr lang="en-US" sz="2600" b="1" dirty="0" err="1">
                <a:solidFill>
                  <a:srgbClr val="FF0000"/>
                </a:solidFill>
              </a:rPr>
              <a:t>i</a:t>
            </a:r>
            <a:r>
              <a:rPr lang="en-US" sz="2600" b="1" dirty="0">
                <a:solidFill>
                  <a:srgbClr val="FF0000"/>
                </a:solidFill>
              </a:rPr>
              <a:t>) + ")",</a:t>
            </a:r>
          </a:p>
          <a:p>
            <a:pPr marL="118872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        print "(j=" + </a:t>
            </a:r>
            <a:r>
              <a:rPr lang="en-US" sz="2600" b="1" dirty="0" err="1">
                <a:solidFill>
                  <a:srgbClr val="FF0000"/>
                </a:solidFill>
              </a:rPr>
              <a:t>str</a:t>
            </a:r>
            <a:r>
              <a:rPr lang="en-US" sz="2600" b="1" dirty="0">
                <a:solidFill>
                  <a:srgbClr val="FF0000"/>
                </a:solidFill>
              </a:rPr>
              <a:t>(j) + ")", scores[</a:t>
            </a:r>
            <a:r>
              <a:rPr lang="en-US" sz="2600" b="1" dirty="0" err="1">
                <a:solidFill>
                  <a:srgbClr val="FF0000"/>
                </a:solidFill>
              </a:rPr>
              <a:t>i</a:t>
            </a:r>
            <a:r>
              <a:rPr lang="en-US" sz="2600" b="1" dirty="0">
                <a:solidFill>
                  <a:srgbClr val="FF0000"/>
                </a:solidFill>
              </a:rPr>
              <a:t>][j],</a:t>
            </a:r>
          </a:p>
          <a:p>
            <a:pPr marL="118872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    </a:t>
            </a:r>
            <a:r>
              <a:rPr lang="en-US" sz="2600" b="1" dirty="0" smtClean="0">
                <a:solidFill>
                  <a:srgbClr val="FF0000"/>
                </a:solidFill>
              </a:rPr>
              <a:t>print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pl-PL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pl-PL" b="1" dirty="0">
                <a:solidFill>
                  <a:srgbClr val="00B050"/>
                </a:solidFill>
              </a:rPr>
              <a:t>	(i=0) (j=0) Joe 	(i=0) (j=1) 200 	(i=0) (j=2) A</a:t>
            </a:r>
          </a:p>
          <a:p>
            <a:pPr marL="118872" indent="0">
              <a:buNone/>
            </a:pPr>
            <a:r>
              <a:rPr lang="pl-PL" b="1" dirty="0">
                <a:solidFill>
                  <a:srgbClr val="00B050"/>
                </a:solidFill>
              </a:rPr>
              <a:t>	(i=1) (j=0) Bill 	(i=1) (j=1) 180 	(i=1) (j=2) B</a:t>
            </a:r>
          </a:p>
          <a:p>
            <a:pPr marL="118872" indent="0">
              <a:buNone/>
            </a:pPr>
            <a:r>
              <a:rPr lang="pl-PL" b="1" dirty="0">
                <a:solidFill>
                  <a:srgbClr val="00B050"/>
                </a:solidFill>
              </a:rPr>
              <a:t>	(i=2) (j=0) Mary 	(i=2) (j=1) 215 	(i=2) (j=2) C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211 – Information Infrastructure II&amp;quot;&quot;/&gt;&lt;property id=&quot;20307&quot; value=&quot;256&quot;/&gt;&lt;/object&gt;&lt;object type=&quot;3&quot; unique_id=&quot;10042&quot;&gt;&lt;property id=&quot;20148&quot; value=&quot;5&quot;/&gt;&lt;property id=&quot;20300&quot; value=&quot;Slide 7 - &amp;quot;Shared References&amp;quot;&quot;/&gt;&lt;property id=&quot;20307&quot; value=&quot;425&quot;/&gt;&lt;/object&gt;&lt;object type=&quot;3&quot; unique_id=&quot;10046&quot;&gt;&lt;property id=&quot;20148&quot; value=&quot;5&quot;/&gt;&lt;property id=&quot;20300&quot; value=&quot;Slide 8 - &amp;quot;Nested Sequences&amp;quot;&quot;/&gt;&lt;property id=&quot;20307&quot; value=&quot;429&quot;/&gt;&lt;/object&gt;&lt;object type=&quot;3&quot; unique_id=&quot;10047&quot;&gt;&lt;property id=&quot;20148&quot; value=&quot;5&quot;/&gt;&lt;property id=&quot;20300&quot; value=&quot;Slide 9 - &amp;quot;Nested Sequences&amp;quot;&quot;/&gt;&lt;property id=&quot;20307&quot; value=&quot;430&quot;/&gt;&lt;/object&gt;&lt;object type=&quot;3&quot; unique_id=&quot;10048&quot;&gt;&lt;property id=&quot;20148&quot; value=&quot;5&quot;/&gt;&lt;property id=&quot;20300&quot; value=&quot;Slide 10 - &amp;quot;Unpacking&amp;quot;&quot;/&gt;&lt;property id=&quot;20307&quot; value=&quot;431&quot;/&gt;&lt;/object&gt;&lt;object type=&quot;3&quot; unique_id=&quot;10051&quot;&gt;&lt;property id=&quot;20148&quot; value=&quot;5&quot;/&gt;&lt;property id=&quot;20300&quot; value=&quot;Slide 11 - &amp;quot;Test Scores (Group Work)&amp;quot;&quot;/&gt;&lt;property id=&quot;20307&quot; value=&quot;498&quot;/&gt;&lt;/object&gt;&lt;object type=&quot;3&quot; unique_id=&quot;10052&quot;&gt;&lt;property id=&quot;20148&quot; value=&quot;5&quot;/&gt;&lt;property id=&quot;20300&quot; value=&quot;Slide 12 - &amp;quot;Test Scores (Solution 1)&amp;quot;&quot;/&gt;&lt;property id=&quot;20307&quot; value=&quot;499&quot;/&gt;&lt;/object&gt;&lt;object type=&quot;3&quot; unique_id=&quot;10053&quot;&gt;&lt;property id=&quot;20148&quot; value=&quot;5&quot;/&gt;&lt;property id=&quot;20300&quot; value=&quot;Slide 13 - &amp;quot;Test Scores (Solution 2)&amp;quot;&quot;/&gt;&lt;property id=&quot;20307&quot; value=&quot;500&quot;/&gt;&lt;/object&gt;&lt;object type=&quot;3&quot; unique_id=&quot;10061&quot;&gt;&lt;property id=&quot;20148&quot; value=&quot;5&quot;/&gt;&lt;property id=&quot;20300&quot; value=&quot;Slide 16 - &amp;quot;Defining Functions&amp;quot;&quot;/&gt;&lt;property id=&quot;20307&quot; value=&quot;447&quot;/&gt;&lt;/object&gt;&lt;object type=&quot;3&quot; unique_id=&quot;10086&quot;&gt;&lt;property id=&quot;20148&quot; value=&quot;5&quot;/&gt;&lt;property id=&quot;20300&quot; value=&quot;Slide 2 - &amp;quot;Lists – Mutable Sequences&amp;quot;&quot;/&gt;&lt;property id=&quot;20307&quot; value=&quot;553&quot;/&gt;&lt;/object&gt;&lt;object type=&quot;3&quot; unique_id=&quot;10087&quot;&gt;&lt;property id=&quot;20148&quot; value=&quot;5&quot;/&gt;&lt;property id=&quot;20300&quot; value=&quot;Slide 3 - &amp;quot;Lists – Mutable Sequences&amp;quot;&quot;/&gt;&lt;property id=&quot;20307&quot; value=&quot;555&quot;/&gt;&lt;/object&gt;&lt;object type=&quot;3&quot; unique_id=&quot;10088&quot;&gt;&lt;property id=&quot;20148&quot; value=&quot;5&quot;/&gt;&lt;property id=&quot;20300&quot; value=&quot;Slide 4 - &amp;quot;Friends List (Group Work)&amp;quot;&quot;/&gt;&lt;property id=&quot;20307&quot; value=&quot;554&quot;/&gt;&lt;/object&gt;&lt;object type=&quot;3&quot; unique_id=&quot;10089&quot;&gt;&lt;property id=&quot;20148&quot; value=&quot;5&quot;/&gt;&lt;property id=&quot;20300&quot; value=&quot;Slide 5 - &amp;quot;Friends List (Solution)&amp;quot;&quot;/&gt;&lt;property id=&quot;20307&quot; value=&quot;556&quot;/&gt;&lt;/object&gt;&lt;object type=&quot;3&quot; unique_id=&quot;10090&quot;&gt;&lt;property id=&quot;20148&quot; value=&quot;5&quot;/&gt;&lt;property id=&quot;20300&quot; value=&quot;Slide 6 - &amp;quot;Lists and .split()&amp;quot;&quot;/&gt;&lt;property id=&quot;20307&quot; value=&quot;562&quot;/&gt;&lt;/object&gt;&lt;object type=&quot;3&quot; unique_id=&quot;10091&quot;&gt;&lt;property id=&quot;20148&quot; value=&quot;5&quot;/&gt;&lt;property id=&quot;20300&quot; value=&quot;Slide 14 - &amp;quot;Dictionaries – Mutable, but not Ordered&amp;quot;&quot;/&gt;&lt;property id=&quot;20307&quot; value=&quot;558&quot;/&gt;&lt;/object&gt;&lt;object type=&quot;3&quot; unique_id=&quot;10092&quot;&gt;&lt;property id=&quot;20148&quot; value=&quot;5&quot;/&gt;&lt;property id=&quot;20300&quot; value=&quot;Slide 15 - &amp;quot;Dictionaries – Mutable, but not Ordered&amp;quot;&quot;/&gt;&lt;property id=&quot;20307&quot; value=&quot;559&quot;/&gt;&lt;/object&gt;&lt;object type=&quot;3&quot; unique_id=&quot;10093&quot;&gt;&lt;property id=&quot;20148&quot; value=&quot;5&quot;/&gt;&lt;property id=&quot;20300&quot; value=&quot;Slide 17 - &amp;quot;Get Social (Group Work)&amp;quot;&quot;/&gt;&lt;property id=&quot;20307&quot; value=&quot;560&quot;/&gt;&lt;/object&gt;&lt;object type=&quot;3&quot; unique_id=&quot;10094&quot;&gt;&lt;property id=&quot;20148&quot; value=&quot;5&quot;/&gt;&lt;property id=&quot;20300&quot; value=&quot;Slide 18 - &amp;quot;Get Social (Solution)&amp;quot;&quot;/&gt;&lt;property id=&quot;20307&quot; value=&quot;561&quot;/&gt;&lt;/object&gt;&lt;object type=&quot;3&quot; unique_id=&quot;10121&quot;&gt;&lt;property id=&quot;20148&quot; value=&quot;5&quot;/&gt;&lt;property id=&quot;20300&quot; value=&quot;Slide 19 - &amp;quot;Questions?&amp;quot;&quot;/&gt;&lt;property id=&quot;20307&quot; value=&quot;552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921</TotalTime>
  <Words>1282</Words>
  <Application>Microsoft Office PowerPoint</Application>
  <PresentationFormat>On-screen Show (4:3)</PresentationFormat>
  <Paragraphs>313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I211 – Information Infrastructure II</vt:lpstr>
      <vt:lpstr>Lists – Mutable Sequences</vt:lpstr>
      <vt:lpstr>Lists – Mutable Sequences</vt:lpstr>
      <vt:lpstr>Friends List (Group Work)</vt:lpstr>
      <vt:lpstr>Friends List (Solution)</vt:lpstr>
      <vt:lpstr>Lists and .split()</vt:lpstr>
      <vt:lpstr>Shared References</vt:lpstr>
      <vt:lpstr>Nested Sequences</vt:lpstr>
      <vt:lpstr>Nested Sequences</vt:lpstr>
      <vt:lpstr>Unpacking</vt:lpstr>
      <vt:lpstr>Test Scores (Group Work)</vt:lpstr>
      <vt:lpstr>Test Scores (Solution 1)</vt:lpstr>
      <vt:lpstr>Test Scores (Solution 2)</vt:lpstr>
      <vt:lpstr>Dictionaries – Mutable, but not Ordered</vt:lpstr>
      <vt:lpstr>Dictionaries – Mutable, but not Ordered</vt:lpstr>
      <vt:lpstr>Defining Functions</vt:lpstr>
      <vt:lpstr>Get Social (Group Work)</vt:lpstr>
      <vt:lpstr>Get Social (Solution)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IU Student</cp:lastModifiedBy>
  <cp:revision>92</cp:revision>
  <dcterms:created xsi:type="dcterms:W3CDTF">2011-05-09T18:33:34Z</dcterms:created>
  <dcterms:modified xsi:type="dcterms:W3CDTF">2014-06-24T19:35:34Z</dcterms:modified>
</cp:coreProperties>
</file>