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0"/>
  </p:notesMasterIdLst>
  <p:sldIdLst>
    <p:sldId id="256" r:id="rId2"/>
    <p:sldId id="462" r:id="rId3"/>
    <p:sldId id="557" r:id="rId4"/>
    <p:sldId id="463" r:id="rId5"/>
    <p:sldId id="464" r:id="rId6"/>
    <p:sldId id="564" r:id="rId7"/>
    <p:sldId id="502" r:id="rId8"/>
    <p:sldId id="503" r:id="rId9"/>
    <p:sldId id="504" r:id="rId10"/>
    <p:sldId id="508" r:id="rId11"/>
    <p:sldId id="509" r:id="rId12"/>
    <p:sldId id="511" r:id="rId13"/>
    <p:sldId id="514" r:id="rId14"/>
    <p:sldId id="517" r:id="rId15"/>
    <p:sldId id="518" r:id="rId16"/>
    <p:sldId id="520" r:id="rId17"/>
    <p:sldId id="521" r:id="rId18"/>
    <p:sldId id="524" r:id="rId19"/>
    <p:sldId id="525" r:id="rId20"/>
    <p:sldId id="527" r:id="rId21"/>
    <p:sldId id="583" r:id="rId22"/>
    <p:sldId id="584" r:id="rId23"/>
    <p:sldId id="585" r:id="rId24"/>
    <p:sldId id="586" r:id="rId25"/>
    <p:sldId id="587" r:id="rId26"/>
    <p:sldId id="588" r:id="rId27"/>
    <p:sldId id="589" r:id="rId28"/>
    <p:sldId id="552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4660"/>
  </p:normalViewPr>
  <p:slideViewPr>
    <p:cSldViewPr>
      <p:cViewPr varScale="1">
        <p:scale>
          <a:sx n="103" d="100"/>
          <a:sy n="103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read lines into a list: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text_file</a:t>
            </a:r>
            <a:r>
              <a:rPr lang="en-US" b="1" dirty="0" smtClean="0">
                <a:solidFill>
                  <a:srgbClr val="FF0000"/>
                </a:solidFill>
              </a:rPr>
              <a:t> = open("filename.txt", "r")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lines = </a:t>
            </a:r>
            <a:r>
              <a:rPr lang="en-US" b="1" dirty="0" err="1" smtClean="0">
                <a:solidFill>
                  <a:srgbClr val="FF0000"/>
                </a:solidFill>
              </a:rPr>
              <a:t>text_file.readlines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print lines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['Line 1\n', 'This is line 2\n', 'That makes this line 3\n']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5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</a:t>
            </a:r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text_file</a:t>
            </a:r>
            <a:r>
              <a:rPr lang="en-US" b="1" dirty="0" smtClean="0">
                <a:solidFill>
                  <a:srgbClr val="FF0000"/>
                </a:solidFill>
              </a:rPr>
              <a:t> = open("filename.txt", "r")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lines = </a:t>
            </a:r>
            <a:r>
              <a:rPr lang="en-US" b="1" dirty="0" err="1" smtClean="0">
                <a:solidFill>
                  <a:srgbClr val="FF0000"/>
                </a:solidFill>
              </a:rPr>
              <a:t>text_file.readlines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for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in range(0, </a:t>
            </a:r>
            <a:r>
              <a:rPr lang="en-US" b="1" dirty="0" err="1" smtClean="0">
                <a:solidFill>
                  <a:srgbClr val="FF0000"/>
                </a:solidFill>
              </a:rPr>
              <a:t>len</a:t>
            </a:r>
            <a:r>
              <a:rPr lang="en-US" b="1" dirty="0" smtClean="0">
                <a:solidFill>
                  <a:srgbClr val="FF0000"/>
                </a:solidFill>
              </a:rPr>
              <a:t>(lines), 1):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lines[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 = lines[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].strip()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print lines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text_file.close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text_file</a:t>
            </a:r>
            <a:r>
              <a:rPr lang="en-US" b="1" dirty="0" smtClean="0">
                <a:solidFill>
                  <a:srgbClr val="FF0000"/>
                </a:solidFill>
              </a:rPr>
              <a:t> = open("write_it.txt", "w")</a:t>
            </a:r>
            <a:endParaRPr lang="en-US" dirty="0"/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text_file.write</a:t>
            </a:r>
            <a:r>
              <a:rPr lang="en-US" b="1" dirty="0">
                <a:solidFill>
                  <a:srgbClr val="FF0000"/>
                </a:solidFill>
              </a:rPr>
              <a:t>("Line 1\n")</a:t>
            </a: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text_file.write</a:t>
            </a:r>
            <a:r>
              <a:rPr lang="en-US" b="1" dirty="0">
                <a:solidFill>
                  <a:srgbClr val="FF0000"/>
                </a:solidFill>
              </a:rPr>
              <a:t>("This is line 2\n")</a:t>
            </a: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text_file.write</a:t>
            </a:r>
            <a:r>
              <a:rPr lang="en-US" b="1" dirty="0">
                <a:solidFill>
                  <a:srgbClr val="FF0000"/>
                </a:solidFill>
              </a:rPr>
              <a:t>("That makes this line 3\n")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text_file.close</a:t>
            </a:r>
            <a:r>
              <a:rPr lang="en-US" b="1" dirty="0" smtClean="0">
                <a:solidFill>
                  <a:srgbClr val="FF0000"/>
                </a:solidFill>
              </a:rPr>
              <a:t>()	# nothing is saved until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		# we close the file!!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write from a list to a file: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lines = ["Line 1\n", "This is line 2\n", "That 		makes this line 3\n"]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text_file.writelines</a:t>
            </a:r>
            <a:r>
              <a:rPr lang="en-US" b="1" dirty="0" smtClean="0">
                <a:solidFill>
                  <a:srgbClr val="FF0000"/>
                </a:solidFill>
              </a:rPr>
              <a:t>(lines)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Line 1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This is line 2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That makes this line 3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def </a:t>
            </a:r>
            <a:r>
              <a:rPr lang="en-US" b="1" dirty="0" err="1" smtClean="0">
                <a:solidFill>
                  <a:srgbClr val="FF0000"/>
                </a:solidFill>
              </a:rPr>
              <a:t>copy_file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filename_from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filename_to</a:t>
            </a:r>
            <a:r>
              <a:rPr lang="en-US" b="1" dirty="0" smtClean="0">
                <a:solidFill>
                  <a:srgbClr val="FF0000"/>
                </a:solidFill>
              </a:rPr>
              <a:t>):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file = open(</a:t>
            </a:r>
            <a:r>
              <a:rPr lang="en-US" b="1" dirty="0" err="1" smtClean="0">
                <a:solidFill>
                  <a:srgbClr val="FF0000"/>
                </a:solidFill>
              </a:rPr>
              <a:t>filename_from</a:t>
            </a:r>
            <a:r>
              <a:rPr lang="en-US" b="1" dirty="0" smtClean="0">
                <a:solidFill>
                  <a:srgbClr val="FF0000"/>
                </a:solidFill>
              </a:rPr>
              <a:t>, "r")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lines = </a:t>
            </a:r>
            <a:r>
              <a:rPr lang="en-US" b="1" dirty="0" err="1" smtClean="0">
                <a:solidFill>
                  <a:srgbClr val="FF0000"/>
                </a:solidFill>
              </a:rPr>
              <a:t>file.readlines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file.close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file = open(</a:t>
            </a:r>
            <a:r>
              <a:rPr lang="en-US" b="1" dirty="0" err="1" smtClean="0">
                <a:solidFill>
                  <a:srgbClr val="FF0000"/>
                </a:solidFill>
              </a:rPr>
              <a:t>filename_to</a:t>
            </a:r>
            <a:r>
              <a:rPr lang="en-US" b="1" dirty="0" smtClean="0">
                <a:solidFill>
                  <a:srgbClr val="FF0000"/>
                </a:solidFill>
              </a:rPr>
              <a:t>, "w")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file.writelines</a:t>
            </a:r>
            <a:r>
              <a:rPr lang="en-US" b="1" dirty="0" smtClean="0">
                <a:solidFill>
                  <a:srgbClr val="FF0000"/>
                </a:solidFill>
              </a:rPr>
              <a:t>(lines)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file.close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#</a:t>
            </a:r>
            <a:r>
              <a:rPr lang="en-US" sz="2300" b="1" dirty="0" err="1" smtClean="0">
                <a:solidFill>
                  <a:srgbClr val="FF0000"/>
                </a:solidFill>
              </a:rPr>
              <a:t>testcode</a:t>
            </a:r>
            <a:endParaRPr lang="en-US" sz="23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300" b="1" dirty="0" err="1" smtClean="0">
                <a:solidFill>
                  <a:srgbClr val="FF0000"/>
                </a:solidFill>
              </a:rPr>
              <a:t>filename_from</a:t>
            </a:r>
            <a:r>
              <a:rPr lang="en-US" sz="2300" b="1" dirty="0" smtClean="0">
                <a:solidFill>
                  <a:srgbClr val="FF0000"/>
                </a:solidFill>
              </a:rPr>
              <a:t> = </a:t>
            </a:r>
            <a:r>
              <a:rPr lang="en-US" sz="2300" b="1" dirty="0" err="1" smtClean="0">
                <a:solidFill>
                  <a:srgbClr val="FF0000"/>
                </a:solidFill>
              </a:rPr>
              <a:t>raw_input</a:t>
            </a:r>
            <a:r>
              <a:rPr lang="en-US" sz="2300" b="1" dirty="0" smtClean="0">
                <a:solidFill>
                  <a:srgbClr val="FF0000"/>
                </a:solidFill>
              </a:rPr>
              <a:t>("Please enter the name of the file to copy FROM: ")</a:t>
            </a:r>
          </a:p>
          <a:p>
            <a:pPr>
              <a:buNone/>
            </a:pPr>
            <a:r>
              <a:rPr lang="en-US" sz="2300" b="1" dirty="0" err="1" smtClean="0">
                <a:solidFill>
                  <a:srgbClr val="FF0000"/>
                </a:solidFill>
              </a:rPr>
              <a:t>filename_to</a:t>
            </a:r>
            <a:r>
              <a:rPr lang="en-US" sz="2300" b="1" dirty="0" smtClean="0">
                <a:solidFill>
                  <a:srgbClr val="FF0000"/>
                </a:solidFill>
              </a:rPr>
              <a:t> = </a:t>
            </a:r>
            <a:r>
              <a:rPr lang="en-US" sz="2300" b="1" dirty="0" err="1" smtClean="0">
                <a:solidFill>
                  <a:srgbClr val="FF0000"/>
                </a:solidFill>
              </a:rPr>
              <a:t>raw_input</a:t>
            </a:r>
            <a:r>
              <a:rPr lang="en-US" sz="2300" b="1" dirty="0" smtClean="0">
                <a:solidFill>
                  <a:srgbClr val="FF0000"/>
                </a:solidFill>
              </a:rPr>
              <a:t>("Please enter the name of the file to copy TO: ")</a:t>
            </a:r>
          </a:p>
          <a:p>
            <a:pPr>
              <a:buNone/>
            </a:pPr>
            <a:r>
              <a:rPr lang="en-US" sz="2300" b="1" dirty="0" err="1" smtClean="0">
                <a:solidFill>
                  <a:srgbClr val="FF0000"/>
                </a:solidFill>
              </a:rPr>
              <a:t>copy_file</a:t>
            </a:r>
            <a:r>
              <a:rPr lang="en-US" sz="2300" b="1" dirty="0" smtClean="0">
                <a:solidFill>
                  <a:srgbClr val="FF0000"/>
                </a:solidFill>
              </a:rPr>
              <a:t>(</a:t>
            </a:r>
            <a:r>
              <a:rPr lang="en-US" sz="2300" b="1" dirty="0" err="1" smtClean="0">
                <a:solidFill>
                  <a:srgbClr val="FF0000"/>
                </a:solidFill>
              </a:rPr>
              <a:t>filename_from</a:t>
            </a:r>
            <a:r>
              <a:rPr lang="en-US" sz="2300" b="1" dirty="0" smtClean="0">
                <a:solidFill>
                  <a:srgbClr val="FF0000"/>
                </a:solidFill>
              </a:rPr>
              <a:t>, </a:t>
            </a:r>
            <a:r>
              <a:rPr lang="en-US" sz="2300" b="1" dirty="0" err="1" smtClean="0">
                <a:solidFill>
                  <a:srgbClr val="FF0000"/>
                </a:solidFill>
              </a:rPr>
              <a:t>filename_to</a:t>
            </a:r>
            <a:r>
              <a:rPr lang="en-US" sz="2300" b="1" dirty="0" smtClean="0">
                <a:solidFill>
                  <a:srgbClr val="FF0000"/>
                </a:solidFill>
              </a:rPr>
              <a:t>)</a:t>
            </a:r>
            <a:endParaRPr lang="en-US" sz="2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If you just specify the name of the file, Python looks for it in the same directory as the .</a:t>
            </a:r>
            <a:r>
              <a:rPr lang="en-US" sz="2600" dirty="0" err="1" smtClean="0"/>
              <a:t>py</a:t>
            </a:r>
            <a:r>
              <a:rPr lang="en-US" sz="2600" dirty="0" smtClean="0"/>
              <a:t> file you’re running. You can also specify the path manually: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</a:rPr>
              <a:t>text_file</a:t>
            </a:r>
            <a:r>
              <a:rPr lang="en-US" sz="2400" b="1" dirty="0" smtClean="0">
                <a:solidFill>
                  <a:srgbClr val="FF0000"/>
                </a:solidFill>
              </a:rPr>
              <a:t> = open("C:/Users/J/Desktop/filename.txt", "r")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600" dirty="0"/>
              <a:t>You can use this to get the path to the directory where your .</a:t>
            </a:r>
            <a:r>
              <a:rPr lang="en-US" sz="2600" dirty="0" err="1"/>
              <a:t>py</a:t>
            </a:r>
            <a:r>
              <a:rPr lang="en-US" sz="2600" dirty="0"/>
              <a:t> file is running: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	import </a:t>
            </a:r>
            <a:r>
              <a:rPr lang="en-US" sz="2400" b="1" dirty="0" err="1">
                <a:solidFill>
                  <a:srgbClr val="FF0000"/>
                </a:solidFill>
              </a:rPr>
              <a:t>os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	path </a:t>
            </a:r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err="1">
                <a:solidFill>
                  <a:srgbClr val="FF0000"/>
                </a:solidFill>
              </a:rPr>
              <a:t>os.getcwd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	print </a:t>
            </a:r>
            <a:r>
              <a:rPr lang="en-US" sz="2400" b="1" dirty="0">
                <a:solidFill>
                  <a:srgbClr val="FF0000"/>
                </a:solidFill>
              </a:rPr>
              <a:t>path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keywords </a:t>
            </a:r>
            <a:r>
              <a:rPr lang="en-US" b="1" dirty="0" smtClean="0"/>
              <a:t>try</a:t>
            </a:r>
            <a:r>
              <a:rPr lang="en-US" dirty="0" smtClean="0"/>
              <a:t> and </a:t>
            </a:r>
            <a:r>
              <a:rPr lang="en-US" b="1" dirty="0" smtClean="0"/>
              <a:t>except</a:t>
            </a:r>
            <a:r>
              <a:rPr lang="en-US" dirty="0" smtClean="0"/>
              <a:t>, we can </a:t>
            </a:r>
            <a:r>
              <a:rPr lang="en-US" b="1" dirty="0" smtClean="0"/>
              <a:t>catch</a:t>
            </a:r>
            <a:r>
              <a:rPr lang="en-US" dirty="0" smtClean="0"/>
              <a:t> any errors our code might </a:t>
            </a:r>
            <a:r>
              <a:rPr lang="en-US" b="1" dirty="0" smtClean="0"/>
              <a:t>throw</a:t>
            </a:r>
            <a:r>
              <a:rPr lang="en-US" dirty="0" smtClean="0"/>
              <a:t>, and keep the program running!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try: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num =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raw_input</a:t>
            </a:r>
            <a:r>
              <a:rPr lang="en-US" b="1" dirty="0" smtClean="0">
                <a:solidFill>
                  <a:srgbClr val="FF0000"/>
                </a:solidFill>
              </a:rPr>
              <a:t>("Enter a number:"))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except: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print "That wasn't an integer!"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2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Types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5817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10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add an </a:t>
            </a:r>
            <a:r>
              <a:rPr lang="en-US" b="1" dirty="0" smtClean="0"/>
              <a:t>else</a:t>
            </a:r>
            <a:r>
              <a:rPr lang="en-US" dirty="0" smtClean="0"/>
              <a:t> clause: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try: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num =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raw_input</a:t>
            </a:r>
            <a:r>
              <a:rPr lang="en-US" b="1" dirty="0" smtClean="0">
                <a:solidFill>
                  <a:srgbClr val="FF0000"/>
                </a:solidFill>
              </a:rPr>
              <a:t>("Enter a number:"))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except </a:t>
            </a:r>
            <a:r>
              <a:rPr lang="en-US" b="1" dirty="0" err="1" smtClean="0">
                <a:solidFill>
                  <a:srgbClr val="FF0000"/>
                </a:solidFill>
              </a:rPr>
              <a:t>ValueError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print "That is not an integer."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else: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print "Number entered."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when should we try to catch exceptions?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Opening or writing to a file</a:t>
            </a:r>
          </a:p>
          <a:p>
            <a:pPr lvl="1"/>
            <a:r>
              <a:rPr lang="en-US" dirty="0" smtClean="0"/>
              <a:t>Getting user input.</a:t>
            </a:r>
          </a:p>
          <a:p>
            <a:pPr lvl="1"/>
            <a:r>
              <a:rPr lang="en-US" dirty="0" smtClean="0"/>
              <a:t>Converting data types</a:t>
            </a:r>
          </a:p>
          <a:p>
            <a:pPr lvl="1"/>
            <a:r>
              <a:rPr lang="en-US" dirty="0" smtClean="0"/>
              <a:t>Dividing by a number that could even vaguely possibly be zero. (Did it come from a user?)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Many of the other errors should not occur "spontaneously" – i.e., variable name not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vs. Global </a:t>
            </a:r>
            <a:r>
              <a:rPr lang="en-US" dirty="0"/>
              <a:t>V</a:t>
            </a:r>
            <a:r>
              <a:rPr lang="en-US" dirty="0" smtClean="0"/>
              <a:t>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Variables created inside a function are called </a:t>
            </a:r>
            <a:r>
              <a:rPr lang="en-US" b="1" dirty="0" smtClean="0"/>
              <a:t>local variables</a:t>
            </a:r>
            <a:r>
              <a:rPr lang="en-US" dirty="0" smtClean="0"/>
              <a:t>. They are only accessible inside the function. Arguments are also local!</a:t>
            </a:r>
          </a:p>
          <a:p>
            <a:endParaRPr lang="en-US" dirty="0"/>
          </a:p>
          <a:p>
            <a:r>
              <a:rPr lang="en-US" dirty="0" smtClean="0"/>
              <a:t>Variables created outside of functions are </a:t>
            </a:r>
            <a:r>
              <a:rPr lang="en-US" b="1" dirty="0" smtClean="0"/>
              <a:t>global variables</a:t>
            </a:r>
            <a:r>
              <a:rPr lang="en-US" dirty="0" smtClean="0"/>
              <a:t>, and exist everywhere. Global variables can be dangerous, so we try to minimize their use! Declare </a:t>
            </a:r>
            <a:r>
              <a:rPr lang="en-US" dirty="0" err="1" smtClean="0"/>
              <a:t>globals</a:t>
            </a:r>
            <a:r>
              <a:rPr lang="en-US" dirty="0" smtClean="0"/>
              <a:t> below your function definitions.</a:t>
            </a:r>
          </a:p>
          <a:p>
            <a:endParaRPr lang="en-US" dirty="0"/>
          </a:p>
          <a:p>
            <a:r>
              <a:rPr lang="en-US" dirty="0" smtClean="0"/>
              <a:t>To change the value of a global inside of a </a:t>
            </a:r>
            <a:r>
              <a:rPr lang="en-US" b="1" dirty="0" smtClean="0"/>
              <a:t>local scope</a:t>
            </a:r>
            <a:r>
              <a:rPr lang="en-US" dirty="0" smtClean="0"/>
              <a:t>, use the </a:t>
            </a:r>
            <a:r>
              <a:rPr lang="en-US" b="1" dirty="0" smtClean="0">
                <a:solidFill>
                  <a:srgbClr val="FF0000"/>
                </a:solidFill>
              </a:rPr>
              <a:t>global</a:t>
            </a:r>
            <a:r>
              <a:rPr lang="en-US" dirty="0" smtClean="0"/>
              <a:t> keyword.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Having a global variable and a local variable with the same name is called </a:t>
            </a:r>
            <a:r>
              <a:rPr lang="en-US" b="1" dirty="0" smtClean="0"/>
              <a:t>shadowing</a:t>
            </a:r>
            <a:r>
              <a:rPr lang="en-US" dirty="0" smtClean="0"/>
              <a:t>. It’s very confusing, so don’t do it!</a:t>
            </a:r>
          </a:p>
          <a:p>
            <a:endParaRPr lang="en-US" dirty="0"/>
          </a:p>
          <a:p>
            <a:r>
              <a:rPr lang="en-US" dirty="0"/>
              <a:t>Global variables are not a replacement for passing parameters to a function!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Validation using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num_sum</a:t>
            </a:r>
            <a:r>
              <a:rPr lang="en-US" b="1" dirty="0">
                <a:solidFill>
                  <a:srgbClr val="FF0000"/>
                </a:solidFill>
              </a:rPr>
              <a:t> = 0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product = 1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raw_input</a:t>
            </a:r>
            <a:r>
              <a:rPr lang="en-US" b="1" dirty="0">
                <a:solidFill>
                  <a:srgbClr val="FF0000"/>
                </a:solidFill>
              </a:rPr>
              <a:t>("Please enter a float or STOP: ")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while 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 != "STOP":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try: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        </a:t>
            </a:r>
            <a:r>
              <a:rPr lang="en-US" b="1" dirty="0" err="1">
                <a:solidFill>
                  <a:srgbClr val="7030A0"/>
                </a:solidFill>
              </a:rPr>
              <a:t>num_sum</a:t>
            </a:r>
            <a:r>
              <a:rPr lang="en-US" b="1" dirty="0">
                <a:solidFill>
                  <a:srgbClr val="7030A0"/>
                </a:solidFill>
              </a:rPr>
              <a:t> += float(</a:t>
            </a:r>
            <a:r>
              <a:rPr lang="en-US" b="1" dirty="0" err="1">
                <a:solidFill>
                  <a:srgbClr val="7030A0"/>
                </a:solidFill>
              </a:rPr>
              <a:t>num</a:t>
            </a:r>
            <a:r>
              <a:rPr lang="en-US" b="1" dirty="0">
                <a:solidFill>
                  <a:srgbClr val="7030A0"/>
                </a:solidFill>
              </a:rPr>
              <a:t>)	#have to do the conversion here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        product *= float(</a:t>
            </a:r>
            <a:r>
              <a:rPr lang="en-US" b="1" dirty="0" err="1">
                <a:solidFill>
                  <a:srgbClr val="7030A0"/>
                </a:solidFill>
              </a:rPr>
              <a:t>num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    except: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        print "That wasn't a float!"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raw_input</a:t>
            </a:r>
            <a:r>
              <a:rPr lang="en-US" b="1" dirty="0">
                <a:solidFill>
                  <a:srgbClr val="FF0000"/>
                </a:solidFill>
              </a:rPr>
              <a:t>("Please enter a float or STOP: ")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operation = </a:t>
            </a:r>
            <a:r>
              <a:rPr lang="en-US" b="1" dirty="0" err="1">
                <a:solidFill>
                  <a:srgbClr val="FF0000"/>
                </a:solidFill>
              </a:rPr>
              <a:t>raw_input</a:t>
            </a:r>
            <a:r>
              <a:rPr lang="en-US" b="1" dirty="0">
                <a:solidFill>
                  <a:srgbClr val="FF0000"/>
                </a:solidFill>
              </a:rPr>
              <a:t>("Please enter an operation ('+' or '*'): ")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if operation == "+":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   print "The total sum is", </a:t>
            </a:r>
            <a:r>
              <a:rPr lang="en-US" b="1" dirty="0" err="1">
                <a:solidFill>
                  <a:srgbClr val="FF0000"/>
                </a:solidFill>
              </a:rPr>
              <a:t>num_sum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else: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   print "The total product is", product</a:t>
            </a:r>
          </a:p>
        </p:txBody>
      </p:sp>
    </p:spTree>
    <p:extLst>
      <p:ext uri="{BB962C8B-B14F-4D97-AF65-F5344CB8AC3E}">
        <p14:creationId xmlns:p14="http://schemas.microsoft.com/office/powerpoint/2010/main" val="21233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Number Search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Prompt the user for a file name. If it doesn’t exist, catch the exception and ask for another. Once you have a valid filename, open the file. Assume each line of the file has 1 number on it. Ask the user for a number, and tell them how many times that number occurred in the file (HINT: use a dictionary!). </a:t>
            </a:r>
          </a:p>
          <a:p>
            <a:endParaRPr lang="en-US" sz="2600" dirty="0" smtClean="0"/>
          </a:p>
          <a:p>
            <a:r>
              <a:rPr lang="en-US" sz="2600" dirty="0" smtClean="0"/>
              <a:t>Starter files are available on </a:t>
            </a:r>
            <a:r>
              <a:rPr lang="en-US" sz="2600" dirty="0" err="1" smtClean="0"/>
              <a:t>Oncourse</a:t>
            </a:r>
            <a:r>
              <a:rPr lang="en-US" sz="2600" dirty="0" smtClean="0"/>
              <a:t> as </a:t>
            </a:r>
            <a:r>
              <a:rPr lang="en-US" sz="2600" b="1" dirty="0" smtClean="0">
                <a:solidFill>
                  <a:srgbClr val="FF0000"/>
                </a:solidFill>
              </a:rPr>
              <a:t>num_frequent_starter.py </a:t>
            </a:r>
            <a:r>
              <a:rPr lang="en-US" sz="2600" dirty="0" smtClean="0"/>
              <a:t>and</a:t>
            </a:r>
            <a:r>
              <a:rPr lang="en-US" sz="2600" b="1" dirty="0" smtClean="0">
                <a:solidFill>
                  <a:srgbClr val="FF0000"/>
                </a:solidFill>
              </a:rPr>
              <a:t> numbers.txt</a:t>
            </a:r>
          </a:p>
          <a:p>
            <a:endParaRPr lang="en-US" sz="2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1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00B050"/>
                </a:solidFill>
              </a:rPr>
              <a:t>Please enter a filename: numbers.txt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00B050"/>
                </a:solidFill>
              </a:rPr>
              <a:t>Please enter a number: 18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00B050"/>
                </a:solidFill>
              </a:rPr>
              <a:t>18 occurs 6 times in the file.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00B050"/>
                </a:solidFill>
              </a:rPr>
              <a:t>Please enter a filename: numbers.txt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00B050"/>
                </a:solidFill>
              </a:rPr>
              <a:t>Please enter a number: 7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00B050"/>
                </a:solidFill>
              </a:rPr>
              <a:t>7 occurs 2 times in the file.</a:t>
            </a:r>
          </a:p>
        </p:txBody>
      </p:sp>
    </p:spTree>
    <p:extLst>
      <p:ext uri="{BB962C8B-B14F-4D97-AF65-F5344CB8AC3E}">
        <p14:creationId xmlns:p14="http://schemas.microsoft.com/office/powerpoint/2010/main" val="6477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Number </a:t>
            </a:r>
            <a:r>
              <a:rPr lang="en-US" dirty="0" smtClean="0"/>
              <a:t>Search (</a:t>
            </a:r>
            <a:r>
              <a:rPr lang="en-US" dirty="0"/>
              <a:t>Solution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915400" cy="462560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def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open_file</a:t>
            </a:r>
            <a:r>
              <a:rPr lang="en-US" sz="1800" b="1" dirty="0">
                <a:solidFill>
                  <a:srgbClr val="FF0000"/>
                </a:solidFill>
              </a:rPr>
              <a:t>(filename):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lines = []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while True:			#run this loop until we're given a valid filename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try: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    file = open(filename, "r")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except :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    filename = </a:t>
            </a:r>
            <a:r>
              <a:rPr lang="en-US" sz="1800" b="1" dirty="0" err="1">
                <a:solidFill>
                  <a:srgbClr val="FF0000"/>
                </a:solidFill>
              </a:rPr>
              <a:t>raw_input</a:t>
            </a:r>
            <a:r>
              <a:rPr lang="en-US" sz="1800" b="1" dirty="0">
                <a:solidFill>
                  <a:srgbClr val="FF0000"/>
                </a:solidFill>
              </a:rPr>
              <a:t>("That filename doesn't exist. Please enter a filename: ")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else: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    break			#filename was valid, break out of loop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lines = </a:t>
            </a:r>
            <a:r>
              <a:rPr lang="en-US" sz="1800" b="1" dirty="0" err="1">
                <a:solidFill>
                  <a:srgbClr val="FF0000"/>
                </a:solidFill>
              </a:rPr>
              <a:t>file.readlines</a:t>
            </a:r>
            <a:r>
              <a:rPr lang="en-US" sz="18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</a:rPr>
              <a:t>file.close</a:t>
            </a:r>
            <a:r>
              <a:rPr lang="en-US" sz="18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return lines</a:t>
            </a:r>
          </a:p>
        </p:txBody>
      </p:sp>
    </p:spTree>
    <p:extLst>
      <p:ext uri="{BB962C8B-B14F-4D97-AF65-F5344CB8AC3E}">
        <p14:creationId xmlns:p14="http://schemas.microsoft.com/office/powerpoint/2010/main" val="28539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Number </a:t>
            </a:r>
            <a:r>
              <a:rPr lang="en-US" dirty="0" smtClean="0"/>
              <a:t>Search (</a:t>
            </a:r>
            <a:r>
              <a:rPr lang="en-US" dirty="0"/>
              <a:t>Solution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915400" cy="462560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def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list_freq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num_list</a:t>
            </a:r>
            <a:r>
              <a:rPr lang="en-US" sz="1800" b="1" dirty="0">
                <a:solidFill>
                  <a:srgbClr val="FF0000"/>
                </a:solidFill>
              </a:rPr>
              <a:t>):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numbers = {}				#build a dictionary of </a:t>
            </a:r>
            <a:r>
              <a:rPr lang="en-US" sz="1800" b="1" dirty="0" err="1">
                <a:solidFill>
                  <a:srgbClr val="FF0000"/>
                </a:solidFill>
              </a:rPr>
              <a:t>occurences</a:t>
            </a: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while </a:t>
            </a:r>
            <a:r>
              <a:rPr lang="en-US" sz="1800" b="1" dirty="0" err="1">
                <a:solidFill>
                  <a:srgbClr val="FF0000"/>
                </a:solidFill>
              </a:rPr>
              <a:t>num_list</a:t>
            </a:r>
            <a:r>
              <a:rPr lang="en-US" sz="18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current = </a:t>
            </a:r>
            <a:r>
              <a:rPr lang="en-US" sz="1800" b="1" dirty="0" err="1">
                <a:solidFill>
                  <a:srgbClr val="FF0000"/>
                </a:solidFill>
              </a:rPr>
              <a:t>num_list.pop</a:t>
            </a:r>
            <a:r>
              <a:rPr lang="en-US" sz="1800" b="1" dirty="0">
                <a:solidFill>
                  <a:srgbClr val="FF0000"/>
                </a:solidFill>
              </a:rPr>
              <a:t>().strip()		#get the next number, w/out the '\n'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if current not in numbers:	#is this the first time we've seen the number?	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    numbers[current] = 1        #if yes, we've seen it once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else:				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    numbers[current] += 1       #if not, add 1 to its counter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    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return numbers</a:t>
            </a:r>
          </a:p>
        </p:txBody>
      </p:sp>
    </p:spTree>
    <p:extLst>
      <p:ext uri="{BB962C8B-B14F-4D97-AF65-F5344CB8AC3E}">
        <p14:creationId xmlns:p14="http://schemas.microsoft.com/office/powerpoint/2010/main" val="1295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Number </a:t>
            </a:r>
            <a:r>
              <a:rPr lang="en-US" dirty="0" smtClean="0"/>
              <a:t>Search (</a:t>
            </a:r>
            <a:r>
              <a:rPr lang="en-US" dirty="0"/>
              <a:t>Solution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915400" cy="462560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#main</a:t>
            </a:r>
          </a:p>
          <a:p>
            <a:pPr marL="118872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the_file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raw_input</a:t>
            </a:r>
            <a:r>
              <a:rPr lang="en-US" sz="1800" b="1" dirty="0">
                <a:solidFill>
                  <a:srgbClr val="FF0000"/>
                </a:solidFill>
              </a:rPr>
              <a:t>("Please enter a filename: ")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counts = </a:t>
            </a:r>
            <a:r>
              <a:rPr lang="en-US" sz="1800" b="1" dirty="0" err="1">
                <a:solidFill>
                  <a:srgbClr val="FF0000"/>
                </a:solidFill>
              </a:rPr>
              <a:t>list_freq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open_file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the_file</a:t>
            </a:r>
            <a:r>
              <a:rPr lang="en-US" sz="1800" b="1" dirty="0">
                <a:solidFill>
                  <a:srgbClr val="FF0000"/>
                </a:solidFill>
              </a:rPr>
              <a:t>))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num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raw_input</a:t>
            </a:r>
            <a:r>
              <a:rPr lang="en-US" sz="1800" b="1" dirty="0">
                <a:solidFill>
                  <a:srgbClr val="FF0000"/>
                </a:solidFill>
              </a:rPr>
              <a:t>("Please enter a number: ")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result = </a:t>
            </a:r>
            <a:r>
              <a:rPr lang="en-US" sz="1800" b="1" dirty="0" err="1">
                <a:solidFill>
                  <a:srgbClr val="FF0000"/>
                </a:solidFill>
              </a:rPr>
              <a:t>counts.get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num</a:t>
            </a:r>
            <a:r>
              <a:rPr lang="en-US" sz="1800" b="1" dirty="0">
                <a:solidFill>
                  <a:srgbClr val="FF0000"/>
                </a:solidFill>
              </a:rPr>
              <a:t>, "0")		#do this in case </a:t>
            </a:r>
            <a:r>
              <a:rPr lang="en-US" sz="1800" b="1" dirty="0" err="1">
                <a:solidFill>
                  <a:srgbClr val="FF0000"/>
                </a:solidFill>
              </a:rPr>
              <a:t>num</a:t>
            </a:r>
            <a:r>
              <a:rPr lang="en-US" sz="1800" b="1" dirty="0">
                <a:solidFill>
                  <a:srgbClr val="FF0000"/>
                </a:solidFill>
              </a:rPr>
              <a:t> wasn't in the file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print </a:t>
            </a:r>
            <a:r>
              <a:rPr lang="en-US" sz="1800" b="1" dirty="0" err="1">
                <a:solidFill>
                  <a:srgbClr val="FF0000"/>
                </a:solidFill>
              </a:rPr>
              <a:t>num</a:t>
            </a:r>
            <a:r>
              <a:rPr lang="en-US" sz="1800" b="1" dirty="0">
                <a:solidFill>
                  <a:srgbClr val="FF0000"/>
                </a:solidFill>
              </a:rPr>
              <a:t>, "occurs", result, "times in the file."</a:t>
            </a:r>
          </a:p>
        </p:txBody>
      </p:sp>
    </p:spTree>
    <p:extLst>
      <p:ext uri="{BB962C8B-B14F-4D97-AF65-F5344CB8AC3E}">
        <p14:creationId xmlns:p14="http://schemas.microsoft.com/office/powerpoint/2010/main" val="17600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Reviews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9525000" cy="5257799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 smtClean="0"/>
              <a:t>Download </a:t>
            </a:r>
            <a:r>
              <a:rPr lang="en-US" sz="3800" dirty="0" smtClean="0">
                <a:solidFill>
                  <a:srgbClr val="7030A0"/>
                </a:solidFill>
              </a:rPr>
              <a:t>tools.py</a:t>
            </a:r>
            <a:r>
              <a:rPr lang="en-US" sz="3800" dirty="0" smtClean="0"/>
              <a:t> and </a:t>
            </a:r>
            <a:r>
              <a:rPr lang="en-US" sz="3800" dirty="0" smtClean="0">
                <a:solidFill>
                  <a:srgbClr val="7030A0"/>
                </a:solidFill>
              </a:rPr>
              <a:t>movie_reviews_starter.py</a:t>
            </a:r>
            <a:r>
              <a:rPr lang="en-US" sz="3800" dirty="0" smtClean="0"/>
              <a:t> from </a:t>
            </a:r>
            <a:r>
              <a:rPr lang="en-US" sz="3800" dirty="0" err="1" smtClean="0"/>
              <a:t>Oncourse</a:t>
            </a:r>
            <a:r>
              <a:rPr lang="en-US" sz="3800" dirty="0" smtClean="0"/>
              <a:t>. </a:t>
            </a:r>
          </a:p>
          <a:p>
            <a:r>
              <a:rPr lang="en-US" sz="3800" dirty="0" smtClean="0"/>
              <a:t>Finish writing the program so that it can do this: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We have reviews for the following movies: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Frozen 	X:Men 	It 	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Please enter a movie name to see its reviews or Enter to stop: Carrie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Movie Carrie not found.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We have reviews for the following movies: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Frozen 	X:Men 	It 	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Please enter a movie name to see its reviews or Enter to stop: X:Men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Name 	Rating 	Comments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---------------------------------------------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X:Men 	4 	It was a little confusing.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X:Men 	2 	I don't like superheroes.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X:Men 	5 	Great action scenes!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---------------------------------------------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We have reviews for the following movies: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Frozen 	X:Men 	It 	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Please enter a movie name to see its reviews or Enter to stop: It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Name 	Rating 	Comments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---------------------------------------------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It 	1 	Clowns are scary!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---------------------------------------------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We have reviews for the following movies: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Frozen 	X:Men 	It 	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Please enter a movie name to see its reviews or Enter to stop: </a:t>
            </a:r>
          </a:p>
        </p:txBody>
      </p:sp>
    </p:spTree>
    <p:extLst>
      <p:ext uri="{BB962C8B-B14F-4D97-AF65-F5344CB8AC3E}">
        <p14:creationId xmlns:p14="http://schemas.microsoft.com/office/powerpoint/2010/main" val="27428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Reviews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from tools import *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find_reviews</a:t>
            </a:r>
            <a:r>
              <a:rPr lang="en-US" b="1" dirty="0">
                <a:solidFill>
                  <a:srgbClr val="FF0000"/>
                </a:solidFill>
              </a:rPr>
              <a:t>(title, sequence):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rev = []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item in sequence: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item[0].lower() == </a:t>
            </a:r>
            <a:r>
              <a:rPr lang="en-US" b="1" dirty="0" err="1">
                <a:solidFill>
                  <a:srgbClr val="FF0000"/>
                </a:solidFill>
              </a:rPr>
              <a:t>movie.lower</a:t>
            </a:r>
            <a:r>
              <a:rPr lang="en-US" b="1" dirty="0">
                <a:solidFill>
                  <a:srgbClr val="FF0000"/>
                </a:solidFill>
              </a:rPr>
              <a:t>():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rev.append</a:t>
            </a:r>
            <a:r>
              <a:rPr lang="en-US" b="1" dirty="0">
                <a:solidFill>
                  <a:srgbClr val="FF0000"/>
                </a:solidFill>
              </a:rPr>
              <a:t>(item)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return rev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movie_names</a:t>
            </a:r>
            <a:r>
              <a:rPr lang="en-US" b="1" dirty="0">
                <a:solidFill>
                  <a:srgbClr val="FF0000"/>
                </a:solidFill>
              </a:rPr>
              <a:t>(sequence):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"We have reviews for the following movies:"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printed = []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item in sequence: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item[0] not in printed: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print item[0], "\t",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printed.append</a:t>
            </a:r>
            <a:r>
              <a:rPr lang="en-US" b="1" dirty="0">
                <a:solidFill>
                  <a:srgbClr val="FF0000"/>
                </a:solidFill>
              </a:rPr>
              <a:t>(item[0])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</a:t>
            </a:r>
          </a:p>
        </p:txBody>
      </p:sp>
    </p:spTree>
    <p:extLst>
      <p:ext uri="{BB962C8B-B14F-4D97-AF65-F5344CB8AC3E}">
        <p14:creationId xmlns:p14="http://schemas.microsoft.com/office/powerpoint/2010/main" val="4573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Reviews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all_reviews</a:t>
            </a:r>
            <a:r>
              <a:rPr lang="en-US" sz="1800" b="1" dirty="0">
                <a:solidFill>
                  <a:srgbClr val="FF0000"/>
                </a:solidFill>
              </a:rPr>
              <a:t> = [("Frozen", 4, "My kids loved it."), ("Frozen", 3, "The music is stuck in my head!"), \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       ("</a:t>
            </a:r>
            <a:r>
              <a:rPr lang="en-US" sz="1800" b="1" dirty="0" err="1">
                <a:solidFill>
                  <a:srgbClr val="FF0000"/>
                </a:solidFill>
              </a:rPr>
              <a:t>X:Men</a:t>
            </a:r>
            <a:r>
              <a:rPr lang="en-US" sz="1800" b="1" dirty="0">
                <a:solidFill>
                  <a:srgbClr val="FF0000"/>
                </a:solidFill>
              </a:rPr>
              <a:t>", 4, "It was a little confusing."), ("</a:t>
            </a:r>
            <a:r>
              <a:rPr lang="en-US" sz="1800" b="1" dirty="0" err="1">
                <a:solidFill>
                  <a:srgbClr val="FF0000"/>
                </a:solidFill>
              </a:rPr>
              <a:t>X:Men</a:t>
            </a:r>
            <a:r>
              <a:rPr lang="en-US" sz="1800" b="1" dirty="0">
                <a:solidFill>
                  <a:srgbClr val="FF0000"/>
                </a:solidFill>
              </a:rPr>
              <a:t>", 2, "I don't like superheroes."), \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       ("</a:t>
            </a:r>
            <a:r>
              <a:rPr lang="en-US" sz="1800" b="1" dirty="0" err="1">
                <a:solidFill>
                  <a:srgbClr val="FF0000"/>
                </a:solidFill>
              </a:rPr>
              <a:t>X:Men</a:t>
            </a:r>
            <a:r>
              <a:rPr lang="en-US" sz="1800" b="1" dirty="0">
                <a:solidFill>
                  <a:srgbClr val="FF0000"/>
                </a:solidFill>
              </a:rPr>
              <a:t>", 5, "Great action scenes!"), ("It", 1, "Clowns are scary!")]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while True:</a:t>
            </a:r>
          </a:p>
          <a:p>
            <a:pPr marL="118872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    </a:t>
            </a:r>
            <a:r>
              <a:rPr lang="en-US" sz="3100" b="1" dirty="0" err="1">
                <a:solidFill>
                  <a:srgbClr val="FF0000"/>
                </a:solidFill>
              </a:rPr>
              <a:t>movie_names</a:t>
            </a:r>
            <a:r>
              <a:rPr lang="en-US" sz="3100" b="1" dirty="0">
                <a:solidFill>
                  <a:srgbClr val="FF0000"/>
                </a:solidFill>
              </a:rPr>
              <a:t>(</a:t>
            </a:r>
            <a:r>
              <a:rPr lang="en-US" sz="3100" b="1" dirty="0" err="1">
                <a:solidFill>
                  <a:srgbClr val="FF0000"/>
                </a:solidFill>
              </a:rPr>
              <a:t>all_reviews</a:t>
            </a:r>
            <a:r>
              <a:rPr lang="en-US" sz="3100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    </a:t>
            </a:r>
            <a:r>
              <a:rPr lang="en-US" sz="2100" b="1" dirty="0">
                <a:solidFill>
                  <a:srgbClr val="FF0000"/>
                </a:solidFill>
              </a:rPr>
              <a:t>movie = </a:t>
            </a:r>
            <a:r>
              <a:rPr lang="en-US" sz="2100" b="1" dirty="0" err="1">
                <a:solidFill>
                  <a:srgbClr val="FF0000"/>
                </a:solidFill>
              </a:rPr>
              <a:t>raw_input</a:t>
            </a:r>
            <a:r>
              <a:rPr lang="en-US" sz="2100" b="1" dirty="0">
                <a:solidFill>
                  <a:srgbClr val="FF0000"/>
                </a:solidFill>
              </a:rPr>
              <a:t>("Please enter a movie name to see its reviews or Enter to stop: </a:t>
            </a:r>
            <a:r>
              <a:rPr lang="en-US" sz="2100" b="1" dirty="0" smtClean="0">
                <a:solidFill>
                  <a:srgbClr val="FF0000"/>
                </a:solidFill>
              </a:rPr>
              <a:t>")</a:t>
            </a:r>
          </a:p>
          <a:p>
            <a:pPr marL="118872" indent="0">
              <a:buNone/>
            </a:pPr>
            <a:endParaRPr lang="en-US" sz="2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    if not movie:</a:t>
            </a:r>
          </a:p>
          <a:p>
            <a:pPr marL="118872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        break</a:t>
            </a:r>
          </a:p>
          <a:p>
            <a:pPr marL="118872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    reviews = </a:t>
            </a:r>
            <a:r>
              <a:rPr lang="en-US" sz="3100" b="1" dirty="0" err="1">
                <a:solidFill>
                  <a:srgbClr val="FF0000"/>
                </a:solidFill>
              </a:rPr>
              <a:t>find_reviews</a:t>
            </a:r>
            <a:r>
              <a:rPr lang="en-US" sz="3100" b="1" dirty="0">
                <a:solidFill>
                  <a:srgbClr val="FF0000"/>
                </a:solidFill>
              </a:rPr>
              <a:t>(movie, </a:t>
            </a:r>
            <a:r>
              <a:rPr lang="en-US" sz="3100" b="1" dirty="0" err="1">
                <a:solidFill>
                  <a:srgbClr val="FF0000"/>
                </a:solidFill>
              </a:rPr>
              <a:t>all_reviews</a:t>
            </a:r>
            <a:r>
              <a:rPr lang="en-US" sz="3100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    if reviews:</a:t>
            </a:r>
          </a:p>
          <a:p>
            <a:pPr marL="118872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        </a:t>
            </a:r>
            <a:r>
              <a:rPr lang="en-US" sz="3100" b="1" dirty="0" err="1">
                <a:solidFill>
                  <a:srgbClr val="FF0000"/>
                </a:solidFill>
              </a:rPr>
              <a:t>table_print</a:t>
            </a:r>
            <a:r>
              <a:rPr lang="en-US" sz="3100" b="1" dirty="0">
                <a:solidFill>
                  <a:srgbClr val="FF0000"/>
                </a:solidFill>
              </a:rPr>
              <a:t>(("Name", "Rating", "Comments"), reviews)</a:t>
            </a:r>
          </a:p>
          <a:p>
            <a:pPr marL="118872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    else:</a:t>
            </a:r>
          </a:p>
          <a:p>
            <a:pPr marL="118872" indent="0">
              <a:buNone/>
            </a:pPr>
            <a:r>
              <a:rPr lang="en-US" sz="3100" b="1" dirty="0">
                <a:solidFill>
                  <a:srgbClr val="FF0000"/>
                </a:solidFill>
              </a:rPr>
              <a:t>        print "Movie", movie, "not found."</a:t>
            </a:r>
          </a:p>
        </p:txBody>
      </p:sp>
    </p:spTree>
    <p:extLst>
      <p:ext uri="{BB962C8B-B14F-4D97-AF65-F5344CB8AC3E}">
        <p14:creationId xmlns:p14="http://schemas.microsoft.com/office/powerpoint/2010/main" val="23620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add_money</a:t>
            </a:r>
            <a:r>
              <a:rPr lang="en-US" b="1" dirty="0">
                <a:solidFill>
                  <a:srgbClr val="FF0000"/>
                </a:solidFill>
              </a:rPr>
              <a:t>(amount):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if amount &gt; 0: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>
                <a:solidFill>
                  <a:srgbClr val="7030A0"/>
                </a:solidFill>
              </a:rPr>
              <a:t>global</a:t>
            </a:r>
            <a:r>
              <a:rPr lang="en-US" b="1" dirty="0">
                <a:solidFill>
                  <a:srgbClr val="FF0000"/>
                </a:solidFill>
              </a:rPr>
              <a:t> money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money += amount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amount, "added to money!"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else: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"Invalid amount!"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#global variable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money = 100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add_money</a:t>
            </a:r>
            <a:r>
              <a:rPr lang="en-US" b="1" dirty="0">
                <a:solidFill>
                  <a:srgbClr val="FF0000"/>
                </a:solidFill>
              </a:rPr>
              <a:t>(-20)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add_money</a:t>
            </a:r>
            <a:r>
              <a:rPr lang="en-US" b="1" dirty="0">
                <a:solidFill>
                  <a:srgbClr val="FF0000"/>
                </a:solidFill>
              </a:rPr>
              <a:t>(50)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"The final value of money is", </a:t>
            </a:r>
            <a:r>
              <a:rPr lang="en-US" b="1" dirty="0" smtClean="0">
                <a:solidFill>
                  <a:srgbClr val="FF0000"/>
                </a:solidFill>
              </a:rPr>
              <a:t>money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Invalid amount!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50 added to money!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The final value of money is 150</a:t>
            </a:r>
          </a:p>
        </p:txBody>
      </p:sp>
    </p:spTree>
    <p:extLst>
      <p:ext uri="{BB962C8B-B14F-4D97-AF65-F5344CB8AC3E}">
        <p14:creationId xmlns:p14="http://schemas.microsoft.com/office/powerpoint/2010/main" val="14238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def</a:t>
            </a:r>
            <a:r>
              <a:rPr lang="en-US" b="1" dirty="0" smtClean="0">
                <a:solidFill>
                  <a:srgbClr val="FF0000"/>
                </a:solidFill>
              </a:rPr>
              <a:t> division(a, b):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return (a/b)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use </a:t>
            </a:r>
            <a:r>
              <a:rPr lang="en-US" b="1" dirty="0"/>
              <a:t>keyword arguments </a:t>
            </a:r>
            <a:r>
              <a:rPr lang="en-US" dirty="0"/>
              <a:t>like this: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division(a=4, b=2)  == division(b=2, a=4) </a:t>
            </a:r>
          </a:p>
          <a:p>
            <a:pPr marL="118872" indent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is what we’re doing with </a:t>
            </a:r>
            <a:br>
              <a:rPr lang="en-US" dirty="0" smtClean="0"/>
            </a:br>
            <a:r>
              <a:rPr lang="en-US" b="1" dirty="0" err="1" smtClean="0">
                <a:solidFill>
                  <a:srgbClr val="FF0000"/>
                </a:solidFill>
              </a:rPr>
              <a:t>list.sort</a:t>
            </a:r>
            <a:r>
              <a:rPr lang="en-US" b="1" dirty="0" smtClean="0">
                <a:solidFill>
                  <a:srgbClr val="FF0000"/>
                </a:solidFill>
              </a:rPr>
              <a:t>(reverse=True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13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add_money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amount = 50</a:t>
            </a:r>
            <a:r>
              <a:rPr lang="en-US" b="1" dirty="0">
                <a:solidFill>
                  <a:srgbClr val="FF0000"/>
                </a:solidFill>
              </a:rPr>
              <a:t>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if amount &gt; 0: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global money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money += amount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amount, "added to money!"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else: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"Invalid amount</a:t>
            </a:r>
            <a:r>
              <a:rPr lang="en-US" b="1" dirty="0" smtClean="0">
                <a:solidFill>
                  <a:srgbClr val="FF0000"/>
                </a:solidFill>
              </a:rPr>
              <a:t>!“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add_money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add_money</a:t>
            </a:r>
            <a:r>
              <a:rPr lang="en-US" b="1" dirty="0">
                <a:solidFill>
                  <a:srgbClr val="FF0000"/>
                </a:solidFill>
              </a:rPr>
              <a:t>(30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We can give parameters </a:t>
            </a:r>
            <a:r>
              <a:rPr lang="en-US" b="1" dirty="0" smtClean="0"/>
              <a:t>default values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Recursive functions make use of their own definitions: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pt-BR" b="1" dirty="0">
                <a:solidFill>
                  <a:srgbClr val="FF0000"/>
                </a:solidFill>
              </a:rPr>
              <a:t>def factorial(num):</a:t>
            </a:r>
          </a:p>
          <a:p>
            <a:pPr marL="118872" indent="0">
              <a:buNone/>
            </a:pPr>
            <a:r>
              <a:rPr lang="pt-BR" b="1" dirty="0">
                <a:solidFill>
                  <a:srgbClr val="FF0000"/>
                </a:solidFill>
              </a:rPr>
              <a:t>    if(num == 1</a:t>
            </a:r>
            <a:r>
              <a:rPr lang="pt-BR" b="1" dirty="0" smtClean="0">
                <a:solidFill>
                  <a:srgbClr val="FF0000"/>
                </a:solidFill>
              </a:rPr>
              <a:t>):			#base case</a:t>
            </a:r>
            <a:endParaRPr lang="pt-BR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pt-BR" b="1" dirty="0">
                <a:solidFill>
                  <a:srgbClr val="FF0000"/>
                </a:solidFill>
              </a:rPr>
              <a:t>        return 1</a:t>
            </a:r>
          </a:p>
          <a:p>
            <a:pPr marL="118872" indent="0">
              <a:buNone/>
            </a:pPr>
            <a:r>
              <a:rPr lang="pt-BR" b="1" dirty="0">
                <a:solidFill>
                  <a:srgbClr val="FF0000"/>
                </a:solidFill>
              </a:rPr>
              <a:t>    else :</a:t>
            </a:r>
          </a:p>
          <a:p>
            <a:pPr marL="118872" indent="0">
              <a:buNone/>
            </a:pPr>
            <a:r>
              <a:rPr lang="pt-BR" b="1" dirty="0">
                <a:solidFill>
                  <a:srgbClr val="FF0000"/>
                </a:solidFill>
              </a:rPr>
              <a:t>        return num * </a:t>
            </a:r>
            <a:r>
              <a:rPr lang="pt-BR" b="1" dirty="0">
                <a:solidFill>
                  <a:srgbClr val="7030A0"/>
                </a:solidFill>
              </a:rPr>
              <a:t>factorial(num - 1</a:t>
            </a:r>
            <a:r>
              <a:rPr lang="pt-BR" b="1" dirty="0" smtClean="0">
                <a:solidFill>
                  <a:srgbClr val="7030A0"/>
                </a:solidFill>
              </a:rPr>
              <a:t>)</a:t>
            </a:r>
          </a:p>
          <a:p>
            <a:pPr marL="118872" indent="0">
              <a:buNone/>
            </a:pPr>
            <a:endParaRPr lang="pt-BR" b="1" dirty="0" smtClean="0">
              <a:solidFill>
                <a:srgbClr val="FF0000"/>
              </a:solidFill>
            </a:endParaRPr>
          </a:p>
          <a:p>
            <a:pPr marL="117475" indent="0">
              <a:buFont typeface="Wingdings" pitchFamily="2" charset="2"/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fibonacci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):</a:t>
            </a:r>
          </a:p>
          <a:p>
            <a:pPr marL="117475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if(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 == 0) or (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 == 1</a:t>
            </a:r>
            <a:r>
              <a:rPr lang="en-US" b="1" dirty="0" smtClean="0">
                <a:solidFill>
                  <a:srgbClr val="FF0000"/>
                </a:solidFill>
              </a:rPr>
              <a:t>):</a:t>
            </a:r>
            <a:r>
              <a:rPr lang="pt-BR" b="1" dirty="0">
                <a:solidFill>
                  <a:srgbClr val="FF0000"/>
                </a:solidFill>
              </a:rPr>
              <a:t>	#base </a:t>
            </a:r>
            <a:r>
              <a:rPr lang="pt-BR" b="1" dirty="0" smtClean="0">
                <a:solidFill>
                  <a:srgbClr val="FF0000"/>
                </a:solidFill>
              </a:rPr>
              <a:t>cases</a:t>
            </a:r>
            <a:endParaRPr lang="en-US" b="1" dirty="0">
              <a:solidFill>
                <a:srgbClr val="FF0000"/>
              </a:solidFill>
            </a:endParaRPr>
          </a:p>
          <a:p>
            <a:pPr marL="117475" indent="0"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        return 1</a:t>
            </a:r>
          </a:p>
          <a:p>
            <a:pPr marL="117475" indent="0"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    else :</a:t>
            </a:r>
          </a:p>
          <a:p>
            <a:pPr marL="117475" indent="0"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        return </a:t>
            </a:r>
            <a:r>
              <a:rPr lang="en-US" b="1" dirty="0" err="1">
                <a:solidFill>
                  <a:srgbClr val="7030A0"/>
                </a:solidFill>
              </a:rPr>
              <a:t>fibonacci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</a:t>
            </a:r>
            <a:r>
              <a:rPr lang="en-US" b="1" dirty="0">
                <a:solidFill>
                  <a:srgbClr val="7030A0"/>
                </a:solidFill>
              </a:rPr>
              <a:t> - 1) + </a:t>
            </a:r>
            <a:r>
              <a:rPr lang="en-US" b="1" dirty="0" err="1">
                <a:solidFill>
                  <a:srgbClr val="7030A0"/>
                </a:solidFill>
              </a:rPr>
              <a:t>fibonacci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</a:t>
            </a:r>
            <a:r>
              <a:rPr lang="en-US" b="1" dirty="0">
                <a:solidFill>
                  <a:srgbClr val="7030A0"/>
                </a:solidFill>
              </a:rPr>
              <a:t> - 2)</a:t>
            </a:r>
          </a:p>
          <a:p>
            <a:pPr marL="118872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a file: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text_file</a:t>
            </a:r>
            <a:r>
              <a:rPr lang="en-US" b="1" dirty="0" smtClean="0">
                <a:solidFill>
                  <a:srgbClr val="FF0000"/>
                </a:solidFill>
              </a:rPr>
              <a:t> = open("filename.txt", "r")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"r" is the </a:t>
            </a:r>
            <a:r>
              <a:rPr lang="en-US" b="1" dirty="0" smtClean="0"/>
              <a:t>access mode</a:t>
            </a:r>
            <a:r>
              <a:rPr lang="en-US" dirty="0" smtClean="0"/>
              <a:t>. In this case, it’s </a:t>
            </a:r>
            <a:r>
              <a:rPr lang="en-US" b="1" dirty="0" smtClean="0"/>
              <a:t>read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This creates a </a:t>
            </a:r>
            <a:r>
              <a:rPr lang="en-US" b="1" dirty="0" smtClean="0"/>
              <a:t>file object </a:t>
            </a:r>
            <a:r>
              <a:rPr lang="en-US" dirty="0" smtClean="0"/>
              <a:t>called </a:t>
            </a:r>
            <a:r>
              <a:rPr lang="en-US" dirty="0" err="1" smtClean="0"/>
              <a:t>text_file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Closing a file:		Always close open files!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text_file.close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828800"/>
          <a:ext cx="8534400" cy="482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162800"/>
              </a:tblGrid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"r"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Read from a text file. If the file doesn’t exist, ERROR.</a:t>
                      </a:r>
                      <a:endParaRPr lang="en-US" sz="2000" dirty="0"/>
                    </a:p>
                  </a:txBody>
                  <a:tcPr anchor="ctr"/>
                </a:tc>
              </a:tr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"w"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Write to a text file. If the file exists, it is overwritten. If it doesn’t exist, it is created.</a:t>
                      </a:r>
                      <a:endParaRPr lang="en-US" sz="2000" dirty="0"/>
                    </a:p>
                  </a:txBody>
                  <a:tcPr anchor="ctr"/>
                </a:tc>
              </a:tr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"a"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Append to a text file. If the file exists, new data is added onto the end. If it doesn’t exist, it is created.</a:t>
                      </a:r>
                      <a:endParaRPr lang="en-US" sz="2000" dirty="0"/>
                    </a:p>
                  </a:txBody>
                  <a:tcPr anchor="ctr"/>
                </a:tc>
              </a:tr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"r+"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Read and write to a file. If the file doesn’t exist, ERROR.</a:t>
                      </a:r>
                      <a:endParaRPr lang="en-US" sz="2000" dirty="0"/>
                    </a:p>
                  </a:txBody>
                  <a:tcPr anchor="ctr"/>
                </a:tc>
              </a:tr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"w+"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Read and write to a file. If the file exists, it is overwritten. If it doesn’t exist, it is created.</a:t>
                      </a:r>
                      <a:endParaRPr lang="en-US" sz="2000" dirty="0"/>
                    </a:p>
                  </a:txBody>
                  <a:tcPr anchor="ctr"/>
                </a:tc>
              </a:tr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"a+"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Append and read to a file. If the file exists, new data is added onto the end. If it doesn’t exist, it is created.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9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read an entire file at once: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text_file</a:t>
            </a:r>
            <a:r>
              <a:rPr lang="en-US" b="1" dirty="0">
                <a:solidFill>
                  <a:srgbClr val="FF0000"/>
                </a:solidFill>
              </a:rPr>
              <a:t> = open("filename.txt", "r")</a:t>
            </a: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file_contents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text_file.read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 err="1">
                <a:solidFill>
                  <a:srgbClr val="FF0000"/>
                </a:solidFill>
              </a:rPr>
              <a:t>file_contents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text_file.close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If you hit the Enter key in a text file, it adds a "\n" that’s invisible</a:t>
            </a:r>
            <a:r>
              <a:rPr lang="en-US" dirty="0" smtClean="0"/>
              <a:t>. When </a:t>
            </a:r>
            <a:r>
              <a:rPr lang="en-US" dirty="0"/>
              <a:t>Python reads that blank line, it will read the "\n".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30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71&quot;&gt;&lt;property id=&quot;20148&quot; value=&quot;5&quot;/&gt;&lt;property id=&quot;20300&quot; value=&quot;Slide 2 - &amp;quot;Local vs. Global Variables&amp;quot;&quot;/&gt;&lt;property id=&quot;20307&quot; value=&quot;462&quot;/&gt;&lt;/object&gt;&lt;object type=&quot;3&quot; unique_id=&quot;10072&quot;&gt;&lt;property id=&quot;20148&quot; value=&quot;5&quot;/&gt;&lt;property id=&quot;20300&quot; value=&quot;Slide 4 - &amp;quot;Keyword Arguments&amp;quot;&quot;/&gt;&lt;property id=&quot;20307&quot; value=&quot;463&quot;/&gt;&lt;/object&gt;&lt;object type=&quot;3&quot; unique_id=&quot;10073&quot;&gt;&lt;property id=&quot;20148&quot; value=&quot;5&quot;/&gt;&lt;property id=&quot;20300&quot; value=&quot;Slide 5 - &amp;quot;Default Parameter Value&amp;quot;&quot;/&gt;&lt;property id=&quot;20307&quot; value=&quot;464&quot;/&gt;&lt;/object&gt;&lt;object type=&quot;3&quot; unique_id=&quot;10086&quot;&gt;&lt;property id=&quot;20148&quot; value=&quot;5&quot;/&gt;&lt;property id=&quot;20300&quot; value=&quot;Slide 3 - &amp;quot;Global Example&amp;quot;&quot;/&gt;&lt;property id=&quot;20307&quot; value=&quot;557&quot;/&gt;&lt;/object&gt;&lt;object type=&quot;3&quot; unique_id=&quot;10087&quot;&gt;&lt;property id=&quot;20148&quot; value=&quot;5&quot;/&gt;&lt;property id=&quot;20300&quot; value=&quot;Slide 6 - &amp;quot;Recursion&amp;quot;&quot;/&gt;&lt;property id=&quot;20307&quot; value=&quot;564&quot;/&gt;&lt;/object&gt;&lt;object type=&quot;3&quot; unique_id=&quot;10088&quot;&gt;&lt;property id=&quot;20148&quot; value=&quot;5&quot;/&gt;&lt;property id=&quot;20300&quot; value=&quot;Slide 7 - &amp;quot;Working with Files&amp;quot;&quot;/&gt;&lt;property id=&quot;20307&quot; value=&quot;502&quot;/&gt;&lt;/object&gt;&lt;object type=&quot;3&quot; unique_id=&quot;10089&quot;&gt;&lt;property id=&quot;20148&quot; value=&quot;5&quot;/&gt;&lt;property id=&quot;20300&quot; value=&quot;Slide 8 - &amp;quot;Access Modes&amp;quot;&quot;/&gt;&lt;property id=&quot;20307&quot; value=&quot;503&quot;/&gt;&lt;/object&gt;&lt;object type=&quot;3&quot; unique_id=&quot;10090&quot;&gt;&lt;property id=&quot;20148&quot; value=&quot;5&quot;/&gt;&lt;property id=&quot;20300&quot; value=&quot;Slide 9 - &amp;quot;Reading from Files&amp;quot;&quot;/&gt;&lt;property id=&quot;20307&quot; value=&quot;504&quot;/&gt;&lt;/object&gt;&lt;object type=&quot;3&quot; unique_id=&quot;10091&quot;&gt;&lt;property id=&quot;20148&quot; value=&quot;5&quot;/&gt;&lt;property id=&quot;20300&quot; value=&quot;Slide 10 - &amp;quot;Reading from Files&amp;quot;&quot;/&gt;&lt;property id=&quot;20307&quot; value=&quot;508&quot;/&gt;&lt;/object&gt;&lt;object type=&quot;3&quot; unique_id=&quot;10092&quot;&gt;&lt;property id=&quot;20148&quot; value=&quot;5&quot;/&gt;&lt;property id=&quot;20300&quot; value=&quot;Slide 11 - &amp;quot;Line Cleaning&amp;quot;&quot;/&gt;&lt;property id=&quot;20307&quot; value=&quot;509&quot;/&gt;&lt;/object&gt;&lt;object type=&quot;3&quot; unique_id=&quot;10093&quot;&gt;&lt;property id=&quot;20148&quot; value=&quot;5&quot;/&gt;&lt;property id=&quot;20300&quot; value=&quot;Slide 12 - &amp;quot;Writing to a File&amp;quot;&quot;/&gt;&lt;property id=&quot;20307&quot; value=&quot;511&quot;/&gt;&lt;/object&gt;&lt;object type=&quot;3&quot; unique_id=&quot;10094&quot;&gt;&lt;property id=&quot;20148&quot; value=&quot;5&quot;/&gt;&lt;property id=&quot;20300&quot; value=&quot;Slide 13 - &amp;quot;Writing to a File&amp;quot;&quot;/&gt;&lt;property id=&quot;20307&quot; value=&quot;514&quot;/&gt;&lt;/object&gt;&lt;object type=&quot;3&quot; unique_id=&quot;10095&quot;&gt;&lt;property id=&quot;20148&quot; value=&quot;5&quot;/&gt;&lt;property id=&quot;20300&quot; value=&quot;Slide 14 - &amp;quot;File Copy&amp;quot;&quot;/&gt;&lt;property id=&quot;20307&quot; value=&quot;517&quot;/&gt;&lt;/object&gt;&lt;object type=&quot;3&quot; unique_id=&quot;10096&quot;&gt;&lt;property id=&quot;20148&quot; value=&quot;5&quot;/&gt;&lt;property id=&quot;20300&quot; value=&quot;Slide 15 - &amp;quot;File Locations&amp;quot;&quot;/&gt;&lt;property id=&quot;20307&quot; value=&quot;518&quot;/&gt;&lt;/object&gt;&lt;object type=&quot;3&quot; unique_id=&quot;10097&quot;&gt;&lt;property id=&quot;20148&quot; value=&quot;5&quot;/&gt;&lt;property id=&quot;20300&quot; value=&quot;Slide 16 - &amp;quot;Exceptions&amp;quot;&quot;/&gt;&lt;property id=&quot;20307&quot; value=&quot;520&quot;/&gt;&lt;/object&gt;&lt;object type=&quot;3&quot; unique_id=&quot;10098&quot;&gt;&lt;property id=&quot;20148&quot; value=&quot;5&quot;/&gt;&lt;property id=&quot;20300&quot; value=&quot;Slide 17 - &amp;quot;Exception Types&amp;quot;&quot;/&gt;&lt;property id=&quot;20307&quot; value=&quot;521&quot;/&gt;&lt;/object&gt;&lt;object type=&quot;3&quot; unique_id=&quot;10099&quot;&gt;&lt;property id=&quot;20148&quot; value=&quot;5&quot;/&gt;&lt;property id=&quot;20300&quot; value=&quot;Slide 18 - &amp;quot;Exceptions&amp;quot;&quot;/&gt;&lt;property id=&quot;20307&quot; value=&quot;524&quot;/&gt;&lt;/object&gt;&lt;object type=&quot;3&quot; unique_id=&quot;10100&quot;&gt;&lt;property id=&quot;20148&quot; value=&quot;5&quot;/&gt;&lt;property id=&quot;20300&quot; value=&quot;Slide 19 - &amp;quot;Exceptions&amp;quot;&quot;/&gt;&lt;property id=&quot;20307&quot; value=&quot;525&quot;/&gt;&lt;/object&gt;&lt;object type=&quot;3&quot; unique_id=&quot;10101&quot;&gt;&lt;property id=&quot;20148&quot; value=&quot;5&quot;/&gt;&lt;property id=&quot;20300&quot; value=&quot;Slide 20 - &amp;quot;Float Validation using Try&amp;quot;&quot;/&gt;&lt;property id=&quot;20307&quot; value=&quot;527&quot;/&gt;&lt;/object&gt;&lt;object type=&quot;3&quot; unique_id=&quot;10102&quot;&gt;&lt;property id=&quot;20148&quot; value=&quot;5&quot;/&gt;&lt;property id=&quot;20300&quot; value=&quot;Slide 21 - &amp;quot;File Number Search (Group Work)&amp;quot;&quot;/&gt;&lt;property id=&quot;20307&quot; value=&quot;583&quot;/&gt;&lt;/object&gt;&lt;object type=&quot;3&quot; unique_id=&quot;10103&quot;&gt;&lt;property id=&quot;20148&quot; value=&quot;5&quot;/&gt;&lt;property id=&quot;20300&quot; value=&quot;Slide 22 - &amp;quot;File Number Search (Solution)&amp;quot;&quot;/&gt;&lt;property id=&quot;20307&quot; value=&quot;584&quot;/&gt;&lt;/object&gt;&lt;object type=&quot;3&quot; unique_id=&quot;10104&quot;&gt;&lt;property id=&quot;20148&quot; value=&quot;5&quot;/&gt;&lt;property id=&quot;20300&quot; value=&quot;Slide 23 - &amp;quot;File Number Search (Solution)&amp;quot;&quot;/&gt;&lt;property id=&quot;20307&quot; value=&quot;585&quot;/&gt;&lt;/object&gt;&lt;object type=&quot;3&quot; unique_id=&quot;10105&quot;&gt;&lt;property id=&quot;20148&quot; value=&quot;5&quot;/&gt;&lt;property id=&quot;20300&quot; value=&quot;Slide 24 - &amp;quot;File Number Search (Solution)&amp;quot;&quot;/&gt;&lt;property id=&quot;20307&quot; value=&quot;586&quot;/&gt;&lt;/object&gt;&lt;object type=&quot;3&quot; unique_id=&quot;10106&quot;&gt;&lt;property id=&quot;20148&quot; value=&quot;5&quot;/&gt;&lt;property id=&quot;20300&quot; value=&quot;Slide 25 - &amp;quot;Movie Reviews (Group Work)&amp;quot;&quot;/&gt;&lt;property id=&quot;20307&quot; value=&quot;587&quot;/&gt;&lt;/object&gt;&lt;object type=&quot;3&quot; unique_id=&quot;10107&quot;&gt;&lt;property id=&quot;20148&quot; value=&quot;5&quot;/&gt;&lt;property id=&quot;20300&quot; value=&quot;Slide 26 - &amp;quot;Movie Reviews (Solution)&amp;quot;&quot;/&gt;&lt;property id=&quot;20307&quot; value=&quot;588&quot;/&gt;&lt;/object&gt;&lt;object type=&quot;3&quot; unique_id=&quot;10108&quot;&gt;&lt;property id=&quot;20148&quot; value=&quot;5&quot;/&gt;&lt;property id=&quot;20300&quot; value=&quot;Slide 27 - &amp;quot;Movie Reviews (Solution)&amp;quot;&quot;/&gt;&lt;property id=&quot;20307&quot; value=&quot;589&quot;/&gt;&lt;/object&gt;&lt;object type=&quot;3&quot; unique_id=&quot;10127&quot;&gt;&lt;property id=&quot;20148&quot; value=&quot;5&quot;/&gt;&lt;property id=&quot;20300&quot; value=&quot;Slide 28 - &amp;quot;Questions?&amp;quot;&quot;/&gt;&lt;property id=&quot;20307&quot; value=&quot;55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964</TotalTime>
  <Words>1393</Words>
  <Application>Microsoft Office PowerPoint</Application>
  <PresentationFormat>On-screen Show (4:3)</PresentationFormat>
  <Paragraphs>322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I211 – Information Infrastructure II</vt:lpstr>
      <vt:lpstr>Local vs. Global Variables</vt:lpstr>
      <vt:lpstr>Global Example</vt:lpstr>
      <vt:lpstr>Keyword Arguments</vt:lpstr>
      <vt:lpstr>Default Parameter Value</vt:lpstr>
      <vt:lpstr>Recursion</vt:lpstr>
      <vt:lpstr>Working with Files</vt:lpstr>
      <vt:lpstr>Access Modes</vt:lpstr>
      <vt:lpstr>Reading from Files</vt:lpstr>
      <vt:lpstr>Reading from Files</vt:lpstr>
      <vt:lpstr>Line Cleaning</vt:lpstr>
      <vt:lpstr>Writing to a File</vt:lpstr>
      <vt:lpstr>Writing to a File</vt:lpstr>
      <vt:lpstr>File Copy</vt:lpstr>
      <vt:lpstr>File Locations</vt:lpstr>
      <vt:lpstr>Exceptions</vt:lpstr>
      <vt:lpstr>Exception Types</vt:lpstr>
      <vt:lpstr>Exceptions</vt:lpstr>
      <vt:lpstr>Exceptions</vt:lpstr>
      <vt:lpstr>Float Validation using Try</vt:lpstr>
      <vt:lpstr>File Number Search (Group Work)</vt:lpstr>
      <vt:lpstr>File Number Search (Solution)</vt:lpstr>
      <vt:lpstr>File Number Search (Solution)</vt:lpstr>
      <vt:lpstr>File Number Search (Solution)</vt:lpstr>
      <vt:lpstr>Movie Reviews (Group Work)</vt:lpstr>
      <vt:lpstr>Movie Reviews (Solution)</vt:lpstr>
      <vt:lpstr>Movie Reviews (Solution)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IU Student</cp:lastModifiedBy>
  <cp:revision>99</cp:revision>
  <dcterms:created xsi:type="dcterms:W3CDTF">2011-05-09T18:33:34Z</dcterms:created>
  <dcterms:modified xsi:type="dcterms:W3CDTF">2014-06-25T19:34:14Z</dcterms:modified>
</cp:coreProperties>
</file>