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6"/>
  </p:notesMasterIdLst>
  <p:sldIdLst>
    <p:sldId id="256" r:id="rId2"/>
    <p:sldId id="590" r:id="rId3"/>
    <p:sldId id="591" r:id="rId4"/>
    <p:sldId id="592" r:id="rId5"/>
    <p:sldId id="593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21" r:id="rId21"/>
    <p:sldId id="622" r:id="rId22"/>
    <p:sldId id="623" r:id="rId23"/>
    <p:sldId id="609" r:id="rId24"/>
    <p:sldId id="608" r:id="rId25"/>
    <p:sldId id="610" r:id="rId26"/>
    <p:sldId id="611" r:id="rId27"/>
    <p:sldId id="620" r:id="rId28"/>
    <p:sldId id="612" r:id="rId29"/>
    <p:sldId id="613" r:id="rId30"/>
    <p:sldId id="615" r:id="rId31"/>
    <p:sldId id="614" r:id="rId32"/>
    <p:sldId id="616" r:id="rId33"/>
    <p:sldId id="617" r:id="rId34"/>
    <p:sldId id="552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9" autoAdjust="0"/>
    <p:restoredTop sz="94660"/>
  </p:normalViewPr>
  <p:slideViewPr>
    <p:cSldViewPr>
      <p:cViewPr varScale="1">
        <p:scale>
          <a:sx n="111" d="100"/>
          <a:sy n="111" d="100"/>
        </p:scale>
        <p:origin x="-20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Attributes and 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572000" cy="4623816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class Car(object):</a:t>
            </a: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    """A virtual car"""</a:t>
            </a: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    </a:t>
            </a:r>
            <a:r>
              <a:rPr lang="en-US" sz="3300" b="1" dirty="0">
                <a:solidFill>
                  <a:srgbClr val="7030A0"/>
                </a:solidFill>
              </a:rPr>
              <a:t>count = </a:t>
            </a:r>
            <a:r>
              <a:rPr lang="en-US" sz="3300" b="1" dirty="0" smtClean="0">
                <a:solidFill>
                  <a:srgbClr val="7030A0"/>
                </a:solidFill>
              </a:rPr>
              <a:t>0	#class attribute!</a:t>
            </a:r>
            <a:endParaRPr lang="en-US" sz="33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en-US" sz="3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    </a:t>
            </a:r>
            <a:r>
              <a:rPr lang="en-US" sz="3300" b="1" dirty="0">
                <a:solidFill>
                  <a:srgbClr val="7030A0"/>
                </a:solidFill>
              </a:rPr>
              <a:t>@</a:t>
            </a:r>
            <a:r>
              <a:rPr lang="en-US" sz="3300" b="1" dirty="0" err="1">
                <a:solidFill>
                  <a:srgbClr val="7030A0"/>
                </a:solidFill>
              </a:rPr>
              <a:t>staticmethod</a:t>
            </a:r>
            <a:endParaRPr lang="en-US" sz="33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3300" b="1" dirty="0">
                <a:solidFill>
                  <a:srgbClr val="7030A0"/>
                </a:solidFill>
              </a:rPr>
              <a:t>    </a:t>
            </a:r>
            <a:r>
              <a:rPr lang="en-US" sz="3300" b="1" dirty="0" err="1">
                <a:solidFill>
                  <a:srgbClr val="7030A0"/>
                </a:solidFill>
              </a:rPr>
              <a:t>def</a:t>
            </a:r>
            <a:r>
              <a:rPr lang="en-US" sz="3300" b="1" dirty="0">
                <a:solidFill>
                  <a:srgbClr val="7030A0"/>
                </a:solidFill>
              </a:rPr>
              <a:t> inventory():</a:t>
            </a:r>
          </a:p>
          <a:p>
            <a:pPr marL="118872" indent="0">
              <a:buNone/>
            </a:pPr>
            <a:r>
              <a:rPr lang="en-US" sz="3300" b="1" dirty="0">
                <a:solidFill>
                  <a:srgbClr val="7030A0"/>
                </a:solidFill>
              </a:rPr>
              <a:t>        </a:t>
            </a:r>
            <a:r>
              <a:rPr lang="en-US" sz="3300" b="1" dirty="0" smtClean="0">
                <a:solidFill>
                  <a:srgbClr val="7030A0"/>
                </a:solidFill>
              </a:rPr>
              <a:t>print "\</a:t>
            </a:r>
            <a:r>
              <a:rPr lang="en-US" sz="3300" b="1" dirty="0" err="1">
                <a:solidFill>
                  <a:srgbClr val="7030A0"/>
                </a:solidFill>
              </a:rPr>
              <a:t>nThere</a:t>
            </a:r>
            <a:r>
              <a:rPr lang="en-US" sz="3300" b="1" dirty="0">
                <a:solidFill>
                  <a:srgbClr val="7030A0"/>
                </a:solidFill>
              </a:rPr>
              <a:t> are", </a:t>
            </a:r>
            <a:r>
              <a:rPr lang="en-US" sz="3300" b="1" dirty="0" err="1">
                <a:solidFill>
                  <a:srgbClr val="7030A0"/>
                </a:solidFill>
              </a:rPr>
              <a:t>Car.count</a:t>
            </a:r>
            <a:r>
              <a:rPr lang="en-US" sz="3300" b="1" dirty="0">
                <a:solidFill>
                  <a:srgbClr val="7030A0"/>
                </a:solidFill>
              </a:rPr>
              <a:t>, </a:t>
            </a:r>
            <a:r>
              <a:rPr lang="en-US" sz="3300" b="1" dirty="0" smtClean="0">
                <a:solidFill>
                  <a:srgbClr val="7030A0"/>
                </a:solidFill>
              </a:rPr>
              <a:t>"cars."</a:t>
            </a:r>
            <a:endParaRPr lang="en-US" sz="33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en-US" sz="3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    </a:t>
            </a:r>
            <a:r>
              <a:rPr lang="en-US" sz="3300" b="1" dirty="0" err="1">
                <a:solidFill>
                  <a:srgbClr val="FF0000"/>
                </a:solidFill>
              </a:rPr>
              <a:t>def</a:t>
            </a:r>
            <a:r>
              <a:rPr lang="en-US" sz="3300" b="1" dirty="0">
                <a:solidFill>
                  <a:srgbClr val="FF0000"/>
                </a:solidFill>
              </a:rPr>
              <a:t> __</a:t>
            </a:r>
            <a:r>
              <a:rPr lang="en-US" sz="3300" b="1" dirty="0" err="1">
                <a:solidFill>
                  <a:srgbClr val="FF0000"/>
                </a:solidFill>
              </a:rPr>
              <a:t>init</a:t>
            </a:r>
            <a:r>
              <a:rPr lang="en-US" sz="3300" b="1" dirty="0">
                <a:solidFill>
                  <a:srgbClr val="FF0000"/>
                </a:solidFill>
              </a:rPr>
              <a:t>__(self, name):</a:t>
            </a: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        </a:t>
            </a:r>
            <a:r>
              <a:rPr lang="en-US" sz="3300" b="1" dirty="0" err="1">
                <a:solidFill>
                  <a:srgbClr val="FF0000"/>
                </a:solidFill>
              </a:rPr>
              <a:t>self.miles</a:t>
            </a:r>
            <a:r>
              <a:rPr lang="en-US" sz="3300" b="1" dirty="0">
                <a:solidFill>
                  <a:srgbClr val="FF0000"/>
                </a:solidFill>
              </a:rPr>
              <a:t> = 0</a:t>
            </a: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        self.name = name</a:t>
            </a:r>
          </a:p>
          <a:p>
            <a:pPr marL="118872" indent="0">
              <a:buNone/>
            </a:pPr>
            <a:r>
              <a:rPr lang="en-US" sz="3300" b="1" dirty="0">
                <a:solidFill>
                  <a:srgbClr val="7030A0"/>
                </a:solidFill>
              </a:rPr>
              <a:t>        </a:t>
            </a:r>
            <a:r>
              <a:rPr lang="en-US" sz="3300" b="1" dirty="0" err="1">
                <a:solidFill>
                  <a:srgbClr val="7030A0"/>
                </a:solidFill>
              </a:rPr>
              <a:t>Car.count</a:t>
            </a:r>
            <a:r>
              <a:rPr lang="en-US" sz="3300" b="1" dirty="0">
                <a:solidFill>
                  <a:srgbClr val="7030A0"/>
                </a:solidFill>
              </a:rPr>
              <a:t> += 1</a:t>
            </a:r>
          </a:p>
          <a:p>
            <a:pPr marL="118872" indent="0">
              <a:buNone/>
            </a:pPr>
            <a:endParaRPr lang="en-US" sz="33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None/>
            </a:pPr>
            <a:endParaRPr lang="en-US" sz="3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300" b="1" dirty="0" err="1">
                <a:solidFill>
                  <a:srgbClr val="FF0000"/>
                </a:solidFill>
              </a:rPr>
              <a:t>kitt</a:t>
            </a:r>
            <a:r>
              <a:rPr lang="en-US" sz="3300" b="1" dirty="0">
                <a:solidFill>
                  <a:srgbClr val="FF0000"/>
                </a:solidFill>
              </a:rPr>
              <a:t> = Car("</a:t>
            </a:r>
            <a:r>
              <a:rPr lang="en-US" sz="3300" b="1" dirty="0" err="1">
                <a:solidFill>
                  <a:srgbClr val="FF0000"/>
                </a:solidFill>
              </a:rPr>
              <a:t>Kitt</a:t>
            </a:r>
            <a:r>
              <a:rPr lang="en-US" sz="3300" b="1" dirty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herby = Car("Herby")</a:t>
            </a:r>
          </a:p>
          <a:p>
            <a:pPr marL="118872" indent="0">
              <a:buNone/>
            </a:pPr>
            <a:endParaRPr lang="en-US" sz="33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3300" b="1" dirty="0" err="1">
                <a:solidFill>
                  <a:srgbClr val="7030A0"/>
                </a:solidFill>
              </a:rPr>
              <a:t>Car.inventory</a:t>
            </a:r>
            <a:r>
              <a:rPr lang="en-US" sz="3300" b="1" dirty="0">
                <a:solidFill>
                  <a:srgbClr val="7030A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73936"/>
            <a:ext cx="3657600" cy="4623816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@</a:t>
            </a:r>
            <a:r>
              <a:rPr lang="en-US" sz="3600" b="1" dirty="0" err="1" smtClean="0">
                <a:solidFill>
                  <a:srgbClr val="7030A0"/>
                </a:solidFill>
              </a:rPr>
              <a:t>staticmethod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/>
              <a:t>is a </a:t>
            </a:r>
            <a:r>
              <a:rPr lang="en-US" sz="3600" b="1" dirty="0" smtClean="0"/>
              <a:t>decorator</a:t>
            </a:r>
            <a:r>
              <a:rPr lang="en-US" sz="3600" dirty="0" smtClean="0"/>
              <a:t> that tells Python that the method is a static method shared by the entire class.</a:t>
            </a:r>
          </a:p>
          <a:p>
            <a:endParaRPr lang="en-US" sz="3600" dirty="0"/>
          </a:p>
          <a:p>
            <a:r>
              <a:rPr lang="en-US" sz="3600" dirty="0" smtClean="0"/>
              <a:t>Static methods </a:t>
            </a:r>
            <a:r>
              <a:rPr lang="en-US" sz="3600" b="1" dirty="0" smtClean="0">
                <a:solidFill>
                  <a:srgbClr val="0070C0"/>
                </a:solidFill>
              </a:rPr>
              <a:t>don’t take self</a:t>
            </a:r>
            <a:r>
              <a:rPr lang="en-US" sz="3600" b="1" dirty="0" smtClean="0"/>
              <a:t> </a:t>
            </a:r>
            <a:r>
              <a:rPr lang="en-US" sz="3600" dirty="0" smtClean="0"/>
              <a:t>as an argument – they don’t belong to an instance!</a:t>
            </a:r>
          </a:p>
          <a:p>
            <a:endParaRPr lang="en-US" sz="3600" dirty="0"/>
          </a:p>
          <a:p>
            <a:r>
              <a:rPr lang="en-US" sz="3600" dirty="0"/>
              <a:t>Class attributes </a:t>
            </a:r>
            <a:r>
              <a:rPr lang="en-US" sz="3600" dirty="0" smtClean="0"/>
              <a:t>and static methods use </a:t>
            </a:r>
            <a:r>
              <a:rPr lang="en-US" sz="3600" dirty="0"/>
              <a:t>dot notation, but they use the </a:t>
            </a:r>
            <a:r>
              <a:rPr lang="en-US" sz="3600" b="1" dirty="0">
                <a:solidFill>
                  <a:srgbClr val="00B050"/>
                </a:solidFill>
              </a:rPr>
              <a:t>name of the class</a:t>
            </a:r>
            <a:r>
              <a:rPr lang="en-US" sz="3600" i="1" dirty="0"/>
              <a:t>, </a:t>
            </a:r>
            <a:r>
              <a:rPr lang="en-US" sz="3600" dirty="0"/>
              <a:t>not the name of the instance!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14400" y="5105400"/>
            <a:ext cx="4572000" cy="685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438400" y="3048000"/>
            <a:ext cx="5181600" cy="228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19200" y="4572000"/>
            <a:ext cx="4267200" cy="53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Inheritance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Derive new classes from existing ones</a:t>
            </a:r>
          </a:p>
          <a:p>
            <a:pPr lvl="1"/>
            <a:r>
              <a:rPr lang="en-US" dirty="0" smtClean="0"/>
              <a:t>Extend the definition of existing classes</a:t>
            </a:r>
          </a:p>
          <a:p>
            <a:pPr lvl="1"/>
            <a:r>
              <a:rPr lang="en-US" dirty="0" smtClean="0"/>
              <a:t>Override method definitions of existing classes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5638800" cy="252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743200" y="4876800"/>
            <a:ext cx="1828800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72000" y="4876800"/>
            <a:ext cx="0" cy="914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4876800"/>
            <a:ext cx="1371600" cy="76200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8915400" cy="480059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class Animal(object):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__(self, name, age):    # Constructor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self.name = name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self.age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age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Cat(Animal):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speak(self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return 'Meow!'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Dog(Animal):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speak(self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return 'Woof! Woof!'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animals = [Cat('Mist', 8), Cat('Jack', 3), Dog('Kahlua', 7)]</a:t>
            </a:r>
          </a:p>
          <a:p>
            <a:pPr>
              <a:buNone/>
            </a:pP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animal in animals: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animal.speak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 ' My name is ' +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animal.name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'. ',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print 'I am',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animal.age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'years old.'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2362200"/>
            <a:ext cx="4038600" cy="224676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Animal is the parent/base class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Cat and Dog are child/derived classes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Notice code from the parent class is still usable in child classes.</a:t>
            </a:r>
            <a:endParaRPr lang="en-US" sz="20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43800" y="4608969"/>
            <a:ext cx="1524000" cy="8012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Animal(object):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def __init__(self, name):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self.name = name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def talk(self):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return 'Hello!'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Cat(Animal):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 talk(self):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return 'Meow!'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animals = [Animal("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Chupacabra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 Cat("Mist")]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critter in animals: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critter.talk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3200400"/>
            <a:ext cx="32004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Cat overrides the </a:t>
            </a:r>
            <a:br>
              <a:rPr lang="en-US" sz="2800" dirty="0" smtClean="0"/>
            </a:br>
            <a:r>
              <a:rPr lang="en-US" sz="2800" dirty="0" smtClean="0"/>
              <a:t>definition of </a:t>
            </a:r>
            <a:r>
              <a:rPr lang="en-US" sz="2800" b="1" dirty="0" smtClean="0"/>
              <a:t>talk()</a:t>
            </a:r>
            <a:r>
              <a:rPr lang="en-US" sz="2800" dirty="0" smtClean="0"/>
              <a:t>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3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Overload Example:		__</a:t>
            </a:r>
            <a:r>
              <a:rPr lang="en-US" dirty="0" err="1" smtClean="0"/>
              <a:t>cmp</a:t>
            </a:r>
            <a:r>
              <a:rPr lang="en-US" dirty="0" smtClean="0"/>
              <a:t>__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86868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Animal(object):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__(self, name, age):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self.name = name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self.age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age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__(self, other):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#overloads general comparisons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self.age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other.age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	# positive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means greater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self.age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other.age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# zero means equal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self.age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other.age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return -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# negative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means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smaller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Animal('Mist', 6) &lt; Animal('Jack', 2)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Animal('Spot', 5) == Animal('Rex', 5)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Super Function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Animal(object):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 __init__(self, name):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self.name =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self.age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0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self.hunger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0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Cat(Animal):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def __init__(self, name,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breed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super(Cat, self).__init__(name)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self.breed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breed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cat1 = Cat("Mist", "Tabby")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cat1.name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"is a",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cat1.breed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2667000"/>
            <a:ext cx="3200400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Cat calls its parent class’s version first!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27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5029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Enemy(object):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self.name = name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self.alive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True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die(self):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self.name,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"stomped!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X_X"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self.alive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pPr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>
              <a:buNone/>
            </a:pP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mario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Player("Mario")</a:t>
            </a:r>
          </a:p>
          <a:p>
            <a:pPr>
              <a:buNone/>
            </a:pP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koopa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Enemy("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Koopa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koopa.alive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mario.attack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koopa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33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</a:p>
          <a:p>
            <a:pPr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Mario missed!</a:t>
            </a:r>
          </a:p>
          <a:p>
            <a:pPr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Mario missed!</a:t>
            </a:r>
          </a:p>
          <a:p>
            <a:pPr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Mario hits!</a:t>
            </a:r>
          </a:p>
          <a:p>
            <a:pPr>
              <a:buNone/>
            </a:pP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Koopa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stomped! X_X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600201"/>
            <a:ext cx="5105400" cy="49530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random</a:t>
            </a:r>
          </a:p>
          <a:p>
            <a:pPr>
              <a:buFont typeface="Wingdings 2"/>
              <a:buNone/>
            </a:pP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Player(object):</a:t>
            </a:r>
          </a:p>
          <a:p>
            <a:pPr>
              <a:buFont typeface="Wingdings 2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pPr>
              <a:buFont typeface="Wingdings 2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self.name = name</a:t>
            </a:r>
          </a:p>
          <a:p>
            <a:pPr>
              <a:buFont typeface="Wingdings 2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Font typeface="Wingdings 2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attack(self,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chance):</a:t>
            </a:r>
          </a:p>
          <a:p>
            <a:pPr>
              <a:buFont typeface="Wingdings 2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random.randrange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(1,101) &lt;= chance:</a:t>
            </a:r>
          </a:p>
          <a:p>
            <a:pPr>
              <a:buFont typeface="Wingdings 2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print self.name, "hits!"</a:t>
            </a:r>
          </a:p>
          <a:p>
            <a:pPr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target.die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 2"/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>
              <a:buFont typeface="Wingdings 2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print self.name, "missed!"</a:t>
            </a:r>
          </a:p>
          <a:p>
            <a:pPr>
              <a:buFont typeface="Wingdings 2"/>
              <a:buNone/>
            </a:pP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 descr="http://www.mariowiki.com/images/thumb/9/97/SMW_Mario_stealing_a_shell.jpg/250px-SMW_Mario_stealing_a_sh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2381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819400" y="3332430"/>
            <a:ext cx="25908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Dominoes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067800" cy="5333999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 smtClean="0"/>
              <a:t>Dominoes can only be connected if their ends have a matching number: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Current chain: </a:t>
            </a:r>
            <a:r>
              <a:rPr lang="en-US" b="1" dirty="0">
                <a:solidFill>
                  <a:srgbClr val="002060"/>
                </a:solidFill>
              </a:rPr>
              <a:t>None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Available dominoes:	0 - |2:3|	1 - |6:4|	2 - |1:3|	3 - |4:1|	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Attempting to add domino 0 to the chain.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|2:3| added to the current chain!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Current chain: </a:t>
            </a:r>
            <a:r>
              <a:rPr lang="en-US" b="1" dirty="0">
                <a:solidFill>
                  <a:srgbClr val="002060"/>
                </a:solidFill>
              </a:rPr>
              <a:t>|2:3|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Available dominoes:	0 - |6:4|	1 - |1:3|	2 - |4:1|	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Attempting to add domino 1 to the chain.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|3:1| added to the current chain!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Current chain: |</a:t>
            </a:r>
            <a:r>
              <a:rPr lang="en-US" b="1" dirty="0">
                <a:solidFill>
                  <a:srgbClr val="002060"/>
                </a:solidFill>
              </a:rPr>
              <a:t>2:3||3:1|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Available dominoes:	0 - |6:4|	1 - |4:1|	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Attempting to add domino 0 to the chain.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|6:4| doesn't fit on the current chain!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Current chain: </a:t>
            </a:r>
            <a:r>
              <a:rPr lang="en-US" b="1" dirty="0">
                <a:solidFill>
                  <a:srgbClr val="002060"/>
                </a:solidFill>
              </a:rPr>
              <a:t>|2:3||3:1|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Available dominoes:	0 - |6:4|	1 - |4:1|	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Attempting to add domino 1 to the chain.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|1:4| added to the current chain!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Current chain: </a:t>
            </a:r>
            <a:r>
              <a:rPr lang="en-US" b="1" dirty="0">
                <a:solidFill>
                  <a:srgbClr val="002060"/>
                </a:solidFill>
              </a:rPr>
              <a:t>|2:3||3:1||1:4|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Available dominoes:	0 - |6:4|	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Attempting to add domino 0 to the chain.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|4:6| added to the current chain!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Current chain: |</a:t>
            </a:r>
            <a:r>
              <a:rPr lang="en-US" b="1" dirty="0">
                <a:solidFill>
                  <a:srgbClr val="002060"/>
                </a:solidFill>
              </a:rPr>
              <a:t>2:3||3:1||1:4||4:6|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Available dominoes:	None</a:t>
            </a:r>
          </a:p>
        </p:txBody>
      </p:sp>
      <p:pic>
        <p:nvPicPr>
          <p:cNvPr id="1026" name="Picture 2" descr="http://4.bp.blogspot.com/-zfg-96yssjo/TyFndpPWU1I/AAAAAAAABdA/Vy0ZNm72ER4/s1600/Domino_table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15" y="2133600"/>
            <a:ext cx="3370385" cy="246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50292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2 Classes, Domino and Chain, to simulate this! Starter code on </a:t>
            </a:r>
            <a:r>
              <a:rPr lang="en-US" sz="2400" dirty="0" err="1" smtClean="0"/>
              <a:t>Oncourse</a:t>
            </a:r>
            <a:r>
              <a:rPr lang="en-US" sz="2400" dirty="0" smtClean="0"/>
              <a:t> as </a:t>
            </a:r>
            <a:r>
              <a:rPr lang="en-US" sz="2400" dirty="0" smtClean="0">
                <a:solidFill>
                  <a:srgbClr val="7030A0"/>
                </a:solidFill>
              </a:rPr>
              <a:t>domino_starter.py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Dominoes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class Domino(object):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__</a:t>
            </a:r>
            <a:r>
              <a:rPr lang="en-US" b="1" dirty="0" err="1">
                <a:solidFill>
                  <a:srgbClr val="FF0000"/>
                </a:solidFill>
              </a:rPr>
              <a:t>init</a:t>
            </a:r>
            <a:r>
              <a:rPr lang="en-US" b="1" dirty="0">
                <a:solidFill>
                  <a:srgbClr val="FF0000"/>
                </a:solidFill>
              </a:rPr>
              <a:t>__(self, head, tail):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self.head</a:t>
            </a:r>
            <a:r>
              <a:rPr lang="en-US" b="1" dirty="0">
                <a:solidFill>
                  <a:srgbClr val="FF0000"/>
                </a:solidFill>
              </a:rPr>
              <a:t> = head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self.tail</a:t>
            </a:r>
            <a:r>
              <a:rPr lang="en-US" b="1" dirty="0">
                <a:solidFill>
                  <a:srgbClr val="FF0000"/>
                </a:solidFill>
              </a:rPr>
              <a:t> = tail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__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__(self):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return "|" +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self.head</a:t>
            </a:r>
            <a:r>
              <a:rPr lang="en-US" b="1" dirty="0">
                <a:solidFill>
                  <a:srgbClr val="FF0000"/>
                </a:solidFill>
              </a:rPr>
              <a:t>) + ":" +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self.tail</a:t>
            </a:r>
            <a:r>
              <a:rPr lang="en-US" b="1" dirty="0">
                <a:solidFill>
                  <a:srgbClr val="FF0000"/>
                </a:solidFill>
              </a:rPr>
              <a:t>) + "|"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flip(self):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self.head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self.tail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self.tail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self.head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fits(self, other):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</a:t>
            </a:r>
            <a:r>
              <a:rPr lang="en-US" b="1" dirty="0" err="1">
                <a:solidFill>
                  <a:srgbClr val="FF0000"/>
                </a:solidFill>
              </a:rPr>
              <a:t>other.tail</a:t>
            </a:r>
            <a:r>
              <a:rPr lang="en-US" b="1" dirty="0">
                <a:solidFill>
                  <a:srgbClr val="FF0000"/>
                </a:solidFill>
              </a:rPr>
              <a:t> == </a:t>
            </a:r>
            <a:r>
              <a:rPr lang="en-US" b="1" dirty="0" err="1">
                <a:solidFill>
                  <a:srgbClr val="FF0000"/>
                </a:solidFill>
              </a:rPr>
              <a:t>self.head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return True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elif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other.tail</a:t>
            </a:r>
            <a:r>
              <a:rPr lang="en-US" b="1" dirty="0">
                <a:solidFill>
                  <a:srgbClr val="FF0000"/>
                </a:solidFill>
              </a:rPr>
              <a:t> == </a:t>
            </a:r>
            <a:r>
              <a:rPr lang="en-US" b="1" dirty="0" err="1">
                <a:solidFill>
                  <a:srgbClr val="FF0000"/>
                </a:solidFill>
              </a:rPr>
              <a:t>self.tail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self.flip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return True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2084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Dominoes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267200" cy="533399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class Chain(object):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</a:rPr>
              <a:t>def</a:t>
            </a:r>
            <a:r>
              <a:rPr lang="en-US" sz="1200" b="1" dirty="0">
                <a:solidFill>
                  <a:srgbClr val="FF0000"/>
                </a:solidFill>
              </a:rPr>
              <a:t> __</a:t>
            </a:r>
            <a:r>
              <a:rPr lang="en-US" sz="1200" b="1" dirty="0" err="1">
                <a:solidFill>
                  <a:srgbClr val="FF0000"/>
                </a:solidFill>
              </a:rPr>
              <a:t>init</a:t>
            </a:r>
            <a:r>
              <a:rPr lang="en-US" sz="1200" b="1" dirty="0">
                <a:solidFill>
                  <a:srgbClr val="FF0000"/>
                </a:solidFill>
              </a:rPr>
              <a:t>__(self):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</a:rPr>
              <a:t>self.dominoes</a:t>
            </a:r>
            <a:r>
              <a:rPr lang="en-US" sz="1200" b="1" dirty="0">
                <a:solidFill>
                  <a:srgbClr val="FF0000"/>
                </a:solidFill>
              </a:rPr>
              <a:t> = []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</a:rPr>
              <a:t>self.chain</a:t>
            </a:r>
            <a:r>
              <a:rPr lang="en-US" sz="1200" b="1" dirty="0">
                <a:solidFill>
                  <a:srgbClr val="FF0000"/>
                </a:solidFill>
              </a:rPr>
              <a:t> = []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</a:rPr>
              <a:t>def</a:t>
            </a:r>
            <a:r>
              <a:rPr lang="en-US" sz="1200" b="1" dirty="0">
                <a:solidFill>
                  <a:srgbClr val="FF0000"/>
                </a:solidFill>
              </a:rPr>
              <a:t> __</a:t>
            </a:r>
            <a:r>
              <a:rPr lang="en-US" sz="1200" b="1" dirty="0" err="1">
                <a:solidFill>
                  <a:srgbClr val="FF0000"/>
                </a:solidFill>
              </a:rPr>
              <a:t>str</a:t>
            </a:r>
            <a:r>
              <a:rPr lang="en-US" sz="1200" b="1" dirty="0">
                <a:solidFill>
                  <a:srgbClr val="FF0000"/>
                </a:solidFill>
              </a:rPr>
              <a:t>__(self):        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reply = "Current chain: "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if not </a:t>
            </a:r>
            <a:r>
              <a:rPr lang="en-US" sz="1200" b="1" dirty="0" err="1">
                <a:solidFill>
                  <a:srgbClr val="FF0000"/>
                </a:solidFill>
              </a:rPr>
              <a:t>self.chain</a:t>
            </a:r>
            <a:r>
              <a:rPr lang="en-US" sz="12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reply += "None"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for domino in </a:t>
            </a:r>
            <a:r>
              <a:rPr lang="en-US" sz="1200" b="1" dirty="0" err="1">
                <a:solidFill>
                  <a:srgbClr val="FF0000"/>
                </a:solidFill>
              </a:rPr>
              <a:t>self.chain</a:t>
            </a:r>
            <a:r>
              <a:rPr lang="en-US" sz="12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    reply += </a:t>
            </a:r>
            <a:r>
              <a:rPr lang="en-US" sz="1200" b="1" dirty="0" err="1">
                <a:solidFill>
                  <a:srgbClr val="FF0000"/>
                </a:solidFill>
              </a:rPr>
              <a:t>str</a:t>
            </a:r>
            <a:r>
              <a:rPr lang="en-US" sz="1200" b="1" dirty="0">
                <a:solidFill>
                  <a:srgbClr val="FF0000"/>
                </a:solidFill>
              </a:rPr>
              <a:t>(domino)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reply += "\</a:t>
            </a:r>
            <a:r>
              <a:rPr lang="en-US" sz="1200" b="1" dirty="0" err="1">
                <a:solidFill>
                  <a:srgbClr val="FF0000"/>
                </a:solidFill>
              </a:rPr>
              <a:t>nAvailable</a:t>
            </a:r>
            <a:r>
              <a:rPr lang="en-US" sz="1200" b="1" dirty="0">
                <a:solidFill>
                  <a:srgbClr val="FF0000"/>
                </a:solidFill>
              </a:rPr>
              <a:t> dominoes:\t"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if not </a:t>
            </a:r>
            <a:r>
              <a:rPr lang="en-US" sz="1200" b="1" dirty="0" err="1">
                <a:solidFill>
                  <a:srgbClr val="FF0000"/>
                </a:solidFill>
              </a:rPr>
              <a:t>self.dominoes</a:t>
            </a:r>
            <a:r>
              <a:rPr lang="en-US" sz="12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reply += "None"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for </a:t>
            </a:r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 in range(</a:t>
            </a:r>
            <a:r>
              <a:rPr lang="en-US" sz="1200" b="1" dirty="0" err="1">
                <a:solidFill>
                  <a:srgbClr val="FF0000"/>
                </a:solidFill>
              </a:rPr>
              <a:t>len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self.dominoes</a:t>
            </a:r>
            <a:r>
              <a:rPr lang="en-US" sz="1200" b="1" dirty="0">
                <a:solidFill>
                  <a:srgbClr val="FF0000"/>
                </a:solidFill>
              </a:rPr>
              <a:t>)):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    reply += </a:t>
            </a:r>
            <a:r>
              <a:rPr lang="en-US" sz="1200" b="1" dirty="0" err="1">
                <a:solidFill>
                  <a:srgbClr val="FF0000"/>
                </a:solidFill>
              </a:rPr>
              <a:t>str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) + " - " + </a:t>
            </a:r>
            <a:r>
              <a:rPr lang="en-US" sz="1200" b="1" dirty="0" err="1">
                <a:solidFill>
                  <a:srgbClr val="FF0000"/>
                </a:solidFill>
              </a:rPr>
              <a:t>str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self.dominoes</a:t>
            </a:r>
            <a:r>
              <a:rPr lang="en-US" sz="1200" b="1" dirty="0">
                <a:solidFill>
                  <a:srgbClr val="FF0000"/>
                </a:solidFill>
              </a:rPr>
              <a:t>[</a:t>
            </a:r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]) + "\t"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return reply + "\n"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</a:rPr>
              <a:t>def</a:t>
            </a:r>
            <a:r>
              <a:rPr lang="en-US" sz="1200" b="1" dirty="0">
                <a:solidFill>
                  <a:srgbClr val="FF0000"/>
                </a:solidFill>
              </a:rPr>
              <a:t> add(self, domino):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</a:rPr>
              <a:t>self.dominoes.append</a:t>
            </a:r>
            <a:r>
              <a:rPr lang="en-US" sz="1200" b="1" dirty="0">
                <a:solidFill>
                  <a:srgbClr val="FF0000"/>
                </a:solidFill>
              </a:rPr>
              <a:t>(domino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547447"/>
            <a:ext cx="4800600" cy="533399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</a:rPr>
              <a:t>def</a:t>
            </a:r>
            <a:r>
              <a:rPr lang="en-US" sz="1200" b="1" dirty="0">
                <a:solidFill>
                  <a:srgbClr val="FF0000"/>
                </a:solidFill>
              </a:rPr>
              <a:t> play(self, </a:t>
            </a:r>
            <a:r>
              <a:rPr lang="en-US" sz="1200" b="1" dirty="0" err="1">
                <a:solidFill>
                  <a:srgbClr val="FF0000"/>
                </a:solidFill>
              </a:rPr>
              <a:t>num</a:t>
            </a:r>
            <a:r>
              <a:rPr lang="en-US" sz="1200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print "Attempting to add domino", </a:t>
            </a:r>
            <a:r>
              <a:rPr lang="en-US" sz="1200" b="1" dirty="0" err="1">
                <a:solidFill>
                  <a:srgbClr val="FF0000"/>
                </a:solidFill>
              </a:rPr>
              <a:t>num</a:t>
            </a:r>
            <a:r>
              <a:rPr lang="en-US" sz="1200" b="1" dirty="0">
                <a:solidFill>
                  <a:srgbClr val="FF0000"/>
                </a:solidFill>
              </a:rPr>
              <a:t>, "to the chain."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if not </a:t>
            </a:r>
            <a:r>
              <a:rPr lang="en-US" sz="1200" b="1" dirty="0" err="1">
                <a:solidFill>
                  <a:srgbClr val="FF0000"/>
                </a:solidFill>
              </a:rPr>
              <a:t>self.chain</a:t>
            </a:r>
            <a:r>
              <a:rPr lang="en-US" sz="1200" b="1" dirty="0">
                <a:solidFill>
                  <a:srgbClr val="FF0000"/>
                </a:solidFill>
              </a:rPr>
              <a:t> or </a:t>
            </a:r>
            <a:r>
              <a:rPr lang="en-US" sz="1200" b="1" dirty="0" err="1">
                <a:solidFill>
                  <a:srgbClr val="FF0000"/>
                </a:solidFill>
              </a:rPr>
              <a:t>self.dominoes</a:t>
            </a:r>
            <a:r>
              <a:rPr lang="en-US" sz="1200" b="1" dirty="0">
                <a:solidFill>
                  <a:srgbClr val="FF0000"/>
                </a:solidFill>
              </a:rPr>
              <a:t>[</a:t>
            </a:r>
            <a:r>
              <a:rPr lang="en-US" sz="1200" b="1" dirty="0" err="1">
                <a:solidFill>
                  <a:srgbClr val="FF0000"/>
                </a:solidFill>
              </a:rPr>
              <a:t>num</a:t>
            </a:r>
            <a:r>
              <a:rPr lang="en-US" sz="1200" b="1" dirty="0">
                <a:solidFill>
                  <a:srgbClr val="FF0000"/>
                </a:solidFill>
              </a:rPr>
              <a:t>].fits(</a:t>
            </a:r>
            <a:r>
              <a:rPr lang="en-US" sz="1200" b="1" dirty="0" err="1">
                <a:solidFill>
                  <a:srgbClr val="FF0000"/>
                </a:solidFill>
              </a:rPr>
              <a:t>self.chain</a:t>
            </a:r>
            <a:r>
              <a:rPr lang="en-US" sz="1200" b="1" dirty="0">
                <a:solidFill>
                  <a:srgbClr val="FF0000"/>
                </a:solidFill>
              </a:rPr>
              <a:t>[-1]):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print </a:t>
            </a:r>
            <a:r>
              <a:rPr lang="en-US" sz="1200" b="1" dirty="0" err="1">
                <a:solidFill>
                  <a:srgbClr val="FF0000"/>
                </a:solidFill>
              </a:rPr>
              <a:t>self.dominoes</a:t>
            </a:r>
            <a:r>
              <a:rPr lang="en-US" sz="1200" b="1" dirty="0">
                <a:solidFill>
                  <a:srgbClr val="FF0000"/>
                </a:solidFill>
              </a:rPr>
              <a:t>[</a:t>
            </a:r>
            <a:r>
              <a:rPr lang="en-US" sz="1200" b="1" dirty="0" err="1">
                <a:solidFill>
                  <a:srgbClr val="FF0000"/>
                </a:solidFill>
              </a:rPr>
              <a:t>num</a:t>
            </a:r>
            <a:r>
              <a:rPr lang="en-US" sz="1200" b="1" dirty="0">
                <a:solidFill>
                  <a:srgbClr val="FF0000"/>
                </a:solidFill>
              </a:rPr>
              <a:t>], "added to the current chain!"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</a:t>
            </a:r>
            <a:r>
              <a:rPr lang="en-US" sz="1200" b="1" dirty="0" err="1">
                <a:solidFill>
                  <a:srgbClr val="FF0000"/>
                </a:solidFill>
              </a:rPr>
              <a:t>self.chain.append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self.dominoes.pop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num</a:t>
            </a:r>
            <a:r>
              <a:rPr lang="en-US" sz="1200" b="1" dirty="0">
                <a:solidFill>
                  <a:srgbClr val="FF0000"/>
                </a:solidFill>
              </a:rPr>
              <a:t>))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print </a:t>
            </a:r>
            <a:r>
              <a:rPr lang="en-US" sz="1200" b="1" dirty="0" err="1">
                <a:solidFill>
                  <a:srgbClr val="FF0000"/>
                </a:solidFill>
              </a:rPr>
              <a:t>self.dominoes</a:t>
            </a:r>
            <a:r>
              <a:rPr lang="en-US" sz="1200" b="1" dirty="0">
                <a:solidFill>
                  <a:srgbClr val="FF0000"/>
                </a:solidFill>
              </a:rPr>
              <a:t>[</a:t>
            </a:r>
            <a:r>
              <a:rPr lang="en-US" sz="1200" b="1" dirty="0" err="1">
                <a:solidFill>
                  <a:srgbClr val="FF0000"/>
                </a:solidFill>
              </a:rPr>
              <a:t>num</a:t>
            </a:r>
            <a:r>
              <a:rPr lang="en-US" sz="1200" b="1" dirty="0">
                <a:solidFill>
                  <a:srgbClr val="FF0000"/>
                </a:solidFill>
              </a:rPr>
              <a:t>], "doesn't fit on the current chain!"</a:t>
            </a:r>
          </a:p>
          <a:p>
            <a:pPr marL="118872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</a:rPr>
              <a:t>def</a:t>
            </a:r>
            <a:r>
              <a:rPr lang="en-US" sz="1200" b="1" dirty="0">
                <a:solidFill>
                  <a:srgbClr val="FF0000"/>
                </a:solidFill>
              </a:rPr>
              <a:t> moves(self, </a:t>
            </a:r>
            <a:r>
              <a:rPr lang="en-US" sz="1200" b="1" dirty="0" err="1">
                <a:solidFill>
                  <a:srgbClr val="FF0000"/>
                </a:solidFill>
              </a:rPr>
              <a:t>num_list</a:t>
            </a:r>
            <a:r>
              <a:rPr lang="en-US" sz="1200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for </a:t>
            </a:r>
            <a:r>
              <a:rPr lang="en-US" sz="1200" b="1" dirty="0" err="1">
                <a:solidFill>
                  <a:srgbClr val="FF0000"/>
                </a:solidFill>
              </a:rPr>
              <a:t>num</a:t>
            </a:r>
            <a:r>
              <a:rPr lang="en-US" sz="1200" b="1" dirty="0">
                <a:solidFill>
                  <a:srgbClr val="FF0000"/>
                </a:solidFill>
              </a:rPr>
              <a:t> in </a:t>
            </a:r>
            <a:r>
              <a:rPr lang="en-US" sz="1200" b="1" dirty="0" err="1">
                <a:solidFill>
                  <a:srgbClr val="FF0000"/>
                </a:solidFill>
              </a:rPr>
              <a:t>num_list</a:t>
            </a:r>
            <a:r>
              <a:rPr lang="en-US" sz="12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print self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    </a:t>
            </a:r>
            <a:r>
              <a:rPr lang="en-US" sz="1200" b="1" dirty="0" err="1">
                <a:solidFill>
                  <a:srgbClr val="FF0000"/>
                </a:solidFill>
              </a:rPr>
              <a:t>self.play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num</a:t>
            </a:r>
            <a:r>
              <a:rPr lang="en-US" sz="12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FF0000"/>
                </a:solidFill>
              </a:rPr>
              <a:t>my_chain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= Chain()</a:t>
            </a:r>
          </a:p>
          <a:p>
            <a:pPr marL="118872" indent="0"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my_chain.add</a:t>
            </a:r>
            <a:r>
              <a:rPr lang="en-US" sz="1200" b="1" dirty="0">
                <a:solidFill>
                  <a:srgbClr val="FF0000"/>
                </a:solidFill>
              </a:rPr>
              <a:t>(Domino(2,3))</a:t>
            </a:r>
          </a:p>
          <a:p>
            <a:pPr marL="118872" indent="0"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my_chain.add</a:t>
            </a:r>
            <a:r>
              <a:rPr lang="en-US" sz="1200" b="1" dirty="0">
                <a:solidFill>
                  <a:srgbClr val="FF0000"/>
                </a:solidFill>
              </a:rPr>
              <a:t>(Domino(6,4))</a:t>
            </a:r>
          </a:p>
          <a:p>
            <a:pPr marL="118872" indent="0"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my_chain.add</a:t>
            </a:r>
            <a:r>
              <a:rPr lang="en-US" sz="1200" b="1" dirty="0">
                <a:solidFill>
                  <a:srgbClr val="FF0000"/>
                </a:solidFill>
              </a:rPr>
              <a:t>(Domino(1,3))</a:t>
            </a:r>
          </a:p>
          <a:p>
            <a:pPr marL="118872" indent="0"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my_chain.add</a:t>
            </a:r>
            <a:r>
              <a:rPr lang="en-US" sz="1200" b="1" dirty="0">
                <a:solidFill>
                  <a:srgbClr val="FF0000"/>
                </a:solidFill>
              </a:rPr>
              <a:t>(Domino(4,1))</a:t>
            </a:r>
          </a:p>
          <a:p>
            <a:pPr marL="118872" indent="0"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my_chain.moves</a:t>
            </a:r>
            <a:r>
              <a:rPr lang="en-US" sz="1200" b="1" dirty="0">
                <a:solidFill>
                  <a:srgbClr val="FF0000"/>
                </a:solidFill>
              </a:rPr>
              <a:t>([0,1,0,1,0])</a:t>
            </a:r>
          </a:p>
          <a:p>
            <a:pPr marL="118872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print </a:t>
            </a:r>
            <a:r>
              <a:rPr lang="en-US" sz="1200" b="1" dirty="0" err="1">
                <a:solidFill>
                  <a:srgbClr val="FF0000"/>
                </a:solidFill>
              </a:rPr>
              <a:t>my_chain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Foundations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267200" cy="462381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class Car(object):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"""Blueprint for a virtual car"""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def __init__(self, name):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self.miles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= 0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 self.name = name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00B050"/>
                </a:solidFill>
              </a:rPr>
              <a:t>def</a:t>
            </a:r>
            <a:r>
              <a:rPr lang="en-US" b="1" dirty="0" smtClean="0">
                <a:solidFill>
                  <a:srgbClr val="00B050"/>
                </a:solidFill>
              </a:rPr>
              <a:t> speak(self, text):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print self.name, ":", text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#main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kitt</a:t>
            </a:r>
            <a:r>
              <a:rPr lang="en-US" b="1" dirty="0" smtClean="0">
                <a:solidFill>
                  <a:srgbClr val="0070C0"/>
                </a:solidFill>
              </a:rPr>
              <a:t> = Car("</a:t>
            </a:r>
            <a:r>
              <a:rPr lang="en-US" b="1" dirty="0" err="1" smtClean="0">
                <a:solidFill>
                  <a:srgbClr val="0070C0"/>
                </a:solidFill>
              </a:rPr>
              <a:t>Kitt</a:t>
            </a:r>
            <a:r>
              <a:rPr lang="en-US" b="1" dirty="0" smtClean="0">
                <a:solidFill>
                  <a:srgbClr val="0070C0"/>
                </a:solidFill>
              </a:rPr>
              <a:t>")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kitt.speak</a:t>
            </a:r>
            <a:r>
              <a:rPr lang="en-US" b="1" dirty="0" smtClean="0">
                <a:solidFill>
                  <a:srgbClr val="7030A0"/>
                </a:solidFill>
              </a:rPr>
              <a:t>("Hi")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kitt.miles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= 100</a:t>
            </a:r>
          </a:p>
          <a:p>
            <a:pPr>
              <a:buNone/>
            </a:pPr>
            <a:r>
              <a:rPr lang="en-US" b="1" dirty="0" smtClean="0"/>
              <a:t>print </a:t>
            </a:r>
            <a:r>
              <a:rPr lang="en-US" b="1" dirty="0" err="1" smtClean="0"/>
              <a:t>kitt.miles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definition &amp; </a:t>
            </a:r>
            <a:r>
              <a:rPr lang="en-US" dirty="0" err="1" smtClean="0">
                <a:solidFill>
                  <a:srgbClr val="FF0000"/>
                </a:solidFill>
              </a:rPr>
              <a:t>docstring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Constructor, with attributes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Class method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Instantiated object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Calling a method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Changing the value of an instance’s attribute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2" descr="http://passat.biz/wp-content/uploads/2010/10/volkswagen-beet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339815"/>
            <a:ext cx="3352800" cy="12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6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Summing up a list of numbers:</a:t>
            </a:r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numbers = [0,1,2,3,4,5]</a:t>
            </a:r>
          </a:p>
          <a:p>
            <a:endParaRPr lang="en-US" dirty="0" smtClean="0"/>
          </a:p>
          <a:p>
            <a:r>
              <a:rPr lang="en-US" dirty="0" smtClean="0"/>
              <a:t>Old: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total </a:t>
            </a:r>
            <a:r>
              <a:rPr lang="en-US" b="1" dirty="0">
                <a:solidFill>
                  <a:srgbClr val="FF0000"/>
                </a:solidFill>
              </a:rPr>
              <a:t>= 0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in numbers: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total +=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total</a:t>
            </a:r>
          </a:p>
          <a:p>
            <a:endParaRPr lang="en-US" dirty="0" smtClean="0"/>
          </a:p>
          <a:p>
            <a:r>
              <a:rPr lang="en-US" dirty="0" smtClean="0"/>
              <a:t>Better: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>
                <a:solidFill>
                  <a:srgbClr val="7030A0"/>
                </a:solidFill>
              </a:rPr>
              <a:t>sum(</a:t>
            </a:r>
            <a:r>
              <a:rPr lang="en-US" b="1" dirty="0">
                <a:solidFill>
                  <a:srgbClr val="FF0000"/>
                </a:solidFill>
              </a:rPr>
              <a:t>numbers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543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Concatenating a list of strings:</a:t>
            </a:r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words = ["This", "is", "Sparta</a:t>
            </a:r>
            <a:r>
              <a:rPr lang="en-US" b="1" dirty="0" smtClean="0">
                <a:solidFill>
                  <a:srgbClr val="FF0000"/>
                </a:solidFill>
              </a:rPr>
              <a:t>!"]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Old: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sentence = 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word in words: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sentence += word + " 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smtClean="0">
                <a:solidFill>
                  <a:srgbClr val="FF0000"/>
                </a:solidFill>
              </a:rPr>
              <a:t>sentence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Better: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>
                <a:solidFill>
                  <a:srgbClr val="7030A0"/>
                </a:solidFill>
              </a:rPr>
              <a:t>" ".join(</a:t>
            </a:r>
            <a:r>
              <a:rPr lang="en-US" b="1" dirty="0">
                <a:solidFill>
                  <a:srgbClr val="FF0000"/>
                </a:solidFill>
              </a:rPr>
              <a:t>words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377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0772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 dictionary to count things:</a:t>
            </a:r>
            <a:endParaRPr lang="en-US" dirty="0"/>
          </a:p>
          <a:p>
            <a:pPr marL="118872" indent="0">
              <a:buNone/>
            </a:pPr>
            <a:r>
              <a:rPr lang="en-US" sz="2600" b="1" dirty="0" err="1">
                <a:solidFill>
                  <a:srgbClr val="FF0000"/>
                </a:solidFill>
              </a:rPr>
              <a:t>nums</a:t>
            </a:r>
            <a:r>
              <a:rPr lang="en-US" sz="2600" b="1" dirty="0">
                <a:solidFill>
                  <a:srgbClr val="FF0000"/>
                </a:solidFill>
              </a:rPr>
              <a:t> = [0,1,2,3,2,1,1,0,0,1,2</a:t>
            </a:r>
            <a:r>
              <a:rPr lang="en-US" sz="2600" b="1" dirty="0" smtClean="0">
                <a:solidFill>
                  <a:srgbClr val="FF0000"/>
                </a:solidFill>
              </a:rPr>
              <a:t>]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Old: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counts = {}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for </a:t>
            </a:r>
            <a:r>
              <a:rPr lang="en-US" sz="2800" b="1" dirty="0" err="1">
                <a:solidFill>
                  <a:srgbClr val="FF0000"/>
                </a:solidFill>
              </a:rPr>
              <a:t>num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 err="1">
                <a:solidFill>
                  <a:srgbClr val="FF0000"/>
                </a:solidFill>
              </a:rPr>
              <a:t>nums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if </a:t>
            </a:r>
            <a:r>
              <a:rPr lang="en-US" sz="2800" b="1" dirty="0" err="1">
                <a:solidFill>
                  <a:srgbClr val="FF0000"/>
                </a:solidFill>
              </a:rPr>
              <a:t>num</a:t>
            </a:r>
            <a:r>
              <a:rPr lang="en-US" sz="2800" b="1" dirty="0">
                <a:solidFill>
                  <a:srgbClr val="FF0000"/>
                </a:solidFill>
              </a:rPr>
              <a:t> in counts: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counts[</a:t>
            </a:r>
            <a:r>
              <a:rPr lang="en-US" sz="2800" b="1" dirty="0" err="1">
                <a:solidFill>
                  <a:srgbClr val="FF0000"/>
                </a:solidFill>
              </a:rPr>
              <a:t>num</a:t>
            </a:r>
            <a:r>
              <a:rPr lang="en-US" sz="2800" b="1" dirty="0">
                <a:solidFill>
                  <a:srgbClr val="FF0000"/>
                </a:solidFill>
              </a:rPr>
              <a:t>] += 1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else: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counts[</a:t>
            </a:r>
            <a:r>
              <a:rPr lang="en-US" sz="2800" b="1" dirty="0" err="1">
                <a:solidFill>
                  <a:srgbClr val="FF0000"/>
                </a:solidFill>
              </a:rPr>
              <a:t>num</a:t>
            </a:r>
            <a:r>
              <a:rPr lang="en-US" sz="2800" b="1" dirty="0">
                <a:solidFill>
                  <a:srgbClr val="FF0000"/>
                </a:solidFill>
              </a:rPr>
              <a:t>] = 1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print </a:t>
            </a:r>
            <a:r>
              <a:rPr lang="en-US" sz="2800" b="1" dirty="0" smtClean="0">
                <a:solidFill>
                  <a:srgbClr val="FF0000"/>
                </a:solidFill>
              </a:rPr>
              <a:t>counts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57600" y="2841991"/>
            <a:ext cx="57150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Better:</a:t>
            </a:r>
          </a:p>
          <a:p>
            <a:pPr marL="118872" indent="0">
              <a:buFont typeface="Wingdings 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counts = {}</a:t>
            </a:r>
          </a:p>
          <a:p>
            <a:pPr marL="118872" indent="0">
              <a:buFont typeface="Wingdings 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for </a:t>
            </a:r>
            <a:r>
              <a:rPr lang="en-US" sz="2400" b="1" dirty="0" err="1" smtClean="0">
                <a:solidFill>
                  <a:srgbClr val="FF0000"/>
                </a:solidFill>
              </a:rPr>
              <a:t>num</a:t>
            </a:r>
            <a:r>
              <a:rPr lang="en-US" sz="2400" b="1" dirty="0" smtClean="0">
                <a:solidFill>
                  <a:srgbClr val="FF0000"/>
                </a:solidFill>
              </a:rPr>
              <a:t> in </a:t>
            </a:r>
            <a:r>
              <a:rPr lang="en-US" sz="2400" b="1" dirty="0" err="1" smtClean="0">
                <a:solidFill>
                  <a:srgbClr val="FF0000"/>
                </a:solidFill>
              </a:rPr>
              <a:t>nums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pPr marL="118872" indent="0">
              <a:buFont typeface="Wingdings 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counts[</a:t>
            </a:r>
            <a:r>
              <a:rPr lang="en-US" sz="2400" b="1" dirty="0" err="1" smtClean="0">
                <a:solidFill>
                  <a:srgbClr val="FF0000"/>
                </a:solidFill>
              </a:rPr>
              <a:t>num</a:t>
            </a:r>
            <a:r>
              <a:rPr lang="en-US" sz="2400" b="1" dirty="0" smtClean="0">
                <a:solidFill>
                  <a:srgbClr val="FF0000"/>
                </a:solidFill>
              </a:rPr>
              <a:t>] = </a:t>
            </a:r>
            <a:r>
              <a:rPr lang="en-US" sz="2400" b="1" dirty="0" err="1" smtClean="0">
                <a:solidFill>
                  <a:srgbClr val="FF0000"/>
                </a:solidFill>
              </a:rPr>
              <a:t>counts</a:t>
            </a:r>
            <a:r>
              <a:rPr lang="en-US" sz="2400" b="1" dirty="0" err="1" smtClean="0">
                <a:solidFill>
                  <a:srgbClr val="7030A0"/>
                </a:solidFill>
              </a:rPr>
              <a:t>.get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, 0)</a:t>
            </a:r>
            <a:r>
              <a:rPr lang="en-US" sz="2400" b="1" dirty="0" smtClean="0">
                <a:solidFill>
                  <a:srgbClr val="FF0000"/>
                </a:solidFill>
              </a:rPr>
              <a:t> + 1</a:t>
            </a:r>
          </a:p>
          <a:p>
            <a:pPr marL="118872" indent="0">
              <a:buFont typeface="Wingdings 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print counts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2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Builder Notation (I201)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/>
              <a:t>Set builder notation </a:t>
            </a:r>
            <a:r>
              <a:rPr lang="en-US" altLang="en-US" dirty="0"/>
              <a:t>is an unambiguous way to define a set:</a:t>
            </a:r>
          </a:p>
          <a:p>
            <a:pPr lvl="1"/>
            <a:r>
              <a:rPr lang="en-US" altLang="en-US" sz="3000" dirty="0" smtClean="0"/>
              <a:t>A 	= </a:t>
            </a:r>
            <a:r>
              <a:rPr lang="en-US" altLang="en-US" sz="3000" dirty="0"/>
              <a:t>{2x | x</a:t>
            </a:r>
            <a:r>
              <a:rPr lang="en-US" altLang="en-US" sz="3000" dirty="0">
                <a:latin typeface="MS Gothic" pitchFamily="49" charset="-128"/>
                <a:ea typeface="MS Gothic" pitchFamily="49" charset="-128"/>
              </a:rPr>
              <a:t>∈</a:t>
            </a:r>
            <a:r>
              <a:rPr lang="en-US" altLang="en-US" sz="3000" dirty="0"/>
              <a:t> </a:t>
            </a:r>
            <a:r>
              <a:rPr lang="en-US" altLang="en-US" sz="3000" dirty="0" smtClean="0"/>
              <a:t>ℤ </a:t>
            </a:r>
            <a:r>
              <a:rPr lang="en-US" altLang="en-US" sz="3000" dirty="0"/>
              <a:t>and </a:t>
            </a:r>
            <a:r>
              <a:rPr lang="en-US" altLang="en-US" sz="3000" dirty="0" smtClean="0"/>
              <a:t>0 &lt; x </a:t>
            </a:r>
            <a:r>
              <a:rPr lang="en-US" altLang="en-US" sz="3000" dirty="0"/>
              <a:t>&lt; </a:t>
            </a:r>
            <a:r>
              <a:rPr lang="en-US" altLang="en-US" sz="3000" dirty="0" smtClean="0"/>
              <a:t>5}</a:t>
            </a:r>
          </a:p>
          <a:p>
            <a:pPr lvl="1"/>
            <a:r>
              <a:rPr lang="en-US" altLang="en-US" sz="3000" dirty="0" smtClean="0"/>
              <a:t>B 	= {x</a:t>
            </a:r>
            <a:r>
              <a:rPr lang="en-US" altLang="en-US" sz="3000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3000" dirty="0"/>
              <a:t>| </a:t>
            </a:r>
            <a:r>
              <a:rPr lang="en-US" altLang="en-US" sz="3000" dirty="0" smtClean="0"/>
              <a:t>x</a:t>
            </a:r>
            <a:r>
              <a:rPr lang="en-US" altLang="en-US" sz="3000" dirty="0" smtClean="0">
                <a:latin typeface="MS Gothic" pitchFamily="49" charset="-128"/>
                <a:ea typeface="MS Gothic" pitchFamily="49" charset="-128"/>
              </a:rPr>
              <a:t>∈</a:t>
            </a:r>
            <a:r>
              <a:rPr lang="en-US" altLang="en-US" sz="3000" dirty="0" smtClean="0"/>
              <a:t> ℤ, 0 </a:t>
            </a:r>
            <a:r>
              <a:rPr lang="en-US" altLang="en-US" sz="3000" dirty="0"/>
              <a:t>&lt; x &lt; </a:t>
            </a:r>
            <a:r>
              <a:rPr lang="en-US" altLang="en-US" sz="3000" dirty="0" smtClean="0"/>
              <a:t>20, </a:t>
            </a:r>
            <a:r>
              <a:rPr lang="en-US" altLang="en-US" sz="3000" dirty="0"/>
              <a:t>and x is </a:t>
            </a:r>
            <a:r>
              <a:rPr lang="en-US" altLang="en-US" sz="3000" dirty="0" smtClean="0"/>
              <a:t>even}</a:t>
            </a:r>
          </a:p>
          <a:p>
            <a:pPr lvl="1"/>
            <a:r>
              <a:rPr lang="en-US" altLang="en-US" sz="3000" dirty="0" smtClean="0"/>
              <a:t>A </a:t>
            </a:r>
            <a:r>
              <a:rPr lang="en-US" altLang="en-US" sz="3000" dirty="0">
                <a:latin typeface="MS UI Gothic" pitchFamily="34" charset="-128"/>
                <a:ea typeface="MS UI Gothic" pitchFamily="34" charset="-128"/>
              </a:rPr>
              <a:t>- </a:t>
            </a:r>
            <a:r>
              <a:rPr lang="en-US" altLang="en-US" sz="3000" dirty="0"/>
              <a:t>B </a:t>
            </a:r>
            <a:r>
              <a:rPr lang="en-US" altLang="en-US" sz="3000" dirty="0" smtClean="0"/>
              <a:t>	= </a:t>
            </a:r>
            <a:r>
              <a:rPr lang="en-US" altLang="en-US" sz="3000" dirty="0"/>
              <a:t>{x | x </a:t>
            </a:r>
            <a:r>
              <a:rPr lang="en-US" altLang="en-US" sz="3000" dirty="0">
                <a:latin typeface="MS Gothic" pitchFamily="49" charset="-128"/>
                <a:ea typeface="MS Gothic" pitchFamily="49" charset="-128"/>
              </a:rPr>
              <a:t>∈</a:t>
            </a:r>
            <a:r>
              <a:rPr lang="en-US" altLang="en-US" sz="3000" dirty="0"/>
              <a:t>A</a:t>
            </a:r>
            <a:r>
              <a:rPr lang="en-US" altLang="en-US" sz="3000" dirty="0">
                <a:latin typeface="MS Gothic" pitchFamily="49" charset="-128"/>
                <a:ea typeface="MS Gothic" pitchFamily="49" charset="-128"/>
              </a:rPr>
              <a:t>   ∧</a:t>
            </a:r>
            <a:r>
              <a:rPr lang="en-US" altLang="en-US" sz="3000" dirty="0"/>
              <a:t>     x </a:t>
            </a:r>
            <a:r>
              <a:rPr lang="en-US" altLang="en-US" sz="3000" dirty="0">
                <a:latin typeface="MS Gothic" pitchFamily="49" charset="-128"/>
                <a:ea typeface="MS Gothic" pitchFamily="49" charset="-128"/>
              </a:rPr>
              <a:t>∉ </a:t>
            </a:r>
            <a:r>
              <a:rPr lang="en-US" altLang="en-US" sz="3000" dirty="0"/>
              <a:t>B</a:t>
            </a:r>
            <a:r>
              <a:rPr lang="en-US" altLang="en-US" sz="3000" dirty="0" smtClean="0"/>
              <a:t>}</a:t>
            </a:r>
            <a:r>
              <a:rPr lang="en-US" altLang="en-US" sz="3000" dirty="0"/>
              <a:t> </a:t>
            </a:r>
          </a:p>
          <a:p>
            <a:pPr lvl="1"/>
            <a:r>
              <a:rPr lang="en-US" altLang="en-US" sz="3000" dirty="0"/>
              <a:t>A X B 	= {(a, b) | a </a:t>
            </a:r>
            <a:r>
              <a:rPr lang="en-US" altLang="en-US" sz="3000" dirty="0">
                <a:latin typeface="MS Gothic" pitchFamily="49" charset="-128"/>
                <a:ea typeface="MS Gothic" pitchFamily="49" charset="-128"/>
              </a:rPr>
              <a:t>∈</a:t>
            </a:r>
            <a:r>
              <a:rPr lang="en-US" altLang="en-US" sz="3000" dirty="0"/>
              <a:t>A </a:t>
            </a:r>
            <a:r>
              <a:rPr lang="en-US" altLang="en-US" sz="3000" dirty="0">
                <a:latin typeface="MS Gothic" pitchFamily="49" charset="-128"/>
                <a:ea typeface="MS Gothic" pitchFamily="49" charset="-128"/>
              </a:rPr>
              <a:t>∧</a:t>
            </a:r>
            <a:r>
              <a:rPr lang="en-US" altLang="en-US" sz="3000" dirty="0"/>
              <a:t> b </a:t>
            </a:r>
            <a:r>
              <a:rPr lang="en-US" altLang="en-US" sz="3000" dirty="0">
                <a:latin typeface="MS Gothic" pitchFamily="49" charset="-128"/>
                <a:ea typeface="MS Gothic" pitchFamily="49" charset="-128"/>
              </a:rPr>
              <a:t>∈</a:t>
            </a:r>
            <a:r>
              <a:rPr lang="en-US" altLang="en-US" sz="3000" dirty="0"/>
              <a:t>B</a:t>
            </a:r>
            <a:r>
              <a:rPr lang="en-US" altLang="en-US" sz="3000" dirty="0" smtClean="0"/>
              <a:t>}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Python has this syntax also! Using </a:t>
            </a:r>
            <a:r>
              <a:rPr lang="en-US" altLang="en-US" b="1" dirty="0" smtClean="0"/>
              <a:t>list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comprehensions</a:t>
            </a:r>
            <a:r>
              <a:rPr lang="en-US" altLang="en-US" dirty="0" smtClean="0"/>
              <a:t>, </a:t>
            </a:r>
            <a:r>
              <a:rPr lang="en-US" altLang="en-US" dirty="0"/>
              <a:t>w</a:t>
            </a:r>
            <a:r>
              <a:rPr lang="en-US" altLang="en-US" dirty="0" smtClean="0"/>
              <a:t>e can quickly define a complex list!</a:t>
            </a:r>
            <a:endParaRPr lang="en-US" altLang="en-US" dirty="0"/>
          </a:p>
          <a:p>
            <a:pPr lvl="1"/>
            <a:endParaRPr lang="en-US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en-US" sz="3000" dirty="0"/>
              <a:t>A 	= {</a:t>
            </a:r>
            <a:r>
              <a:rPr lang="en-US" altLang="en-US" sz="3000" dirty="0">
                <a:solidFill>
                  <a:srgbClr val="00B050"/>
                </a:solidFill>
              </a:rPr>
              <a:t>2x</a:t>
            </a:r>
            <a:r>
              <a:rPr lang="en-US" altLang="en-US" sz="3000" dirty="0"/>
              <a:t> | </a:t>
            </a:r>
            <a:r>
              <a:rPr lang="en-US" altLang="en-US" sz="3000" dirty="0">
                <a:solidFill>
                  <a:srgbClr val="7030A0"/>
                </a:solidFill>
              </a:rPr>
              <a:t>x</a:t>
            </a:r>
            <a:r>
              <a:rPr lang="en-US" altLang="en-US" sz="3000" dirty="0">
                <a:solidFill>
                  <a:srgbClr val="7030A0"/>
                </a:solidFill>
                <a:latin typeface="MS Gothic" pitchFamily="49" charset="-128"/>
                <a:ea typeface="MS Gothic" pitchFamily="49" charset="-128"/>
              </a:rPr>
              <a:t>∈</a:t>
            </a:r>
            <a:r>
              <a:rPr lang="en-US" altLang="en-US" sz="3000" dirty="0">
                <a:solidFill>
                  <a:srgbClr val="7030A0"/>
                </a:solidFill>
              </a:rPr>
              <a:t> </a:t>
            </a:r>
            <a:r>
              <a:rPr lang="en-US" altLang="en-US" sz="3000" dirty="0" smtClean="0">
                <a:solidFill>
                  <a:srgbClr val="7030A0"/>
                </a:solidFill>
              </a:rPr>
              <a:t>ℤ </a:t>
            </a:r>
            <a:r>
              <a:rPr lang="en-US" altLang="en-US" sz="3000" dirty="0">
                <a:solidFill>
                  <a:srgbClr val="7030A0"/>
                </a:solidFill>
              </a:rPr>
              <a:t>and 0 &lt; x &lt; 5</a:t>
            </a:r>
            <a:r>
              <a:rPr lang="en-US" altLang="en-US" sz="3000" dirty="0"/>
              <a:t>}</a:t>
            </a:r>
          </a:p>
          <a:p>
            <a:endParaRPr lang="en-US" dirty="0" smtClean="0"/>
          </a:p>
          <a:p>
            <a:r>
              <a:rPr lang="en-US" dirty="0" smtClean="0"/>
              <a:t>To create this set as a list, we could do this:</a:t>
            </a:r>
          </a:p>
          <a:p>
            <a:pPr marL="118872" indent="0"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set_a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 </a:t>
            </a:r>
            <a:r>
              <a:rPr lang="en-US" sz="2800" b="1" dirty="0" smtClean="0">
                <a:solidFill>
                  <a:srgbClr val="FF0000"/>
                </a:solidFill>
              </a:rPr>
              <a:t>[]</a:t>
            </a: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for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>
                <a:solidFill>
                  <a:srgbClr val="7030A0"/>
                </a:solidFill>
              </a:rPr>
              <a:t>range(1,5)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</a:t>
            </a:r>
            <a:r>
              <a:rPr lang="en-US" sz="2800" b="1" dirty="0" err="1" smtClean="0">
                <a:solidFill>
                  <a:srgbClr val="FF0000"/>
                </a:solidFill>
              </a:rPr>
              <a:t>set_a.append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2 </a:t>
            </a:r>
            <a:r>
              <a:rPr lang="en-US" sz="2800" b="1" dirty="0">
                <a:solidFill>
                  <a:srgbClr val="00B050"/>
                </a:solidFill>
              </a:rPr>
              <a:t>* </a:t>
            </a:r>
            <a:r>
              <a:rPr 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Or we could use a list comprehension:</a:t>
            </a:r>
          </a:p>
          <a:p>
            <a:pPr marL="118872" indent="0"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set_a</a:t>
            </a:r>
            <a:r>
              <a:rPr lang="en-US" sz="2800" b="1" dirty="0" smtClean="0">
                <a:solidFill>
                  <a:srgbClr val="FF0000"/>
                </a:solidFill>
              </a:rPr>
              <a:t> = [</a:t>
            </a:r>
            <a:r>
              <a:rPr lang="en-US" sz="2800" b="1" dirty="0" smtClean="0">
                <a:solidFill>
                  <a:srgbClr val="00B050"/>
                </a:solidFill>
              </a:rPr>
              <a:t>2*</a:t>
            </a:r>
            <a:r>
              <a:rPr 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for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>
                <a:solidFill>
                  <a:srgbClr val="7030A0"/>
                </a:solidFill>
              </a:rPr>
              <a:t>range(1,5)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296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We can turn any situation in which we’d write: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some_list</a:t>
            </a:r>
            <a:r>
              <a:rPr lang="en-US" sz="2800" b="1" dirty="0">
                <a:solidFill>
                  <a:srgbClr val="FF0000"/>
                </a:solidFill>
              </a:rPr>
              <a:t>  = </a:t>
            </a:r>
            <a:r>
              <a:rPr lang="en-US" sz="2800" b="1" dirty="0" smtClean="0">
                <a:solidFill>
                  <a:srgbClr val="FF0000"/>
                </a:solidFill>
              </a:rPr>
              <a:t>[]</a:t>
            </a: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for</a:t>
            </a:r>
            <a:r>
              <a:rPr lang="en-US" sz="2800" b="1" dirty="0">
                <a:solidFill>
                  <a:srgbClr val="7030A0"/>
                </a:solidFill>
              </a:rPr>
              <a:t> item </a:t>
            </a:r>
            <a:r>
              <a:rPr lang="en-US" sz="2800" b="1" dirty="0">
                <a:solidFill>
                  <a:srgbClr val="FF0000"/>
                </a:solidFill>
              </a:rPr>
              <a:t>in</a:t>
            </a:r>
            <a:r>
              <a:rPr lang="en-US" sz="2800" b="1" dirty="0">
                <a:solidFill>
                  <a:srgbClr val="7030A0"/>
                </a:solidFill>
              </a:rPr>
              <a:t> sequence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</a:t>
            </a:r>
            <a:r>
              <a:rPr lang="en-US" sz="2800" b="1" dirty="0" err="1">
                <a:solidFill>
                  <a:srgbClr val="FF0000"/>
                </a:solidFill>
              </a:rPr>
              <a:t>some_list.append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&lt;pattern </a:t>
            </a:r>
            <a:r>
              <a:rPr lang="en-US" sz="2800" b="1" dirty="0">
                <a:solidFill>
                  <a:srgbClr val="00B050"/>
                </a:solidFill>
              </a:rPr>
              <a:t>based on </a:t>
            </a:r>
            <a:r>
              <a:rPr lang="en-US" sz="2800" b="1" dirty="0" smtClean="0">
                <a:solidFill>
                  <a:srgbClr val="00B050"/>
                </a:solidFill>
              </a:rPr>
              <a:t>item&gt;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into: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some_list</a:t>
            </a:r>
            <a:r>
              <a:rPr lang="en-US" sz="2800" b="1" dirty="0">
                <a:solidFill>
                  <a:srgbClr val="FF0000"/>
                </a:solidFill>
              </a:rPr>
              <a:t> = </a:t>
            </a:r>
            <a:r>
              <a:rPr lang="en-US" sz="2800" b="1" dirty="0" smtClean="0">
                <a:solidFill>
                  <a:srgbClr val="FF0000"/>
                </a:solidFill>
              </a:rPr>
              <a:t>[</a:t>
            </a:r>
            <a:r>
              <a:rPr lang="en-US" sz="2800" b="1" dirty="0" smtClean="0">
                <a:solidFill>
                  <a:srgbClr val="00B050"/>
                </a:solidFill>
              </a:rPr>
              <a:t>&lt;</a:t>
            </a:r>
            <a:r>
              <a:rPr lang="en-US" sz="2800" b="1" dirty="0">
                <a:solidFill>
                  <a:srgbClr val="00B050"/>
                </a:solidFill>
              </a:rPr>
              <a:t>pattern based on item</a:t>
            </a:r>
            <a:r>
              <a:rPr lang="en-US" sz="2800" b="1" dirty="0" smtClean="0">
                <a:solidFill>
                  <a:srgbClr val="00B050"/>
                </a:solidFill>
              </a:rPr>
              <a:t>&gt; </a:t>
            </a:r>
            <a:r>
              <a:rPr lang="en-US" sz="2800" b="1" dirty="0" smtClean="0">
                <a:solidFill>
                  <a:srgbClr val="FF0000"/>
                </a:solidFill>
              </a:rPr>
              <a:t>for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item </a:t>
            </a:r>
            <a:r>
              <a:rPr lang="en-US" sz="2800" b="1" dirty="0">
                <a:solidFill>
                  <a:srgbClr val="FF0000"/>
                </a:solidFill>
              </a:rPr>
              <a:t>in</a:t>
            </a:r>
            <a:r>
              <a:rPr lang="en-US" sz="2800" b="1" dirty="0">
                <a:solidFill>
                  <a:srgbClr val="7030A0"/>
                </a:solidFill>
              </a:rPr>
              <a:t> sequence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400" dirty="0"/>
              <a:t>B 	= {</a:t>
            </a:r>
            <a:r>
              <a:rPr lang="en-US" altLang="en-US" sz="3400" dirty="0">
                <a:solidFill>
                  <a:srgbClr val="00B050"/>
                </a:solidFill>
              </a:rPr>
              <a:t>x</a:t>
            </a:r>
            <a:r>
              <a:rPr lang="en-US" altLang="en-US" sz="3400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3400" dirty="0"/>
              <a:t>| </a:t>
            </a:r>
            <a:r>
              <a:rPr lang="en-US" altLang="en-US" sz="3400" dirty="0">
                <a:solidFill>
                  <a:srgbClr val="7030A0"/>
                </a:solidFill>
              </a:rPr>
              <a:t>x</a:t>
            </a:r>
            <a:r>
              <a:rPr lang="en-US" altLang="en-US" sz="3400" dirty="0">
                <a:solidFill>
                  <a:srgbClr val="7030A0"/>
                </a:solidFill>
                <a:latin typeface="MS Gothic" pitchFamily="49" charset="-128"/>
                <a:ea typeface="MS Gothic" pitchFamily="49" charset="-128"/>
              </a:rPr>
              <a:t>∈</a:t>
            </a:r>
            <a:r>
              <a:rPr lang="en-US" altLang="en-US" sz="3400" dirty="0">
                <a:solidFill>
                  <a:srgbClr val="7030A0"/>
                </a:solidFill>
              </a:rPr>
              <a:t> ℤ, 0 &lt; x &lt; 20</a:t>
            </a:r>
            <a:r>
              <a:rPr lang="en-US" altLang="en-US" sz="3400" dirty="0"/>
              <a:t>, and x is even} </a:t>
            </a:r>
          </a:p>
          <a:p>
            <a:endParaRPr lang="en-US" dirty="0" smtClean="0"/>
          </a:p>
          <a:p>
            <a:r>
              <a:rPr lang="en-US" dirty="0" smtClean="0"/>
              <a:t>To create this set as a list, we would write: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set_b</a:t>
            </a:r>
            <a:r>
              <a:rPr lang="en-US" sz="2800" b="1" dirty="0">
                <a:solidFill>
                  <a:srgbClr val="FF0000"/>
                </a:solidFill>
              </a:rPr>
              <a:t> = []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for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>
                <a:solidFill>
                  <a:srgbClr val="7030A0"/>
                </a:solidFill>
              </a:rPr>
              <a:t>range(1,20)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if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% 2 == 0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</a:t>
            </a:r>
            <a:r>
              <a:rPr lang="en-US" sz="2800" b="1" dirty="0" err="1">
                <a:solidFill>
                  <a:srgbClr val="FF0000"/>
                </a:solidFill>
              </a:rPr>
              <a:t>set_b.append</a:t>
            </a:r>
            <a:r>
              <a:rPr lang="en-US" sz="2800" b="1" dirty="0">
                <a:solidFill>
                  <a:srgbClr val="FF0000"/>
                </a:solidFill>
              </a:rPr>
              <a:t>(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Or we could write: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set_b</a:t>
            </a:r>
            <a:r>
              <a:rPr lang="en-US" sz="2800" b="1" dirty="0">
                <a:solidFill>
                  <a:srgbClr val="FF0000"/>
                </a:solidFill>
              </a:rPr>
              <a:t> = [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for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>
                <a:solidFill>
                  <a:srgbClr val="7030A0"/>
                </a:solidFill>
              </a:rPr>
              <a:t>range(1,20)</a:t>
            </a:r>
            <a:r>
              <a:rPr lang="en-US" sz="2800" b="1" dirty="0">
                <a:solidFill>
                  <a:srgbClr val="FF0000"/>
                </a:solidFill>
              </a:rPr>
              <a:t> if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% 2 == 0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3400" dirty="0"/>
              <a:t>A </a:t>
            </a:r>
            <a:r>
              <a:rPr lang="en-US" altLang="en-US" sz="3400" dirty="0">
                <a:latin typeface="MS UI Gothic" pitchFamily="34" charset="-128"/>
                <a:ea typeface="MS UI Gothic" pitchFamily="34" charset="-128"/>
              </a:rPr>
              <a:t>- </a:t>
            </a:r>
            <a:r>
              <a:rPr lang="en-US" altLang="en-US" sz="3400" dirty="0"/>
              <a:t>B 	= {x | x </a:t>
            </a:r>
            <a:r>
              <a:rPr lang="en-US" altLang="en-US" sz="3400" dirty="0">
                <a:latin typeface="MS Gothic" pitchFamily="49" charset="-128"/>
                <a:ea typeface="MS Gothic" pitchFamily="49" charset="-128"/>
              </a:rPr>
              <a:t>∈</a:t>
            </a:r>
            <a:r>
              <a:rPr lang="en-US" altLang="en-US" sz="3400" dirty="0"/>
              <a:t>A</a:t>
            </a:r>
            <a:r>
              <a:rPr lang="en-US" altLang="en-US" sz="3400" dirty="0">
                <a:latin typeface="MS Gothic" pitchFamily="49" charset="-128"/>
                <a:ea typeface="MS Gothic" pitchFamily="49" charset="-128"/>
              </a:rPr>
              <a:t>   ∧</a:t>
            </a:r>
            <a:r>
              <a:rPr lang="en-US" altLang="en-US" sz="3400" dirty="0"/>
              <a:t>     x </a:t>
            </a:r>
            <a:r>
              <a:rPr lang="en-US" altLang="en-US" sz="3400" dirty="0">
                <a:latin typeface="MS Gothic" pitchFamily="49" charset="-128"/>
                <a:ea typeface="MS Gothic" pitchFamily="49" charset="-128"/>
              </a:rPr>
              <a:t>∉ </a:t>
            </a:r>
            <a:r>
              <a:rPr lang="en-US" altLang="en-US" sz="3400" dirty="0"/>
              <a:t>B}</a:t>
            </a:r>
          </a:p>
          <a:p>
            <a:endParaRPr lang="en-US" sz="2800" dirty="0"/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set_a</a:t>
            </a:r>
            <a:r>
              <a:rPr lang="en-US" sz="2800" b="1" dirty="0">
                <a:solidFill>
                  <a:srgbClr val="FF0000"/>
                </a:solidFill>
              </a:rPr>
              <a:t> = [</a:t>
            </a:r>
            <a:r>
              <a:rPr lang="en-US" sz="2800" b="1" dirty="0" smtClean="0">
                <a:solidFill>
                  <a:srgbClr val="FF0000"/>
                </a:solidFill>
              </a:rPr>
              <a:t>0,1,2,3,4,5,6]</a:t>
            </a: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set_b</a:t>
            </a:r>
            <a:r>
              <a:rPr lang="en-US" sz="2800" b="1" dirty="0">
                <a:solidFill>
                  <a:srgbClr val="FF0000"/>
                </a:solidFill>
              </a:rPr>
              <a:t> = </a:t>
            </a:r>
            <a:r>
              <a:rPr lang="en-US" sz="2800" b="1" dirty="0" smtClean="0">
                <a:solidFill>
                  <a:srgbClr val="FF0000"/>
                </a:solidFill>
              </a:rPr>
              <a:t>[2,5]</a:t>
            </a:r>
            <a:endParaRPr lang="en-US" altLang="en-US" sz="2800" dirty="0"/>
          </a:p>
          <a:p>
            <a:endParaRPr lang="en-US" dirty="0" smtClean="0"/>
          </a:p>
          <a:p>
            <a:r>
              <a:rPr lang="en-US" dirty="0" smtClean="0"/>
              <a:t>To create A - B as a list, we could do this:</a:t>
            </a: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a_minus_b</a:t>
            </a:r>
            <a:r>
              <a:rPr lang="en-US" sz="2800" b="1" dirty="0">
                <a:solidFill>
                  <a:srgbClr val="FF0000"/>
                </a:solidFill>
              </a:rPr>
              <a:t> = []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for </a:t>
            </a:r>
            <a:r>
              <a:rPr lang="en-US" sz="2800" b="1" dirty="0" err="1">
                <a:solidFill>
                  <a:srgbClr val="7030A0"/>
                </a:solidFill>
              </a:rPr>
              <a:t>num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in </a:t>
            </a:r>
            <a:r>
              <a:rPr lang="en-US" sz="2800" b="1" dirty="0" err="1">
                <a:solidFill>
                  <a:srgbClr val="7030A0"/>
                </a:solidFill>
              </a:rPr>
              <a:t>set_a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if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not in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set_b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</a:t>
            </a:r>
            <a:r>
              <a:rPr lang="en-US" sz="2800" b="1" dirty="0" err="1">
                <a:solidFill>
                  <a:srgbClr val="FF0000"/>
                </a:solidFill>
              </a:rPr>
              <a:t>a_minus_b.append</a:t>
            </a:r>
            <a:r>
              <a:rPr lang="en-US" sz="2800" b="1" dirty="0">
                <a:solidFill>
                  <a:srgbClr val="FF0000"/>
                </a:solidFill>
              </a:rPr>
              <a:t>(</a:t>
            </a:r>
            <a:r>
              <a:rPr lang="en-US" sz="2800" b="1" dirty="0" err="1">
                <a:solidFill>
                  <a:srgbClr val="00B050"/>
                </a:solidFill>
              </a:rPr>
              <a:t>num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Or we could use a list comprehension: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a_minus_b</a:t>
            </a:r>
            <a:r>
              <a:rPr lang="en-US" sz="2800" b="1" dirty="0">
                <a:solidFill>
                  <a:srgbClr val="FF0000"/>
                </a:solidFill>
              </a:rPr>
              <a:t> = [</a:t>
            </a:r>
            <a:r>
              <a:rPr lang="en-US" sz="2800" b="1" dirty="0" err="1">
                <a:solidFill>
                  <a:srgbClr val="00B050"/>
                </a:solidFill>
              </a:rPr>
              <a:t>num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for </a:t>
            </a:r>
            <a:r>
              <a:rPr lang="en-US" sz="2800" b="1" dirty="0" err="1">
                <a:solidFill>
                  <a:srgbClr val="7030A0"/>
                </a:solidFill>
              </a:rPr>
              <a:t>num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in </a:t>
            </a:r>
            <a:r>
              <a:rPr lang="en-US" sz="2800" b="1" dirty="0" err="1">
                <a:solidFill>
                  <a:srgbClr val="7030A0"/>
                </a:solidFill>
              </a:rPr>
              <a:t>set_a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if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not in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set_b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296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We can turn any situation in which we’d write:</a:t>
            </a:r>
          </a:p>
          <a:p>
            <a:pPr marL="118872" indent="0"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some_list</a:t>
            </a:r>
            <a:r>
              <a:rPr lang="en-US" sz="2800" b="1" dirty="0">
                <a:solidFill>
                  <a:srgbClr val="FF0000"/>
                </a:solidFill>
              </a:rPr>
              <a:t>  = []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for</a:t>
            </a:r>
            <a:r>
              <a:rPr lang="en-US" sz="2800" b="1" dirty="0">
                <a:solidFill>
                  <a:srgbClr val="7030A0"/>
                </a:solidFill>
              </a:rPr>
              <a:t> item </a:t>
            </a:r>
            <a:r>
              <a:rPr lang="en-US" sz="2800" b="1" dirty="0">
                <a:solidFill>
                  <a:srgbClr val="FF0000"/>
                </a:solidFill>
              </a:rPr>
              <a:t>in</a:t>
            </a:r>
            <a:r>
              <a:rPr lang="en-US" sz="2800" b="1" dirty="0">
                <a:solidFill>
                  <a:srgbClr val="7030A0"/>
                </a:solidFill>
              </a:rPr>
              <a:t> sequence: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if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expression&gt;</a:t>
            </a:r>
            <a:r>
              <a:rPr lang="en-US" sz="2800" b="1" dirty="0">
                <a:solidFill>
                  <a:srgbClr val="00206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</a:t>
            </a:r>
            <a:r>
              <a:rPr lang="en-US" sz="2800" b="1" dirty="0" err="1">
                <a:solidFill>
                  <a:srgbClr val="FF0000"/>
                </a:solidFill>
              </a:rPr>
              <a:t>some_list.append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&lt;item pattern&gt;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into:</a:t>
            </a:r>
          </a:p>
          <a:p>
            <a:pPr marL="118872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some_list</a:t>
            </a:r>
            <a:r>
              <a:rPr lang="en-US" sz="2200" b="1" dirty="0">
                <a:solidFill>
                  <a:srgbClr val="FF0000"/>
                </a:solidFill>
              </a:rPr>
              <a:t> = [</a:t>
            </a:r>
            <a:r>
              <a:rPr lang="en-US" sz="2200" b="1" dirty="0">
                <a:solidFill>
                  <a:srgbClr val="00B050"/>
                </a:solidFill>
              </a:rPr>
              <a:t>&lt;item pattern&gt;</a:t>
            </a:r>
            <a:r>
              <a:rPr lang="en-US" sz="2200" b="1" dirty="0">
                <a:solidFill>
                  <a:srgbClr val="FF0000"/>
                </a:solidFill>
              </a:rPr>
              <a:t> for</a:t>
            </a:r>
            <a:r>
              <a:rPr lang="en-US" sz="2200" b="1" dirty="0">
                <a:solidFill>
                  <a:srgbClr val="7030A0"/>
                </a:solidFill>
              </a:rPr>
              <a:t> item </a:t>
            </a:r>
            <a:r>
              <a:rPr lang="en-US" sz="2200" b="1" dirty="0">
                <a:solidFill>
                  <a:srgbClr val="FF0000"/>
                </a:solidFill>
              </a:rPr>
              <a:t>in</a:t>
            </a:r>
            <a:r>
              <a:rPr lang="en-US" sz="2200" b="1" dirty="0">
                <a:solidFill>
                  <a:srgbClr val="7030A0"/>
                </a:solidFill>
              </a:rPr>
              <a:t> sequence</a:t>
            </a:r>
            <a:r>
              <a:rPr lang="en-US" sz="2200" b="1" dirty="0">
                <a:solidFill>
                  <a:srgbClr val="FF0000"/>
                </a:solidFill>
              </a:rPr>
              <a:t> if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expression&gt;</a:t>
            </a:r>
            <a:r>
              <a:rPr lang="en-US" sz="2200" b="1" dirty="0">
                <a:solidFill>
                  <a:srgbClr val="FF0000"/>
                </a:solidFill>
              </a:rPr>
              <a:t>]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86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already have a list, it’s even easier!</a:t>
            </a:r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numbers = [0,1,2,3,4,5,6,7,8,9]</a:t>
            </a:r>
          </a:p>
          <a:p>
            <a:endParaRPr lang="en-US" dirty="0" smtClean="0"/>
          </a:p>
          <a:p>
            <a:r>
              <a:rPr lang="en-US" dirty="0" smtClean="0"/>
              <a:t>Applying a transformation (multiply by 3) to an entire list: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for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in </a:t>
            </a:r>
            <a:r>
              <a:rPr lang="en-US" sz="2400" b="1" dirty="0">
                <a:solidFill>
                  <a:srgbClr val="7030A0"/>
                </a:solidFill>
              </a:rPr>
              <a:t>range(</a:t>
            </a:r>
            <a:r>
              <a:rPr lang="en-US" sz="2400" b="1" dirty="0" err="1">
                <a:solidFill>
                  <a:srgbClr val="7030A0"/>
                </a:solidFill>
              </a:rPr>
              <a:t>len</a:t>
            </a:r>
            <a:r>
              <a:rPr lang="en-US" sz="2400" b="1" dirty="0">
                <a:solidFill>
                  <a:srgbClr val="7030A0"/>
                </a:solidFill>
              </a:rPr>
              <a:t>(numbers))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numbers[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] </a:t>
            </a:r>
            <a:r>
              <a:rPr lang="en-US" sz="2400" b="1" dirty="0">
                <a:solidFill>
                  <a:srgbClr val="00B050"/>
                </a:solidFill>
              </a:rPr>
              <a:t>*= </a:t>
            </a:r>
            <a:r>
              <a:rPr lang="en-US" sz="2400" b="1" dirty="0" smtClean="0">
                <a:solidFill>
                  <a:srgbClr val="00B050"/>
                </a:solidFill>
              </a:rPr>
              <a:t>3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dirty="0" smtClean="0"/>
              <a:t>List comprehension: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numbers = [</a:t>
            </a:r>
            <a:r>
              <a:rPr lang="en-US" b="1" dirty="0" err="1">
                <a:solidFill>
                  <a:srgbClr val="00B050"/>
                </a:solidFill>
              </a:rPr>
              <a:t>num</a:t>
            </a:r>
            <a:r>
              <a:rPr lang="en-US" b="1" dirty="0">
                <a:solidFill>
                  <a:srgbClr val="00B050"/>
                </a:solidFill>
              </a:rPr>
              <a:t> * 3</a:t>
            </a:r>
            <a:r>
              <a:rPr lang="en-US" b="1" dirty="0">
                <a:solidFill>
                  <a:srgbClr val="FF0000"/>
                </a:solidFill>
              </a:rPr>
              <a:t> for </a:t>
            </a:r>
            <a:r>
              <a:rPr lang="en-US" b="1" dirty="0" err="1">
                <a:solidFill>
                  <a:srgbClr val="7030A0"/>
                </a:solidFill>
              </a:rPr>
              <a:t>num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7030A0"/>
                </a:solidFill>
              </a:rPr>
              <a:t>numbers</a:t>
            </a:r>
            <a:r>
              <a:rPr lang="en-US" b="1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9248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– To String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5867400" cy="4623816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class Car(object):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""" Blueprint for a virtual car """</a:t>
            </a: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def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Algerian" panose="04020705040A02060702" pitchFamily="82" charset="0"/>
              </a:rPr>
              <a:t>__</a:t>
            </a:r>
            <a:r>
              <a:rPr lang="en-US" sz="1600" b="1" dirty="0" err="1">
                <a:solidFill>
                  <a:srgbClr val="FF0000"/>
                </a:solidFill>
              </a:rPr>
              <a:t>init</a:t>
            </a:r>
            <a:r>
              <a:rPr lang="en-US" sz="1600" b="1" dirty="0">
                <a:solidFill>
                  <a:srgbClr val="FF0000"/>
                </a:solidFill>
                <a:latin typeface="Algerian" panose="04020705040A02060702" pitchFamily="82" charset="0"/>
              </a:rPr>
              <a:t>__</a:t>
            </a:r>
            <a:r>
              <a:rPr lang="en-US" sz="1600" b="1" dirty="0">
                <a:solidFill>
                  <a:srgbClr val="FF0000"/>
                </a:solidFill>
              </a:rPr>
              <a:t>(self, name):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</a:rPr>
              <a:t>self.miles</a:t>
            </a:r>
            <a:r>
              <a:rPr lang="en-US" sz="1600" b="1" dirty="0">
                <a:solidFill>
                  <a:srgbClr val="FF0000"/>
                </a:solidFill>
              </a:rPr>
              <a:t> = 0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self.name = name</a:t>
            </a: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</a:t>
            </a:r>
            <a:r>
              <a:rPr lang="en-US" sz="1600" b="1" dirty="0" err="1">
                <a:solidFill>
                  <a:srgbClr val="7030A0"/>
                </a:solidFill>
              </a:rPr>
              <a:t>def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Algerian" panose="04020705040A02060702" pitchFamily="82" charset="0"/>
              </a:rPr>
              <a:t>__</a:t>
            </a:r>
            <a:r>
              <a:rPr lang="en-US" sz="1600" b="1" dirty="0" err="1">
                <a:solidFill>
                  <a:srgbClr val="7030A0"/>
                </a:solidFill>
              </a:rPr>
              <a:t>str</a:t>
            </a:r>
            <a:r>
              <a:rPr lang="en-US" sz="1600" b="1" dirty="0">
                <a:solidFill>
                  <a:srgbClr val="7030A0"/>
                </a:solidFill>
                <a:latin typeface="Algerian" panose="04020705040A02060702" pitchFamily="82" charset="0"/>
              </a:rPr>
              <a:t>__</a:t>
            </a:r>
            <a:r>
              <a:rPr lang="en-US" sz="1600" b="1" dirty="0">
                <a:solidFill>
                  <a:srgbClr val="7030A0"/>
                </a:solidFill>
              </a:rPr>
              <a:t>(self):	          </a:t>
            </a:r>
            <a:r>
              <a:rPr lang="en-US" sz="1600" b="1" dirty="0" smtClean="0">
                <a:solidFill>
                  <a:srgbClr val="7030A0"/>
                </a:solidFill>
              </a:rPr>
              <a:t>#defines </a:t>
            </a:r>
            <a:r>
              <a:rPr lang="en-US" sz="1600" b="1" dirty="0">
                <a:solidFill>
                  <a:srgbClr val="7030A0"/>
                </a:solidFill>
              </a:rPr>
              <a:t>how the object will </a:t>
            </a:r>
            <a:r>
              <a:rPr lang="en-US" sz="1600" b="1" dirty="0" smtClean="0">
                <a:solidFill>
                  <a:srgbClr val="7030A0"/>
                </a:solidFill>
              </a:rPr>
              <a:t>convert</a:t>
            </a:r>
            <a:endParaRPr lang="en-US" sz="16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reply = "Car object\n"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reply += "Name: " + self.name + "\n"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reply += "Mileage: " + </a:t>
            </a:r>
            <a:r>
              <a:rPr lang="en-US" sz="1600" b="1" dirty="0" err="1">
                <a:solidFill>
                  <a:srgbClr val="7030A0"/>
                </a:solidFill>
              </a:rPr>
              <a:t>str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self.miles</a:t>
            </a:r>
            <a:r>
              <a:rPr lang="en-US" sz="1600" b="1" dirty="0">
                <a:solidFill>
                  <a:srgbClr val="7030A0"/>
                </a:solidFill>
              </a:rPr>
              <a:t>) + "\n"</a:t>
            </a: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return reply</a:t>
            </a: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def</a:t>
            </a:r>
            <a:r>
              <a:rPr lang="en-US" sz="1600" b="1" dirty="0">
                <a:solidFill>
                  <a:srgbClr val="FF0000"/>
                </a:solidFill>
              </a:rPr>
              <a:t> speak(self, text):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print self.name, ":",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76400"/>
            <a:ext cx="4038600" cy="46238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“to string”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method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5" name="Picture 2" descr="http://passat.biz/wp-content/uploads/2010/10/volkswagen-beet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339815"/>
            <a:ext cx="3352800" cy="12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already have a list, it’s even easier!</a:t>
            </a:r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letters = ['</a:t>
            </a:r>
            <a:r>
              <a:rPr lang="en-US" b="1" dirty="0" err="1">
                <a:solidFill>
                  <a:srgbClr val="FF0000"/>
                </a:solidFill>
              </a:rPr>
              <a:t>a','b','c','d','e</a:t>
            </a:r>
            <a:r>
              <a:rPr lang="en-US" b="1" dirty="0" smtClean="0">
                <a:solidFill>
                  <a:srgbClr val="FF0000"/>
                </a:solidFill>
              </a:rPr>
              <a:t>']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Applying a filter (upper case) to the entire list: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for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in </a:t>
            </a:r>
            <a:r>
              <a:rPr lang="en-US" sz="2400" b="1" dirty="0">
                <a:solidFill>
                  <a:srgbClr val="7030A0"/>
                </a:solidFill>
              </a:rPr>
              <a:t>range(</a:t>
            </a:r>
            <a:r>
              <a:rPr lang="en-US" sz="2400" b="1" dirty="0" err="1">
                <a:solidFill>
                  <a:srgbClr val="7030A0"/>
                </a:solidFill>
              </a:rPr>
              <a:t>len</a:t>
            </a:r>
            <a:r>
              <a:rPr lang="en-US" sz="2400" b="1" dirty="0">
                <a:solidFill>
                  <a:srgbClr val="7030A0"/>
                </a:solidFill>
              </a:rPr>
              <a:t>(letters))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letters[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] = letters[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]</a:t>
            </a:r>
            <a:r>
              <a:rPr lang="en-US" sz="2400" b="1" dirty="0">
                <a:solidFill>
                  <a:srgbClr val="00B050"/>
                </a:solidFill>
              </a:rPr>
              <a:t>.upper</a:t>
            </a:r>
            <a:r>
              <a:rPr lang="en-US" sz="2400" b="1" dirty="0" smtClean="0">
                <a:solidFill>
                  <a:srgbClr val="00B050"/>
                </a:solidFill>
              </a:rPr>
              <a:t>()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dirty="0" smtClean="0"/>
              <a:t>List comprehension: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letters = [</a:t>
            </a:r>
            <a:r>
              <a:rPr lang="en-US" sz="2800" b="1" dirty="0" err="1">
                <a:solidFill>
                  <a:srgbClr val="00B050"/>
                </a:solidFill>
              </a:rPr>
              <a:t>char.upper</a:t>
            </a:r>
            <a:r>
              <a:rPr lang="en-US" sz="2800" b="1" dirty="0">
                <a:solidFill>
                  <a:srgbClr val="00B050"/>
                </a:solidFill>
              </a:rPr>
              <a:t>() </a:t>
            </a:r>
            <a:r>
              <a:rPr lang="en-US" sz="2800" b="1" dirty="0">
                <a:solidFill>
                  <a:srgbClr val="FF0000"/>
                </a:solidFill>
              </a:rPr>
              <a:t>for </a:t>
            </a:r>
            <a:r>
              <a:rPr lang="en-US" sz="2800" b="1" dirty="0">
                <a:solidFill>
                  <a:srgbClr val="7030A0"/>
                </a:solidFill>
              </a:rPr>
              <a:t>char</a:t>
            </a:r>
            <a:r>
              <a:rPr lang="en-US" sz="2800" b="1" dirty="0">
                <a:solidFill>
                  <a:srgbClr val="FF0000"/>
                </a:solidFill>
              </a:rPr>
              <a:t> in </a:t>
            </a:r>
            <a:r>
              <a:rPr lang="en-US" sz="2800" b="1" dirty="0">
                <a:solidFill>
                  <a:srgbClr val="7030A0"/>
                </a:solidFill>
              </a:rPr>
              <a:t>letters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770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we already have a list, it’s even easier!</a:t>
            </a:r>
            <a:endParaRPr lang="en-US" dirty="0"/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numbers = [0,1,2,3,4,5,6,7,8,9]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Applying a filter (divisible by 3) to the entire list: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numbers_div_3 = []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for 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in </a:t>
            </a:r>
            <a:r>
              <a:rPr lang="en-US" sz="2400" b="1" dirty="0">
                <a:solidFill>
                  <a:srgbClr val="7030A0"/>
                </a:solidFill>
              </a:rPr>
              <a:t>numbers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if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% 3 == 0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numbers_div_3.append(</a:t>
            </a:r>
            <a:r>
              <a:rPr lang="en-US" sz="2400" b="1" dirty="0" err="1">
                <a:solidFill>
                  <a:srgbClr val="00B050"/>
                </a:solidFill>
              </a:rPr>
              <a:t>num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numbers = </a:t>
            </a:r>
            <a:r>
              <a:rPr lang="en-US" sz="2400" b="1" dirty="0" smtClean="0">
                <a:solidFill>
                  <a:srgbClr val="FF0000"/>
                </a:solidFill>
              </a:rPr>
              <a:t>numbers_div_3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dirty="0" smtClean="0"/>
              <a:t>List comprehension: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numbers = [</a:t>
            </a:r>
            <a:r>
              <a:rPr lang="en-US" sz="2800" b="1" dirty="0" err="1">
                <a:solidFill>
                  <a:srgbClr val="00B050"/>
                </a:solidFill>
              </a:rPr>
              <a:t>num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for </a:t>
            </a:r>
            <a:r>
              <a:rPr lang="en-US" sz="2800" b="1" dirty="0" err="1">
                <a:solidFill>
                  <a:srgbClr val="7030A0"/>
                </a:solidFill>
              </a:rPr>
              <a:t>num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in </a:t>
            </a:r>
            <a:r>
              <a:rPr lang="en-US" sz="2800" b="1" dirty="0">
                <a:solidFill>
                  <a:srgbClr val="7030A0"/>
                </a:solidFill>
              </a:rPr>
              <a:t>numbers</a:t>
            </a:r>
            <a:r>
              <a:rPr lang="en-US" sz="2800" b="1" dirty="0">
                <a:solidFill>
                  <a:srgbClr val="FF0000"/>
                </a:solidFill>
              </a:rPr>
              <a:t> if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% 3 == 0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66721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Divisible By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list comprehensions to mimic this exchange: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Don’t forget to validate your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conversions!</a:t>
            </a:r>
            <a:r>
              <a:rPr lang="en-US" dirty="0" smtClean="0"/>
              <a:t>)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Please enter a lower bound (</a:t>
            </a:r>
            <a:r>
              <a:rPr lang="en-US" sz="2400" b="1" dirty="0" err="1">
                <a:solidFill>
                  <a:srgbClr val="00B050"/>
                </a:solidFill>
              </a:rPr>
              <a:t>int</a:t>
            </a:r>
            <a:r>
              <a:rPr lang="en-US" sz="2400" b="1" dirty="0">
                <a:solidFill>
                  <a:srgbClr val="00B050"/>
                </a:solidFill>
              </a:rPr>
              <a:t>): cat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That's not an integer.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Please enter a lower bound (</a:t>
            </a:r>
            <a:r>
              <a:rPr lang="en-US" sz="2400" b="1" dirty="0" err="1">
                <a:solidFill>
                  <a:srgbClr val="00B050"/>
                </a:solidFill>
              </a:rPr>
              <a:t>int</a:t>
            </a:r>
            <a:r>
              <a:rPr lang="en-US" sz="2400" b="1" dirty="0">
                <a:solidFill>
                  <a:srgbClr val="00B050"/>
                </a:solidFill>
              </a:rPr>
              <a:t>): 0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Please enter an upper bound (</a:t>
            </a:r>
            <a:r>
              <a:rPr lang="en-US" sz="2400" b="1" dirty="0" err="1">
                <a:solidFill>
                  <a:srgbClr val="00B050"/>
                </a:solidFill>
              </a:rPr>
              <a:t>int</a:t>
            </a:r>
            <a:r>
              <a:rPr lang="en-US" sz="2400" b="1" dirty="0">
                <a:solidFill>
                  <a:srgbClr val="00B050"/>
                </a:solidFill>
              </a:rPr>
              <a:t>): 50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All of the even numbers between 0 and 50 :  [0, 2, 4, 6, 8, 10, 12, 14, 16, 18, 20, 22, 24, 26, 28, 30, 32, 34, 36, 38, 40, 42, 44, 46, 48, 50]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Please enter a number to divide by (</a:t>
            </a:r>
            <a:r>
              <a:rPr lang="en-US" sz="2400" b="1" dirty="0" err="1">
                <a:solidFill>
                  <a:srgbClr val="00B050"/>
                </a:solidFill>
              </a:rPr>
              <a:t>int</a:t>
            </a:r>
            <a:r>
              <a:rPr lang="en-US" sz="2400" b="1" dirty="0">
                <a:solidFill>
                  <a:srgbClr val="00B050"/>
                </a:solidFill>
              </a:rPr>
              <a:t>): 7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All of the even numbers between 0 and 50 that are divisible by 7 : [0, 14, 28, 42]</a:t>
            </a:r>
          </a:p>
        </p:txBody>
      </p:sp>
    </p:spTree>
    <p:extLst>
      <p:ext uri="{BB962C8B-B14F-4D97-AF65-F5344CB8AC3E}">
        <p14:creationId xmlns:p14="http://schemas.microsoft.com/office/powerpoint/2010/main" val="3902228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Divisible By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105399"/>
          </a:xfrm>
        </p:spPr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valid_int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(description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):	#we are going to do this a lot, so use a function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while True: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try: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valid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raw_input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("Please enter " + description + " 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): "))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except: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print "That's not an integer."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return valid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lower = </a:t>
            </a:r>
            <a:r>
              <a:rPr lang="en-US" b="1" dirty="0" err="1">
                <a:solidFill>
                  <a:srgbClr val="FF0000"/>
                </a:solidFill>
              </a:rPr>
              <a:t>valid_int</a:t>
            </a:r>
            <a:r>
              <a:rPr lang="en-US" b="1" dirty="0">
                <a:solidFill>
                  <a:srgbClr val="FF0000"/>
                </a:solidFill>
              </a:rPr>
              <a:t>("a lower bound")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upper = </a:t>
            </a:r>
            <a:r>
              <a:rPr lang="en-US" b="1" dirty="0" err="1">
                <a:solidFill>
                  <a:srgbClr val="FF0000"/>
                </a:solidFill>
              </a:rPr>
              <a:t>valid_int</a:t>
            </a:r>
            <a:r>
              <a:rPr lang="en-US" b="1" dirty="0">
                <a:solidFill>
                  <a:srgbClr val="FF0000"/>
                </a:solidFill>
              </a:rPr>
              <a:t>("an upper bound")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"All of the even numbers between", lower, "and", upper, ": ",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>
                <a:solidFill>
                  <a:srgbClr val="7030A0"/>
                </a:solidFill>
              </a:rPr>
              <a:t>[2*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for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in range(lower, upper/2+1)]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factor = </a:t>
            </a:r>
            <a:r>
              <a:rPr lang="en-US" b="1" dirty="0" err="1">
                <a:solidFill>
                  <a:srgbClr val="FF0000"/>
                </a:solidFill>
              </a:rPr>
              <a:t>valid_int</a:t>
            </a:r>
            <a:r>
              <a:rPr lang="en-US" b="1" dirty="0">
                <a:solidFill>
                  <a:srgbClr val="FF0000"/>
                </a:solidFill>
              </a:rPr>
              <a:t>("a number to divide by")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print "All of the even numbers between", lower, "and", upper, "that are divisible by", factor, ":",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>
                <a:solidFill>
                  <a:srgbClr val="7030A0"/>
                </a:solidFill>
              </a:rPr>
              <a:t>[2*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for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in range(lower, upper/2+1) if 2*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% factor == 0]</a:t>
            </a:r>
          </a:p>
        </p:txBody>
      </p:sp>
    </p:spTree>
    <p:extLst>
      <p:ext uri="{BB962C8B-B14F-4D97-AF65-F5344CB8AC3E}">
        <p14:creationId xmlns:p14="http://schemas.microsoft.com/office/powerpoint/2010/main" val="769679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&amp;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While we can work with attributes directly, using </a:t>
            </a:r>
            <a:r>
              <a:rPr lang="en-US" b="1" dirty="0" err="1" smtClean="0"/>
              <a:t>object.attribute</a:t>
            </a:r>
            <a:r>
              <a:rPr lang="en-US" dirty="0" smtClean="0"/>
              <a:t>, we often want to provide some protection on those attributes.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Should a program just be able to set an attribute’s value to anything?</a:t>
            </a:r>
          </a:p>
          <a:p>
            <a:endParaRPr lang="en-US" dirty="0"/>
          </a:p>
          <a:p>
            <a:pPr lvl="1"/>
            <a:r>
              <a:rPr lang="en-US" dirty="0" smtClean="0"/>
              <a:t>Should something special happen when a value is changed, or should another value also change?</a:t>
            </a:r>
          </a:p>
          <a:p>
            <a:endParaRPr lang="en-US" dirty="0" smtClean="0"/>
          </a:p>
          <a:p>
            <a:r>
              <a:rPr lang="en-US" dirty="0" smtClean="0"/>
              <a:t>For validation and data protection, we </a:t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b="1" dirty="0" smtClean="0"/>
              <a:t>encapsulation</a:t>
            </a:r>
            <a:r>
              <a:rPr lang="en-US" dirty="0" smtClean="0"/>
              <a:t>! We write methods </a:t>
            </a:r>
            <a:br>
              <a:rPr lang="en-US" dirty="0" smtClean="0"/>
            </a:br>
            <a:r>
              <a:rPr lang="en-US" dirty="0" smtClean="0"/>
              <a:t>to manage access to data.</a:t>
            </a:r>
            <a:endParaRPr lang="en-US" dirty="0"/>
          </a:p>
        </p:txBody>
      </p:sp>
      <p:pic>
        <p:nvPicPr>
          <p:cNvPr id="2050" name="Picture 2" descr="http://techsharer.com/wp-content/uploads/2013/11/encapsul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92166"/>
            <a:ext cx="2232852" cy="17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7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&amp;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Public</a:t>
            </a:r>
            <a:r>
              <a:rPr lang="en-US" dirty="0" smtClean="0"/>
              <a:t> methods and data can be accessed directly and changed by anyone.</a:t>
            </a:r>
          </a:p>
          <a:p>
            <a:endParaRPr lang="en-US" dirty="0"/>
          </a:p>
          <a:p>
            <a:r>
              <a:rPr lang="en-US" b="1" dirty="0" smtClean="0"/>
              <a:t>Private</a:t>
            </a:r>
            <a:r>
              <a:rPr lang="en-US" dirty="0" smtClean="0"/>
              <a:t> methods and data can be accessed directly within a specific instance of the class, but must be indirectly accessed outside of the object.</a:t>
            </a:r>
            <a:endParaRPr lang="en-US" dirty="0"/>
          </a:p>
        </p:txBody>
      </p:sp>
      <p:pic>
        <p:nvPicPr>
          <p:cNvPr id="3074" name="Picture 2" descr="http://upload.wikimedia.org/wikipedia/commons/thumb/8/82/CPT-OOP-interfaces.svg/300px-CPT-OOP-interfac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953000"/>
            <a:ext cx="2857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&amp; Private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class Car(object):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"""Blueprint for a virtual car"""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def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Algerian" panose="04020705040A02060702" pitchFamily="82" charset="0"/>
              </a:rPr>
              <a:t>__</a:t>
            </a:r>
            <a:r>
              <a:rPr lang="en-US" sz="1600" b="1" dirty="0" err="1">
                <a:solidFill>
                  <a:srgbClr val="FF0000"/>
                </a:solidFill>
              </a:rPr>
              <a:t>init</a:t>
            </a:r>
            <a:r>
              <a:rPr lang="en-US" sz="1600" b="1" dirty="0">
                <a:solidFill>
                  <a:srgbClr val="FF0000"/>
                </a:solidFill>
                <a:latin typeface="Algerian" panose="04020705040A02060702" pitchFamily="82" charset="0"/>
              </a:rPr>
              <a:t>__</a:t>
            </a:r>
            <a:r>
              <a:rPr lang="en-US" sz="1600" b="1" dirty="0">
                <a:solidFill>
                  <a:srgbClr val="FF0000"/>
                </a:solidFill>
              </a:rPr>
              <a:t>(self, name):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</a:t>
            </a:r>
            <a:r>
              <a:rPr lang="en-US" sz="1600" b="1" dirty="0" err="1" smtClean="0">
                <a:solidFill>
                  <a:srgbClr val="FF0000"/>
                </a:solidFill>
              </a:rPr>
              <a:t>self.miles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= 0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</a:rPr>
              <a:t>.</a:t>
            </a:r>
            <a:r>
              <a:rPr lang="en-US" sz="1600" b="1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__</a:t>
            </a:r>
            <a:r>
              <a:rPr lang="en-US" sz="1600" b="1" dirty="0" err="1" smtClean="0">
                <a:solidFill>
                  <a:srgbClr val="0070C0"/>
                </a:solidFill>
              </a:rPr>
              <a:t>name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= name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</a:rPr>
              <a:t>Car.count</a:t>
            </a:r>
            <a:r>
              <a:rPr lang="en-US" sz="1600" b="1" dirty="0">
                <a:solidFill>
                  <a:srgbClr val="FF0000"/>
                </a:solidFill>
              </a:rPr>
              <a:t> += 1</a:t>
            </a: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def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Algerian" panose="04020705040A02060702" pitchFamily="82" charset="0"/>
              </a:rPr>
              <a:t>__</a:t>
            </a:r>
            <a:r>
              <a:rPr lang="en-US" sz="1600" b="1" dirty="0" err="1">
                <a:solidFill>
                  <a:srgbClr val="FF0000"/>
                </a:solidFill>
              </a:rPr>
              <a:t>str</a:t>
            </a:r>
            <a:r>
              <a:rPr lang="en-US" sz="1600" b="1" dirty="0">
                <a:solidFill>
                  <a:srgbClr val="FF0000"/>
                </a:solidFill>
                <a:latin typeface="Algerian" panose="04020705040A02060702" pitchFamily="82" charset="0"/>
              </a:rPr>
              <a:t>__</a:t>
            </a:r>
            <a:r>
              <a:rPr lang="en-US" sz="1600" b="1" dirty="0">
                <a:solidFill>
                  <a:srgbClr val="FF0000"/>
                </a:solidFill>
              </a:rPr>
              <a:t>(self):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reply = "Car object\n"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reply += "Name: " + </a:t>
            </a:r>
            <a:r>
              <a:rPr lang="en-US" sz="1600" b="1" dirty="0" err="1">
                <a:solidFill>
                  <a:srgbClr val="0070C0"/>
                </a:solidFill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</a:rPr>
              <a:t>.</a:t>
            </a:r>
            <a:r>
              <a:rPr lang="en-US" sz="1600" b="1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__</a:t>
            </a:r>
            <a:r>
              <a:rPr lang="en-US" sz="1600" b="1" dirty="0" err="1" smtClean="0">
                <a:solidFill>
                  <a:srgbClr val="0070C0"/>
                </a:solidFill>
              </a:rPr>
              <a:t>name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+ "\n"</a:t>
            </a: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reply += "Mileage: " + </a:t>
            </a:r>
            <a:r>
              <a:rPr lang="en-US" sz="1600" b="1" dirty="0" err="1" smtClean="0">
                <a:solidFill>
                  <a:srgbClr val="FF0000"/>
                </a:solidFill>
              </a:rPr>
              <a:t>str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self.miles</a:t>
            </a:r>
            <a:r>
              <a:rPr lang="en-US" sz="1600" b="1" dirty="0" smtClean="0">
                <a:solidFill>
                  <a:srgbClr val="FF0000"/>
                </a:solidFill>
              </a:rPr>
              <a:t>) </a:t>
            </a:r>
            <a:r>
              <a:rPr lang="en-US" sz="1600" b="1" dirty="0">
                <a:solidFill>
                  <a:srgbClr val="FF0000"/>
                </a:solidFill>
              </a:rPr>
              <a:t>+ </a:t>
            </a:r>
            <a:r>
              <a:rPr lang="en-US" sz="1600" b="1" dirty="0" smtClean="0">
                <a:solidFill>
                  <a:srgbClr val="FF0000"/>
                </a:solidFill>
              </a:rPr>
              <a:t>	"\</a:t>
            </a:r>
            <a:r>
              <a:rPr lang="en-US" sz="1600" b="1" dirty="0">
                <a:solidFill>
                  <a:srgbClr val="FF0000"/>
                </a:solidFill>
              </a:rPr>
              <a:t>n"</a:t>
            </a:r>
          </a:p>
          <a:p>
            <a:pPr marL="118872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    return </a:t>
            </a:r>
            <a:r>
              <a:rPr lang="en-US" sz="1600" b="1" dirty="0" smtClean="0">
                <a:solidFill>
                  <a:srgbClr val="FF0000"/>
                </a:solidFill>
              </a:rPr>
              <a:t>reply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sz="2100" b="1" dirty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None/>
            </a:pPr>
            <a:endParaRPr lang="en-US" sz="2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100" b="1" dirty="0" smtClean="0">
                <a:solidFill>
                  <a:srgbClr val="FF0000"/>
                </a:solidFill>
              </a:rPr>
              <a:t>herby </a:t>
            </a:r>
            <a:r>
              <a:rPr lang="en-US" sz="2100" b="1" dirty="0">
                <a:solidFill>
                  <a:srgbClr val="FF0000"/>
                </a:solidFill>
              </a:rPr>
              <a:t>= Car("Herby")</a:t>
            </a:r>
          </a:p>
          <a:p>
            <a:pPr marL="118872" indent="0">
              <a:buNone/>
            </a:pPr>
            <a:endParaRPr lang="en-US" sz="21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print herby.name	                #error!</a:t>
            </a:r>
          </a:p>
          <a:p>
            <a:pPr marL="118872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print </a:t>
            </a:r>
            <a:r>
              <a:rPr lang="en-US" sz="2100" b="1" dirty="0" err="1" smtClean="0">
                <a:solidFill>
                  <a:srgbClr val="7030A0"/>
                </a:solidFill>
              </a:rPr>
              <a:t>herby.</a:t>
            </a:r>
            <a:r>
              <a:rPr lang="en-US" sz="2100" b="1" dirty="0" err="1" smtClean="0">
                <a:solidFill>
                  <a:srgbClr val="7030A0"/>
                </a:solidFill>
                <a:latin typeface="Algerian" panose="04020705040A02060702" pitchFamily="82" charset="0"/>
              </a:rPr>
              <a:t>__</a:t>
            </a:r>
            <a:r>
              <a:rPr lang="en-US" sz="2100" b="1" dirty="0" err="1" smtClean="0">
                <a:solidFill>
                  <a:srgbClr val="7030A0"/>
                </a:solidFill>
              </a:rPr>
              <a:t>name</a:t>
            </a:r>
            <a:r>
              <a:rPr lang="en-US" sz="2100" b="1" dirty="0" smtClean="0">
                <a:solidFill>
                  <a:srgbClr val="7030A0"/>
                </a:solidFill>
              </a:rPr>
              <a:t>                #error!</a:t>
            </a:r>
          </a:p>
          <a:p>
            <a:pPr marL="118872" indent="0">
              <a:buNone/>
            </a:pPr>
            <a:r>
              <a:rPr lang="en-US" sz="2100" b="1" dirty="0" err="1" smtClean="0">
                <a:solidFill>
                  <a:srgbClr val="7030A0"/>
                </a:solidFill>
              </a:rPr>
              <a:t>herby.</a:t>
            </a:r>
            <a:r>
              <a:rPr lang="en-US" sz="2100" b="1" dirty="0" err="1" smtClean="0">
                <a:solidFill>
                  <a:srgbClr val="7030A0"/>
                </a:solidFill>
                <a:latin typeface="Algerian" panose="04020705040A02060702" pitchFamily="82" charset="0"/>
              </a:rPr>
              <a:t>__</a:t>
            </a:r>
            <a:r>
              <a:rPr lang="en-US" sz="2100" b="1" dirty="0" err="1" smtClean="0">
                <a:solidFill>
                  <a:srgbClr val="7030A0"/>
                </a:solidFill>
              </a:rPr>
              <a:t>name</a:t>
            </a:r>
            <a:r>
              <a:rPr lang="en-US" sz="2100" b="1" dirty="0" smtClean="0">
                <a:solidFill>
                  <a:srgbClr val="7030A0"/>
                </a:solidFill>
              </a:rPr>
              <a:t> = "</a:t>
            </a:r>
            <a:r>
              <a:rPr lang="en-US" sz="2100" b="1" dirty="0">
                <a:solidFill>
                  <a:srgbClr val="7030A0"/>
                </a:solidFill>
              </a:rPr>
              <a:t>Test " </a:t>
            </a:r>
            <a:r>
              <a:rPr lang="en-US" sz="2100" b="1" dirty="0" smtClean="0">
                <a:solidFill>
                  <a:srgbClr val="7030A0"/>
                </a:solidFill>
              </a:rPr>
              <a:t>      #doesn’t work!</a:t>
            </a:r>
          </a:p>
          <a:p>
            <a:pPr marL="118872" indent="0">
              <a:buNone/>
            </a:pPr>
            <a:endParaRPr lang="en-US" sz="2100" b="1" dirty="0">
              <a:solidFill>
                <a:srgbClr val="7030A0"/>
              </a:solidFill>
            </a:endParaRPr>
          </a:p>
          <a:p>
            <a:r>
              <a:rPr lang="en-US" sz="2900" dirty="0" smtClean="0"/>
              <a:t>Two underscores in front of the name of a method or attribute mark it as </a:t>
            </a:r>
            <a:r>
              <a:rPr lang="en-US" sz="2900" b="1" dirty="0" smtClean="0"/>
              <a:t>private</a:t>
            </a:r>
            <a:r>
              <a:rPr lang="en-US" sz="2900" dirty="0" smtClean="0"/>
              <a:t>. All other methods and attributes are </a:t>
            </a:r>
            <a:r>
              <a:rPr lang="en-US" sz="2900" b="1" dirty="0" smtClean="0"/>
              <a:t>public</a:t>
            </a:r>
            <a:r>
              <a:rPr lang="en-US" sz="2900" dirty="0" smtClean="0"/>
              <a:t>.</a:t>
            </a:r>
          </a:p>
          <a:p>
            <a:endParaRPr lang="en-US" sz="2900" dirty="0"/>
          </a:p>
          <a:p>
            <a:r>
              <a:rPr lang="en-US" sz="2900" dirty="0" smtClean="0"/>
              <a:t>Trying to change a private variable outside of the class will cause an error.</a:t>
            </a:r>
          </a:p>
          <a:p>
            <a:endParaRPr lang="en-US" sz="2900" b="1" dirty="0">
              <a:solidFill>
                <a:srgbClr val="7030A0"/>
              </a:solidFill>
            </a:endParaRPr>
          </a:p>
          <a:p>
            <a:r>
              <a:rPr lang="en-US" sz="2900" b="1" dirty="0" smtClean="0">
                <a:solidFill>
                  <a:srgbClr val="00B050"/>
                </a:solidFill>
              </a:rPr>
              <a:t>RL Note: In a real project, by default, all attributes should be private. You must justify making something public!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828800" y="3352800"/>
            <a:ext cx="32004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76600" y="3962400"/>
            <a:ext cx="1752600" cy="381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&amp; Read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Restoring read to a private attribute: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smtClean="0">
                <a:solidFill>
                  <a:srgbClr val="FF0000"/>
                </a:solidFill>
              </a:rPr>
              <a:t>property		#decorator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def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name</a:t>
            </a:r>
            <a:r>
              <a:rPr lang="en-US" b="1" dirty="0" smtClean="0">
                <a:solidFill>
                  <a:srgbClr val="FF0000"/>
                </a:solidFill>
              </a:rPr>
              <a:t>(self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return </a:t>
            </a:r>
            <a:r>
              <a:rPr lang="en-US" b="1" dirty="0" err="1">
                <a:solidFill>
                  <a:srgbClr val="FF0000"/>
                </a:solidFill>
              </a:rPr>
              <a:t>self</a:t>
            </a:r>
            <a:r>
              <a:rPr lang="en-US" b="1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__</a:t>
            </a:r>
            <a:r>
              <a:rPr lang="en-US" b="1" dirty="0" err="1" smtClean="0">
                <a:solidFill>
                  <a:srgbClr val="7030A0"/>
                </a:solidFill>
              </a:rPr>
              <a:t>name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print herby.</a:t>
            </a:r>
            <a:r>
              <a:rPr lang="en-US" b="1" dirty="0" smtClean="0">
                <a:solidFill>
                  <a:srgbClr val="7030A0"/>
                </a:solidFill>
              </a:rPr>
              <a:t>name</a:t>
            </a:r>
            <a:r>
              <a:rPr lang="en-US" b="1" dirty="0" smtClean="0">
                <a:solidFill>
                  <a:srgbClr val="FF0000"/>
                </a:solidFill>
              </a:rPr>
              <a:t>	#note, no underscores!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&amp; Write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Restoring write to a </a:t>
            </a:r>
            <a:r>
              <a:rPr lang="en-US" dirty="0"/>
              <a:t>private </a:t>
            </a:r>
            <a:r>
              <a:rPr lang="en-US" dirty="0" smtClean="0"/>
              <a:t>attribute: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@</a:t>
            </a:r>
            <a:r>
              <a:rPr lang="en-US" sz="2800" b="1" dirty="0" err="1" smtClean="0">
                <a:solidFill>
                  <a:srgbClr val="7030A0"/>
                </a:solidFill>
              </a:rPr>
              <a:t>name</a:t>
            </a:r>
            <a:r>
              <a:rPr lang="en-US" sz="2800" b="1" dirty="0" err="1" smtClean="0">
                <a:solidFill>
                  <a:srgbClr val="FF0000"/>
                </a:solidFill>
              </a:rPr>
              <a:t>.setter</a:t>
            </a:r>
            <a:r>
              <a:rPr lang="en-US" sz="2800" b="1" dirty="0" smtClean="0">
                <a:solidFill>
                  <a:srgbClr val="FF0000"/>
                </a:solidFill>
              </a:rPr>
              <a:t>	    #decorator, use this format.</a:t>
            </a: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en-US" sz="2800" b="1" dirty="0" err="1" smtClean="0">
                <a:solidFill>
                  <a:srgbClr val="FF0000"/>
                </a:solidFill>
              </a:rPr>
              <a:t>def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name</a:t>
            </a:r>
            <a:r>
              <a:rPr lang="en-US" sz="2800" b="1" dirty="0" smtClean="0">
                <a:solidFill>
                  <a:srgbClr val="FF0000"/>
                </a:solidFill>
              </a:rPr>
              <a:t>(self</a:t>
            </a:r>
            <a:r>
              <a:rPr lang="en-US" sz="2800" b="1" dirty="0">
                <a:solidFill>
                  <a:srgbClr val="FF0000"/>
                </a:solidFill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</a:rPr>
              <a:t>new_name</a:t>
            </a:r>
            <a:r>
              <a:rPr lang="en-US" sz="2800" b="1" dirty="0" smtClean="0">
                <a:solidFill>
                  <a:srgbClr val="FF0000"/>
                </a:solidFill>
              </a:rPr>
              <a:t>):</a:t>
            </a: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if </a:t>
            </a:r>
            <a:r>
              <a:rPr lang="en-US" sz="2800" b="1" dirty="0" err="1" smtClean="0">
                <a:solidFill>
                  <a:srgbClr val="FF0000"/>
                </a:solidFill>
              </a:rPr>
              <a:t>new_name</a:t>
            </a:r>
            <a:r>
              <a:rPr lang="en-US" sz="2800" b="1" dirty="0" smtClean="0">
                <a:solidFill>
                  <a:srgbClr val="FF0000"/>
                </a:solidFill>
              </a:rPr>
              <a:t> == "</a:t>
            </a:r>
            <a:r>
              <a:rPr lang="en-US" sz="2800" b="1" dirty="0">
                <a:solidFill>
                  <a:srgbClr val="FF0000"/>
                </a:solidFill>
              </a:rPr>
              <a:t>"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     </a:t>
            </a:r>
            <a:r>
              <a:rPr lang="en-US" sz="2800" b="1" dirty="0" smtClean="0">
                <a:solidFill>
                  <a:srgbClr val="FF0000"/>
                </a:solidFill>
              </a:rPr>
              <a:t>print "</a:t>
            </a:r>
            <a:r>
              <a:rPr lang="en-US" sz="2800" b="1" dirty="0">
                <a:solidFill>
                  <a:srgbClr val="FF0000"/>
                </a:solidFill>
              </a:rPr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talking car needs a name!"</a:t>
            </a: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         </a:t>
            </a:r>
            <a:r>
              <a:rPr lang="en-US" sz="2800" b="1" dirty="0" err="1">
                <a:solidFill>
                  <a:srgbClr val="FF0000"/>
                </a:solidFill>
              </a:rPr>
              <a:t>self</a:t>
            </a:r>
            <a:r>
              <a:rPr lang="en-US" sz="2800" b="1" dirty="0" err="1" smtClean="0">
                <a:solidFill>
                  <a:srgbClr val="FF0000"/>
                </a:solidFill>
              </a:rPr>
              <a:t>.</a:t>
            </a:r>
            <a:r>
              <a:rPr lang="en-US" sz="2800" b="1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__</a:t>
            </a:r>
            <a:r>
              <a:rPr lang="en-US" sz="2800" b="1" dirty="0" err="1" smtClean="0">
                <a:solidFill>
                  <a:srgbClr val="7030A0"/>
                </a:solidFill>
              </a:rPr>
              <a:t>name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 </a:t>
            </a:r>
            <a:r>
              <a:rPr lang="en-US" sz="2800" b="1" dirty="0" err="1" smtClean="0">
                <a:solidFill>
                  <a:srgbClr val="FF0000"/>
                </a:solidFill>
              </a:rPr>
              <a:t>new_name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            print "Name change successful."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&amp;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3752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class Car(object):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</a:t>
            </a:r>
            <a:r>
              <a:rPr lang="en-US" sz="900" b="1" dirty="0" smtClean="0">
                <a:solidFill>
                  <a:srgbClr val="FF0000"/>
                </a:solidFill>
              </a:rPr>
              <a:t>   """A blueprint for a virtual car"""</a:t>
            </a:r>
            <a:endParaRPr lang="en-US" sz="9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count = 0</a:t>
            </a:r>
          </a:p>
          <a:p>
            <a:pPr marL="118872" indent="0">
              <a:buNone/>
            </a:pPr>
            <a:endParaRPr lang="en-US" sz="9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@</a:t>
            </a:r>
            <a:r>
              <a:rPr lang="en-US" sz="900" b="1" dirty="0" err="1">
                <a:solidFill>
                  <a:srgbClr val="FF0000"/>
                </a:solidFill>
              </a:rPr>
              <a:t>staticmethod</a:t>
            </a:r>
            <a:endParaRPr lang="en-US" sz="9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</a:t>
            </a:r>
            <a:r>
              <a:rPr lang="en-US" sz="900" b="1" dirty="0" err="1">
                <a:solidFill>
                  <a:srgbClr val="FF0000"/>
                </a:solidFill>
              </a:rPr>
              <a:t>def</a:t>
            </a:r>
            <a:r>
              <a:rPr lang="en-US" sz="900" b="1" dirty="0">
                <a:solidFill>
                  <a:srgbClr val="FF0000"/>
                </a:solidFill>
              </a:rPr>
              <a:t> inventory():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    </a:t>
            </a:r>
            <a:r>
              <a:rPr lang="en-US" sz="900" b="1" dirty="0" smtClean="0">
                <a:solidFill>
                  <a:srgbClr val="FF0000"/>
                </a:solidFill>
              </a:rPr>
              <a:t>print "\</a:t>
            </a:r>
            <a:r>
              <a:rPr lang="en-US" sz="900" b="1" dirty="0" err="1">
                <a:solidFill>
                  <a:srgbClr val="FF0000"/>
                </a:solidFill>
              </a:rPr>
              <a:t>nThere</a:t>
            </a:r>
            <a:r>
              <a:rPr lang="en-US" sz="900" b="1" dirty="0">
                <a:solidFill>
                  <a:srgbClr val="FF0000"/>
                </a:solidFill>
              </a:rPr>
              <a:t> are", </a:t>
            </a:r>
            <a:r>
              <a:rPr lang="en-US" sz="900" b="1" dirty="0" err="1">
                <a:solidFill>
                  <a:srgbClr val="FF0000"/>
                </a:solidFill>
              </a:rPr>
              <a:t>Car.count</a:t>
            </a:r>
            <a:r>
              <a:rPr lang="en-US" sz="900" b="1" dirty="0">
                <a:solidFill>
                  <a:srgbClr val="FF0000"/>
                </a:solidFill>
              </a:rPr>
              <a:t>, "cars</a:t>
            </a:r>
            <a:r>
              <a:rPr lang="en-US" sz="900" b="1" dirty="0" smtClean="0">
                <a:solidFill>
                  <a:srgbClr val="FF0000"/>
                </a:solidFill>
              </a:rPr>
              <a:t>."</a:t>
            </a:r>
            <a:endParaRPr lang="en-US" sz="9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9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</a:t>
            </a:r>
            <a:r>
              <a:rPr lang="en-US" sz="900" b="1" dirty="0" err="1">
                <a:solidFill>
                  <a:srgbClr val="FF0000"/>
                </a:solidFill>
              </a:rPr>
              <a:t>def</a:t>
            </a:r>
            <a:r>
              <a:rPr lang="en-US" sz="900" b="1" dirty="0">
                <a:solidFill>
                  <a:srgbClr val="FF0000"/>
                </a:solidFill>
              </a:rPr>
              <a:t> __</a:t>
            </a:r>
            <a:r>
              <a:rPr lang="en-US" sz="900" b="1" dirty="0" err="1">
                <a:solidFill>
                  <a:srgbClr val="FF0000"/>
                </a:solidFill>
              </a:rPr>
              <a:t>init</a:t>
            </a:r>
            <a:r>
              <a:rPr lang="en-US" sz="900" b="1" dirty="0">
                <a:solidFill>
                  <a:srgbClr val="FF0000"/>
                </a:solidFill>
              </a:rPr>
              <a:t>__(self, name):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    </a:t>
            </a:r>
            <a:r>
              <a:rPr lang="en-US" sz="900" b="1" dirty="0" err="1" smtClean="0">
                <a:solidFill>
                  <a:srgbClr val="FF0000"/>
                </a:solidFill>
              </a:rPr>
              <a:t>self.miles</a:t>
            </a:r>
            <a:r>
              <a:rPr lang="en-US" sz="900" b="1" dirty="0" smtClean="0">
                <a:solidFill>
                  <a:srgbClr val="FF0000"/>
                </a:solidFill>
              </a:rPr>
              <a:t> </a:t>
            </a:r>
            <a:r>
              <a:rPr lang="en-US" sz="900" b="1" dirty="0">
                <a:solidFill>
                  <a:srgbClr val="FF0000"/>
                </a:solidFill>
              </a:rPr>
              <a:t>= 0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    </a:t>
            </a:r>
            <a:r>
              <a:rPr lang="en-US" sz="900" b="1" dirty="0" err="1">
                <a:solidFill>
                  <a:srgbClr val="7030A0"/>
                </a:solidFill>
              </a:rPr>
              <a:t>self</a:t>
            </a:r>
            <a:r>
              <a:rPr lang="en-US" sz="900" b="1" dirty="0" err="1" smtClean="0">
                <a:solidFill>
                  <a:srgbClr val="7030A0"/>
                </a:solidFill>
              </a:rPr>
              <a:t>.__name</a:t>
            </a:r>
            <a:r>
              <a:rPr lang="en-US" sz="900" b="1" dirty="0" smtClean="0">
                <a:solidFill>
                  <a:srgbClr val="7030A0"/>
                </a:solidFill>
              </a:rPr>
              <a:t> </a:t>
            </a:r>
            <a:r>
              <a:rPr lang="en-US" sz="900" b="1" dirty="0">
                <a:solidFill>
                  <a:srgbClr val="FF0000"/>
                </a:solidFill>
              </a:rPr>
              <a:t>= name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    </a:t>
            </a:r>
            <a:r>
              <a:rPr lang="en-US" sz="900" b="1" dirty="0" err="1">
                <a:solidFill>
                  <a:srgbClr val="FF0000"/>
                </a:solidFill>
              </a:rPr>
              <a:t>Car.count</a:t>
            </a:r>
            <a:r>
              <a:rPr lang="en-US" sz="900" b="1" dirty="0">
                <a:solidFill>
                  <a:srgbClr val="FF0000"/>
                </a:solidFill>
              </a:rPr>
              <a:t> += 1</a:t>
            </a:r>
          </a:p>
          <a:p>
            <a:pPr marL="118872" indent="0">
              <a:buNone/>
            </a:pPr>
            <a:endParaRPr lang="en-US" sz="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100" b="1" dirty="0" smtClean="0">
                <a:solidFill>
                  <a:srgbClr val="FF0000"/>
                </a:solidFill>
              </a:rPr>
              <a:t>    </a:t>
            </a:r>
            <a:r>
              <a:rPr lang="en-US" sz="1100" b="1" dirty="0" smtClean="0">
                <a:solidFill>
                  <a:srgbClr val="7030A0"/>
                </a:solidFill>
              </a:rPr>
              <a:t>@property</a:t>
            </a:r>
          </a:p>
          <a:p>
            <a:pPr marL="118872" indent="0">
              <a:buNone/>
            </a:pPr>
            <a:r>
              <a:rPr lang="en-US" sz="1100" b="1" dirty="0" smtClean="0">
                <a:solidFill>
                  <a:srgbClr val="7030A0"/>
                </a:solidFill>
              </a:rPr>
              <a:t>    </a:t>
            </a:r>
            <a:r>
              <a:rPr lang="en-US" sz="1100" b="1" dirty="0" err="1" smtClean="0">
                <a:solidFill>
                  <a:srgbClr val="7030A0"/>
                </a:solidFill>
              </a:rPr>
              <a:t>def</a:t>
            </a:r>
            <a:r>
              <a:rPr lang="en-US" sz="1100" b="1" dirty="0" smtClean="0">
                <a:solidFill>
                  <a:srgbClr val="7030A0"/>
                </a:solidFill>
              </a:rPr>
              <a:t> name(self):</a:t>
            </a:r>
          </a:p>
          <a:p>
            <a:pPr marL="118872" indent="0">
              <a:buNone/>
            </a:pPr>
            <a:r>
              <a:rPr lang="en-US" sz="1100" b="1" dirty="0" smtClean="0">
                <a:solidFill>
                  <a:srgbClr val="7030A0"/>
                </a:solidFill>
              </a:rPr>
              <a:t>        return </a:t>
            </a:r>
            <a:r>
              <a:rPr lang="en-US" sz="1100" b="1" dirty="0" err="1" smtClean="0">
                <a:solidFill>
                  <a:srgbClr val="7030A0"/>
                </a:solidFill>
              </a:rPr>
              <a:t>self.__name</a:t>
            </a:r>
            <a:endParaRPr lang="en-US" sz="1100" b="1" dirty="0" smtClean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en-US" sz="11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7030A0"/>
                </a:solidFill>
              </a:rPr>
              <a:t>    </a:t>
            </a:r>
            <a:r>
              <a:rPr lang="en-US" sz="1100" b="1" dirty="0" smtClean="0">
                <a:solidFill>
                  <a:srgbClr val="7030A0"/>
                </a:solidFill>
              </a:rPr>
              <a:t>@</a:t>
            </a:r>
            <a:r>
              <a:rPr lang="en-US" sz="1100" b="1" dirty="0" err="1" smtClean="0">
                <a:solidFill>
                  <a:srgbClr val="7030A0"/>
                </a:solidFill>
              </a:rPr>
              <a:t>name.setter</a:t>
            </a:r>
            <a:endParaRPr lang="en-US" sz="11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7030A0"/>
                </a:solidFill>
              </a:rPr>
              <a:t>    </a:t>
            </a:r>
            <a:r>
              <a:rPr lang="en-US" sz="1100" b="1" dirty="0" err="1">
                <a:solidFill>
                  <a:srgbClr val="7030A0"/>
                </a:solidFill>
              </a:rPr>
              <a:t>def</a:t>
            </a:r>
            <a:r>
              <a:rPr lang="en-US" sz="1100" b="1" dirty="0">
                <a:solidFill>
                  <a:srgbClr val="7030A0"/>
                </a:solidFill>
              </a:rPr>
              <a:t> </a:t>
            </a:r>
            <a:r>
              <a:rPr lang="en-US" sz="1100" b="1" dirty="0" smtClean="0">
                <a:solidFill>
                  <a:srgbClr val="7030A0"/>
                </a:solidFill>
              </a:rPr>
              <a:t>name(self</a:t>
            </a:r>
            <a:r>
              <a:rPr lang="en-US" sz="1100" b="1" dirty="0">
                <a:solidFill>
                  <a:srgbClr val="7030A0"/>
                </a:solidFill>
              </a:rPr>
              <a:t>, </a:t>
            </a:r>
            <a:r>
              <a:rPr lang="en-US" sz="1100" b="1" dirty="0" err="1" smtClean="0">
                <a:solidFill>
                  <a:srgbClr val="7030A0"/>
                </a:solidFill>
              </a:rPr>
              <a:t>new_name</a:t>
            </a:r>
            <a:r>
              <a:rPr lang="en-US" sz="1100" b="1" dirty="0" smtClean="0">
                <a:solidFill>
                  <a:srgbClr val="7030A0"/>
                </a:solidFill>
              </a:rPr>
              <a:t>):</a:t>
            </a:r>
            <a:endParaRPr lang="en-US" sz="11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7030A0"/>
                </a:solidFill>
              </a:rPr>
              <a:t>        if </a:t>
            </a:r>
            <a:r>
              <a:rPr lang="en-US" sz="1100" b="1" dirty="0" err="1" smtClean="0">
                <a:solidFill>
                  <a:srgbClr val="7030A0"/>
                </a:solidFill>
              </a:rPr>
              <a:t>new_name</a:t>
            </a:r>
            <a:r>
              <a:rPr lang="en-US" sz="1100" b="1" dirty="0" smtClean="0">
                <a:solidFill>
                  <a:srgbClr val="7030A0"/>
                </a:solidFill>
              </a:rPr>
              <a:t> </a:t>
            </a:r>
            <a:r>
              <a:rPr lang="en-US" sz="1100" b="1" dirty="0">
                <a:solidFill>
                  <a:srgbClr val="7030A0"/>
                </a:solidFill>
              </a:rPr>
              <a:t>== </a:t>
            </a:r>
            <a:r>
              <a:rPr lang="en-US" sz="1100" b="1" dirty="0" smtClean="0">
                <a:solidFill>
                  <a:srgbClr val="7030A0"/>
                </a:solidFill>
              </a:rPr>
              <a:t>"</a:t>
            </a:r>
            <a:r>
              <a:rPr lang="en-US" sz="1100" b="1" dirty="0">
                <a:solidFill>
                  <a:srgbClr val="7030A0"/>
                </a:solidFill>
              </a:rPr>
              <a:t>"</a:t>
            </a:r>
            <a:r>
              <a:rPr lang="en-US" sz="1100" b="1" dirty="0" smtClean="0">
                <a:solidFill>
                  <a:srgbClr val="7030A0"/>
                </a:solidFill>
              </a:rPr>
              <a:t>:</a:t>
            </a:r>
            <a:endParaRPr lang="en-US" sz="11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7030A0"/>
                </a:solidFill>
              </a:rPr>
              <a:t>             </a:t>
            </a:r>
            <a:r>
              <a:rPr lang="en-US" sz="1100" b="1" dirty="0" smtClean="0">
                <a:solidFill>
                  <a:srgbClr val="7030A0"/>
                </a:solidFill>
              </a:rPr>
              <a:t>print "A talking car needs a name!"</a:t>
            </a:r>
            <a:endParaRPr lang="en-US" sz="11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7030A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sz="1100" b="1" dirty="0">
                <a:solidFill>
                  <a:srgbClr val="7030A0"/>
                </a:solidFill>
              </a:rPr>
              <a:t>             </a:t>
            </a:r>
            <a:r>
              <a:rPr lang="en-US" sz="1100" b="1" dirty="0" err="1">
                <a:solidFill>
                  <a:srgbClr val="7030A0"/>
                </a:solidFill>
              </a:rPr>
              <a:t>self</a:t>
            </a:r>
            <a:r>
              <a:rPr lang="en-US" sz="1100" b="1" dirty="0" err="1" smtClean="0">
                <a:solidFill>
                  <a:srgbClr val="7030A0"/>
                </a:solidFill>
              </a:rPr>
              <a:t>.__name</a:t>
            </a:r>
            <a:r>
              <a:rPr lang="en-US" sz="1100" b="1" dirty="0" smtClean="0">
                <a:solidFill>
                  <a:srgbClr val="7030A0"/>
                </a:solidFill>
              </a:rPr>
              <a:t> </a:t>
            </a:r>
            <a:r>
              <a:rPr lang="en-US" sz="1100" b="1" dirty="0">
                <a:solidFill>
                  <a:srgbClr val="7030A0"/>
                </a:solidFill>
              </a:rPr>
              <a:t>= </a:t>
            </a:r>
            <a:r>
              <a:rPr lang="en-US" sz="1100" b="1" dirty="0" err="1" smtClean="0">
                <a:solidFill>
                  <a:srgbClr val="7030A0"/>
                </a:solidFill>
              </a:rPr>
              <a:t>new_name</a:t>
            </a:r>
            <a:endParaRPr lang="en-US" sz="11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1100" b="1" dirty="0">
                <a:solidFill>
                  <a:srgbClr val="7030A0"/>
                </a:solidFill>
              </a:rPr>
              <a:t>             </a:t>
            </a:r>
            <a:r>
              <a:rPr lang="en-US" sz="1100" b="1" dirty="0" smtClean="0">
                <a:solidFill>
                  <a:srgbClr val="7030A0"/>
                </a:solidFill>
              </a:rPr>
              <a:t>print "Name </a:t>
            </a:r>
            <a:r>
              <a:rPr lang="en-US" sz="1100" b="1" dirty="0">
                <a:solidFill>
                  <a:srgbClr val="7030A0"/>
                </a:solidFill>
              </a:rPr>
              <a:t>change successful</a:t>
            </a:r>
            <a:r>
              <a:rPr lang="en-US" sz="1100" b="1" dirty="0" smtClean="0">
                <a:solidFill>
                  <a:srgbClr val="7030A0"/>
                </a:solidFill>
              </a:rPr>
              <a:t>."</a:t>
            </a:r>
            <a:endParaRPr lang="en-US" sz="11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en-US" sz="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</a:t>
            </a:r>
            <a:r>
              <a:rPr lang="en-US" sz="900" b="1" dirty="0" err="1">
                <a:solidFill>
                  <a:srgbClr val="FF0000"/>
                </a:solidFill>
              </a:rPr>
              <a:t>def</a:t>
            </a:r>
            <a:r>
              <a:rPr lang="en-US" sz="900" b="1" dirty="0">
                <a:solidFill>
                  <a:srgbClr val="FF0000"/>
                </a:solidFill>
              </a:rPr>
              <a:t> __</a:t>
            </a:r>
            <a:r>
              <a:rPr lang="en-US" sz="900" b="1" dirty="0" err="1">
                <a:solidFill>
                  <a:srgbClr val="FF0000"/>
                </a:solidFill>
              </a:rPr>
              <a:t>str</a:t>
            </a:r>
            <a:r>
              <a:rPr lang="en-US" sz="900" b="1" dirty="0">
                <a:solidFill>
                  <a:srgbClr val="FF0000"/>
                </a:solidFill>
              </a:rPr>
              <a:t>__(self):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    reply = "Car object\n"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    reply += "Name: " + </a:t>
            </a:r>
            <a:r>
              <a:rPr lang="en-US" sz="900" b="1" dirty="0" err="1">
                <a:solidFill>
                  <a:srgbClr val="7030A0"/>
                </a:solidFill>
              </a:rPr>
              <a:t>self</a:t>
            </a:r>
            <a:r>
              <a:rPr lang="en-US" sz="900" b="1" dirty="0" err="1" smtClean="0">
                <a:solidFill>
                  <a:srgbClr val="7030A0"/>
                </a:solidFill>
              </a:rPr>
              <a:t>.__name</a:t>
            </a:r>
            <a:r>
              <a:rPr lang="en-US" sz="900" b="1" dirty="0" smtClean="0">
                <a:solidFill>
                  <a:srgbClr val="7030A0"/>
                </a:solidFill>
              </a:rPr>
              <a:t> </a:t>
            </a:r>
            <a:r>
              <a:rPr lang="en-US" sz="900" b="1" dirty="0">
                <a:solidFill>
                  <a:srgbClr val="FF0000"/>
                </a:solidFill>
              </a:rPr>
              <a:t>+ "\n"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    reply += "Mileage: " + </a:t>
            </a:r>
            <a:r>
              <a:rPr lang="en-US" sz="900" b="1" dirty="0" err="1" smtClean="0">
                <a:solidFill>
                  <a:srgbClr val="FF0000"/>
                </a:solidFill>
              </a:rPr>
              <a:t>str</a:t>
            </a:r>
            <a:r>
              <a:rPr lang="en-US" sz="900" b="1" dirty="0" smtClean="0">
                <a:solidFill>
                  <a:srgbClr val="FF0000"/>
                </a:solidFill>
              </a:rPr>
              <a:t>(</a:t>
            </a:r>
            <a:r>
              <a:rPr lang="en-US" sz="900" b="1" dirty="0" err="1" smtClean="0">
                <a:solidFill>
                  <a:srgbClr val="FF0000"/>
                </a:solidFill>
              </a:rPr>
              <a:t>self.miles</a:t>
            </a:r>
            <a:r>
              <a:rPr lang="en-US" sz="900" b="1" dirty="0">
                <a:solidFill>
                  <a:srgbClr val="FF0000"/>
                </a:solidFill>
              </a:rPr>
              <a:t>) + "\n"</a:t>
            </a:r>
          </a:p>
          <a:p>
            <a:pPr marL="118872" indent="0">
              <a:buNone/>
            </a:pPr>
            <a:endParaRPr lang="en-US" sz="9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    return reply</a:t>
            </a:r>
          </a:p>
          <a:p>
            <a:pPr marL="118872" indent="0">
              <a:buNone/>
            </a:pPr>
            <a:endParaRPr lang="en-US" sz="9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</a:t>
            </a:r>
            <a:r>
              <a:rPr lang="en-US" sz="900" b="1" dirty="0" err="1">
                <a:solidFill>
                  <a:srgbClr val="FF0000"/>
                </a:solidFill>
              </a:rPr>
              <a:t>def</a:t>
            </a:r>
            <a:r>
              <a:rPr lang="en-US" sz="900" b="1" dirty="0">
                <a:solidFill>
                  <a:srgbClr val="FF0000"/>
                </a:solidFill>
              </a:rPr>
              <a:t> </a:t>
            </a:r>
            <a:r>
              <a:rPr lang="en-US" sz="900" b="1" dirty="0" smtClean="0">
                <a:solidFill>
                  <a:srgbClr val="FF0000"/>
                </a:solidFill>
              </a:rPr>
              <a:t>speak(self, text):</a:t>
            </a:r>
            <a:endParaRPr lang="en-US" sz="9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900" b="1" dirty="0">
                <a:solidFill>
                  <a:srgbClr val="FF0000"/>
                </a:solidFill>
              </a:rPr>
              <a:t>        </a:t>
            </a:r>
            <a:r>
              <a:rPr lang="en-US" sz="900" b="1" dirty="0" smtClean="0">
                <a:solidFill>
                  <a:srgbClr val="FF0000"/>
                </a:solidFill>
              </a:rPr>
              <a:t>print text</a:t>
            </a:r>
            <a:endParaRPr lang="en-US" sz="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kitt</a:t>
            </a:r>
            <a:r>
              <a:rPr lang="en-US" b="1" dirty="0">
                <a:solidFill>
                  <a:srgbClr val="FF0000"/>
                </a:solidFill>
              </a:rPr>
              <a:t> = Car("</a:t>
            </a:r>
            <a:r>
              <a:rPr lang="en-US" b="1" dirty="0" err="1">
                <a:solidFill>
                  <a:srgbClr val="FF0000"/>
                </a:solidFill>
              </a:rPr>
              <a:t>Kitt</a:t>
            </a:r>
            <a:r>
              <a:rPr lang="en-US" b="1" dirty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herby = Car("Herby")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print </a:t>
            </a:r>
            <a:r>
              <a:rPr lang="en-US" b="1" dirty="0" err="1" smtClean="0">
                <a:solidFill>
                  <a:srgbClr val="FF0000"/>
                </a:solidFill>
              </a:rPr>
              <a:t>kitt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herby.name = 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herby.name = "New Bug"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print herby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Car.inventory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sz="2900" dirty="0" smtClean="0"/>
          </a:p>
          <a:p>
            <a:r>
              <a:rPr lang="en-US" sz="2900" dirty="0" smtClean="0"/>
              <a:t>The user doesn’t need to know/call any method names for our code to run!</a:t>
            </a:r>
            <a:endParaRPr lang="en-US" sz="2900" dirty="0"/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27&quot;&gt;&lt;property id=&quot;20148&quot; value=&quot;5&quot;/&gt;&lt;property id=&quot;20300&quot; value=&quot;Slide 2 - &amp;quot;Integer Validation!&amp;quot;&quot;/&gt;&lt;property id=&quot;20307&quot; value=&quot;400&quot;/&gt;&lt;/object&gt;&lt;object type=&quot;3&quot; unique_id=&quot;10028&quot;&gt;&lt;property id=&quot;20148&quot; value=&quot;5&quot;/&gt;&lt;property id=&quot;20300&quot; value=&quot;Slide 3 - &amp;quot;Integer Validation&amp;quot;&quot;/&gt;&lt;property id=&quot;20307&quot; value=&quot;402&quot;/&gt;&lt;/object&gt;&lt;object type=&quot;3&quot; unique_id=&quot;10029&quot;&gt;&lt;property id=&quot;20148&quot; value=&quot;5&quot;/&gt;&lt;property id=&quot;20300&quot; value=&quot;Slide 4 - &amp;quot;Float Validation&amp;quot;&quot;/&gt;&lt;property id=&quot;20307&quot; value=&quot;404&quot;/&gt;&lt;/object&gt;&lt;object type=&quot;3&quot; unique_id=&quot;10030&quot;&gt;&lt;property id=&quot;20148&quot; value=&quot;5&quot;/&gt;&lt;property id=&quot;20300&quot; value=&quot;Slide 5 - &amp;quot;Lists&amp;quot;&quot;/&gt;&lt;property id=&quot;20307&quot; value=&quot;405&quot;/&gt;&lt;/object&gt;&lt;object type=&quot;3&quot; unique_id=&quot;10031&quot;&gt;&lt;property id=&quot;20148&quot; value=&quot;5&quot;/&gt;&lt;property id=&quot;20300&quot; value=&quot;Slide 6 - &amp;quot;Lists&amp;quot;&quot;/&gt;&lt;property id=&quot;20307&quot; value=&quot;407&quot;/&gt;&lt;/object&gt;&lt;object type=&quot;3&quot; unique_id=&quot;10032&quot;&gt;&lt;property id=&quot;20148&quot; value=&quot;5&quot;/&gt;&lt;property id=&quot;20300&quot; value=&quot;Slide 7 - &amp;quot;Lists&amp;quot;&quot;/&gt;&lt;property id=&quot;20307&quot; value=&quot;409&quot;/&gt;&lt;/object&gt;&lt;object type=&quot;3&quot; unique_id=&quot;10033&quot;&gt;&lt;property id=&quot;20148&quot; value=&quot;5&quot;/&gt;&lt;property id=&quot;20300&quot; value=&quot;Slide 8 - &amp;quot;So How Are Lists Different?&amp;quot;&quot;/&gt;&lt;property id=&quot;20307&quot; value=&quot;410&quot;/&gt;&lt;/object&gt;&lt;object type=&quot;3&quot; unique_id=&quot;10034&quot;&gt;&lt;property id=&quot;20148&quot; value=&quot;5&quot;/&gt;&lt;property id=&quot;20300&quot; value=&quot;Slide 9 - &amp;quot;Lists&amp;quot;&quot;/&gt;&lt;property id=&quot;20307&quot; value=&quot;413&quot;/&gt;&lt;/object&gt;&lt;object type=&quot;3&quot; unique_id=&quot;10035&quot;&gt;&lt;property id=&quot;20148&quot; value=&quot;5&quot;/&gt;&lt;property id=&quot;20300&quot; value=&quot;Slide 10 - &amp;quot;Lists&amp;quot;&quot;/&gt;&lt;property id=&quot;20307&quot; value=&quot;414&quot;/&gt;&lt;/object&gt;&lt;object type=&quot;3&quot; unique_id=&quot;10036&quot;&gt;&lt;property id=&quot;20148&quot; value=&quot;5&quot;/&gt;&lt;property id=&quot;20300&quot; value=&quot;Slide 11 - &amp;quot;Remove All Matches&amp;quot;&quot;/&gt;&lt;property id=&quot;20307&quot; value=&quot;417&quot;/&gt;&lt;/object&gt;&lt;object type=&quot;3&quot; unique_id=&quot;10037&quot;&gt;&lt;property id=&quot;20148&quot; value=&quot;5&quot;/&gt;&lt;property id=&quot;20300&quot; value=&quot;Slide 12 - &amp;quot;Lists&amp;quot;&quot;/&gt;&lt;property id=&quot;20307&quot; value=&quot;418&quot;/&gt;&lt;/object&gt;&lt;object type=&quot;3&quot; unique_id=&quot;10038&quot;&gt;&lt;property id=&quot;20148&quot; value=&quot;5&quot;/&gt;&lt;property id=&quot;20300&quot; value=&quot;Slide 13 - &amp;quot;Lists&amp;quot;&quot;/&gt;&lt;property id=&quot;20307&quot; value=&quot;419&quot;/&gt;&lt;/object&gt;&lt;object type=&quot;3&quot; unique_id=&quot;10039&quot;&gt;&lt;property id=&quot;20148&quot; value=&quot;5&quot;/&gt;&lt;property id=&quot;20300&quot; value=&quot;Slide 14 - &amp;quot;Lists&amp;quot;&quot;/&gt;&lt;property id=&quot;20307&quot; value=&quot;420&quot;/&gt;&lt;/object&gt;&lt;object type=&quot;3&quot; unique_id=&quot;10040&quot;&gt;&lt;property id=&quot;20148&quot; value=&quot;5&quot;/&gt;&lt;property id=&quot;20300&quot; value=&quot;Slide 15 - &amp;quot;Tuples vs. Lists&amp;quot;&quot;/&gt;&lt;property id=&quot;20307&quot; value=&quot;421&quot;/&gt;&lt;/object&gt;&lt;object type=&quot;3&quot; unique_id=&quot;10041&quot;&gt;&lt;property id=&quot;20148&quot; value=&quot;5&quot;/&gt;&lt;property id=&quot;20300&quot; value=&quot;Slide 16 - &amp;quot;Letter Sort&amp;quot;&quot;/&gt;&lt;property id=&quot;20307&quot; value=&quot;424&quot;/&gt;&lt;/object&gt;&lt;object type=&quot;3&quot; unique_id=&quot;10042&quot;&gt;&lt;property id=&quot;20148&quot; value=&quot;5&quot;/&gt;&lt;property id=&quot;20300&quot; value=&quot;Slide 17 - &amp;quot;Shared References&amp;quot;&quot;/&gt;&lt;property id=&quot;20307&quot; value=&quot;425&quot;/&gt;&lt;/object&gt;&lt;object type=&quot;3&quot; unique_id=&quot;10043&quot;&gt;&lt;property id=&quot;20148&quot; value=&quot;5&quot;/&gt;&lt;property id=&quot;20300&quot; value=&quot;Slide 18 - &amp;quot;Copying a List&amp;quot;&quot;/&gt;&lt;property id=&quot;20307&quot; value=&quot;426&quot;/&gt;&lt;/object&gt;&lt;object type=&quot;3&quot; unique_id=&quot;10044&quot;&gt;&lt;property id=&quot;20148&quot; value=&quot;5&quot;/&gt;&lt;property id=&quot;20300&quot; value=&quot;Slide 19 - &amp;quot;List Methods&amp;quot;&quot;/&gt;&lt;property id=&quot;20307&quot; value=&quot;427&quot;/&gt;&lt;/object&gt;&lt;object type=&quot;3&quot; unique_id=&quot;10045&quot;&gt;&lt;property id=&quot;20148&quot; value=&quot;5&quot;/&gt;&lt;property id=&quot;20300&quot; value=&quot;Slide 20 - &amp;quot;Nested Sequences&amp;quot;&quot;/&gt;&lt;property id=&quot;20307&quot; value=&quot;428&quot;/&gt;&lt;/object&gt;&lt;object type=&quot;3&quot; unique_id=&quot;10046&quot;&gt;&lt;property id=&quot;20148&quot; value=&quot;5&quot;/&gt;&lt;property id=&quot;20300&quot; value=&quot;Slide 21 - &amp;quot;Nested Sequences&amp;quot;&quot;/&gt;&lt;property id=&quot;20307&quot; value=&quot;429&quot;/&gt;&lt;/object&gt;&lt;object type=&quot;3&quot; unique_id=&quot;10047&quot;&gt;&lt;property id=&quot;20148&quot; value=&quot;5&quot;/&gt;&lt;property id=&quot;20300&quot; value=&quot;Slide 22 - &amp;quot;Nested Sequences&amp;quot;&quot;/&gt;&lt;property id=&quot;20307&quot; value=&quot;430&quot;/&gt;&lt;/object&gt;&lt;object type=&quot;3&quot; unique_id=&quot;10048&quot;&gt;&lt;property id=&quot;20148&quot; value=&quot;5&quot;/&gt;&lt;property id=&quot;20300&quot; value=&quot;Slide 23 - &amp;quot;Table Print&amp;quot;&quot;/&gt;&lt;property id=&quot;20307&quot; value=&quot;431&quot;/&gt;&lt;/object&gt;&lt;object type=&quot;3&quot; unique_id=&quot;10049&quot;&gt;&lt;property id=&quot;20148&quot; value=&quot;5&quot;/&gt;&lt;property id=&quot;20300&quot; value=&quot;Slide 24 - &amp;quot;Table Print  (Oncourse)&amp;quot;&quot;/&gt;&lt;property id=&quot;20307&quot; value=&quot;433&quot;/&gt;&lt;/object&gt;&lt;object type=&quot;3&quot; unique_id=&quot;10050&quot;&gt;&lt;property id=&quot;20148&quot; value=&quot;5&quot;/&gt;&lt;property id=&quot;20300&quot; value=&quot;Slide 25 - &amp;quot;Unpacking&amp;quot;&quot;/&gt;&lt;property id=&quot;20307&quot; value=&quot;434&quot;/&gt;&lt;/object&gt;&lt;object type=&quot;3&quot; unique_id=&quot;10051&quot;&gt;&lt;property id=&quot;20148&quot; value=&quot;5&quot;/&gt;&lt;property id=&quot;20300&quot; value=&quot;Slide 26 - &amp;quot;Test Scores (Group Work)&amp;quot;&quot;/&gt;&lt;property id=&quot;20307&quot; value=&quot;498&quot;/&gt;&lt;/object&gt;&lt;object type=&quot;3&quot; unique_id=&quot;10052&quot;&gt;&lt;property id=&quot;20148&quot; value=&quot;5&quot;/&gt;&lt;property id=&quot;20300&quot; value=&quot;Slide 27 - &amp;quot;Test Scores (Solution 1)&amp;quot;&quot;/&gt;&lt;property id=&quot;20307&quot; value=&quot;499&quot;/&gt;&lt;/object&gt;&lt;object type=&quot;3&quot; unique_id=&quot;10053&quot;&gt;&lt;property id=&quot;20148&quot; value=&quot;5&quot;/&gt;&lt;property id=&quot;20300&quot; value=&quot;Slide 28 - &amp;quot;Test Scores (Solution 2)&amp;quot;&quot;/&gt;&lt;property id=&quot;20307&quot; value=&quot;500&quot;/&gt;&lt;/object&gt;&lt;object type=&quot;3&quot; unique_id=&quot;10054&quot;&gt;&lt;property id=&quot;20148&quot; value=&quot;5&quot;/&gt;&lt;property id=&quot;20300&quot; value=&quot;Slide 29 - &amp;quot;Dictionaries&amp;quot;&quot;/&gt;&lt;property id=&quot;20307&quot; value=&quot;435&quot;/&gt;&lt;/object&gt;&lt;object type=&quot;3&quot; unique_id=&quot;10055&quot;&gt;&lt;property id=&quot;20148&quot; value=&quot;5&quot;/&gt;&lt;property id=&quot;20300&quot; value=&quot;Slide 30 - &amp;quot;Dictionaries&amp;quot;&quot;/&gt;&lt;property id=&quot;20307&quot; value=&quot;436&quot;/&gt;&lt;/object&gt;&lt;object type=&quot;3&quot; unique_id=&quot;10056&quot;&gt;&lt;property id=&quot;20148&quot; value=&quot;5&quot;/&gt;&lt;property id=&quot;20300&quot; value=&quot;Slide 31 - &amp;quot;Dictionaries&amp;quot;&quot;/&gt;&lt;property id=&quot;20307&quot; value=&quot;438&quot;/&gt;&lt;/object&gt;&lt;object type=&quot;3&quot; unique_id=&quot;10057&quot;&gt;&lt;property id=&quot;20148&quot; value=&quot;5&quot;/&gt;&lt;property id=&quot;20300&quot; value=&quot;Slide 32 - &amp;quot;Dictionaries&amp;quot;&quot;/&gt;&lt;property id=&quot;20307&quot; value=&quot;439&quot;/&gt;&lt;/object&gt;&lt;object type=&quot;3&quot; unique_id=&quot;10058&quot;&gt;&lt;property id=&quot;20148&quot; value=&quot;5&quot;/&gt;&lt;property id=&quot;20300&quot; value=&quot;Slide 33 - &amp;quot;Adding New Key/Value Pairs&amp;quot;&quot;/&gt;&lt;property id=&quot;20307&quot; value=&quot;443&quot;/&gt;&lt;/object&gt;&lt;object type=&quot;3&quot; unique_id=&quot;10059&quot;&gt;&lt;property id=&quot;20148&quot; value=&quot;5&quot;/&gt;&lt;property id=&quot;20300&quot; value=&quot;Slide 34 - &amp;quot;Dictionaries&amp;quot;&quot;/&gt;&lt;property id=&quot;20307&quot; value=&quot;444&quot;/&gt;&lt;/object&gt;&lt;object type=&quot;3&quot; unique_id=&quot;10060&quot;&gt;&lt;property id=&quot;20148&quot; value=&quot;5&quot;/&gt;&lt;property id=&quot;20300&quot; value=&quot;Slide 35 - &amp;quot;Selected Dictionary Methods&amp;quot;&quot;/&gt;&lt;property id=&quot;20307&quot; value=&quot;445&quot;/&gt;&lt;/object&gt;&lt;object type=&quot;3&quot; unique_id=&quot;10061&quot;&gt;&lt;property id=&quot;20148&quot; value=&quot;5&quot;/&gt;&lt;property id=&quot;20300&quot; value=&quot;Slide 36 - &amp;quot;Functions&amp;quot;&quot;/&gt;&lt;property id=&quot;20307&quot; value=&quot;447&quot;/&gt;&lt;/object&gt;&lt;object type=&quot;3&quot; unique_id=&quot;10062&quot;&gt;&lt;property id=&quot;20148&quot; value=&quot;5&quot;/&gt;&lt;property id=&quot;20300&quot; value=&quot;Slide 37 - &amp;quot;Function Example&amp;quot;&quot;/&gt;&lt;property id=&quot;20307&quot; value=&quot;448&quot;/&gt;&lt;/object&gt;&lt;object type=&quot;3&quot; unique_id=&quot;10063&quot;&gt;&lt;property id=&quot;20148&quot; value=&quot;5&quot;/&gt;&lt;property id=&quot;20300&quot; value=&quot;Slide 38 - &amp;quot;Function Example&amp;quot;&quot;/&gt;&lt;property id=&quot;20307&quot; value=&quot;449&quot;/&gt;&lt;/object&gt;&lt;object type=&quot;3&quot; unique_id=&quot;10064&quot;&gt;&lt;property id=&quot;20148&quot; value=&quot;5&quot;/&gt;&lt;property id=&quot;20300&quot; value=&quot;Slide 39 - &amp;quot;Function Example&amp;quot;&quot;/&gt;&lt;property id=&quot;20307&quot; value=&quot;450&quot;/&gt;&lt;/object&gt;&lt;object type=&quot;3&quot; unique_id=&quot;10065&quot;&gt;&lt;property id=&quot;20148&quot; value=&quot;5&quot;/&gt;&lt;property id=&quot;20300&quot; value=&quot;Slide 40 - &amp;quot;Return&amp;quot;&quot;/&gt;&lt;property id=&quot;20307&quot; value=&quot;458&quot;/&gt;&lt;/object&gt;&lt;object type=&quot;3&quot; unique_id=&quot;10066&quot;&gt;&lt;property id=&quot;20148&quot; value=&quot;5&quot;/&gt;&lt;property id=&quot;20300&quot; value=&quot;Slide 41 - &amp;quot;Multiple Return Values&amp;quot;&quot;/&gt;&lt;property id=&quot;20307&quot; value=&quot;460&quot;/&gt;&lt;/object&gt;&lt;object type=&quot;3&quot; unique_id=&quot;10067&quot;&gt;&lt;property id=&quot;20148&quot; value=&quot;5&quot;/&gt;&lt;property id=&quot;20300&quot; value=&quot;Slide 42 - &amp;quot;Multiple Return Values&amp;quot;&quot;/&gt;&lt;property id=&quot;20307&quot; value=&quot;461&quot;/&gt;&lt;/object&gt;&lt;object type=&quot;3&quot; unique_id=&quot;10068&quot;&gt;&lt;property id=&quot;20148&quot; value=&quot;5&quot;/&gt;&lt;property id=&quot;20300&quot; value=&quot;Slide 43 - &amp;quot;Numbers + Validation (Group Work)&amp;quot;&quot;/&gt;&lt;property id=&quot;20307&quot; value=&quot;495&quot;/&gt;&lt;/object&gt;&lt;object type=&quot;3&quot; unique_id=&quot;10069&quot;&gt;&lt;property id=&quot;20148&quot; value=&quot;5&quot;/&gt;&lt;property id=&quot;20300&quot; value=&quot;Slide 44 - &amp;quot;Numbers + Validation (Solution pt 1)&amp;quot;&quot;/&gt;&lt;property id=&quot;20307&quot; value=&quot;496&quot;/&gt;&lt;/object&gt;&lt;object type=&quot;3&quot; unique_id=&quot;10070&quot;&gt;&lt;property id=&quot;20148&quot; value=&quot;5&quot;/&gt;&lt;property id=&quot;20300&quot; value=&quot;Slide 45 - &amp;quot;Numbers + Validation (Solution pt 2)&amp;quot;&quot;/&gt;&lt;property id=&quot;20307&quot; value=&quot;497&quot;/&gt;&lt;/object&gt;&lt;object type=&quot;3&quot; unique_id=&quot;10071&quot;&gt;&lt;property id=&quot;20148&quot; value=&quot;5&quot;/&gt;&lt;property id=&quot;20300&quot; value=&quot;Slide 46 - &amp;quot;Encapsulation / Local variables&amp;quot;&quot;/&gt;&lt;property id=&quot;20307&quot; value=&quot;462&quot;/&gt;&lt;/object&gt;&lt;object type=&quot;3&quot; unique_id=&quot;10072&quot;&gt;&lt;property id=&quot;20148&quot; value=&quot;5&quot;/&gt;&lt;property id=&quot;20300&quot; value=&quot;Slide 47 - &amp;quot;Keyword Arguments&amp;quot;&quot;/&gt;&lt;property id=&quot;20307&quot; value=&quot;463&quot;/&gt;&lt;/object&gt;&lt;object type=&quot;3&quot; unique_id=&quot;10073&quot;&gt;&lt;property id=&quot;20148&quot; value=&quot;5&quot;/&gt;&lt;property id=&quot;20300&quot; value=&quot;Slide 48 - &amp;quot;Default Parameter Value&amp;quot;&quot;/&gt;&lt;property id=&quot;20307&quot; value=&quot;464&quot;/&gt;&lt;/object&gt;&lt;object type=&quot;3&quot; unique_id=&quot;10074&quot;&gt;&lt;property id=&quot;20148&quot; value=&quot;5&quot;/&gt;&lt;property id=&quot;20300&quot; value=&quot;Slide 49 - &amp;quot;Positional or Keyword? (None or All)&amp;quot;&quot;/&gt;&lt;property id=&quot;20307&quot; value=&quot;465&quot;/&gt;&lt;/object&gt;&lt;object type=&quot;3&quot; unique_id=&quot;10075&quot;&gt;&lt;property id=&quot;20148&quot; value=&quot;5&quot;/&gt;&lt;property id=&quot;20300&quot; value=&quot;Slide 50 - &amp;quot;Num Range&amp;quot;&quot;/&gt;&lt;property id=&quot;20307&quot; value=&quot;468&quot;/&gt;&lt;/object&gt;&lt;object type=&quot;3&quot; unique_id=&quot;10076&quot;&gt;&lt;property id=&quot;20148&quot; value=&quot;5&quot;/&gt;&lt;property id=&quot;20300&quot; value=&quot;Slide 51 - &amp;quot;Swap&amp;quot;&quot;/&gt;&lt;property id=&quot;20307&quot; value=&quot;472&quot;/&gt;&lt;/object&gt;&lt;object type=&quot;3&quot; unique_id=&quot;10077&quot;&gt;&lt;property id=&quot;20148&quot; value=&quot;5&quot;/&gt;&lt;property id=&quot;20300&quot; value=&quot;Slide 52 - &amp;quot;Test Scores (Solution 3)&amp;quot;&quot;/&gt;&lt;property id=&quot;20307&quot; value=&quot;501&quot;/&gt;&lt;/object&gt;&lt;object type=&quot;3&quot; unique_id=&quot;10078&quot;&gt;&lt;property id=&quot;20148&quot; value=&quot;5&quot;/&gt;&lt;property id=&quot;20300&quot; value=&quot;Slide 53 - &amp;quot;Global Variables&amp;quot;&quot;/&gt;&lt;property id=&quot;20307&quot; value=&quot;473&quot;/&gt;&lt;/object&gt;&lt;object type=&quot;3&quot; unique_id=&quot;10079&quot;&gt;&lt;property id=&quot;20148&quot; value=&quot;5&quot;/&gt;&lt;property id=&quot;20300&quot; value=&quot;Slide 54 - &amp;quot;Global Variables&amp;quot;&quot;/&gt;&lt;property id=&quot;20307&quot; value=&quot;475&quot;/&gt;&lt;/object&gt;&lt;object type=&quot;3&quot; unique_id=&quot;10080&quot;&gt;&lt;property id=&quot;20148&quot; value=&quot;5&quot;/&gt;&lt;property id=&quot;20300&quot; value=&quot;Slide 55 - &amp;quot;Global Variables&amp;quot;&quot;/&gt;&lt;property id=&quot;20307&quot; value=&quot;476&quot;/&gt;&lt;/object&gt;&lt;object type=&quot;3&quot; unique_id=&quot;10081&quot;&gt;&lt;property id=&quot;20148&quot; value=&quot;5&quot;/&gt;&lt;property id=&quot;20300&quot; value=&quot;Slide 56 - &amp;quot;Shadowing&amp;quot;&quot;/&gt;&lt;property id=&quot;20307&quot; value=&quot;477&quot;/&gt;&lt;/object&gt;&lt;object type=&quot;3&quot; unique_id=&quot;10082&quot;&gt;&lt;property id=&quot;20148&quot; value=&quot;5&quot;/&gt;&lt;property id=&quot;20300&quot; value=&quot;Slide 57 - &amp;quot;Globals vs. Parameters&amp;quot;&quot;/&gt;&lt;property id=&quot;20307&quot; value=&quot;478&quot;/&gt;&lt;/object&gt;&lt;object type=&quot;3&quot; unique_id=&quot;10083&quot;&gt;&lt;property id=&quot;20148&quot; value=&quot;5&quot;/&gt;&lt;property id=&quot;20300&quot; value=&quot;Slide 58 - &amp;quot;Factorial&amp;quot;&quot;/&gt;&lt;property id=&quot;20307&quot; value=&quot;491&quot;/&gt;&lt;/object&gt;&lt;object type=&quot;3&quot; unique_id=&quot;10084&quot;&gt;&lt;property id=&quot;20148&quot; value=&quot;5&quot;/&gt;&lt;property id=&quot;20300&quot; value=&quot;Slide 59 - &amp;quot;Fibonacci&amp;quot;&quot;/&gt;&lt;property id=&quot;20307&quot; value=&quot;494&quot;/&gt;&lt;/object&gt;&lt;object type=&quot;3&quot; unique_id=&quot;10085&quot;&gt;&lt;property id=&quot;20148&quot; value=&quot;5&quot;/&gt;&lt;property id=&quot;20300&quot; value=&quot;Slide 60 - &amp;quot;Questions?&amp;quot;&quot;/&gt;&lt;property id=&quot;20307&quot; value=&quot;39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922</TotalTime>
  <Words>2062</Words>
  <Application>Microsoft Office PowerPoint</Application>
  <PresentationFormat>On-screen Show (4:3)</PresentationFormat>
  <Paragraphs>562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Module</vt:lpstr>
      <vt:lpstr>I211 – Information Infrastructure II</vt:lpstr>
      <vt:lpstr>OOP Foundations</vt:lpstr>
      <vt:lpstr>OOP – To String Method</vt:lpstr>
      <vt:lpstr>OOP &amp; Encapsulation</vt:lpstr>
      <vt:lpstr>OOP &amp; Encapsulation</vt:lpstr>
      <vt:lpstr>OOP &amp; Private Attributes</vt:lpstr>
      <vt:lpstr>OOP &amp; Read Properties</vt:lpstr>
      <vt:lpstr>OOP &amp; Write Setters</vt:lpstr>
      <vt:lpstr>OOP &amp; Encapsulation</vt:lpstr>
      <vt:lpstr>Class Attributes and Static Methods</vt:lpstr>
      <vt:lpstr>Working with Multiple Classes</vt:lpstr>
      <vt:lpstr>Inheritance Example</vt:lpstr>
      <vt:lpstr>Overriding Example</vt:lpstr>
      <vt:lpstr>Overload Example:  __cmp__</vt:lpstr>
      <vt:lpstr>Super Function Example</vt:lpstr>
      <vt:lpstr>Communication Example</vt:lpstr>
      <vt:lpstr>Dominoes (Group Work)</vt:lpstr>
      <vt:lpstr>Dominoes (Solution)</vt:lpstr>
      <vt:lpstr>Dominoes (Solution)</vt:lpstr>
      <vt:lpstr>A Few Shortcuts</vt:lpstr>
      <vt:lpstr>A Few Shortcuts</vt:lpstr>
      <vt:lpstr>A Few Shortcuts</vt:lpstr>
      <vt:lpstr>Set Builder Notation (I201)</vt:lpstr>
      <vt:lpstr>List Comprehensions</vt:lpstr>
      <vt:lpstr>List Comprehensions</vt:lpstr>
      <vt:lpstr>List Comprehensions</vt:lpstr>
      <vt:lpstr>List Comprehensions</vt:lpstr>
      <vt:lpstr>List Comprehensions</vt:lpstr>
      <vt:lpstr>List Comprehensions</vt:lpstr>
      <vt:lpstr>List Comprehensions</vt:lpstr>
      <vt:lpstr>List Comprehensions</vt:lpstr>
      <vt:lpstr>Divisible By (Group Work)</vt:lpstr>
      <vt:lpstr>Divisible By (Solution)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115</cp:revision>
  <dcterms:created xsi:type="dcterms:W3CDTF">2011-05-09T18:33:34Z</dcterms:created>
  <dcterms:modified xsi:type="dcterms:W3CDTF">2014-06-30T13:29:18Z</dcterms:modified>
</cp:coreProperties>
</file>