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2"/>
  </p:notesMasterIdLst>
  <p:sldIdLst>
    <p:sldId id="256" r:id="rId2"/>
    <p:sldId id="400" r:id="rId3"/>
    <p:sldId id="423" r:id="rId4"/>
    <p:sldId id="402" r:id="rId5"/>
    <p:sldId id="420" r:id="rId6"/>
    <p:sldId id="403" r:id="rId7"/>
    <p:sldId id="424" r:id="rId8"/>
    <p:sldId id="404" r:id="rId9"/>
    <p:sldId id="406" r:id="rId10"/>
    <p:sldId id="407" r:id="rId11"/>
    <p:sldId id="432" r:id="rId12"/>
    <p:sldId id="427" r:id="rId13"/>
    <p:sldId id="428" r:id="rId14"/>
    <p:sldId id="408" r:id="rId15"/>
    <p:sldId id="409" r:id="rId16"/>
    <p:sldId id="410" r:id="rId17"/>
    <p:sldId id="413" r:id="rId18"/>
    <p:sldId id="405" r:id="rId19"/>
    <p:sldId id="429" r:id="rId20"/>
    <p:sldId id="430" r:id="rId21"/>
    <p:sldId id="431" r:id="rId22"/>
    <p:sldId id="415" r:id="rId23"/>
    <p:sldId id="422" r:id="rId24"/>
    <p:sldId id="425" r:id="rId25"/>
    <p:sldId id="426" r:id="rId26"/>
    <p:sldId id="417" r:id="rId27"/>
    <p:sldId id="418" r:id="rId28"/>
    <p:sldId id="419" r:id="rId29"/>
    <p:sldId id="433" r:id="rId30"/>
    <p:sldId id="39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b.iu.edu/data/afsk.html" TargetMode="External"/><Relationship Id="rId2" Type="http://schemas.openxmlformats.org/officeDocument/2006/relationships/hyperlink" Target="http://kb.iu.edu/data/ape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0678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mkdir</a:t>
            </a:r>
            <a:r>
              <a:rPr lang="en-US" b="1" dirty="0" smtClean="0">
                <a:solidFill>
                  <a:srgbClr val="7030A0"/>
                </a:solidFill>
              </a:rPr>
              <a:t> &lt;name&gt; </a:t>
            </a:r>
            <a:r>
              <a:rPr lang="en-US" dirty="0" smtClean="0"/>
              <a:t>creates a directory with that name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rm</a:t>
            </a:r>
            <a:r>
              <a:rPr lang="en-US" b="1" dirty="0" smtClean="0">
                <a:solidFill>
                  <a:srgbClr val="7030A0"/>
                </a:solidFill>
              </a:rPr>
              <a:t> &lt;name&gt; </a:t>
            </a:r>
            <a:r>
              <a:rPr lang="en-US" dirty="0" smtClean="0"/>
              <a:t>removes that file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rm</a:t>
            </a:r>
            <a:r>
              <a:rPr lang="en-US" b="1" dirty="0" smtClean="0">
                <a:solidFill>
                  <a:srgbClr val="7030A0"/>
                </a:solidFill>
              </a:rPr>
              <a:t> –r &lt;name&gt; </a:t>
            </a:r>
            <a:r>
              <a:rPr lang="en-US" dirty="0" smtClean="0"/>
              <a:t>removes a directory and all its files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7030A0"/>
                </a:solidFill>
              </a:rPr>
              <a:t>cp</a:t>
            </a:r>
            <a:r>
              <a:rPr lang="en-US" b="1" dirty="0" smtClean="0">
                <a:solidFill>
                  <a:srgbClr val="7030A0"/>
                </a:solidFill>
              </a:rPr>
              <a:t> &lt;</a:t>
            </a:r>
            <a:r>
              <a:rPr lang="en-US" b="1" dirty="0" err="1" smtClean="0">
                <a:solidFill>
                  <a:srgbClr val="7030A0"/>
                </a:solidFill>
              </a:rPr>
              <a:t>fileold</a:t>
            </a:r>
            <a:r>
              <a:rPr lang="en-US" b="1" dirty="0" smtClean="0">
                <a:solidFill>
                  <a:srgbClr val="7030A0"/>
                </a:solidFill>
              </a:rPr>
              <a:t>&gt; &lt;</a:t>
            </a:r>
            <a:r>
              <a:rPr lang="en-US" b="1" dirty="0" err="1" smtClean="0">
                <a:solidFill>
                  <a:srgbClr val="7030A0"/>
                </a:solidFill>
              </a:rPr>
              <a:t>filenew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en-US" dirty="0" smtClean="0"/>
              <a:t>copies a file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mv &lt;</a:t>
            </a:r>
            <a:r>
              <a:rPr lang="en-US" b="1" dirty="0" err="1" smtClean="0">
                <a:solidFill>
                  <a:srgbClr val="7030A0"/>
                </a:solidFill>
              </a:rPr>
              <a:t>fileold</a:t>
            </a:r>
            <a:r>
              <a:rPr lang="en-US" b="1" dirty="0" smtClean="0">
                <a:solidFill>
                  <a:srgbClr val="7030A0"/>
                </a:solidFill>
              </a:rPr>
              <a:t>&gt; &lt;</a:t>
            </a:r>
            <a:r>
              <a:rPr lang="en-US" b="1" dirty="0" err="1" smtClean="0">
                <a:solidFill>
                  <a:srgbClr val="7030A0"/>
                </a:solidFill>
              </a:rPr>
              <a:t>filenew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en-US" dirty="0" smtClean="0"/>
              <a:t>renames (moves) </a:t>
            </a:r>
            <a:r>
              <a:rPr lang="en-US" dirty="0"/>
              <a:t>a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cat &lt;name&gt;</a:t>
            </a:r>
            <a:r>
              <a:rPr lang="en-US" dirty="0" smtClean="0"/>
              <a:t> prints out the contents of a file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rgbClr val="7030A0"/>
                </a:solidFill>
              </a:rPr>
              <a:t>more &lt;name&gt; </a:t>
            </a:r>
            <a:r>
              <a:rPr lang="en-US" dirty="0" smtClean="0"/>
              <a:t>for long files. Press SPACE to move through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– Last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command prompt, you can press the UP arrow or the DOWN arrow to cycle through your previously entered commands.</a:t>
            </a:r>
          </a:p>
          <a:p>
            <a:endParaRPr lang="en-US" dirty="0"/>
          </a:p>
          <a:p>
            <a:r>
              <a:rPr lang="en-US" dirty="0" smtClean="0"/>
              <a:t>If you want to repeatedly run the same command (for example, to execute a program), this saves you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3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Basics 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at least 1 person in your group (Ideally, all of you) log into Burrow and create 2 directories: “</a:t>
            </a:r>
            <a:r>
              <a:rPr lang="en-US" dirty="0" smtClean="0">
                <a:solidFill>
                  <a:srgbClr val="7030A0"/>
                </a:solidFill>
              </a:rPr>
              <a:t>I211 HW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7030A0"/>
                </a:solidFill>
              </a:rPr>
              <a:t>I211 Lecture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 the “</a:t>
            </a:r>
            <a:r>
              <a:rPr lang="en-US" dirty="0" smtClean="0">
                <a:solidFill>
                  <a:srgbClr val="7030A0"/>
                </a:solidFill>
              </a:rPr>
              <a:t>I211 Lecture</a:t>
            </a:r>
            <a:r>
              <a:rPr lang="en-US" dirty="0" smtClean="0"/>
              <a:t>” directory, create a directory called “</a:t>
            </a:r>
            <a:r>
              <a:rPr lang="en-US" dirty="0" smtClean="0">
                <a:solidFill>
                  <a:srgbClr val="7030A0"/>
                </a:solidFill>
              </a:rPr>
              <a:t>Lecture 6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In the “</a:t>
            </a:r>
            <a:r>
              <a:rPr lang="en-US" dirty="0" smtClean="0">
                <a:solidFill>
                  <a:srgbClr val="7030A0"/>
                </a:solidFill>
              </a:rPr>
              <a:t>Lecture 6</a:t>
            </a:r>
            <a:r>
              <a:rPr lang="en-US" dirty="0" smtClean="0"/>
              <a:t>” directory, create a file called “</a:t>
            </a:r>
            <a:r>
              <a:rPr lang="en-US" dirty="0" smtClean="0">
                <a:solidFill>
                  <a:srgbClr val="7030A0"/>
                </a:solidFill>
              </a:rPr>
              <a:t>food.txt</a:t>
            </a:r>
            <a:r>
              <a:rPr lang="en-US" dirty="0" smtClean="0"/>
              <a:t>” and put your favorite food(s) in there.</a:t>
            </a:r>
          </a:p>
          <a:p>
            <a:endParaRPr lang="en-US" dirty="0"/>
          </a:p>
          <a:p>
            <a:r>
              <a:rPr lang="en-US" dirty="0" smtClean="0"/>
              <a:t>Show us that you can navigate to your home directory, then up to the “</a:t>
            </a:r>
            <a:r>
              <a:rPr lang="en-US" dirty="0" smtClean="0">
                <a:solidFill>
                  <a:srgbClr val="7030A0"/>
                </a:solidFill>
              </a:rPr>
              <a:t>Lecture 6</a:t>
            </a:r>
            <a:r>
              <a:rPr lang="en-US" dirty="0" smtClean="0"/>
              <a:t>” directory, and then print out the contents of “</a:t>
            </a:r>
            <a:r>
              <a:rPr lang="en-US" dirty="0" smtClean="0">
                <a:solidFill>
                  <a:srgbClr val="7030A0"/>
                </a:solidFill>
              </a:rPr>
              <a:t>food.txt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Basics 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3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cd ~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mkdir</a:t>
            </a:r>
            <a:r>
              <a:rPr lang="en-US" b="1" dirty="0" smtClean="0">
                <a:solidFill>
                  <a:srgbClr val="7030A0"/>
                </a:solidFill>
              </a:rPr>
              <a:t> I211 HW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mkdir</a:t>
            </a:r>
            <a:r>
              <a:rPr lang="en-US" b="1" dirty="0" smtClean="0">
                <a:solidFill>
                  <a:srgbClr val="7030A0"/>
                </a:solidFill>
              </a:rPr>
              <a:t> I211 Lecture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cd I211 Lecture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mkdir</a:t>
            </a:r>
            <a:r>
              <a:rPr lang="en-US" b="1" dirty="0" smtClean="0">
                <a:solidFill>
                  <a:srgbClr val="7030A0"/>
                </a:solidFill>
              </a:rPr>
              <a:t> Lecture 6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cd Lecture 6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pico</a:t>
            </a:r>
            <a:r>
              <a:rPr lang="en-US" b="1" dirty="0" smtClean="0">
                <a:solidFill>
                  <a:srgbClr val="7030A0"/>
                </a:solidFill>
              </a:rPr>
              <a:t> food.txt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&lt;enter foods&gt;, Ctrl-X, Y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cd ~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cd I211 Lecture/Lecture 6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more food.txt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– Redirect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Redirection</a:t>
            </a:r>
          </a:p>
          <a:p>
            <a:pPr lvl="1"/>
            <a:r>
              <a:rPr lang="en-US" dirty="0" smtClean="0"/>
              <a:t>If you add </a:t>
            </a:r>
            <a:r>
              <a:rPr lang="en-US" b="1" dirty="0" smtClean="0">
                <a:solidFill>
                  <a:srgbClr val="7030A0"/>
                </a:solidFill>
              </a:rPr>
              <a:t>&gt; &lt;filename&gt; </a:t>
            </a:r>
            <a:r>
              <a:rPr lang="en-US" dirty="0" smtClean="0"/>
              <a:t>to one of these commands, it </a:t>
            </a:r>
            <a:r>
              <a:rPr lang="en-US" b="1" dirty="0" smtClean="0"/>
              <a:t>saves</a:t>
            </a:r>
            <a:r>
              <a:rPr lang="en-US" dirty="0" smtClean="0"/>
              <a:t> the output into a file instead of displaying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add </a:t>
            </a:r>
            <a:r>
              <a:rPr lang="en-US" b="1" dirty="0" smtClean="0">
                <a:solidFill>
                  <a:srgbClr val="7030A0"/>
                </a:solidFill>
              </a:rPr>
              <a:t>&gt;&gt; &lt;filename&gt;</a:t>
            </a:r>
            <a:r>
              <a:rPr lang="en-US" dirty="0" smtClean="0"/>
              <a:t>, the output will be </a:t>
            </a:r>
            <a:r>
              <a:rPr lang="en-US" b="1" dirty="0" smtClean="0"/>
              <a:t>appended</a:t>
            </a:r>
            <a:r>
              <a:rPr lang="en-US" dirty="0" smtClean="0"/>
              <a:t> to the end of the file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</a:t>
            </a:r>
          </a:p>
          <a:p>
            <a:pPr marL="768096" lvl="2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–a &gt; dir.txt</a:t>
            </a: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more dir.txt</a:t>
            </a: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rm</a:t>
            </a:r>
            <a:r>
              <a:rPr lang="en-US" b="1" dirty="0" smtClean="0">
                <a:solidFill>
                  <a:srgbClr val="7030A0"/>
                </a:solidFill>
              </a:rPr>
              <a:t> dir.txt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02565"/>
            <a:ext cx="38385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Burrow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9304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Burrow cluster is a collection of machines, not just one. </a:t>
            </a:r>
            <a:endParaRPr lang="en-US" sz="2400" dirty="0"/>
          </a:p>
          <a:p>
            <a:r>
              <a:rPr lang="en-US" sz="2400" dirty="0" smtClean="0"/>
              <a:t>Use the </a:t>
            </a:r>
            <a:r>
              <a:rPr lang="en-US" sz="2400" b="1" dirty="0" smtClean="0">
                <a:solidFill>
                  <a:srgbClr val="7030A0"/>
                </a:solidFill>
              </a:rPr>
              <a:t>who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command to see who else is logged into your current machine, and the </a:t>
            </a:r>
            <a:r>
              <a:rPr lang="en-US" sz="2400" b="1" dirty="0" smtClean="0">
                <a:solidFill>
                  <a:srgbClr val="7030A0"/>
                </a:solidFill>
              </a:rPr>
              <a:t>w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command to see a bit about what they’re doing: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a user on the physical machine reboots it, you may lose your connection! Save often!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799"/>
            <a:ext cx="4860421" cy="286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Wildcards</a:t>
            </a:r>
            <a:r>
              <a:rPr lang="en-US" dirty="0" smtClean="0"/>
              <a:t> – Most UNIX commands support wildcards, which help you to not have to type an entire filename or query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 = match anything</a:t>
            </a:r>
          </a:p>
          <a:p>
            <a:pPr lvl="1"/>
            <a:r>
              <a:rPr lang="en-US" dirty="0" smtClean="0"/>
              <a:t>Ex:</a:t>
            </a: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*.</a:t>
            </a:r>
            <a:r>
              <a:rPr lang="en-US" b="1" dirty="0" err="1" smtClean="0">
                <a:solidFill>
                  <a:srgbClr val="7030A0"/>
                </a:solidFill>
              </a:rPr>
              <a:t>py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p*</a:t>
            </a:r>
          </a:p>
          <a:p>
            <a:pPr marL="768096" lvl="2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02750"/>
            <a:ext cx="482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Wildcards</a:t>
            </a:r>
            <a:r>
              <a:rPr lang="en-US" dirty="0" smtClean="0"/>
              <a:t> – Most UNIX commands support wildcards, which help you to not have to type an entire filename or query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?</a:t>
            </a:r>
            <a:r>
              <a:rPr lang="en-US" dirty="0" smtClean="0"/>
              <a:t> = match a single letter or digit</a:t>
            </a:r>
          </a:p>
          <a:p>
            <a:pPr lvl="1"/>
            <a:r>
              <a:rPr lang="en-US" dirty="0" smtClean="0"/>
              <a:t>Ex:</a:t>
            </a: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pe?.py</a:t>
            </a:r>
          </a:p>
          <a:p>
            <a:pPr marL="768096" lvl="2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numbers.??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0"/>
            <a:ext cx="3228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UNIX -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Autocomplete</a:t>
            </a:r>
            <a:r>
              <a:rPr lang="en-US" dirty="0"/>
              <a:t> – When typing file names, you can hit </a:t>
            </a:r>
            <a:r>
              <a:rPr lang="en-US" b="1" dirty="0">
                <a:solidFill>
                  <a:srgbClr val="7030A0"/>
                </a:solidFill>
              </a:rPr>
              <a:t>TAB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. </a:t>
            </a:r>
            <a:r>
              <a:rPr lang="en-US" dirty="0"/>
              <a:t>If only 1 file matches the current name, it will autocomplete it for you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multiple file names match, nothing happens. Try typing a few more letters!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10000"/>
            <a:ext cx="3305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810000"/>
            <a:ext cx="4524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733800" y="4152900"/>
            <a:ext cx="657225" cy="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grep</a:t>
            </a:r>
            <a:r>
              <a:rPr lang="en-US" dirty="0" smtClean="0"/>
              <a:t> is a useful program for finding things in files. The syntax is </a:t>
            </a:r>
            <a:r>
              <a:rPr lang="en-US" b="1" dirty="0" err="1" smtClean="0">
                <a:solidFill>
                  <a:srgbClr val="7030A0"/>
                </a:solidFill>
              </a:rPr>
              <a:t>grep</a:t>
            </a:r>
            <a:r>
              <a:rPr lang="en-US" b="1" dirty="0" smtClean="0">
                <a:solidFill>
                  <a:srgbClr val="7030A0"/>
                </a:solidFill>
              </a:rPr>
              <a:t> &lt;pattern&gt; &lt;file(s)&gt;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52" y="3048000"/>
            <a:ext cx="5667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Topic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Files and Directories</a:t>
            </a:r>
          </a:p>
          <a:p>
            <a:pPr lvl="1"/>
            <a:r>
              <a:rPr lang="en-US" dirty="0" smtClean="0"/>
              <a:t>Navigating the system</a:t>
            </a:r>
          </a:p>
          <a:p>
            <a:endParaRPr lang="en-US" dirty="0"/>
          </a:p>
          <a:p>
            <a:r>
              <a:rPr lang="en-US" dirty="0" smtClean="0"/>
              <a:t>Create, copy, move, delete, display</a:t>
            </a:r>
          </a:p>
          <a:p>
            <a:endParaRPr lang="en-US" dirty="0"/>
          </a:p>
          <a:p>
            <a:r>
              <a:rPr lang="en-US" dirty="0" smtClean="0"/>
              <a:t>Redirection</a:t>
            </a:r>
          </a:p>
          <a:p>
            <a:endParaRPr lang="en-US" dirty="0"/>
          </a:p>
          <a:p>
            <a:r>
              <a:rPr lang="en-US" dirty="0" smtClean="0"/>
              <a:t>Wildcards</a:t>
            </a:r>
          </a:p>
          <a:p>
            <a:endParaRPr lang="en-US" dirty="0"/>
          </a:p>
          <a:p>
            <a:r>
              <a:rPr lang="en-US" dirty="0" smtClean="0"/>
              <a:t>Changing permissions / executing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</a:t>
            </a:r>
            <a:r>
              <a:rPr lang="en-US" dirty="0" err="1" smtClean="0"/>
              <a:t>Grep</a:t>
            </a:r>
            <a:r>
              <a:rPr lang="en-US" dirty="0" smtClean="0"/>
              <a:t>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 </a:t>
            </a:r>
            <a:r>
              <a:rPr lang="en-US" dirty="0" smtClean="0"/>
              <a:t>will show you details about who’s logged in and what they’re doing.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b="1" dirty="0" smtClean="0">
                <a:solidFill>
                  <a:srgbClr val="7030A0"/>
                </a:solidFill>
              </a:rPr>
              <a:t>w </a:t>
            </a:r>
            <a:r>
              <a:rPr lang="en-US" dirty="0" smtClean="0"/>
              <a:t>3 times and </a:t>
            </a:r>
            <a:r>
              <a:rPr lang="en-US" b="1" dirty="0" smtClean="0"/>
              <a:t>append</a:t>
            </a:r>
            <a:r>
              <a:rPr lang="en-US" dirty="0" smtClean="0"/>
              <a:t> all of the results to a file called </a:t>
            </a:r>
            <a:r>
              <a:rPr lang="en-US" b="1" dirty="0" smtClean="0">
                <a:solidFill>
                  <a:srgbClr val="7030A0"/>
                </a:solidFill>
              </a:rPr>
              <a:t>people.txt</a:t>
            </a:r>
          </a:p>
          <a:p>
            <a:endParaRPr lang="en-US" dirty="0"/>
          </a:p>
          <a:p>
            <a:r>
              <a:rPr lang="en-US" dirty="0" smtClean="0"/>
              <a:t>Search </a:t>
            </a:r>
            <a:r>
              <a:rPr lang="en-US" b="1" dirty="0" smtClean="0">
                <a:solidFill>
                  <a:srgbClr val="7030A0"/>
                </a:solidFill>
              </a:rPr>
              <a:t>people.txt</a:t>
            </a:r>
            <a:r>
              <a:rPr lang="en-US" dirty="0" smtClean="0"/>
              <a:t> for your username, which should produce three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</a:t>
            </a:r>
            <a:r>
              <a:rPr lang="en-US" dirty="0" err="1" smtClean="0"/>
              <a:t>Grep</a:t>
            </a:r>
            <a:r>
              <a:rPr lang="en-US" dirty="0" smtClean="0"/>
              <a:t> (Solution)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96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57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running processes: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err="1" smtClean="0">
                <a:solidFill>
                  <a:srgbClr val="7030A0"/>
                </a:solidFill>
              </a:rPr>
              <a:t>ps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to see what you have running</a:t>
            </a:r>
          </a:p>
          <a:p>
            <a:pPr lvl="1"/>
            <a:r>
              <a:rPr lang="en-US" dirty="0" smtClean="0"/>
              <a:t>If you see </a:t>
            </a:r>
            <a:r>
              <a:rPr lang="en-US" b="1" dirty="0" err="1" smtClean="0">
                <a:solidFill>
                  <a:srgbClr val="7030A0"/>
                </a:solidFill>
              </a:rPr>
              <a:t>tcsh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7030A0"/>
                </a:solidFill>
              </a:rPr>
              <a:t>bash</a:t>
            </a:r>
            <a:r>
              <a:rPr lang="en-US" dirty="0" smtClean="0"/>
              <a:t>, those are your </a:t>
            </a:r>
            <a:r>
              <a:rPr lang="en-US" b="1" dirty="0" smtClean="0"/>
              <a:t>shell </a:t>
            </a:r>
            <a:r>
              <a:rPr lang="en-US" dirty="0" smtClean="0"/>
              <a:t>(don’t stop them!!)</a:t>
            </a:r>
            <a:endParaRPr lang="en-US" b="1" dirty="0" smtClean="0"/>
          </a:p>
          <a:p>
            <a:pPr lvl="1"/>
            <a:endParaRPr lang="en-US" sz="1600" dirty="0"/>
          </a:p>
          <a:p>
            <a:r>
              <a:rPr lang="en-US" dirty="0" smtClean="0"/>
              <a:t>Stop a process</a:t>
            </a:r>
          </a:p>
          <a:p>
            <a:pPr lvl="1"/>
            <a:r>
              <a:rPr lang="en-US" dirty="0" smtClean="0"/>
              <a:t>If a process locked up, you may need to </a:t>
            </a:r>
            <a:r>
              <a:rPr lang="en-US" b="1" dirty="0" smtClean="0"/>
              <a:t>kill</a:t>
            </a:r>
            <a:r>
              <a:rPr lang="en-US" dirty="0" smtClean="0"/>
              <a:t> it (close it manually)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>
                <a:solidFill>
                  <a:srgbClr val="7030A0"/>
                </a:solidFill>
              </a:rPr>
              <a:t>kill -9 &lt;</a:t>
            </a:r>
            <a:r>
              <a:rPr lang="en-US" b="1" dirty="0" err="1" smtClean="0">
                <a:solidFill>
                  <a:srgbClr val="7030A0"/>
                </a:solidFill>
              </a:rPr>
              <a:t>processid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en-US" dirty="0" smtClean="0"/>
              <a:t>to kill it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85516"/>
            <a:ext cx="21050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29337" y="5588236"/>
            <a:ext cx="690563" cy="4344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easier to write a Python file on your local machine, where you can use IDLE. So we need to get files onto Burrow machines.</a:t>
            </a:r>
          </a:p>
          <a:p>
            <a:endParaRPr lang="en-US" sz="1600" dirty="0"/>
          </a:p>
          <a:p>
            <a:r>
              <a:rPr lang="en-US" dirty="0" smtClean="0"/>
              <a:t>On STC Machines, use Win SCP: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191000"/>
            <a:ext cx="334118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4835224"/>
            <a:ext cx="4276725" cy="122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86075" y="5943600"/>
            <a:ext cx="3048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781675" y="5905500"/>
            <a:ext cx="304800" cy="6477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SCP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20000" cy="52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8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Win SCP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84484"/>
            <a:ext cx="4741985" cy="324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4499498" cy="19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49842"/>
            <a:ext cx="4295775" cy="29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609600" y="2663769"/>
            <a:ext cx="2895600" cy="79432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200400"/>
            <a:ext cx="700087" cy="190500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4495800"/>
            <a:ext cx="463133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Right click on a file for more options.</a:t>
            </a:r>
          </a:p>
          <a:p>
            <a:endParaRPr lang="en-US" sz="2200" dirty="0" smtClean="0"/>
          </a:p>
          <a:p>
            <a:r>
              <a:rPr lang="en-US" sz="2200" dirty="0" smtClean="0"/>
              <a:t>In the left window, use UPLOAD.</a:t>
            </a:r>
          </a:p>
          <a:p>
            <a:endParaRPr lang="en-US" sz="2200" dirty="0" smtClean="0"/>
          </a:p>
          <a:p>
            <a:r>
              <a:rPr lang="en-US" sz="2200" dirty="0" smtClean="0"/>
              <a:t>In the right window, use DOWNLOAD.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857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UNIX – 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python files: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sure you’re in the same directory as the python file and type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python &lt;filename.py&gt;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Don’t try to run anything with a GUI!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UNIX – Making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also make a python file </a:t>
            </a:r>
            <a:r>
              <a:rPr lang="en-US" b="1" dirty="0" smtClean="0"/>
              <a:t>executable</a:t>
            </a:r>
            <a:r>
              <a:rPr lang="en-US" dirty="0" smtClean="0"/>
              <a:t> on the system.</a:t>
            </a:r>
          </a:p>
          <a:p>
            <a:endParaRPr lang="en-US" dirty="0"/>
          </a:p>
          <a:p>
            <a:r>
              <a:rPr lang="en-US" dirty="0" smtClean="0"/>
              <a:t>Put this in the first line of the file: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#! /</a:t>
            </a:r>
            <a:r>
              <a:rPr lang="en-US" b="1" dirty="0" err="1" smtClean="0">
                <a:solidFill>
                  <a:srgbClr val="7030A0"/>
                </a:solidFill>
              </a:rPr>
              <a:t>usr</a:t>
            </a:r>
            <a:r>
              <a:rPr lang="en-US" b="1" dirty="0" smtClean="0">
                <a:solidFill>
                  <a:srgbClr val="7030A0"/>
                </a:solidFill>
              </a:rPr>
              <a:t>/bin/</a:t>
            </a:r>
            <a:r>
              <a:rPr lang="en-US" b="1" dirty="0" err="1" smtClean="0">
                <a:solidFill>
                  <a:srgbClr val="7030A0"/>
                </a:solidFill>
              </a:rPr>
              <a:t>env</a:t>
            </a:r>
            <a:r>
              <a:rPr lang="en-US" b="1" dirty="0" smtClean="0">
                <a:solidFill>
                  <a:srgbClr val="7030A0"/>
                </a:solidFill>
              </a:rPr>
              <a:t> python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Then, type this in the directory where the file is: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chmod</a:t>
            </a:r>
            <a:r>
              <a:rPr lang="en-US" b="1" dirty="0" smtClean="0">
                <a:solidFill>
                  <a:srgbClr val="7030A0"/>
                </a:solidFill>
              </a:rPr>
              <a:t> +x &lt;filename.py&gt;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Now you can run it by typing: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./&lt;filename.py&gt;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610600" cy="1252728"/>
          </a:xfrm>
        </p:spPr>
        <p:txBody>
          <a:bodyPr/>
          <a:lstStyle/>
          <a:p>
            <a:r>
              <a:rPr lang="en-US" dirty="0" smtClean="0"/>
              <a:t>Making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python</a:t>
            </a:r>
            <a:br>
              <a:rPr lang="en-US" dirty="0" smtClean="0"/>
            </a:br>
            <a:r>
              <a:rPr lang="en-US" dirty="0" smtClean="0"/>
              <a:t>file executable: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Executable files</a:t>
            </a:r>
            <a:br>
              <a:rPr lang="en-US" dirty="0" smtClean="0"/>
            </a:br>
            <a:r>
              <a:rPr lang="en-US" dirty="0" smtClean="0"/>
              <a:t>show up in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3400"/>
            <a:ext cx="3000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1527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762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0"/>
            <a:ext cx="3381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Up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763000" cy="4625609"/>
          </a:xfrm>
        </p:spPr>
        <p:txBody>
          <a:bodyPr/>
          <a:lstStyle/>
          <a:p>
            <a:r>
              <a:rPr lang="en-US" dirty="0" smtClean="0"/>
              <a:t>Create a python file called </a:t>
            </a:r>
            <a:r>
              <a:rPr lang="en-US" b="1" dirty="0" smtClean="0">
                <a:solidFill>
                  <a:srgbClr val="7030A0"/>
                </a:solidFill>
              </a:rPr>
              <a:t>test.py</a:t>
            </a:r>
            <a:r>
              <a:rPr lang="en-US" dirty="0" smtClean="0"/>
              <a:t> on your local machine. Put a single </a:t>
            </a:r>
            <a:r>
              <a:rPr lang="en-US" b="1" dirty="0" smtClean="0">
                <a:solidFill>
                  <a:srgbClr val="FF0000"/>
                </a:solidFill>
              </a:rPr>
              <a:t>print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 in it.</a:t>
            </a:r>
          </a:p>
          <a:p>
            <a:endParaRPr lang="en-US" dirty="0"/>
          </a:p>
          <a:p>
            <a:r>
              <a:rPr lang="en-US" dirty="0" smtClean="0"/>
              <a:t>Move it over to a Burrow machine using Win SCP, and run it using the </a:t>
            </a:r>
            <a:r>
              <a:rPr lang="en-US" b="1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 command.</a:t>
            </a:r>
          </a:p>
          <a:p>
            <a:endParaRPr lang="en-US" dirty="0"/>
          </a:p>
          <a:p>
            <a:r>
              <a:rPr lang="en-US" dirty="0" smtClean="0"/>
              <a:t>Follow the steps to make it executable, then run it again from the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1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with </a:t>
            </a:r>
            <a:r>
              <a:rPr lang="en-US" dirty="0" err="1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610600" cy="462560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PuTTY</a:t>
            </a:r>
            <a:r>
              <a:rPr lang="en-US" dirty="0" smtClean="0"/>
              <a:t> to connect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burrow.soic.indiana.edu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Log in as yourself!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8644"/>
            <a:ext cx="3276600" cy="31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592499"/>
            <a:ext cx="2951584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75" y="3962400"/>
            <a:ext cx="357861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38400" y="3505200"/>
            <a:ext cx="3108275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505200"/>
            <a:ext cx="14478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24000" y="2514600"/>
            <a:ext cx="228600" cy="2286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– Server Info / 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SoIC</a:t>
            </a:r>
            <a:r>
              <a:rPr lang="en-US" dirty="0" smtClean="0"/>
              <a:t> UNIX Server: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burrow.soic.indiana.edu</a:t>
            </a:r>
          </a:p>
          <a:p>
            <a:pPr lvl="2"/>
            <a:r>
              <a:rPr lang="en-US" dirty="0" smtClean="0"/>
              <a:t>Web server, DB space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Unix Basics: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kb.iu.edu/data/apek.html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Unix Commands: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kb.iu.edu/data/afsk.html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- 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Text </a:t>
            </a:r>
            <a:r>
              <a:rPr lang="en-US" dirty="0" smtClean="0"/>
              <a:t>Editor: Pico </a:t>
            </a:r>
            <a:r>
              <a:rPr lang="en-US" dirty="0"/>
              <a:t>– </a:t>
            </a:r>
            <a:r>
              <a:rPr lang="en-US" dirty="0" smtClean="0"/>
              <a:t>easiest editor! 	(</a:t>
            </a:r>
            <a:r>
              <a:rPr lang="en-US" dirty="0" err="1" smtClean="0"/>
              <a:t>Emacs</a:t>
            </a:r>
            <a:r>
              <a:rPr lang="en-US" dirty="0" smtClean="0"/>
              <a:t>, VI) 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err="1">
                <a:solidFill>
                  <a:srgbClr val="7030A0"/>
                </a:solidFill>
              </a:rPr>
              <a:t>pico</a:t>
            </a:r>
            <a:r>
              <a:rPr lang="en-US" b="1" dirty="0">
                <a:solidFill>
                  <a:srgbClr val="7030A0"/>
                </a:solidFill>
              </a:rPr>
              <a:t> &lt;filename</a:t>
            </a:r>
            <a:r>
              <a:rPr lang="en-US" b="1" dirty="0" smtClean="0">
                <a:solidFill>
                  <a:srgbClr val="7030A0"/>
                </a:solidFill>
              </a:rPr>
              <a:t>&gt;   </a:t>
            </a:r>
            <a:r>
              <a:rPr lang="en-US" dirty="0" smtClean="0"/>
              <a:t>This can create new files!</a:t>
            </a:r>
            <a:endParaRPr lang="en-US" dirty="0"/>
          </a:p>
          <a:p>
            <a:pPr lvl="1"/>
            <a:r>
              <a:rPr lang="en-US" dirty="0"/>
              <a:t>If you’ve changed anything, it prompts you to Save – type ‘</a:t>
            </a: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dirty="0"/>
              <a:t>’ for yes (it confirms the file name) or ‘</a:t>
            </a: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’ for no.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Ctrl-X to exit</a:t>
            </a:r>
            <a:endParaRPr lang="en-US" dirty="0" smtClean="0"/>
          </a:p>
          <a:p>
            <a:r>
              <a:rPr lang="en-US" dirty="0" smtClean="0"/>
              <a:t>(^ means ‘Ctrl’)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00520"/>
            <a:ext cx="4648200" cy="29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38200" y="5943600"/>
            <a:ext cx="3124200" cy="60960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–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file system is a tree</a:t>
            </a:r>
          </a:p>
          <a:p>
            <a:endParaRPr lang="en-US" dirty="0"/>
          </a:p>
          <a:p>
            <a:r>
              <a:rPr lang="en-US" dirty="0" smtClean="0"/>
              <a:t>By default, you log in to your </a:t>
            </a:r>
            <a:br>
              <a:rPr lang="en-US" dirty="0" smtClean="0"/>
            </a:br>
            <a:r>
              <a:rPr lang="en-US" dirty="0" smtClean="0"/>
              <a:t>home directory</a:t>
            </a:r>
          </a:p>
          <a:p>
            <a:endParaRPr lang="en-US" dirty="0"/>
          </a:p>
          <a:p>
            <a:r>
              <a:rPr lang="en-US" dirty="0" smtClean="0"/>
              <a:t>Type </a:t>
            </a:r>
            <a:r>
              <a:rPr lang="en-US" b="1" dirty="0" err="1" smtClean="0">
                <a:solidFill>
                  <a:srgbClr val="7030A0"/>
                </a:solidFill>
              </a:rPr>
              <a:t>pwd</a:t>
            </a:r>
            <a:r>
              <a:rPr lang="en-US" dirty="0" smtClean="0"/>
              <a:t> to see the full path to your current directory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3342830" cy="18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6048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8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UNIX – Directory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dirty="0" smtClean="0"/>
              <a:t> </a:t>
            </a:r>
            <a:r>
              <a:rPr lang="en-US" dirty="0"/>
              <a:t>allows you to view files and </a:t>
            </a:r>
            <a:r>
              <a:rPr lang="en-US" dirty="0" smtClean="0"/>
              <a:t>directories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cd &lt;directory&gt; </a:t>
            </a:r>
            <a:r>
              <a:rPr lang="en-US" dirty="0" smtClean="0"/>
              <a:t>allows you to move into another directory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348287" cy="175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5667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458200" cy="1252728"/>
          </a:xfrm>
        </p:spPr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Moving around directories: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cd </a:t>
            </a:r>
            <a:r>
              <a:rPr lang="en-US" b="1" dirty="0">
                <a:solidFill>
                  <a:srgbClr val="7030A0"/>
                </a:solidFill>
              </a:rPr>
              <a:t>.. </a:t>
            </a:r>
            <a:r>
              <a:rPr lang="en-US" dirty="0"/>
              <a:t>Takes us down a directory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cd ../.. </a:t>
            </a:r>
            <a:r>
              <a:rPr lang="en-US" dirty="0"/>
              <a:t>Takes us down two </a:t>
            </a:r>
            <a:r>
              <a:rPr lang="en-US" dirty="0" smtClean="0"/>
              <a:t>directories, etc.</a:t>
            </a:r>
            <a:endParaRPr lang="en-US" dirty="0"/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cd </a:t>
            </a:r>
            <a:r>
              <a:rPr lang="en-US" b="1" dirty="0">
                <a:solidFill>
                  <a:srgbClr val="7030A0"/>
                </a:solidFill>
              </a:rPr>
              <a:t>~</a:t>
            </a:r>
            <a:r>
              <a:rPr lang="en-US" dirty="0"/>
              <a:t> takes us to our home directory!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cd /</a:t>
            </a:r>
            <a:r>
              <a:rPr lang="en-US" dirty="0"/>
              <a:t> will take you down to the root directory of the machine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If we’re in </a:t>
            </a:r>
            <a:r>
              <a:rPr lang="en-US" b="1" dirty="0" smtClean="0">
                <a:solidFill>
                  <a:srgbClr val="7030A0"/>
                </a:solidFill>
              </a:rPr>
              <a:t>/users/</a:t>
            </a:r>
            <a:r>
              <a:rPr lang="en-US" b="1" dirty="0" err="1" smtClean="0">
                <a:solidFill>
                  <a:srgbClr val="7030A0"/>
                </a:solidFill>
              </a:rPr>
              <a:t>mary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we want to go to </a:t>
            </a:r>
            <a:r>
              <a:rPr lang="en-US" b="1" dirty="0" smtClean="0">
                <a:solidFill>
                  <a:srgbClr val="7030A0"/>
                </a:solidFill>
              </a:rPr>
              <a:t>/bin</a:t>
            </a:r>
            <a:r>
              <a:rPr lang="en-US" dirty="0" smtClean="0"/>
              <a:t>, we need to go down two directories and then up one: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cd </a:t>
            </a:r>
            <a:r>
              <a:rPr lang="en-US" b="1" dirty="0" smtClean="0">
                <a:solidFill>
                  <a:srgbClr val="7030A0"/>
                </a:solidFill>
              </a:rPr>
              <a:t>../../bin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70" y="533400"/>
            <a:ext cx="3342830" cy="18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UNIX – Using </a:t>
            </a:r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Additional Flags for </a:t>
            </a:r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–a</a:t>
            </a:r>
            <a:r>
              <a:rPr lang="en-US" dirty="0" smtClean="0"/>
              <a:t> lists all files AND all hidden (system) files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–l</a:t>
            </a:r>
            <a:r>
              <a:rPr lang="en-US" dirty="0" smtClean="0"/>
              <a:t> lists all files with details:</a:t>
            </a:r>
          </a:p>
          <a:p>
            <a:pPr lvl="2"/>
            <a:r>
              <a:rPr lang="en-US" dirty="0" smtClean="0"/>
              <a:t>File permissions</a:t>
            </a:r>
          </a:p>
          <a:p>
            <a:pPr lvl="2"/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Date modified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put stuff after </a:t>
            </a:r>
            <a:r>
              <a:rPr lang="en-US" dirty="0" err="1" smtClean="0"/>
              <a:t>ls</a:t>
            </a:r>
            <a:r>
              <a:rPr lang="en-US" dirty="0" smtClean="0"/>
              <a:t> to make it more specific</a:t>
            </a:r>
            <a:r>
              <a:rPr lang="en-US" dirty="0"/>
              <a:t>: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7030A0"/>
                </a:solidFill>
              </a:rPr>
              <a:t>ls</a:t>
            </a:r>
            <a:r>
              <a:rPr lang="en-US" b="1" dirty="0" smtClean="0">
                <a:solidFill>
                  <a:srgbClr val="7030A0"/>
                </a:solidFill>
              </a:rPr>
              <a:t> –l &lt;filename&gt;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1389"/>
            <a:ext cx="5181600" cy="15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77&quot;&gt;&lt;property id=&quot;20148&quot; value=&quot;5&quot;/&gt;&lt;property id=&quot;20300&quot; value=&quot;Slide 2 - &amp;quot;Basic UNIX Topic Summary&amp;quot;&quot;/&gt;&lt;property id=&quot;20307&quot; value=&quot;400&quot;/&gt;&lt;/object&gt;&lt;object type=&quot;3&quot; unique_id=&quot;10078&quot;&gt;&lt;property id=&quot;20148&quot; value=&quot;5&quot;/&gt;&lt;property id=&quot;20300&quot; value=&quot;Slide 3 - &amp;quot;SSH Client (Windows EXE on Oncourse)&amp;quot;&quot;/&gt;&lt;property id=&quot;20307&quot; value=&quot;401&quot;/&gt;&lt;/object&gt;&lt;object type=&quot;3&quot; unique_id=&quot;10079&quot;&gt;&lt;property id=&quot;20148&quot; value=&quot;5&quot;/&gt;&lt;property id=&quot;20300&quot; value=&quot;Slide 4 - &amp;quot;PuTTY&amp;quot;&quot;/&gt;&lt;property id=&quot;20307&quot; value=&quot;421&quot;/&gt;&lt;/object&gt;&lt;object type=&quot;3&quot; unique_id=&quot;10080&quot;&gt;&lt;property id=&quot;20148&quot; value=&quot;5&quot;/&gt;&lt;property id=&quot;20300&quot; value=&quot;Slide 5 - &amp;quot;Basic UNIX&amp;quot;&quot;/&gt;&lt;property id=&quot;20307&quot; value=&quot;402&quot;/&gt;&lt;/object&gt;&lt;object type=&quot;3&quot; unique_id=&quot;10081&quot;&gt;&lt;property id=&quot;20148&quot; value=&quot;5&quot;/&gt;&lt;property id=&quot;20300&quot; value=&quot;Slide 6 - &amp;quot;Basic UNIX&amp;quot;&quot;/&gt;&lt;property id=&quot;20307&quot; value=&quot;420&quot;/&gt;&lt;/object&gt;&lt;object type=&quot;3&quot; unique_id=&quot;10082&quot;&gt;&lt;property id=&quot;20148&quot; value=&quot;5&quot;/&gt;&lt;property id=&quot;20300&quot; value=&quot;Slide 7 - &amp;quot;Basic UNIX&amp;quot;&quot;/&gt;&lt;property id=&quot;20307&quot; value=&quot;403&quot;/&gt;&lt;/object&gt;&lt;object type=&quot;3&quot; unique_id=&quot;10083&quot;&gt;&lt;property id=&quot;20148&quot; value=&quot;5&quot;/&gt;&lt;property id=&quot;20300&quot; value=&quot;Slide 8 - &amp;quot;Basic UNIX&amp;quot;&quot;/&gt;&lt;property id=&quot;20307&quot; value=&quot;404&quot;/&gt;&lt;/object&gt;&lt;object type=&quot;3&quot; unique_id=&quot;10084&quot;&gt;&lt;property id=&quot;20148&quot; value=&quot;5&quot;/&gt;&lt;property id=&quot;20300&quot; value=&quot;Slide 9 - &amp;quot;Basic UNIX&amp;quot;&quot;/&gt;&lt;property id=&quot;20307&quot; value=&quot;406&quot;/&gt;&lt;/object&gt;&lt;object type=&quot;3&quot; unique_id=&quot;10085&quot;&gt;&lt;property id=&quot;20148&quot; value=&quot;5&quot;/&gt;&lt;property id=&quot;20300&quot; value=&quot;Slide 10 - &amp;quot;Basic UNIX&amp;quot;&quot;/&gt;&lt;property id=&quot;20307&quot; value=&quot;407&quot;/&gt;&lt;/object&gt;&lt;object type=&quot;3&quot; unique_id=&quot;10086&quot;&gt;&lt;property id=&quot;20148&quot; value=&quot;5&quot;/&gt;&lt;property id=&quot;20300&quot; value=&quot;Slide 11 - &amp;quot;Basic UNIX&amp;quot;&quot;/&gt;&lt;property id=&quot;20307&quot; value=&quot;408&quot;/&gt;&lt;/object&gt;&lt;object type=&quot;3&quot; unique_id=&quot;10087&quot;&gt;&lt;property id=&quot;20148&quot; value=&quot;5&quot;/&gt;&lt;property id=&quot;20300&quot; value=&quot;Slide 12 - &amp;quot;Basic UNIX&amp;quot;&quot;/&gt;&lt;property id=&quot;20307&quot; value=&quot;409&quot;/&gt;&lt;/object&gt;&lt;object type=&quot;3&quot; unique_id=&quot;10088&quot;&gt;&lt;property id=&quot;20148&quot; value=&quot;5&quot;/&gt;&lt;property id=&quot;20300&quot; value=&quot;Slide 13 - &amp;quot;Basic UNIX&amp;quot;&quot;/&gt;&lt;property id=&quot;20307&quot; value=&quot;410&quot;/&gt;&lt;/object&gt;&lt;object type=&quot;3&quot; unique_id=&quot;10089&quot;&gt;&lt;property id=&quot;20148&quot; value=&quot;5&quot;/&gt;&lt;property id=&quot;20300&quot; value=&quot;Slide 14 - &amp;quot;Basic UNIX&amp;quot;&quot;/&gt;&lt;property id=&quot;20307&quot; value=&quot;413&quot;/&gt;&lt;/object&gt;&lt;object type=&quot;3&quot; unique_id=&quot;10090&quot;&gt;&lt;property id=&quot;20148&quot; value=&quot;5&quot;/&gt;&lt;property id=&quot;20300&quot; value=&quot;Slide 15 - &amp;quot;Basic UNIX&amp;quot;&quot;/&gt;&lt;property id=&quot;20307&quot; value=&quot;405&quot;/&gt;&lt;/object&gt;&lt;object type=&quot;3&quot; unique_id=&quot;10091&quot;&gt;&lt;property id=&quot;20148&quot; value=&quot;5&quot;/&gt;&lt;property id=&quot;20300&quot; value=&quot;Slide 16 - &amp;quot;Basic UNIX&amp;quot;&quot;/&gt;&lt;property id=&quot;20307&quot; value=&quot;415&quot;/&gt;&lt;/object&gt;&lt;object type=&quot;3&quot; unique_id=&quot;10092&quot;&gt;&lt;property id=&quot;20148&quot; value=&quot;5&quot;/&gt;&lt;property id=&quot;20300&quot; value=&quot;Slide 17 - &amp;quot;Basic UNIX&amp;quot;&quot;/&gt;&lt;property id=&quot;20307&quot; value=&quot;416&quot;/&gt;&lt;/object&gt;&lt;object type=&quot;3&quot; unique_id=&quot;10093&quot;&gt;&lt;property id=&quot;20148&quot; value=&quot;5&quot;/&gt;&lt;property id=&quot;20300&quot; value=&quot;Slide 18 - &amp;quot;Win SCP&amp;quot;&quot;/&gt;&lt;property id=&quot;20307&quot; value=&quot;422&quot;/&gt;&lt;/object&gt;&lt;object type=&quot;3&quot; unique_id=&quot;10094&quot;&gt;&lt;property id=&quot;20148&quot; value=&quot;5&quot;/&gt;&lt;property id=&quot;20300&quot; value=&quot;Slide 19 - &amp;quot;Basic UNIX&amp;quot;&quot;/&gt;&lt;property id=&quot;20307&quot; value=&quot;417&quot;/&gt;&lt;/object&gt;&lt;object type=&quot;3&quot; unique_id=&quot;10095&quot;&gt;&lt;property id=&quot;20148&quot; value=&quot;5&quot;/&gt;&lt;property id=&quot;20300&quot; value=&quot;Slide 20 - &amp;quot;Basic UNIX&amp;quot;&quot;/&gt;&lt;property id=&quot;20307&quot; value=&quot;418&quot;/&gt;&lt;/object&gt;&lt;object type=&quot;3&quot; unique_id=&quot;10096&quot;&gt;&lt;property id=&quot;20148&quot; value=&quot;5&quot;/&gt;&lt;property id=&quot;20300&quot; value=&quot;Slide 21 - &amp;quot;Show us it works!&amp;quot;&quot;/&gt;&lt;property id=&quot;20307&quot; value=&quot;419&quot;/&gt;&lt;/object&gt;&lt;object type=&quot;3&quot; unique_id=&quot;10097&quot;&gt;&lt;property id=&quot;20148&quot; value=&quot;5&quot;/&gt;&lt;property id=&quot;20300&quot; value=&quot;Slide 22 - &amp;quot;Questions?&amp;quot;&quot;/&gt;&lt;property id=&quot;20307&quot; value=&quot;39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967</TotalTime>
  <Words>1097</Words>
  <Application>Microsoft Office PowerPoint</Application>
  <PresentationFormat>On-screen Show (4:3)</PresentationFormat>
  <Paragraphs>209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I211 – Information Infrastructure II</vt:lpstr>
      <vt:lpstr>Basic UNIX - Topic Summary</vt:lpstr>
      <vt:lpstr>Logging in with PuTTY</vt:lpstr>
      <vt:lpstr>Basic UNIX – Server Info / Pico</vt:lpstr>
      <vt:lpstr>Basic UNIX - Pico</vt:lpstr>
      <vt:lpstr>Basic UNIX – File System</vt:lpstr>
      <vt:lpstr>Basic UNIX – Directory Operations</vt:lpstr>
      <vt:lpstr>Changing Directories</vt:lpstr>
      <vt:lpstr>Basic UNIX – Using ls</vt:lpstr>
      <vt:lpstr>Basic UNIX - File Operations</vt:lpstr>
      <vt:lpstr>Basic UNIX – Last Commands</vt:lpstr>
      <vt:lpstr>UNIX Basics 1 (Group Work)</vt:lpstr>
      <vt:lpstr>UNIX Basics 1 (Solution)</vt:lpstr>
      <vt:lpstr>Basic UNIX – Redirect to File</vt:lpstr>
      <vt:lpstr>Basic UNIX - Burrow</vt:lpstr>
      <vt:lpstr>Basic UNIX - Wildcards</vt:lpstr>
      <vt:lpstr>Basic UNIX - Wildcards</vt:lpstr>
      <vt:lpstr>Basic UNIX - Autocomplete</vt:lpstr>
      <vt:lpstr>Basic UNIX - Grep</vt:lpstr>
      <vt:lpstr>Get a Grep (Group Work)</vt:lpstr>
      <vt:lpstr>Get a Grep (Solution)</vt:lpstr>
      <vt:lpstr>Basic UNIX</vt:lpstr>
      <vt:lpstr>Win SCP</vt:lpstr>
      <vt:lpstr>Win SCP Interface</vt:lpstr>
      <vt:lpstr>Win SCP</vt:lpstr>
      <vt:lpstr>Basic UNIX – Running Python</vt:lpstr>
      <vt:lpstr>Basic UNIX – Making an Executable</vt:lpstr>
      <vt:lpstr>Making an Executable</vt:lpstr>
      <vt:lpstr>Server-Side Up (Group Work)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113</cp:revision>
  <dcterms:created xsi:type="dcterms:W3CDTF">2011-05-09T18:33:34Z</dcterms:created>
  <dcterms:modified xsi:type="dcterms:W3CDTF">2014-07-01T15:36:13Z</dcterms:modified>
</cp:coreProperties>
</file>