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0"/>
  </p:notesMasterIdLst>
  <p:sldIdLst>
    <p:sldId id="256" r:id="rId2"/>
    <p:sldId id="402" r:id="rId3"/>
    <p:sldId id="404" r:id="rId4"/>
    <p:sldId id="401" r:id="rId5"/>
    <p:sldId id="405" r:id="rId6"/>
    <p:sldId id="406" r:id="rId7"/>
    <p:sldId id="407" r:id="rId8"/>
    <p:sldId id="412" r:id="rId9"/>
    <p:sldId id="413" r:id="rId10"/>
    <p:sldId id="408" r:id="rId11"/>
    <p:sldId id="423" r:id="rId12"/>
    <p:sldId id="409" r:id="rId13"/>
    <p:sldId id="410" r:id="rId14"/>
    <p:sldId id="426" r:id="rId15"/>
    <p:sldId id="414" r:id="rId16"/>
    <p:sldId id="424" r:id="rId17"/>
    <p:sldId id="425" r:id="rId18"/>
    <p:sldId id="415" r:id="rId19"/>
    <p:sldId id="418" r:id="rId20"/>
    <p:sldId id="416" r:id="rId21"/>
    <p:sldId id="417" r:id="rId22"/>
    <p:sldId id="419" r:id="rId23"/>
    <p:sldId id="429" r:id="rId24"/>
    <p:sldId id="420" r:id="rId25"/>
    <p:sldId id="421" r:id="rId26"/>
    <p:sldId id="422" r:id="rId27"/>
    <p:sldId id="428" r:id="rId28"/>
    <p:sldId id="399" r:id="rId29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95" autoAdjust="0"/>
    <p:restoredTop sz="94660"/>
  </p:normalViewPr>
  <p:slideViewPr>
    <p:cSldViewPr>
      <p:cViewPr>
        <p:scale>
          <a:sx n="123" d="100"/>
          <a:sy n="123" d="100"/>
        </p:scale>
        <p:origin x="-183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49CDE-B13E-43DC-A829-B8864F4F0BD1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1555F-F8B5-40C5-AD48-CE1B220B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9610AF-C20C-4E41-8441-123C9F75F55A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9610AF-C20C-4E41-8441-123C9F75F55A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ic.indiana.edu/people/index.s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I211 – Information Infrastructure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534400" cy="46256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use the </a:t>
            </a:r>
            <a:r>
              <a:rPr lang="en-US" b="1" dirty="0" smtClean="0">
                <a:solidFill>
                  <a:srgbClr val="FF0000"/>
                </a:solidFill>
              </a:rPr>
              <a:t>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module to perform matching with regular expressions: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>
                <a:solidFill>
                  <a:srgbClr val="002060"/>
                </a:solidFill>
              </a:rPr>
              <a:t>re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test = "This is a *test* phrase."</a:t>
            </a:r>
          </a:p>
          <a:p>
            <a:pPr marL="118872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#</a:t>
            </a:r>
            <a:r>
              <a:rPr lang="en-US" b="1" dirty="0" smtClean="0">
                <a:solidFill>
                  <a:srgbClr val="7030A0"/>
                </a:solidFill>
              </a:rPr>
              <a:t>search for groups of 1 or more letters</a:t>
            </a:r>
            <a:endParaRPr lang="en-US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match = </a:t>
            </a:r>
            <a:r>
              <a:rPr lang="en-US" b="1" dirty="0" err="1">
                <a:solidFill>
                  <a:srgbClr val="002060"/>
                </a:solidFill>
              </a:rPr>
              <a:t>re.findall</a:t>
            </a:r>
            <a:r>
              <a:rPr lang="en-US" b="1" dirty="0">
                <a:solidFill>
                  <a:srgbClr val="FF0000"/>
                </a:solidFill>
              </a:rPr>
              <a:t>('</a:t>
            </a:r>
            <a:r>
              <a:rPr lang="en-US" b="1" dirty="0">
                <a:solidFill>
                  <a:srgbClr val="7030A0"/>
                </a:solidFill>
              </a:rPr>
              <a:t>[a-z]+</a:t>
            </a:r>
            <a:r>
              <a:rPr lang="en-US" b="1" dirty="0">
                <a:solidFill>
                  <a:srgbClr val="FF0000"/>
                </a:solidFill>
              </a:rPr>
              <a:t>', test)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item in match: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item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1400" y="3352800"/>
            <a:ext cx="144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&gt;&gt;&gt;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his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is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a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test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phrase</a:t>
            </a:r>
          </a:p>
        </p:txBody>
      </p:sp>
    </p:spTree>
    <p:extLst>
      <p:ext uri="{BB962C8B-B14F-4D97-AF65-F5344CB8AC3E}">
        <p14:creationId xmlns:p14="http://schemas.microsoft.com/office/powerpoint/2010/main" val="30739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899160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can put multiple patterns back to back to require them to be matched together. This code finds capital letters followed by lowercase letters: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import re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test = "</a:t>
            </a:r>
            <a:r>
              <a:rPr lang="en-US" sz="2400" b="1" dirty="0" err="1">
                <a:solidFill>
                  <a:srgbClr val="FF0000"/>
                </a:solidFill>
              </a:rPr>
              <a:t>ThiS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wAs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wRIttEn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ODDly</a:t>
            </a:r>
            <a:r>
              <a:rPr lang="en-US" sz="2400" b="1" dirty="0">
                <a:solidFill>
                  <a:srgbClr val="FF0000"/>
                </a:solidFill>
              </a:rPr>
              <a:t>."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print "Match:", [item for item in </a:t>
            </a:r>
            <a:r>
              <a:rPr lang="en-US" sz="2400" b="1" dirty="0" err="1">
                <a:solidFill>
                  <a:srgbClr val="FF0000"/>
                </a:solidFill>
              </a:rPr>
              <a:t>re.findall</a:t>
            </a:r>
            <a:r>
              <a:rPr lang="en-US" sz="2400" b="1" dirty="0">
                <a:solidFill>
                  <a:srgbClr val="FF0000"/>
                </a:solidFill>
              </a:rPr>
              <a:t>('</a:t>
            </a:r>
            <a:r>
              <a:rPr lang="en-US" sz="2400" b="1" dirty="0">
                <a:solidFill>
                  <a:srgbClr val="7030A0"/>
                </a:solidFill>
              </a:rPr>
              <a:t>[A-Z][a-z]</a:t>
            </a:r>
            <a:r>
              <a:rPr lang="en-US" sz="2400" b="1" dirty="0">
                <a:solidFill>
                  <a:srgbClr val="FF0000"/>
                </a:solidFill>
              </a:rPr>
              <a:t>', test</a:t>
            </a:r>
            <a:r>
              <a:rPr lang="en-US" sz="2400" b="1" dirty="0" smtClean="0">
                <a:solidFill>
                  <a:srgbClr val="FF0000"/>
                </a:solidFill>
              </a:rPr>
              <a:t>)]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Match: ['</a:t>
            </a:r>
            <a:r>
              <a:rPr lang="en-US" sz="2400" b="1" dirty="0" err="1">
                <a:solidFill>
                  <a:srgbClr val="00B050"/>
                </a:solidFill>
              </a:rPr>
              <a:t>Th</a:t>
            </a:r>
            <a:r>
              <a:rPr lang="en-US" sz="2400" b="1" dirty="0">
                <a:solidFill>
                  <a:srgbClr val="00B050"/>
                </a:solidFill>
              </a:rPr>
              <a:t>', 'As', 'It', 'En', 'Dl']</a:t>
            </a:r>
          </a:p>
        </p:txBody>
      </p:sp>
    </p:spTree>
    <p:extLst>
      <p:ext uri="{BB962C8B-B14F-4D97-AF65-F5344CB8AC3E}">
        <p14:creationId xmlns:p14="http://schemas.microsoft.com/office/powerpoint/2010/main" val="386857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91600" cy="462560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Inside of </a:t>
            </a:r>
            <a:r>
              <a:rPr lang="en-US" b="1" dirty="0" smtClean="0">
                <a:solidFill>
                  <a:srgbClr val="7030A0"/>
                </a:solidFill>
              </a:rPr>
              <a:t>[ ]</a:t>
            </a:r>
            <a:r>
              <a:rPr lang="en-US" dirty="0" smtClean="0"/>
              <a:t>, the </a:t>
            </a:r>
            <a:r>
              <a:rPr lang="en-US" b="1" dirty="0" smtClean="0">
                <a:solidFill>
                  <a:srgbClr val="7030A0"/>
                </a:solidFill>
              </a:rPr>
              <a:t>^</a:t>
            </a:r>
            <a:r>
              <a:rPr lang="en-US" dirty="0" smtClean="0"/>
              <a:t> </a:t>
            </a:r>
            <a:r>
              <a:rPr lang="en-US" dirty="0" err="1" smtClean="0"/>
              <a:t>metacharacter</a:t>
            </a:r>
            <a:r>
              <a:rPr lang="en-US" dirty="0" smtClean="0"/>
              <a:t> will produce the </a:t>
            </a:r>
            <a:r>
              <a:rPr lang="en-US" b="1" dirty="0" smtClean="0"/>
              <a:t>complement</a:t>
            </a:r>
            <a:r>
              <a:rPr lang="en-US" dirty="0" smtClean="0"/>
              <a:t> of that pattern. 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import re</a:t>
            </a:r>
          </a:p>
          <a:p>
            <a:pPr marL="118872" indent="0">
              <a:buNone/>
            </a:pPr>
            <a:endParaRPr lang="en-US" sz="3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test = "This is a *test* phrase."</a:t>
            </a:r>
          </a:p>
          <a:p>
            <a:pPr marL="118872" indent="0">
              <a:buNone/>
            </a:pPr>
            <a:endParaRPr lang="en-US" sz="3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print "A s:", [item for item in </a:t>
            </a:r>
            <a:r>
              <a:rPr lang="en-US" sz="3000" b="1" dirty="0" err="1">
                <a:solidFill>
                  <a:srgbClr val="FF0000"/>
                </a:solidFill>
              </a:rPr>
              <a:t>re.findall</a:t>
            </a:r>
            <a:r>
              <a:rPr lang="en-US" sz="3000" b="1" dirty="0">
                <a:solidFill>
                  <a:srgbClr val="FF0000"/>
                </a:solidFill>
              </a:rPr>
              <a:t>('</a:t>
            </a:r>
            <a:r>
              <a:rPr lang="en-US" sz="3000" b="1" dirty="0">
                <a:solidFill>
                  <a:srgbClr val="7030A0"/>
                </a:solidFill>
              </a:rPr>
              <a:t>[a]+</a:t>
            </a:r>
            <a:r>
              <a:rPr lang="en-US" sz="3000" b="1" dirty="0">
                <a:solidFill>
                  <a:srgbClr val="FF0000"/>
                </a:solidFill>
              </a:rPr>
              <a:t>', test)]</a:t>
            </a:r>
          </a:p>
          <a:p>
            <a:pPr marL="118872" indent="0">
              <a:buNone/>
            </a:pPr>
            <a:endParaRPr lang="en-US" sz="3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print "Non A s:", [item for item in </a:t>
            </a:r>
            <a:r>
              <a:rPr lang="en-US" sz="3000" b="1" dirty="0" err="1">
                <a:solidFill>
                  <a:srgbClr val="FF0000"/>
                </a:solidFill>
              </a:rPr>
              <a:t>re.findall</a:t>
            </a:r>
            <a:r>
              <a:rPr lang="en-US" sz="3000" b="1" dirty="0">
                <a:solidFill>
                  <a:srgbClr val="FF0000"/>
                </a:solidFill>
              </a:rPr>
              <a:t>('</a:t>
            </a:r>
            <a:r>
              <a:rPr lang="en-US" sz="3000" b="1" dirty="0">
                <a:solidFill>
                  <a:srgbClr val="7030A0"/>
                </a:solidFill>
              </a:rPr>
              <a:t>[^a]+</a:t>
            </a:r>
            <a:r>
              <a:rPr lang="en-US" sz="3000" b="1" dirty="0">
                <a:solidFill>
                  <a:srgbClr val="FF0000"/>
                </a:solidFill>
              </a:rPr>
              <a:t>', test)]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304800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&gt;&gt;&gt; </a:t>
            </a:r>
          </a:p>
          <a:p>
            <a:r>
              <a:rPr lang="en-US" b="1" dirty="0">
                <a:solidFill>
                  <a:srgbClr val="00B050"/>
                </a:solidFill>
              </a:rPr>
              <a:t>A s: ['a', 'a']</a:t>
            </a:r>
          </a:p>
          <a:p>
            <a:r>
              <a:rPr lang="en-US" b="1" dirty="0">
                <a:solidFill>
                  <a:srgbClr val="00B050"/>
                </a:solidFill>
              </a:rPr>
              <a:t>Non A s: ['This is ', ' *test* </a:t>
            </a:r>
            <a:r>
              <a:rPr lang="en-US" b="1" dirty="0" err="1">
                <a:solidFill>
                  <a:srgbClr val="00B050"/>
                </a:solidFill>
              </a:rPr>
              <a:t>phr</a:t>
            </a:r>
            <a:r>
              <a:rPr lang="en-US" b="1" dirty="0">
                <a:solidFill>
                  <a:srgbClr val="00B050"/>
                </a:solidFill>
              </a:rPr>
              <a:t>', 'se.']</a:t>
            </a:r>
          </a:p>
        </p:txBody>
      </p:sp>
    </p:spTree>
    <p:extLst>
      <p:ext uri="{BB962C8B-B14F-4D97-AF65-F5344CB8AC3E}">
        <p14:creationId xmlns:p14="http://schemas.microsoft.com/office/powerpoint/2010/main" val="30739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91600" cy="4930409"/>
          </a:xfrm>
        </p:spPr>
        <p:txBody>
          <a:bodyPr>
            <a:normAutofit/>
          </a:bodyPr>
          <a:lstStyle/>
          <a:p>
            <a:r>
              <a:rPr lang="en-US" dirty="0" smtClean="0"/>
              <a:t>If we put any other </a:t>
            </a:r>
            <a:r>
              <a:rPr lang="en-US" dirty="0" err="1" smtClean="0"/>
              <a:t>metacharacter</a:t>
            </a:r>
            <a:r>
              <a:rPr lang="en-US" dirty="0" smtClean="0"/>
              <a:t> inside of </a:t>
            </a:r>
            <a:r>
              <a:rPr lang="en-US" b="1" dirty="0" smtClean="0">
                <a:solidFill>
                  <a:srgbClr val="7030A0"/>
                </a:solidFill>
              </a:rPr>
              <a:t>[ ]</a:t>
            </a:r>
            <a:r>
              <a:rPr lang="en-US" dirty="0" smtClean="0"/>
              <a:t>, they lose their meaning and match the actual character: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import re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test = "This is a *test* phrase."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print "Stars:", [item for item in </a:t>
            </a:r>
            <a:r>
              <a:rPr lang="en-US" sz="2400" b="1" dirty="0" err="1">
                <a:solidFill>
                  <a:srgbClr val="FF0000"/>
                </a:solidFill>
              </a:rPr>
              <a:t>re.findall</a:t>
            </a:r>
            <a:r>
              <a:rPr lang="en-US" sz="2400" b="1" dirty="0">
                <a:solidFill>
                  <a:srgbClr val="FF0000"/>
                </a:solidFill>
              </a:rPr>
              <a:t>('</a:t>
            </a:r>
            <a:r>
              <a:rPr lang="en-US" sz="2400" b="1" dirty="0">
                <a:solidFill>
                  <a:srgbClr val="7030A0"/>
                </a:solidFill>
              </a:rPr>
              <a:t>[*][a-z]+[*]</a:t>
            </a:r>
            <a:r>
              <a:rPr lang="en-US" sz="2400" b="1" dirty="0">
                <a:solidFill>
                  <a:srgbClr val="FF0000"/>
                </a:solidFill>
              </a:rPr>
              <a:t>', test</a:t>
            </a:r>
            <a:r>
              <a:rPr lang="en-US" sz="2400" b="1" dirty="0" smtClean="0">
                <a:solidFill>
                  <a:srgbClr val="FF0000"/>
                </a:solidFill>
              </a:rPr>
              <a:t>)]</a:t>
            </a:r>
          </a:p>
          <a:p>
            <a:pPr marL="118872" indent="0">
              <a:buNone/>
            </a:pPr>
            <a:endParaRPr lang="en-US" sz="24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Stars: ['*test*']</a:t>
            </a:r>
          </a:p>
        </p:txBody>
      </p:sp>
    </p:spTree>
    <p:extLst>
      <p:ext uri="{BB962C8B-B14F-4D97-AF65-F5344CB8AC3E}">
        <p14:creationId xmlns:p14="http://schemas.microsoft.com/office/powerpoint/2010/main" val="30739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91600" cy="4930409"/>
          </a:xfrm>
        </p:spPr>
        <p:txBody>
          <a:bodyPr>
            <a:normAutofit/>
          </a:bodyPr>
          <a:lstStyle/>
          <a:p>
            <a:r>
              <a:rPr lang="en-US" dirty="0" smtClean="0"/>
              <a:t>If you need to search for </a:t>
            </a:r>
            <a:r>
              <a:rPr lang="en-US" b="1" dirty="0" smtClean="0">
                <a:solidFill>
                  <a:srgbClr val="7030A0"/>
                </a:solidFill>
              </a:rPr>
              <a:t>[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en-US" dirty="0" smtClean="0"/>
              <a:t> as </a:t>
            </a:r>
            <a:r>
              <a:rPr lang="en-US" i="1" dirty="0" smtClean="0"/>
              <a:t>characters</a:t>
            </a:r>
            <a:r>
              <a:rPr lang="en-US" dirty="0" smtClean="0"/>
              <a:t>, you can escape them with a </a:t>
            </a:r>
            <a:r>
              <a:rPr lang="en-US" b="1" dirty="0" smtClean="0">
                <a:solidFill>
                  <a:srgbClr val="7030A0"/>
                </a:solidFill>
              </a:rPr>
              <a:t>\</a:t>
            </a:r>
            <a:r>
              <a:rPr lang="en-US" dirty="0" smtClean="0"/>
              <a:t> 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import re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test = "This is a [test] phrase</a:t>
            </a:r>
            <a:r>
              <a:rPr lang="en-US" sz="2400" b="1" dirty="0" smtClean="0">
                <a:solidFill>
                  <a:srgbClr val="FF0000"/>
                </a:solidFill>
              </a:rPr>
              <a:t>."</a:t>
            </a: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print "Words in []:", </a:t>
            </a:r>
            <a:r>
              <a:rPr lang="en-US" sz="2400" b="1" dirty="0" err="1">
                <a:solidFill>
                  <a:srgbClr val="FF0000"/>
                </a:solidFill>
              </a:rPr>
              <a:t>re.findall</a:t>
            </a:r>
            <a:r>
              <a:rPr lang="en-US" sz="2400" b="1" dirty="0">
                <a:solidFill>
                  <a:srgbClr val="FF0000"/>
                </a:solidFill>
              </a:rPr>
              <a:t>('</a:t>
            </a:r>
            <a:r>
              <a:rPr lang="en-US" sz="2400" b="1" dirty="0">
                <a:solidFill>
                  <a:srgbClr val="7030A0"/>
                </a:solidFill>
              </a:rPr>
              <a:t>\[[a-z]+\]</a:t>
            </a:r>
            <a:r>
              <a:rPr lang="en-US" sz="2400" b="1" dirty="0">
                <a:solidFill>
                  <a:srgbClr val="FF0000"/>
                </a:solidFill>
              </a:rPr>
              <a:t>', test)[0</a:t>
            </a:r>
            <a:r>
              <a:rPr lang="en-US" sz="2400" b="1" dirty="0" smtClean="0">
                <a:solidFill>
                  <a:srgbClr val="FF0000"/>
                </a:solidFill>
              </a:rPr>
              <a:t>]</a:t>
            </a:r>
          </a:p>
          <a:p>
            <a:pPr marL="118872" indent="0">
              <a:buNone/>
            </a:pPr>
            <a:endParaRPr lang="en-US" sz="24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Words in []: [test]</a:t>
            </a:r>
          </a:p>
        </p:txBody>
      </p:sp>
    </p:spTree>
    <p:extLst>
      <p:ext uri="{BB962C8B-B14F-4D97-AF65-F5344CB8AC3E}">
        <p14:creationId xmlns:p14="http://schemas.microsoft.com/office/powerpoint/2010/main" val="8653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1"/>
            <a:ext cx="8991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are some shortcuts for common patterns:</a:t>
            </a:r>
            <a:endParaRPr lang="en-US" dirty="0"/>
          </a:p>
          <a:p>
            <a:pPr marL="118872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\d</a:t>
            </a:r>
            <a:r>
              <a:rPr lang="en-US" sz="2400" dirty="0"/>
              <a:t> </a:t>
            </a:r>
            <a:r>
              <a:rPr lang="en-US" sz="2400" dirty="0" smtClean="0"/>
              <a:t>	decimal digit 			equiv. </a:t>
            </a:r>
            <a:r>
              <a:rPr lang="en-US" sz="2400" dirty="0"/>
              <a:t>to </a:t>
            </a: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[</a:t>
            </a:r>
            <a:r>
              <a:rPr lang="en-US" sz="2400" b="1" dirty="0">
                <a:solidFill>
                  <a:srgbClr val="7030A0"/>
                </a:solidFill>
              </a:rPr>
              <a:t>0-9</a:t>
            </a:r>
            <a:r>
              <a:rPr lang="en-US" sz="2400" b="1" dirty="0" smtClean="0">
                <a:solidFill>
                  <a:srgbClr val="7030A0"/>
                </a:solidFill>
              </a:rPr>
              <a:t>]</a:t>
            </a:r>
          </a:p>
          <a:p>
            <a:pPr marL="118872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2400" b="1" dirty="0">
                <a:solidFill>
                  <a:srgbClr val="7030A0"/>
                </a:solidFill>
              </a:rPr>
              <a:t>D </a:t>
            </a:r>
            <a:r>
              <a:rPr lang="en-US" sz="2400" dirty="0" smtClean="0"/>
              <a:t>	non-digit char 			equiv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  <a:r>
              <a:rPr lang="en-US" sz="2400" dirty="0"/>
              <a:t>to </a:t>
            </a: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[^</a:t>
            </a:r>
            <a:r>
              <a:rPr lang="en-US" sz="2400" b="1" dirty="0">
                <a:solidFill>
                  <a:srgbClr val="7030A0"/>
                </a:solidFill>
              </a:rPr>
              <a:t>0-9</a:t>
            </a:r>
            <a:r>
              <a:rPr lang="en-US" sz="2400" b="1" dirty="0" smtClean="0">
                <a:solidFill>
                  <a:srgbClr val="7030A0"/>
                </a:solidFill>
              </a:rPr>
              <a:t>]</a:t>
            </a:r>
          </a:p>
          <a:p>
            <a:pPr marL="118872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2400" b="1" dirty="0">
                <a:solidFill>
                  <a:srgbClr val="7030A0"/>
                </a:solidFill>
              </a:rPr>
              <a:t>s</a:t>
            </a:r>
            <a:r>
              <a:rPr lang="en-US" sz="2400" dirty="0"/>
              <a:t> </a:t>
            </a:r>
            <a:r>
              <a:rPr lang="en-US" sz="2400" dirty="0" smtClean="0"/>
              <a:t>	whitespace char  		equiv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  <a:r>
              <a:rPr lang="en-US" sz="2400" dirty="0"/>
              <a:t>to </a:t>
            </a: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[ </a:t>
            </a:r>
            <a:r>
              <a:rPr lang="en-US" sz="2400" b="1" dirty="0">
                <a:solidFill>
                  <a:srgbClr val="7030A0"/>
                </a:solidFill>
              </a:rPr>
              <a:t>\t\n\r\f\v</a:t>
            </a:r>
            <a:r>
              <a:rPr lang="en-US" sz="2400" b="1" dirty="0" smtClean="0">
                <a:solidFill>
                  <a:srgbClr val="7030A0"/>
                </a:solidFill>
              </a:rPr>
              <a:t>]</a:t>
            </a:r>
          </a:p>
          <a:p>
            <a:pPr marL="118872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2400" b="1" dirty="0">
                <a:solidFill>
                  <a:srgbClr val="7030A0"/>
                </a:solidFill>
              </a:rPr>
              <a:t>S </a:t>
            </a:r>
            <a:r>
              <a:rPr lang="en-US" sz="2400" dirty="0" smtClean="0"/>
              <a:t>	non-whitespace char 	 	equiv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  <a:r>
              <a:rPr lang="en-US" sz="2400" dirty="0"/>
              <a:t>to </a:t>
            </a: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[^ </a:t>
            </a:r>
            <a:r>
              <a:rPr lang="en-US" sz="2400" b="1" dirty="0">
                <a:solidFill>
                  <a:srgbClr val="7030A0"/>
                </a:solidFill>
              </a:rPr>
              <a:t>\t\n\r\f\v</a:t>
            </a:r>
            <a:r>
              <a:rPr lang="en-US" sz="2400" b="1" dirty="0" smtClean="0">
                <a:solidFill>
                  <a:srgbClr val="7030A0"/>
                </a:solidFill>
              </a:rPr>
              <a:t>]</a:t>
            </a:r>
          </a:p>
          <a:p>
            <a:pPr marL="118872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2400" b="1" dirty="0">
                <a:solidFill>
                  <a:srgbClr val="7030A0"/>
                </a:solidFill>
              </a:rPr>
              <a:t>w</a:t>
            </a:r>
            <a:r>
              <a:rPr lang="en-US" sz="2400" dirty="0"/>
              <a:t> </a:t>
            </a:r>
            <a:r>
              <a:rPr lang="en-US" sz="2400" dirty="0" smtClean="0"/>
              <a:t>	alphanumeric char 	 	equiv. </a:t>
            </a:r>
            <a:r>
              <a:rPr lang="en-US" sz="2400" dirty="0"/>
              <a:t>to </a:t>
            </a: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[</a:t>
            </a:r>
            <a:r>
              <a:rPr lang="en-US" sz="2400" b="1" dirty="0">
                <a:solidFill>
                  <a:srgbClr val="7030A0"/>
                </a:solidFill>
              </a:rPr>
              <a:t>a-zA-Z0-9</a:t>
            </a:r>
            <a:r>
              <a:rPr lang="en-US" sz="2400" b="1" dirty="0" smtClean="0">
                <a:solidFill>
                  <a:srgbClr val="7030A0"/>
                </a:solidFill>
              </a:rPr>
              <a:t>_]</a:t>
            </a:r>
          </a:p>
          <a:p>
            <a:pPr marL="118872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2400" b="1" dirty="0">
                <a:solidFill>
                  <a:srgbClr val="7030A0"/>
                </a:solidFill>
              </a:rPr>
              <a:t>W </a:t>
            </a:r>
            <a:r>
              <a:rPr lang="en-US" sz="2400" dirty="0" smtClean="0"/>
              <a:t>	non-alphanumeric char  	equiv. </a:t>
            </a:r>
            <a:r>
              <a:rPr lang="en-US" sz="2400" dirty="0"/>
              <a:t>to </a:t>
            </a: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[^</a:t>
            </a:r>
            <a:r>
              <a:rPr lang="en-US" sz="2400" b="1" dirty="0">
                <a:solidFill>
                  <a:srgbClr val="7030A0"/>
                </a:solidFill>
              </a:rPr>
              <a:t>a-zA-Z0-9</a:t>
            </a:r>
            <a:r>
              <a:rPr lang="en-US" sz="2400" b="1" dirty="0" smtClean="0">
                <a:solidFill>
                  <a:srgbClr val="7030A0"/>
                </a:solidFill>
              </a:rPr>
              <a:t>_] </a:t>
            </a:r>
          </a:p>
          <a:p>
            <a:pPr marL="118872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import </a:t>
            </a:r>
            <a:r>
              <a:rPr lang="en-US" sz="2400" b="1" dirty="0" smtClean="0">
                <a:solidFill>
                  <a:srgbClr val="FF0000"/>
                </a:solidFill>
              </a:rPr>
              <a:t>re</a:t>
            </a: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test = "This is a *test* phrase."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print "Words:", [item for item in </a:t>
            </a:r>
            <a:r>
              <a:rPr lang="en-US" sz="2400" b="1" dirty="0" err="1">
                <a:solidFill>
                  <a:srgbClr val="FF0000"/>
                </a:solidFill>
              </a:rPr>
              <a:t>re.findall</a:t>
            </a:r>
            <a:r>
              <a:rPr lang="en-US" sz="2400" b="1" dirty="0">
                <a:solidFill>
                  <a:srgbClr val="FF0000"/>
                </a:solidFill>
              </a:rPr>
              <a:t>('</a:t>
            </a:r>
            <a:r>
              <a:rPr lang="en-US" sz="2400" b="1" dirty="0">
                <a:solidFill>
                  <a:srgbClr val="7030A0"/>
                </a:solidFill>
              </a:rPr>
              <a:t>[\w]+</a:t>
            </a:r>
            <a:r>
              <a:rPr lang="en-US" sz="2400" b="1" dirty="0">
                <a:solidFill>
                  <a:srgbClr val="FF0000"/>
                </a:solidFill>
              </a:rPr>
              <a:t>', test</a:t>
            </a:r>
            <a:r>
              <a:rPr lang="en-US" sz="2400" b="1" dirty="0" smtClean="0">
                <a:solidFill>
                  <a:srgbClr val="FF0000"/>
                </a:solidFill>
              </a:rPr>
              <a:t>)]</a:t>
            </a:r>
          </a:p>
          <a:p>
            <a:pPr marL="118872" indent="0"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Words: ['This', 'is', 'a', 'test', 'phrase']</a:t>
            </a:r>
          </a:p>
        </p:txBody>
      </p:sp>
    </p:spTree>
    <p:extLst>
      <p:ext uri="{BB962C8B-B14F-4D97-AF65-F5344CB8AC3E}">
        <p14:creationId xmlns:p14="http://schemas.microsoft.com/office/powerpoint/2010/main" val="17194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Vowels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short program to find all words in a string that have two or more vowels in a row.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Original: test loon </a:t>
            </a:r>
            <a:r>
              <a:rPr lang="en-US" sz="2800" b="1" dirty="0" err="1">
                <a:solidFill>
                  <a:srgbClr val="00B050"/>
                </a:solidFill>
              </a:rPr>
              <a:t>etta</a:t>
            </a:r>
            <a:r>
              <a:rPr lang="en-US" sz="2800" b="1" dirty="0">
                <a:solidFill>
                  <a:srgbClr val="00B050"/>
                </a:solidFill>
              </a:rPr>
              <a:t> planet </a:t>
            </a:r>
            <a:r>
              <a:rPr lang="en-US" sz="2800" b="1" dirty="0" err="1">
                <a:solidFill>
                  <a:srgbClr val="00B050"/>
                </a:solidFill>
              </a:rPr>
              <a:t>aaw</a:t>
            </a:r>
            <a:r>
              <a:rPr lang="en-US" sz="2800" b="1" dirty="0">
                <a:solidFill>
                  <a:srgbClr val="00B050"/>
                </a:solidFill>
              </a:rPr>
              <a:t> meek </a:t>
            </a:r>
            <a:r>
              <a:rPr lang="en-US" sz="2800" b="1" dirty="0" err="1">
                <a:solidFill>
                  <a:srgbClr val="00B050"/>
                </a:solidFill>
              </a:rPr>
              <a:t>ziiim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try</a:t>
            </a:r>
          </a:p>
          <a:p>
            <a:pPr marL="118872" indent="0">
              <a:buNone/>
            </a:pPr>
            <a:endParaRPr lang="en-US" sz="28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Match: ['loon', '</a:t>
            </a:r>
            <a:r>
              <a:rPr lang="en-US" sz="2800" b="1" dirty="0" err="1">
                <a:solidFill>
                  <a:srgbClr val="00B050"/>
                </a:solidFill>
              </a:rPr>
              <a:t>aaw</a:t>
            </a:r>
            <a:r>
              <a:rPr lang="en-US" sz="2800" b="1" dirty="0">
                <a:solidFill>
                  <a:srgbClr val="00B050"/>
                </a:solidFill>
              </a:rPr>
              <a:t>', 'meek', '</a:t>
            </a:r>
            <a:r>
              <a:rPr lang="en-US" sz="2800" b="1" dirty="0" err="1">
                <a:solidFill>
                  <a:srgbClr val="00B050"/>
                </a:solidFill>
              </a:rPr>
              <a:t>ziiim</a:t>
            </a:r>
            <a:r>
              <a:rPr lang="en-US" sz="2800" b="1" dirty="0">
                <a:solidFill>
                  <a:srgbClr val="00B050"/>
                </a:solidFill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2963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Vowels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import re</a:t>
            </a:r>
          </a:p>
          <a:p>
            <a:pPr marL="118872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test = "test loon </a:t>
            </a:r>
            <a:r>
              <a:rPr lang="en-US" sz="2800" b="1" dirty="0" err="1">
                <a:solidFill>
                  <a:srgbClr val="FF0000"/>
                </a:solidFill>
              </a:rPr>
              <a:t>etta</a:t>
            </a:r>
            <a:r>
              <a:rPr lang="en-US" sz="2800" b="1" dirty="0">
                <a:solidFill>
                  <a:srgbClr val="FF0000"/>
                </a:solidFill>
              </a:rPr>
              <a:t> planet </a:t>
            </a:r>
            <a:r>
              <a:rPr lang="en-US" sz="2800" b="1" dirty="0" err="1">
                <a:solidFill>
                  <a:srgbClr val="FF0000"/>
                </a:solidFill>
              </a:rPr>
              <a:t>aaw</a:t>
            </a:r>
            <a:r>
              <a:rPr lang="en-US" sz="2800" b="1" dirty="0">
                <a:solidFill>
                  <a:srgbClr val="FF0000"/>
                </a:solidFill>
              </a:rPr>
              <a:t> meek </a:t>
            </a:r>
            <a:r>
              <a:rPr lang="en-US" sz="2800" b="1" dirty="0" err="1">
                <a:solidFill>
                  <a:srgbClr val="FF0000"/>
                </a:solidFill>
              </a:rPr>
              <a:t>ziiim</a:t>
            </a:r>
            <a:r>
              <a:rPr lang="en-US" sz="2800" b="1" dirty="0">
                <a:solidFill>
                  <a:srgbClr val="FF0000"/>
                </a:solidFill>
              </a:rPr>
              <a:t> try"</a:t>
            </a:r>
          </a:p>
          <a:p>
            <a:pPr marL="118872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print "Original:", test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print "Match:", [item for item in </a:t>
            </a:r>
            <a:r>
              <a:rPr lang="en-US" sz="2800" b="1" dirty="0" err="1">
                <a:solidFill>
                  <a:srgbClr val="FF0000"/>
                </a:solidFill>
              </a:rPr>
              <a:t>re.findall</a:t>
            </a:r>
            <a:r>
              <a:rPr lang="en-US" sz="2800" b="1" dirty="0">
                <a:solidFill>
                  <a:srgbClr val="FF0000"/>
                </a:solidFill>
              </a:rPr>
              <a:t>('</a:t>
            </a:r>
            <a:r>
              <a:rPr lang="en-US" sz="2800" b="1" dirty="0">
                <a:solidFill>
                  <a:srgbClr val="7030A0"/>
                </a:solidFill>
              </a:rPr>
              <a:t>[\w]*[</a:t>
            </a:r>
            <a:r>
              <a:rPr lang="en-US" sz="2800" b="1" dirty="0" err="1">
                <a:solidFill>
                  <a:srgbClr val="7030A0"/>
                </a:solidFill>
              </a:rPr>
              <a:t>aeiou</a:t>
            </a:r>
            <a:r>
              <a:rPr lang="en-US" sz="2800" b="1" dirty="0">
                <a:solidFill>
                  <a:srgbClr val="7030A0"/>
                </a:solidFill>
              </a:rPr>
              <a:t>][</a:t>
            </a:r>
            <a:r>
              <a:rPr lang="en-US" sz="2800" b="1" dirty="0" err="1">
                <a:solidFill>
                  <a:srgbClr val="7030A0"/>
                </a:solidFill>
              </a:rPr>
              <a:t>aeiou</a:t>
            </a:r>
            <a:r>
              <a:rPr lang="en-US" sz="2800" b="1" dirty="0">
                <a:solidFill>
                  <a:srgbClr val="7030A0"/>
                </a:solidFill>
              </a:rPr>
              <a:t>][\w]*</a:t>
            </a:r>
            <a:r>
              <a:rPr lang="en-US" sz="2800" b="1" dirty="0">
                <a:solidFill>
                  <a:srgbClr val="FF0000"/>
                </a:solidFill>
              </a:rPr>
              <a:t>', test)]</a:t>
            </a:r>
          </a:p>
        </p:txBody>
      </p:sp>
    </p:spTree>
    <p:extLst>
      <p:ext uri="{BB962C8B-B14F-4D97-AF65-F5344CB8AC3E}">
        <p14:creationId xmlns:p14="http://schemas.microsoft.com/office/powerpoint/2010/main" val="43124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91600" cy="4625609"/>
          </a:xfrm>
        </p:spPr>
        <p:txBody>
          <a:bodyPr/>
          <a:lstStyle/>
          <a:p>
            <a:r>
              <a:rPr lang="en-US" dirty="0" smtClean="0"/>
              <a:t>In addition to </a:t>
            </a:r>
            <a:r>
              <a:rPr lang="en-US" b="1" dirty="0" smtClean="0">
                <a:solidFill>
                  <a:srgbClr val="7030A0"/>
                </a:solidFill>
              </a:rPr>
              <a:t>*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7030A0"/>
                </a:solidFill>
              </a:rPr>
              <a:t>+</a:t>
            </a:r>
            <a:r>
              <a:rPr lang="en-US" dirty="0" smtClean="0"/>
              <a:t>, we have </a:t>
            </a:r>
            <a:r>
              <a:rPr lang="en-US" b="1" dirty="0" smtClean="0">
                <a:solidFill>
                  <a:srgbClr val="7030A0"/>
                </a:solidFill>
              </a:rPr>
              <a:t>?</a:t>
            </a:r>
            <a:r>
              <a:rPr lang="en-US" dirty="0" smtClean="0"/>
              <a:t>, which means 0 or 1. Essentially, it means ‘optional’.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re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test = "</a:t>
            </a:r>
            <a:r>
              <a:rPr lang="en-US" sz="2400" b="1" dirty="0" err="1">
                <a:solidFill>
                  <a:srgbClr val="FF0000"/>
                </a:solidFill>
              </a:rPr>
              <a:t>tunafish</a:t>
            </a:r>
            <a:r>
              <a:rPr lang="en-US" sz="2400" b="1" dirty="0">
                <a:solidFill>
                  <a:srgbClr val="FF0000"/>
                </a:solidFill>
              </a:rPr>
              <a:t>; tuna fish; tuna     fish"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print "Matches:", [item for item in </a:t>
            </a:r>
            <a:r>
              <a:rPr lang="en-US" sz="2400" b="1" dirty="0" err="1">
                <a:solidFill>
                  <a:srgbClr val="FF0000"/>
                </a:solidFill>
              </a:rPr>
              <a:t>re.findall</a:t>
            </a:r>
            <a:r>
              <a:rPr lang="en-US" sz="2400" b="1" dirty="0">
                <a:solidFill>
                  <a:srgbClr val="FF0000"/>
                </a:solidFill>
              </a:rPr>
              <a:t>('</a:t>
            </a:r>
            <a:r>
              <a:rPr lang="en-US" sz="2400" b="1" dirty="0">
                <a:solidFill>
                  <a:srgbClr val="7030A0"/>
                </a:solidFill>
              </a:rPr>
              <a:t>tuna[ ]?fish</a:t>
            </a:r>
            <a:r>
              <a:rPr lang="en-US" sz="2400" b="1" dirty="0">
                <a:solidFill>
                  <a:srgbClr val="FF0000"/>
                </a:solidFill>
              </a:rPr>
              <a:t>', test</a:t>
            </a:r>
            <a:r>
              <a:rPr lang="en-US" sz="2400" b="1" dirty="0" smtClean="0">
                <a:solidFill>
                  <a:srgbClr val="FF0000"/>
                </a:solidFill>
              </a:rPr>
              <a:t>)]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Matches: ['</a:t>
            </a:r>
            <a:r>
              <a:rPr lang="en-US" sz="2400" b="1" dirty="0" err="1">
                <a:solidFill>
                  <a:srgbClr val="00B050"/>
                </a:solidFill>
              </a:rPr>
              <a:t>tunafish</a:t>
            </a:r>
            <a:r>
              <a:rPr lang="en-US" sz="2400" b="1" dirty="0">
                <a:solidFill>
                  <a:srgbClr val="00B050"/>
                </a:solidFill>
              </a:rPr>
              <a:t>', 'tuna fish']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4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also specify a minimum and maximum number of repetitions using the </a:t>
            </a:r>
            <a:r>
              <a:rPr lang="en-US" b="1" dirty="0" smtClean="0">
                <a:solidFill>
                  <a:srgbClr val="7030A0"/>
                </a:solidFill>
              </a:rPr>
              <a:t>x{min, max} </a:t>
            </a:r>
            <a:r>
              <a:rPr lang="en-US" dirty="0" smtClean="0"/>
              <a:t>syntax: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import re</a:t>
            </a:r>
          </a:p>
          <a:p>
            <a:pPr marL="118872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test = "</a:t>
            </a:r>
            <a:r>
              <a:rPr lang="en-US" sz="2000" b="1" dirty="0" err="1">
                <a:solidFill>
                  <a:srgbClr val="FF0000"/>
                </a:solidFill>
              </a:rPr>
              <a:t>spon</a:t>
            </a:r>
            <a:r>
              <a:rPr lang="en-US" sz="2000" b="1" dirty="0">
                <a:solidFill>
                  <a:srgbClr val="FF0000"/>
                </a:solidFill>
              </a:rPr>
              <a:t>; spoon; </a:t>
            </a:r>
            <a:r>
              <a:rPr lang="en-US" sz="2000" b="1" dirty="0" err="1">
                <a:solidFill>
                  <a:srgbClr val="FF0000"/>
                </a:solidFill>
              </a:rPr>
              <a:t>spooon</a:t>
            </a:r>
            <a:r>
              <a:rPr lang="en-US" sz="2000" b="1" dirty="0">
                <a:solidFill>
                  <a:srgbClr val="FF0000"/>
                </a:solidFill>
              </a:rPr>
              <a:t>; </a:t>
            </a:r>
            <a:r>
              <a:rPr lang="en-US" sz="2000" b="1" dirty="0" err="1">
                <a:solidFill>
                  <a:srgbClr val="FF0000"/>
                </a:solidFill>
              </a:rPr>
              <a:t>spooooooon</a:t>
            </a:r>
            <a:r>
              <a:rPr lang="en-US" sz="2000" b="1" dirty="0">
                <a:solidFill>
                  <a:srgbClr val="FF0000"/>
                </a:solidFill>
              </a:rPr>
              <a:t>"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print "Matches:", [item for item in </a:t>
            </a:r>
            <a:r>
              <a:rPr lang="en-US" sz="2000" b="1" dirty="0" err="1">
                <a:solidFill>
                  <a:srgbClr val="FF0000"/>
                </a:solidFill>
              </a:rPr>
              <a:t>re.findall</a:t>
            </a:r>
            <a:r>
              <a:rPr lang="en-US" sz="2000" b="1" dirty="0">
                <a:solidFill>
                  <a:srgbClr val="FF0000"/>
                </a:solidFill>
              </a:rPr>
              <a:t>('</a:t>
            </a:r>
            <a:r>
              <a:rPr lang="en-US" sz="2000" b="1" dirty="0" err="1">
                <a:solidFill>
                  <a:srgbClr val="7030A0"/>
                </a:solidFill>
              </a:rPr>
              <a:t>sp</a:t>
            </a:r>
            <a:r>
              <a:rPr lang="en-US" sz="2000" b="1" dirty="0">
                <a:solidFill>
                  <a:srgbClr val="7030A0"/>
                </a:solidFill>
              </a:rPr>
              <a:t>[o]{2,3}n</a:t>
            </a:r>
            <a:r>
              <a:rPr lang="en-US" sz="2000" b="1" dirty="0">
                <a:solidFill>
                  <a:srgbClr val="FF0000"/>
                </a:solidFill>
              </a:rPr>
              <a:t>', test</a:t>
            </a:r>
            <a:r>
              <a:rPr lang="en-US" sz="2000" b="1" dirty="0" smtClean="0">
                <a:solidFill>
                  <a:srgbClr val="FF0000"/>
                </a:solidFill>
              </a:rPr>
              <a:t>)]</a:t>
            </a:r>
          </a:p>
          <a:p>
            <a:pPr marL="118872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Matches: ['spoon', '</a:t>
            </a:r>
            <a:r>
              <a:rPr lang="en-US" sz="2000" b="1" dirty="0" err="1">
                <a:solidFill>
                  <a:srgbClr val="00B050"/>
                </a:solidFill>
              </a:rPr>
              <a:t>spooon</a:t>
            </a:r>
            <a:r>
              <a:rPr lang="en-US" sz="2000" b="1" dirty="0">
                <a:solidFill>
                  <a:srgbClr val="00B050"/>
                </a:solidFill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45631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602163"/>
          </a:xfrm>
        </p:spPr>
        <p:txBody>
          <a:bodyPr/>
          <a:lstStyle/>
          <a:p>
            <a:r>
              <a:rPr lang="en-US" altLang="en-US" sz="2400" b="1" dirty="0" smtClean="0"/>
              <a:t>Regular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/>
              <a:t>expressions </a:t>
            </a:r>
            <a:r>
              <a:rPr lang="en-US" altLang="en-US" sz="2400" dirty="0" smtClean="0"/>
              <a:t>are constructions that are commonly used in programming to represent a pattern that we are searching for. The regular expression is a </a:t>
            </a:r>
            <a:r>
              <a:rPr lang="en-US" altLang="en-US" sz="2400" i="1" dirty="0" smtClean="0"/>
              <a:t>template</a:t>
            </a:r>
            <a:r>
              <a:rPr lang="en-US" altLang="en-US" sz="2400" dirty="0" smtClean="0"/>
              <a:t> – we check to see if anything matches it.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We can also use regular expressions </a:t>
            </a:r>
            <a:br>
              <a:rPr lang="en-US" altLang="en-US" sz="2400" dirty="0" smtClean="0"/>
            </a:br>
            <a:r>
              <a:rPr lang="en-US" altLang="en-US" sz="2400" dirty="0" smtClean="0"/>
              <a:t>to translate between two different </a:t>
            </a:r>
            <a:br>
              <a:rPr lang="en-US" altLang="en-US" sz="2400" dirty="0" smtClean="0"/>
            </a:br>
            <a:r>
              <a:rPr lang="en-US" altLang="en-US" sz="2400" dirty="0" smtClean="0"/>
              <a:t>data formats:</a:t>
            </a:r>
            <a:endParaRPr lang="en-US" altLang="en-US" dirty="0" smtClean="0"/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I201 Review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800000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00000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00000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smtClean="0">
                <a:latin typeface="Arial" charset="0"/>
              </a:rPr>
              <a:t> </a:t>
            </a:r>
          </a:p>
        </p:txBody>
      </p:sp>
      <p:pic>
        <p:nvPicPr>
          <p:cNvPr id="113666" name="Picture 2" descr="http://lh3.google.com/OOoNinja/R-UgJxZy4lI/AAAAAAAAAvo/VZYIHHSa7ko/s512/200712-diagram-reg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724400"/>
            <a:ext cx="2743200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4" descr="http://evolvingweb.ca/sites/default/files/regular_express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95600"/>
            <a:ext cx="4241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65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Finally, we can express </a:t>
            </a:r>
            <a:r>
              <a:rPr lang="en-US" b="1" dirty="0">
                <a:solidFill>
                  <a:srgbClr val="7030A0"/>
                </a:solidFill>
              </a:rPr>
              <a:t>A</a:t>
            </a:r>
            <a:r>
              <a:rPr lang="en-US" b="1" dirty="0">
                <a:solidFill>
                  <a:srgbClr val="7030A0"/>
                </a:solidFill>
                <a:latin typeface="MS UI Gothic"/>
                <a:ea typeface="MS UI Gothic"/>
              </a:rPr>
              <a:t>∪</a:t>
            </a:r>
            <a:r>
              <a:rPr lang="en-US" b="1" dirty="0" smtClean="0">
                <a:solidFill>
                  <a:srgbClr val="7030A0"/>
                </a:solidFill>
              </a:rPr>
              <a:t>B </a:t>
            </a:r>
            <a:r>
              <a:rPr lang="en-US" dirty="0" smtClean="0"/>
              <a:t>with the OR operator for regular expressions, </a:t>
            </a:r>
            <a:r>
              <a:rPr lang="en-US" b="1" dirty="0" smtClean="0">
                <a:solidFill>
                  <a:srgbClr val="7030A0"/>
                </a:solidFill>
              </a:rPr>
              <a:t>|</a:t>
            </a:r>
            <a:r>
              <a:rPr lang="en-US" dirty="0" smtClean="0"/>
              <a:t>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import re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test = "A cat or a dog."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print "Matches:", [item for item in </a:t>
            </a:r>
            <a:r>
              <a:rPr lang="en-US" sz="2400" b="1" dirty="0" err="1">
                <a:solidFill>
                  <a:srgbClr val="FF0000"/>
                </a:solidFill>
              </a:rPr>
              <a:t>re.findall</a:t>
            </a:r>
            <a:r>
              <a:rPr lang="en-US" sz="2400" b="1" dirty="0">
                <a:solidFill>
                  <a:srgbClr val="FF0000"/>
                </a:solidFill>
              </a:rPr>
              <a:t>('</a:t>
            </a:r>
            <a:r>
              <a:rPr lang="en-US" sz="2400" b="1" dirty="0" err="1">
                <a:solidFill>
                  <a:srgbClr val="7030A0"/>
                </a:solidFill>
              </a:rPr>
              <a:t>cat|dog</a:t>
            </a:r>
            <a:r>
              <a:rPr lang="en-US" sz="2400" b="1" dirty="0">
                <a:solidFill>
                  <a:srgbClr val="FF0000"/>
                </a:solidFill>
              </a:rPr>
              <a:t>', test</a:t>
            </a:r>
            <a:r>
              <a:rPr lang="en-US" sz="2400" b="1" dirty="0" smtClean="0">
                <a:solidFill>
                  <a:srgbClr val="FF0000"/>
                </a:solidFill>
              </a:rPr>
              <a:t>)]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Matches: ['cat', 'dog']</a:t>
            </a:r>
          </a:p>
        </p:txBody>
      </p:sp>
    </p:spTree>
    <p:extLst>
      <p:ext uri="{BB962C8B-B14F-4D97-AF65-F5344CB8AC3E}">
        <p14:creationId xmlns:p14="http://schemas.microsoft.com/office/powerpoint/2010/main" val="17194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Addresses v1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610600" cy="4625609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Write a program to parse a webpage and return all the email addresses on it.</a:t>
            </a:r>
          </a:p>
          <a:p>
            <a:endParaRPr lang="en-US" sz="2800" dirty="0"/>
          </a:p>
          <a:p>
            <a:r>
              <a:rPr lang="en-US" sz="2800" dirty="0" smtClean="0"/>
              <a:t>An email address can have:</a:t>
            </a:r>
          </a:p>
          <a:p>
            <a:pPr lvl="1"/>
            <a:r>
              <a:rPr lang="en-US" sz="2400" dirty="0" smtClean="0"/>
              <a:t>Alphanumeric characters</a:t>
            </a:r>
          </a:p>
          <a:p>
            <a:pPr lvl="1"/>
            <a:r>
              <a:rPr lang="en-US" sz="2400" dirty="0" smtClean="0"/>
              <a:t>Dots (.)</a:t>
            </a:r>
          </a:p>
          <a:p>
            <a:pPr lvl="1"/>
            <a:r>
              <a:rPr lang="en-US" sz="2400" dirty="0" smtClean="0"/>
              <a:t>Dashes (-)</a:t>
            </a:r>
          </a:p>
          <a:p>
            <a:pPr lvl="1"/>
            <a:r>
              <a:rPr lang="en-US" sz="2400" dirty="0" smtClean="0"/>
              <a:t>One @ sign, with at</a:t>
            </a:r>
            <a:br>
              <a:rPr lang="en-US" sz="2400" dirty="0" smtClean="0"/>
            </a:br>
            <a:r>
              <a:rPr lang="en-US" sz="2400" dirty="0" smtClean="0"/>
              <a:t>least one character</a:t>
            </a:r>
            <a:br>
              <a:rPr lang="en-US" sz="2400" dirty="0" smtClean="0"/>
            </a:br>
            <a:r>
              <a:rPr lang="en-US" sz="2400" dirty="0" smtClean="0"/>
              <a:t>before it and one</a:t>
            </a:r>
            <a:br>
              <a:rPr lang="en-US" sz="2400" dirty="0" smtClean="0"/>
            </a:br>
            <a:r>
              <a:rPr lang="en-US" sz="2400" dirty="0" smtClean="0"/>
              <a:t>after</a:t>
            </a:r>
          </a:p>
          <a:p>
            <a:pPr lvl="1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3940076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&gt;&gt;&gt; 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Search what page? http://www.soic.indiana.edu/about/contact.shtml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The email addresses in http://www.soic.indiana.edu/about/contact.shtml are: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	undergraduate@soic.indiana.edu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	infograd@indiana.edu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	soicweb@indiana.edu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	soic@indiana.edu</a:t>
            </a:r>
          </a:p>
        </p:txBody>
      </p:sp>
    </p:spTree>
    <p:extLst>
      <p:ext uri="{BB962C8B-B14F-4D97-AF65-F5344CB8AC3E}">
        <p14:creationId xmlns:p14="http://schemas.microsoft.com/office/powerpoint/2010/main" val="17194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Addresses v1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610600" cy="4625609"/>
          </a:xfrm>
        </p:spPr>
        <p:txBody>
          <a:bodyPr>
            <a:normAutofit fontScale="85000" lnSpcReduction="20000"/>
          </a:bodyPr>
          <a:lstStyle/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import re, </a:t>
            </a:r>
            <a:r>
              <a:rPr lang="en-US" sz="2400" b="1" dirty="0" err="1">
                <a:solidFill>
                  <a:srgbClr val="FF0000"/>
                </a:solidFill>
              </a:rPr>
              <a:t>urllib</a:t>
            </a: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def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find_emails</a:t>
            </a:r>
            <a:r>
              <a:rPr lang="en-US" sz="2400" b="1" dirty="0">
                <a:solidFill>
                  <a:srgbClr val="FF0000"/>
                </a:solidFill>
              </a:rPr>
              <a:t>(page):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</a:t>
            </a:r>
            <a:r>
              <a:rPr lang="en-US" sz="2400" b="1" dirty="0" err="1">
                <a:solidFill>
                  <a:srgbClr val="FF0000"/>
                </a:solidFill>
              </a:rPr>
              <a:t>web_page</a:t>
            </a:r>
            <a:r>
              <a:rPr lang="en-US" sz="2400" b="1" dirty="0">
                <a:solidFill>
                  <a:srgbClr val="FF0000"/>
                </a:solidFill>
              </a:rPr>
              <a:t> = </a:t>
            </a:r>
            <a:r>
              <a:rPr lang="en-US" sz="2400" b="1" dirty="0" err="1">
                <a:solidFill>
                  <a:srgbClr val="FF0000"/>
                </a:solidFill>
              </a:rPr>
              <a:t>urllib.urlopen</a:t>
            </a:r>
            <a:r>
              <a:rPr lang="en-US" sz="2400" b="1" dirty="0">
                <a:solidFill>
                  <a:srgbClr val="FF0000"/>
                </a:solidFill>
              </a:rPr>
              <a:t>(page)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lines = </a:t>
            </a:r>
            <a:r>
              <a:rPr lang="en-US" sz="2400" b="1" dirty="0" err="1">
                <a:solidFill>
                  <a:srgbClr val="FF0000"/>
                </a:solidFill>
              </a:rPr>
              <a:t>web_page.read</a:t>
            </a:r>
            <a:r>
              <a:rPr lang="en-US" sz="24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</a:t>
            </a:r>
            <a:r>
              <a:rPr lang="en-US" sz="2400" b="1" dirty="0" err="1">
                <a:solidFill>
                  <a:srgbClr val="FF0000"/>
                </a:solidFill>
              </a:rPr>
              <a:t>web_page.close</a:t>
            </a:r>
            <a:r>
              <a:rPr lang="en-US" sz="24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return [item for item in </a:t>
            </a:r>
            <a:r>
              <a:rPr lang="en-US" sz="2400" b="1" dirty="0" err="1">
                <a:solidFill>
                  <a:srgbClr val="FF0000"/>
                </a:solidFill>
              </a:rPr>
              <a:t>re.findall</a:t>
            </a:r>
            <a:r>
              <a:rPr lang="en-US" sz="2400" b="1" dirty="0">
                <a:solidFill>
                  <a:srgbClr val="FF0000"/>
                </a:solidFill>
              </a:rPr>
              <a:t>('</a:t>
            </a:r>
            <a:r>
              <a:rPr lang="en-US" sz="2400" b="1" dirty="0">
                <a:solidFill>
                  <a:srgbClr val="7030A0"/>
                </a:solidFill>
              </a:rPr>
              <a:t>[\w.-]+@[\w.-]+</a:t>
            </a:r>
            <a:r>
              <a:rPr lang="en-US" sz="2400" b="1" dirty="0">
                <a:solidFill>
                  <a:srgbClr val="FF0000"/>
                </a:solidFill>
              </a:rPr>
              <a:t>', lines)]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#</a:t>
            </a:r>
            <a:r>
              <a:rPr lang="en-US" sz="2400" b="1" dirty="0" smtClean="0">
                <a:solidFill>
                  <a:srgbClr val="FF0000"/>
                </a:solidFill>
              </a:rPr>
              <a:t>main</a:t>
            </a: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url</a:t>
            </a:r>
            <a:r>
              <a:rPr lang="en-US" sz="2400" b="1" dirty="0">
                <a:solidFill>
                  <a:srgbClr val="FF0000"/>
                </a:solidFill>
              </a:rPr>
              <a:t> = </a:t>
            </a:r>
            <a:r>
              <a:rPr lang="en-US" sz="2400" b="1" dirty="0" err="1">
                <a:solidFill>
                  <a:srgbClr val="FF0000"/>
                </a:solidFill>
              </a:rPr>
              <a:t>raw_input</a:t>
            </a:r>
            <a:r>
              <a:rPr lang="en-US" sz="2400" b="1" dirty="0">
                <a:solidFill>
                  <a:srgbClr val="FF0000"/>
                </a:solidFill>
              </a:rPr>
              <a:t>("Search what page? ")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results = </a:t>
            </a:r>
            <a:r>
              <a:rPr lang="en-US" sz="2400" b="1" dirty="0" err="1">
                <a:solidFill>
                  <a:srgbClr val="FF0000"/>
                </a:solidFill>
              </a:rPr>
              <a:t>find_emails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 err="1">
                <a:solidFill>
                  <a:srgbClr val="FF0000"/>
                </a:solidFill>
              </a:rPr>
              <a:t>url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print "The email addresses in", </a:t>
            </a:r>
            <a:r>
              <a:rPr lang="en-US" sz="2400" b="1" dirty="0" err="1">
                <a:solidFill>
                  <a:srgbClr val="FF0000"/>
                </a:solidFill>
              </a:rPr>
              <a:t>url</a:t>
            </a:r>
            <a:r>
              <a:rPr lang="en-US" sz="2400" b="1" dirty="0">
                <a:solidFill>
                  <a:srgbClr val="FF0000"/>
                </a:solidFill>
              </a:rPr>
              <a:t>, "are:"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for address in results: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print "\t", address</a:t>
            </a:r>
          </a:p>
        </p:txBody>
      </p:sp>
    </p:spTree>
    <p:extLst>
      <p:ext uri="{BB962C8B-B14F-4D97-AF65-F5344CB8AC3E}">
        <p14:creationId xmlns:p14="http://schemas.microsoft.com/office/powerpoint/2010/main" val="234840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Addresses v1 </a:t>
            </a:r>
            <a:r>
              <a:rPr lang="en-US" dirty="0" smtClean="0"/>
              <a:t>(Note)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610600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400" dirty="0" smtClean="0"/>
              <a:t>Be careful about this:</a:t>
            </a:r>
          </a:p>
          <a:p>
            <a:pPr marL="118872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	return </a:t>
            </a:r>
            <a:r>
              <a:rPr lang="en-US" sz="2400" b="1" dirty="0">
                <a:solidFill>
                  <a:srgbClr val="FF0000"/>
                </a:solidFill>
              </a:rPr>
              <a:t>[item for item in </a:t>
            </a:r>
            <a:r>
              <a:rPr lang="en-US" sz="2400" b="1" dirty="0" err="1">
                <a:solidFill>
                  <a:srgbClr val="FF0000"/>
                </a:solidFill>
              </a:rPr>
              <a:t>re.findall</a:t>
            </a:r>
            <a:r>
              <a:rPr lang="en-US" sz="2400" b="1" dirty="0">
                <a:solidFill>
                  <a:srgbClr val="FF0000"/>
                </a:solidFill>
              </a:rPr>
              <a:t>('</a:t>
            </a:r>
            <a:r>
              <a:rPr lang="en-US" sz="2400" b="1" dirty="0">
                <a:solidFill>
                  <a:srgbClr val="7030A0"/>
                </a:solidFill>
              </a:rPr>
              <a:t>[\</a:t>
            </a:r>
            <a:r>
              <a:rPr lang="en-US" sz="2400" b="1" dirty="0" smtClean="0">
                <a:solidFill>
                  <a:srgbClr val="7030A0"/>
                </a:solidFill>
              </a:rPr>
              <a:t>w-.]+@[\w-.]+</a:t>
            </a:r>
            <a:r>
              <a:rPr lang="en-US" sz="2400" b="1" dirty="0" smtClean="0">
                <a:solidFill>
                  <a:srgbClr val="FF0000"/>
                </a:solidFill>
              </a:rPr>
              <a:t>', </a:t>
            </a:r>
            <a:r>
              <a:rPr lang="en-US" sz="2400" b="1" dirty="0">
                <a:solidFill>
                  <a:srgbClr val="FF0000"/>
                </a:solidFill>
              </a:rPr>
              <a:t>lines)]</a:t>
            </a:r>
          </a:p>
          <a:p>
            <a:pPr marL="118872" indent="0">
              <a:buNone/>
            </a:pPr>
            <a:endParaRPr lang="en-US" sz="2400" dirty="0" smtClean="0"/>
          </a:p>
          <a:p>
            <a:pPr marL="118872" indent="0">
              <a:buNone/>
            </a:pPr>
            <a:r>
              <a:rPr lang="en-US" sz="2400" dirty="0" smtClean="0"/>
              <a:t>Vs.</a:t>
            </a:r>
            <a:endParaRPr lang="en-US" sz="2400" dirty="0"/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</a:t>
            </a:r>
            <a:r>
              <a:rPr lang="en-US" sz="2400" b="1" dirty="0" smtClean="0">
                <a:solidFill>
                  <a:srgbClr val="FF0000"/>
                </a:solidFill>
              </a:rPr>
              <a:t>	return </a:t>
            </a:r>
            <a:r>
              <a:rPr lang="en-US" sz="2400" b="1" dirty="0">
                <a:solidFill>
                  <a:srgbClr val="FF0000"/>
                </a:solidFill>
              </a:rPr>
              <a:t>[item for item in </a:t>
            </a:r>
            <a:r>
              <a:rPr lang="en-US" sz="2400" b="1" dirty="0" err="1">
                <a:solidFill>
                  <a:srgbClr val="FF0000"/>
                </a:solidFill>
              </a:rPr>
              <a:t>re.findall</a:t>
            </a:r>
            <a:r>
              <a:rPr lang="en-US" sz="2400" b="1" dirty="0">
                <a:solidFill>
                  <a:srgbClr val="FF0000"/>
                </a:solidFill>
              </a:rPr>
              <a:t>('</a:t>
            </a:r>
            <a:r>
              <a:rPr lang="en-US" sz="2400" b="1" dirty="0">
                <a:solidFill>
                  <a:srgbClr val="7030A0"/>
                </a:solidFill>
              </a:rPr>
              <a:t>[\w.-]+@[\w.-]+</a:t>
            </a:r>
            <a:r>
              <a:rPr lang="en-US" sz="2400" b="1" dirty="0">
                <a:solidFill>
                  <a:srgbClr val="FF0000"/>
                </a:solidFill>
              </a:rPr>
              <a:t>', lines</a:t>
            </a:r>
            <a:r>
              <a:rPr lang="en-US" sz="2400" b="1" dirty="0" smtClean="0">
                <a:solidFill>
                  <a:srgbClr val="FF0000"/>
                </a:solidFill>
              </a:rPr>
              <a:t>)]</a:t>
            </a:r>
          </a:p>
          <a:p>
            <a:pPr marL="118872" indent="0">
              <a:buNone/>
            </a:pPr>
            <a:endParaRPr lang="en-US" sz="2400" b="1" dirty="0"/>
          </a:p>
          <a:p>
            <a:pPr marL="118872" indent="0">
              <a:buNone/>
            </a:pPr>
            <a:r>
              <a:rPr lang="en-US" sz="2400" dirty="0" smtClean="0"/>
              <a:t>The first one FAILS because </a:t>
            </a:r>
            <a:r>
              <a:rPr lang="en-US" sz="2400" dirty="0" smtClean="0">
                <a:solidFill>
                  <a:srgbClr val="7030A0"/>
                </a:solidFill>
              </a:rPr>
              <a:t>\w-. </a:t>
            </a:r>
            <a:r>
              <a:rPr lang="en-US" sz="2400" dirty="0" smtClean="0"/>
              <a:t>is considered a range, like </a:t>
            </a:r>
            <a:r>
              <a:rPr lang="en-US" sz="2400" dirty="0" smtClean="0">
                <a:solidFill>
                  <a:srgbClr val="7030A0"/>
                </a:solidFill>
              </a:rPr>
              <a:t>a-z</a:t>
            </a:r>
            <a:r>
              <a:rPr lang="en-US" sz="2400" dirty="0" smtClean="0"/>
              <a:t>!</a:t>
            </a:r>
            <a:endParaRPr lang="en-US" sz="2400" dirty="0"/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0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Spam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9160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Look at this page: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www.soic.indiana.edu/people/index.shtml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our result: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Search what page? http://www.soic.indiana.edu/people/index.shtml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The email addresses in http://www.soic.indiana.edu/people/index.shtml are:</a:t>
            </a:r>
          </a:p>
        </p:txBody>
      </p:sp>
    </p:spTree>
    <p:extLst>
      <p:ext uri="{BB962C8B-B14F-4D97-AF65-F5344CB8AC3E}">
        <p14:creationId xmlns:p14="http://schemas.microsoft.com/office/powerpoint/2010/main" val="32395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Addresses v2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1"/>
            <a:ext cx="9067800" cy="4876800"/>
          </a:xfrm>
        </p:spPr>
        <p:txBody>
          <a:bodyPr>
            <a:normAutofit fontScale="25000" lnSpcReduction="20000"/>
          </a:bodyPr>
          <a:lstStyle/>
          <a:p>
            <a:r>
              <a:rPr lang="en-US" sz="14400" dirty="0" smtClean="0"/>
              <a:t>Defeat </a:t>
            </a:r>
            <a:r>
              <a:rPr lang="en-US" sz="14400" dirty="0" err="1" smtClean="0"/>
              <a:t>SoIC’s</a:t>
            </a:r>
            <a:r>
              <a:rPr lang="en-US" sz="14400" dirty="0" smtClean="0"/>
              <a:t> spam protection!</a:t>
            </a:r>
          </a:p>
          <a:p>
            <a:endParaRPr lang="en-US" sz="14400" dirty="0" smtClean="0"/>
          </a:p>
          <a:p>
            <a:r>
              <a:rPr lang="en-US" sz="9600" dirty="0" smtClean="0"/>
              <a:t>You can do this by matching the tag structure they’re using:</a:t>
            </a:r>
            <a:r>
              <a:rPr lang="en-US" sz="11200" dirty="0" smtClean="0"/>
              <a:t/>
            </a:r>
            <a:br>
              <a:rPr lang="en-US" sz="11200" dirty="0" smtClean="0"/>
            </a:br>
            <a:r>
              <a:rPr lang="en-US" sz="5600" dirty="0" smtClean="0">
                <a:solidFill>
                  <a:srgbClr val="0070C0"/>
                </a:solidFill>
              </a:rPr>
              <a:t>&lt;span </a:t>
            </a:r>
            <a:r>
              <a:rPr lang="en-US" sz="5600" dirty="0">
                <a:solidFill>
                  <a:srgbClr val="0070C0"/>
                </a:solidFill>
              </a:rPr>
              <a:t>class="</a:t>
            </a:r>
            <a:r>
              <a:rPr lang="en-US" sz="5600" dirty="0" err="1">
                <a:solidFill>
                  <a:srgbClr val="0070C0"/>
                </a:solidFill>
              </a:rPr>
              <a:t>spamspan</a:t>
            </a:r>
            <a:r>
              <a:rPr lang="en-US" sz="5600" dirty="0">
                <a:solidFill>
                  <a:srgbClr val="0070C0"/>
                </a:solidFill>
              </a:rPr>
              <a:t>"&gt;&lt;span class="u"&gt;</a:t>
            </a:r>
            <a:r>
              <a:rPr lang="en-US" sz="5600" dirty="0" err="1">
                <a:solidFill>
                  <a:srgbClr val="0070C0"/>
                </a:solidFill>
              </a:rPr>
              <a:t>achauhan</a:t>
            </a:r>
            <a:r>
              <a:rPr lang="en-US" sz="5600" dirty="0">
                <a:solidFill>
                  <a:srgbClr val="0070C0"/>
                </a:solidFill>
              </a:rPr>
              <a:t>&lt;/span&gt; [at] &lt;span class="d"&gt;cs.indiana.edu&lt;/span&gt;&lt;/span&gt;</a:t>
            </a:r>
            <a:endParaRPr lang="en-US" sz="5600" dirty="0" smtClean="0">
              <a:solidFill>
                <a:srgbClr val="0070C0"/>
              </a:solidFill>
            </a:endParaRPr>
          </a:p>
          <a:p>
            <a:endParaRPr lang="en-US" sz="4000" dirty="0" smtClean="0"/>
          </a:p>
          <a:p>
            <a:pPr marL="118872" indent="0">
              <a:buNone/>
            </a:pPr>
            <a:endParaRPr lang="en-US" sz="5600" b="1" dirty="0" smtClean="0">
              <a:solidFill>
                <a:srgbClr val="00B050"/>
              </a:solidFill>
            </a:endParaRPr>
          </a:p>
          <a:p>
            <a:pPr marL="118872" indent="0">
              <a:buNone/>
            </a:pPr>
            <a:endParaRPr lang="en-US" sz="56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5600" b="1" dirty="0" smtClean="0">
                <a:solidFill>
                  <a:srgbClr val="00B050"/>
                </a:solidFill>
              </a:rPr>
              <a:t>&gt;&gt;&gt; </a:t>
            </a:r>
            <a:endParaRPr lang="en-US" sz="56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5600" b="1" dirty="0">
                <a:solidFill>
                  <a:srgbClr val="00B050"/>
                </a:solidFill>
              </a:rPr>
              <a:t>Search what page? http://www.soic.indiana.edu/people/index.shtml</a:t>
            </a:r>
          </a:p>
          <a:p>
            <a:pPr marL="118872" indent="0">
              <a:buNone/>
            </a:pPr>
            <a:r>
              <a:rPr lang="en-US" sz="5600" b="1" dirty="0">
                <a:solidFill>
                  <a:srgbClr val="00B050"/>
                </a:solidFill>
              </a:rPr>
              <a:t>The email addresses in http://www.soic.indiana.edu/people/index.shtml are:</a:t>
            </a:r>
          </a:p>
          <a:p>
            <a:pPr marL="118872" indent="0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	eadienge@indiana.edu </a:t>
            </a:r>
            <a:r>
              <a:rPr lang="en-US" sz="2800" b="1" dirty="0">
                <a:solidFill>
                  <a:srgbClr val="00B050"/>
                </a:solidFill>
              </a:rPr>
              <a:t>	fadjorlo@indiana.edu 	yyahn@indiana.edu 	srazawi@indiana.edu 	allekels@indiana.edu 	andersmw@indiana.edu 	darkins@indiana.edu 	jbardzel@indiana.edu 	selu@indiana.edu 	bbaugh@indiana.edu 	rdbeer@indiana.edu 	tbewley@indiana.edu 	biggersm@indiana.edu 	sblancor@indiana.edu 	eblevis@indiana.edu 	pbohan@iu.edu 	jbollen@indiana.edu 	bramley@cs.indiana.edu 	vbrendel@indiana.edu 	brennmat@indiana.edu 	mbrodowi@indiana.edu 	benitab@indiana.edu 	geobrown@cs.indiana.edu 	trabrown@indiana.edu 	hkidd@indiana.edu 	caldwell@indiana.edu 	ljcamp@indiana.edu 	kc26@indiana.edu 	achauhan@cs.indiana.edu 	jilclanc@indiana.edu 	connelly@indiana.edu 	drcooley@indiana.edu 	djcran@indiana.edu 	lacrohn@indiana.edu 	bcurtis@indiana.edu 	ccurvin@indiana.edu 	dalkilic@indiana.edu 	shadaven@indiana.edu 	sdeckard@indiana.edu 	sdedeo@indiana.edu 	laudiaz@indiana.edu 	mdompke@indiana.edu 	johfdunc@indiana.edu 	dunn@indiana.edu 	dyb@cs.indiana.edu 	chengel@indiana.edu 	nensmeng@indiana.edu 	fergun@indiana.edu 	ferrarae@indiana.edu 	gabferri@indiana.edu 	fichman@indiana.edu 	aflammin@indiana.edu 	gcf@indiana.edu 	francm@indiana.edu 	dfried@cs.indiana.edu 	bfrische@indiana.edu 	ggallagh@indiana.edu 	gannon@iu.edu 	gasser@cs.indiana.edu 	dgerman@indiana.edu 	agoodno@indiana.edu 	dgroth@indiana.edu 	minaxi@cs.indiana.edu 	ehaghver@indiana.edu 	hagstrom@indiana.edu 	mwh@indiana.edu 	dhakken@indiana.edu 	hansona@indiana.edu 	harrisrm@indiana.edu 	hauserk@indiana.edu 	chaynes@indiana.edu 	lyhaywoo@indiana.edu 	robh@indiana.edu 	cmhess@cs.indiana.edu 	schicks@indiana.edu 	ralhill@indiana.edu 	bhimebau@cs.indiana.edu 	mitja@indiana.edu 	dughof@indiana.edu 	tgholbro@indiana.edu 	lhostett@indiana.edu 	mhottell@indiana.edu 	tiwillia@indiana.edu 	sjohnson@indiana.edu 	tj@cs.indiana.edu 	kapadia@indiana.edu 	kkeag@indiana.edu 	kkenny@indiana.edu 	ezkissel@indiana.edu 	mglaze@indiana.edu 	rkonicek@indiana.edu 	leake@cs.indiana.edu 	leivant@cs.indiana.edu 	nlemons@indiana.edu 	lums@cs.indiana.edu 	memlynch@indiana.edu 	benjmart@indiana.edu 	tmartind@indiana.edu 	mcafeesa@indiana.edu 	chamccoy@indiana.edu 	mccurlej@indiana.edu 	sgmcfall@indiana.edu 	mcrobbie@indiana.edu 	edenm@indiana.edu 	menzel@indiana.edu 	lmikolon@indiana.edu 	jwmills@cs.indiana.edu 	shmurray@indiana.edu 	samyers@indiana.edu 	natarasr@indiana.edu 	rrnewton@indiana.edu 	stenguye@indiana.edu 	jnichol@indiana.edu 	ogan@indiana.edu 	nonesti@indiana.edu 	gosterho@indiana.edu 	paolillo@indiana.edu 	cjpike@indiana.edu 	plale@indiana.edu 	tpolley@indiana.edu 	cepope@indiana.edu 	prosser@cs.indiana.edu 	pwp@cs.indiana.edu 	xqiu@indiana.edu 	filiradi@indiana.edu 	predrag@indiana.edu 	craphael@indiana.edu 	rawlins@indiana.edu 	lreed@indiana.edu 	patreyes@indiana.edu 	drichert@indiana.edu 	edrbtsn@indiana.edu 	rocha@indiana.edu 	hrosenba@indiana.edu 	mroska@indiana.edu 	selmas@indiana.edu 	sabry@indiana.edu 	jocarlbe@indiana.edu 	cenksahi@indiana.edu 	jjschepe@indiana.edu 	raslowe@indiana.edu 	schnabel@indiana.edu 	ccshan@indiana.edu 	jpshea@indiana.edu 	shei@cs.indiana.edu 	msiegel@indiana.edu 	jsiek@indiana.edu 	ksiek@indiana.edu 	rskeans@indiana.edu 	springer@cs.indiana.edu 	tron@indiana.edu 	sternjo@indiana.edu 	estolter@indiana.edu 	normsu@indiana.edu 	swany@indiana.edu 	hatang@indiana.edu 	ttaylorn@indiana.edu 	tratheri@indiana.edu 	samth@cs.indiana.edu 	pmtodd@indiana.edu 	ptoddy@indiana.edu 	jtweedie@indiana.edu 	adupshaw@indiana.edu 	vgucht@cs.indiana.edu 	xw7@indiana.edu 	ldwarren@indiana.edu 	ewennstr@indiana.edu 	jwhitmer@cs.indiana.edu 	djwild@indiana.edu 	winkel@cs.indiana.edu 	dswise@cs.indiana.edu 	dwray@indiana.edu 	yuqwu@cs.indiana.edu 	yye@indiana.edu 	qzhangcs@indiana.edu 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endParaRPr lang="en-US" sz="2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43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Addresses v2 (</a:t>
            </a:r>
            <a:r>
              <a:rPr lang="en-US" dirty="0" smtClean="0"/>
              <a:t>Solution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1"/>
            <a:ext cx="9601200" cy="4876800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import re, </a:t>
            </a:r>
            <a:r>
              <a:rPr lang="en-US" sz="1200" b="1" dirty="0" err="1">
                <a:solidFill>
                  <a:srgbClr val="FF0000"/>
                </a:solidFill>
              </a:rPr>
              <a:t>urllib</a:t>
            </a:r>
            <a:endParaRPr lang="en-US" sz="1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200" b="1" dirty="0" err="1">
                <a:solidFill>
                  <a:srgbClr val="FF0000"/>
                </a:solidFill>
              </a:rPr>
              <a:t>def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find_spam_emails</a:t>
            </a:r>
            <a:r>
              <a:rPr lang="en-US" sz="1200" b="1" dirty="0">
                <a:solidFill>
                  <a:srgbClr val="FF0000"/>
                </a:solidFill>
              </a:rPr>
              <a:t>(page</a:t>
            </a:r>
            <a:r>
              <a:rPr lang="en-US" sz="1200" b="1" dirty="0" smtClean="0">
                <a:solidFill>
                  <a:srgbClr val="FF0000"/>
                </a:solidFill>
              </a:rPr>
              <a:t>):    </a:t>
            </a:r>
            <a:endParaRPr lang="en-US" sz="1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</a:t>
            </a:r>
            <a:r>
              <a:rPr lang="en-US" sz="1200" b="1" dirty="0" err="1">
                <a:solidFill>
                  <a:srgbClr val="FF0000"/>
                </a:solidFill>
              </a:rPr>
              <a:t>web_page</a:t>
            </a:r>
            <a:r>
              <a:rPr lang="en-US" sz="1200" b="1" dirty="0">
                <a:solidFill>
                  <a:srgbClr val="FF0000"/>
                </a:solidFill>
              </a:rPr>
              <a:t> = </a:t>
            </a:r>
            <a:r>
              <a:rPr lang="en-US" sz="1200" b="1" dirty="0" err="1">
                <a:solidFill>
                  <a:srgbClr val="FF0000"/>
                </a:solidFill>
              </a:rPr>
              <a:t>urllib.urlopen</a:t>
            </a:r>
            <a:r>
              <a:rPr lang="en-US" sz="1200" b="1" dirty="0">
                <a:solidFill>
                  <a:srgbClr val="FF0000"/>
                </a:solidFill>
              </a:rPr>
              <a:t>(page)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lines = </a:t>
            </a:r>
            <a:r>
              <a:rPr lang="en-US" sz="1200" b="1" dirty="0" err="1">
                <a:solidFill>
                  <a:srgbClr val="FF0000"/>
                </a:solidFill>
              </a:rPr>
              <a:t>web_page.read</a:t>
            </a:r>
            <a:r>
              <a:rPr lang="en-US" sz="12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</a:t>
            </a:r>
            <a:r>
              <a:rPr lang="en-US" sz="1200" b="1" dirty="0" err="1">
                <a:solidFill>
                  <a:srgbClr val="FF0000"/>
                </a:solidFill>
              </a:rPr>
              <a:t>web_page.close</a:t>
            </a:r>
            <a:r>
              <a:rPr lang="en-US" sz="12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    heads = </a:t>
            </a:r>
            <a:r>
              <a:rPr lang="en-US" sz="1400" b="1" dirty="0" err="1">
                <a:solidFill>
                  <a:srgbClr val="002060"/>
                </a:solidFill>
              </a:rPr>
              <a:t>re.findall</a:t>
            </a:r>
            <a:r>
              <a:rPr lang="en-US" sz="1400" b="1" dirty="0">
                <a:solidFill>
                  <a:srgbClr val="002060"/>
                </a:solidFill>
              </a:rPr>
              <a:t>('</a:t>
            </a:r>
            <a:r>
              <a:rPr lang="en-US" sz="1400" b="1" dirty="0">
                <a:solidFill>
                  <a:srgbClr val="7030A0"/>
                </a:solidFill>
              </a:rPr>
              <a:t>&lt;span class="</a:t>
            </a:r>
            <a:r>
              <a:rPr lang="en-US" sz="1400" b="1" dirty="0" err="1">
                <a:solidFill>
                  <a:srgbClr val="7030A0"/>
                </a:solidFill>
              </a:rPr>
              <a:t>spamspan</a:t>
            </a:r>
            <a:r>
              <a:rPr lang="en-US" sz="1400" b="1" dirty="0">
                <a:solidFill>
                  <a:srgbClr val="7030A0"/>
                </a:solidFill>
              </a:rPr>
              <a:t>"&gt;&lt;span class="u"&gt;[\w.-]+&lt;/span&gt;</a:t>
            </a:r>
            <a:r>
              <a:rPr lang="en-US" sz="1400" b="1" dirty="0">
                <a:solidFill>
                  <a:srgbClr val="002060"/>
                </a:solidFill>
              </a:rPr>
              <a:t>', lines)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    tails = </a:t>
            </a:r>
            <a:r>
              <a:rPr lang="en-US" sz="1400" b="1" dirty="0" err="1">
                <a:solidFill>
                  <a:srgbClr val="002060"/>
                </a:solidFill>
              </a:rPr>
              <a:t>re.findall</a:t>
            </a:r>
            <a:r>
              <a:rPr lang="en-US" sz="1400" b="1" dirty="0">
                <a:solidFill>
                  <a:srgbClr val="002060"/>
                </a:solidFill>
              </a:rPr>
              <a:t>('</a:t>
            </a:r>
            <a:r>
              <a:rPr lang="en-US" sz="1400" b="1" dirty="0">
                <a:solidFill>
                  <a:srgbClr val="7030A0"/>
                </a:solidFill>
              </a:rPr>
              <a:t>\[at\] &lt;span class="d"&gt;[\w.-]+&lt;/span&gt;&lt;/span&gt;</a:t>
            </a:r>
            <a:r>
              <a:rPr lang="en-US" sz="1400" b="1" dirty="0">
                <a:solidFill>
                  <a:srgbClr val="002060"/>
                </a:solidFill>
              </a:rPr>
              <a:t>', lines)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addresses = []</a:t>
            </a:r>
          </a:p>
          <a:p>
            <a:pPr marL="118872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for </a:t>
            </a:r>
            <a:r>
              <a:rPr lang="en-US" sz="1200" b="1" dirty="0" err="1">
                <a:solidFill>
                  <a:srgbClr val="FF0000"/>
                </a:solidFill>
              </a:rPr>
              <a:t>i</a:t>
            </a:r>
            <a:r>
              <a:rPr lang="en-US" sz="1200" b="1" dirty="0">
                <a:solidFill>
                  <a:srgbClr val="FF0000"/>
                </a:solidFill>
              </a:rPr>
              <a:t> in range(</a:t>
            </a:r>
            <a:r>
              <a:rPr lang="en-US" sz="1200" b="1" dirty="0" err="1">
                <a:solidFill>
                  <a:srgbClr val="FF0000"/>
                </a:solidFill>
              </a:rPr>
              <a:t>len</a:t>
            </a:r>
            <a:r>
              <a:rPr lang="en-US" sz="1200" b="1" dirty="0">
                <a:solidFill>
                  <a:srgbClr val="FF0000"/>
                </a:solidFill>
              </a:rPr>
              <a:t>(heads)):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</a:t>
            </a:r>
            <a:r>
              <a:rPr lang="en-US" sz="1200" b="1" dirty="0" err="1">
                <a:solidFill>
                  <a:srgbClr val="FF0000"/>
                </a:solidFill>
              </a:rPr>
              <a:t>addresses.append</a:t>
            </a:r>
            <a:r>
              <a:rPr lang="en-US" sz="1200" b="1" dirty="0">
                <a:solidFill>
                  <a:srgbClr val="FF0000"/>
                </a:solidFill>
              </a:rPr>
              <a:t>([heads[</a:t>
            </a:r>
            <a:r>
              <a:rPr lang="en-US" sz="1200" b="1" dirty="0" err="1">
                <a:solidFill>
                  <a:srgbClr val="FF0000"/>
                </a:solidFill>
              </a:rPr>
              <a:t>i</a:t>
            </a:r>
            <a:r>
              <a:rPr lang="en-US" sz="1200" b="1" dirty="0">
                <a:solidFill>
                  <a:srgbClr val="FF0000"/>
                </a:solidFill>
              </a:rPr>
              <a:t>], tails[</a:t>
            </a:r>
            <a:r>
              <a:rPr lang="en-US" sz="1200" b="1" dirty="0" err="1">
                <a:solidFill>
                  <a:srgbClr val="FF0000"/>
                </a:solidFill>
              </a:rPr>
              <a:t>i</a:t>
            </a:r>
            <a:r>
              <a:rPr lang="en-US" sz="1200" b="1" dirty="0">
                <a:solidFill>
                  <a:srgbClr val="FF0000"/>
                </a:solidFill>
              </a:rPr>
              <a:t>]])</a:t>
            </a:r>
          </a:p>
          <a:p>
            <a:pPr marL="118872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return </a:t>
            </a:r>
            <a:r>
              <a:rPr lang="en-US" sz="1200" b="1" dirty="0" smtClean="0">
                <a:solidFill>
                  <a:srgbClr val="FF0000"/>
                </a:solidFill>
              </a:rPr>
              <a:t>addresses</a:t>
            </a:r>
          </a:p>
          <a:p>
            <a:pPr marL="118872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#</a:t>
            </a:r>
            <a:r>
              <a:rPr lang="en-US" sz="1200" b="1" dirty="0" smtClean="0">
                <a:solidFill>
                  <a:srgbClr val="FF0000"/>
                </a:solidFill>
              </a:rPr>
              <a:t>main</a:t>
            </a:r>
            <a:endParaRPr lang="en-US" sz="1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200" b="1" dirty="0" err="1">
                <a:solidFill>
                  <a:srgbClr val="FF0000"/>
                </a:solidFill>
              </a:rPr>
              <a:t>url</a:t>
            </a:r>
            <a:r>
              <a:rPr lang="en-US" sz="1200" b="1" dirty="0">
                <a:solidFill>
                  <a:srgbClr val="FF0000"/>
                </a:solidFill>
              </a:rPr>
              <a:t> = </a:t>
            </a:r>
            <a:r>
              <a:rPr lang="en-US" sz="1200" b="1" dirty="0" err="1">
                <a:solidFill>
                  <a:srgbClr val="FF0000"/>
                </a:solidFill>
              </a:rPr>
              <a:t>raw_input</a:t>
            </a:r>
            <a:r>
              <a:rPr lang="en-US" sz="1200" b="1" dirty="0">
                <a:solidFill>
                  <a:srgbClr val="FF0000"/>
                </a:solidFill>
              </a:rPr>
              <a:t>("Search what page? ")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results = </a:t>
            </a:r>
            <a:r>
              <a:rPr lang="en-US" sz="1200" b="1" dirty="0" err="1">
                <a:solidFill>
                  <a:srgbClr val="FF0000"/>
                </a:solidFill>
              </a:rPr>
              <a:t>find_spam_emails</a:t>
            </a:r>
            <a:r>
              <a:rPr lang="en-US" sz="1200" b="1" dirty="0">
                <a:solidFill>
                  <a:srgbClr val="FF0000"/>
                </a:solidFill>
              </a:rPr>
              <a:t>(</a:t>
            </a:r>
            <a:r>
              <a:rPr lang="en-US" sz="1200" b="1" dirty="0" err="1">
                <a:solidFill>
                  <a:srgbClr val="FF0000"/>
                </a:solidFill>
              </a:rPr>
              <a:t>url</a:t>
            </a:r>
            <a:r>
              <a:rPr lang="en-US" sz="1200" b="1" dirty="0" smtClean="0">
                <a:solidFill>
                  <a:srgbClr val="FF0000"/>
                </a:solidFill>
              </a:rPr>
              <a:t>)</a:t>
            </a:r>
            <a:endParaRPr lang="en-US" sz="1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print "The email addresses in", </a:t>
            </a:r>
            <a:r>
              <a:rPr lang="en-US" sz="1200" b="1" dirty="0" err="1">
                <a:solidFill>
                  <a:srgbClr val="FF0000"/>
                </a:solidFill>
              </a:rPr>
              <a:t>url</a:t>
            </a:r>
            <a:r>
              <a:rPr lang="en-US" sz="1200" b="1" dirty="0">
                <a:solidFill>
                  <a:srgbClr val="FF0000"/>
                </a:solidFill>
              </a:rPr>
              <a:t>, "are:"</a:t>
            </a:r>
          </a:p>
          <a:p>
            <a:pPr marL="118872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for address in results: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</a:t>
            </a:r>
            <a:r>
              <a:rPr lang="en-US" sz="1400" b="1" dirty="0">
                <a:solidFill>
                  <a:srgbClr val="002060"/>
                </a:solidFill>
              </a:rPr>
              <a:t>head = address[0].replace('&lt;span class="</a:t>
            </a:r>
            <a:r>
              <a:rPr lang="en-US" sz="1400" b="1" dirty="0" err="1">
                <a:solidFill>
                  <a:srgbClr val="002060"/>
                </a:solidFill>
              </a:rPr>
              <a:t>spamspan</a:t>
            </a:r>
            <a:r>
              <a:rPr lang="en-US" sz="1400" b="1" dirty="0">
                <a:solidFill>
                  <a:srgbClr val="002060"/>
                </a:solidFill>
              </a:rPr>
              <a:t>"&gt;&lt;span class="u"&gt;', '').replace('&lt;/span&gt;', '')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    tail = address[1].replace('[at] &lt;span class="d"&gt;', '').replace('&lt;/span&gt;&lt;/span&gt;', '')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    print head + "@" + tail, "\t",</a:t>
            </a:r>
          </a:p>
        </p:txBody>
      </p:sp>
    </p:spTree>
    <p:extLst>
      <p:ext uri="{BB962C8B-B14F-4D97-AF65-F5344CB8AC3E}">
        <p14:creationId xmlns:p14="http://schemas.microsoft.com/office/powerpoint/2010/main" val="106369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Addresses v2 (</a:t>
            </a:r>
            <a:r>
              <a:rPr lang="en-US" dirty="0" smtClean="0"/>
              <a:t>Solution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1"/>
            <a:ext cx="9601200" cy="4876800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import re, </a:t>
            </a:r>
            <a:r>
              <a:rPr lang="en-US" sz="1200" b="1" dirty="0" err="1">
                <a:solidFill>
                  <a:srgbClr val="FF0000"/>
                </a:solidFill>
              </a:rPr>
              <a:t>urllib</a:t>
            </a:r>
            <a:endParaRPr lang="en-US" sz="1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200" b="1" dirty="0" err="1">
                <a:solidFill>
                  <a:srgbClr val="FF0000"/>
                </a:solidFill>
              </a:rPr>
              <a:t>def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find_spam_emails</a:t>
            </a:r>
            <a:r>
              <a:rPr lang="en-US" sz="1200" b="1" dirty="0">
                <a:solidFill>
                  <a:srgbClr val="FF0000"/>
                </a:solidFill>
              </a:rPr>
              <a:t>(page):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</a:t>
            </a:r>
            <a:r>
              <a:rPr lang="en-US" sz="1200" b="1" dirty="0" err="1">
                <a:solidFill>
                  <a:srgbClr val="FF0000"/>
                </a:solidFill>
              </a:rPr>
              <a:t>web_page</a:t>
            </a:r>
            <a:r>
              <a:rPr lang="en-US" sz="1200" b="1" dirty="0">
                <a:solidFill>
                  <a:srgbClr val="FF0000"/>
                </a:solidFill>
              </a:rPr>
              <a:t> = </a:t>
            </a:r>
            <a:r>
              <a:rPr lang="en-US" sz="1200" b="1" dirty="0" err="1">
                <a:solidFill>
                  <a:srgbClr val="FF0000"/>
                </a:solidFill>
              </a:rPr>
              <a:t>urllib.urlopen</a:t>
            </a:r>
            <a:r>
              <a:rPr lang="en-US" sz="1200" b="1" dirty="0">
                <a:solidFill>
                  <a:srgbClr val="FF0000"/>
                </a:solidFill>
              </a:rPr>
              <a:t>(page)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lines = </a:t>
            </a:r>
            <a:r>
              <a:rPr lang="en-US" sz="1200" b="1" dirty="0" err="1">
                <a:solidFill>
                  <a:srgbClr val="FF0000"/>
                </a:solidFill>
              </a:rPr>
              <a:t>web_page.read</a:t>
            </a:r>
            <a:r>
              <a:rPr lang="en-US" sz="12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</a:t>
            </a:r>
            <a:r>
              <a:rPr lang="en-US" sz="1200" b="1" dirty="0" err="1">
                <a:solidFill>
                  <a:srgbClr val="FF0000"/>
                </a:solidFill>
              </a:rPr>
              <a:t>web_page.close</a:t>
            </a:r>
            <a:r>
              <a:rPr lang="en-US" sz="12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</a:t>
            </a:r>
            <a:r>
              <a:rPr lang="en-US" sz="1200" b="1" dirty="0">
                <a:solidFill>
                  <a:srgbClr val="002060"/>
                </a:solidFill>
              </a:rPr>
              <a:t>heads = </a:t>
            </a:r>
            <a:r>
              <a:rPr lang="en-US" sz="1200" b="1" dirty="0" err="1">
                <a:solidFill>
                  <a:srgbClr val="002060"/>
                </a:solidFill>
              </a:rPr>
              <a:t>re.findall</a:t>
            </a:r>
            <a:r>
              <a:rPr lang="en-US" sz="1200" b="1" dirty="0">
                <a:solidFill>
                  <a:srgbClr val="002060"/>
                </a:solidFill>
              </a:rPr>
              <a:t>('</a:t>
            </a:r>
            <a:r>
              <a:rPr lang="en-US" sz="1200" b="1" dirty="0">
                <a:solidFill>
                  <a:srgbClr val="7030A0"/>
                </a:solidFill>
              </a:rPr>
              <a:t>"u"&gt;[\w.-]+</a:t>
            </a:r>
            <a:r>
              <a:rPr lang="en-US" sz="1200" b="1" dirty="0">
                <a:solidFill>
                  <a:srgbClr val="002060"/>
                </a:solidFill>
              </a:rPr>
              <a:t>', lines)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    tails = </a:t>
            </a:r>
            <a:r>
              <a:rPr lang="en-US" sz="1200" b="1" dirty="0" err="1">
                <a:solidFill>
                  <a:srgbClr val="002060"/>
                </a:solidFill>
              </a:rPr>
              <a:t>re.findall</a:t>
            </a:r>
            <a:r>
              <a:rPr lang="en-US" sz="1200" b="1" dirty="0">
                <a:solidFill>
                  <a:srgbClr val="002060"/>
                </a:solidFill>
              </a:rPr>
              <a:t>('</a:t>
            </a:r>
            <a:r>
              <a:rPr lang="en-US" sz="1200" b="1" dirty="0">
                <a:solidFill>
                  <a:srgbClr val="7030A0"/>
                </a:solidFill>
              </a:rPr>
              <a:t>"d"&gt;[\w.-]+</a:t>
            </a:r>
            <a:r>
              <a:rPr lang="en-US" sz="1200" b="1" dirty="0">
                <a:solidFill>
                  <a:srgbClr val="002060"/>
                </a:solidFill>
              </a:rPr>
              <a:t>', lines)</a:t>
            </a:r>
          </a:p>
          <a:p>
            <a:pPr marL="118872" indent="0">
              <a:buNone/>
            </a:pPr>
            <a:endParaRPr lang="en-US" sz="1200" b="1" dirty="0">
              <a:solidFill>
                <a:srgbClr val="002060"/>
              </a:solidFill>
            </a:endParaRPr>
          </a:p>
          <a:p>
            <a:pPr marL="118872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    return [heads[</a:t>
            </a:r>
            <a:r>
              <a:rPr lang="en-US" sz="1200" b="1" dirty="0" err="1">
                <a:solidFill>
                  <a:srgbClr val="002060"/>
                </a:solidFill>
              </a:rPr>
              <a:t>i</a:t>
            </a:r>
            <a:r>
              <a:rPr lang="en-US" sz="1200" b="1" dirty="0">
                <a:solidFill>
                  <a:srgbClr val="002060"/>
                </a:solidFill>
              </a:rPr>
              <a:t>].replace('"u"&gt;', '') + "@" + tails[</a:t>
            </a:r>
            <a:r>
              <a:rPr lang="en-US" sz="1200" b="1" dirty="0" err="1">
                <a:solidFill>
                  <a:srgbClr val="002060"/>
                </a:solidFill>
              </a:rPr>
              <a:t>i</a:t>
            </a:r>
            <a:r>
              <a:rPr lang="en-US" sz="1200" b="1" dirty="0">
                <a:solidFill>
                  <a:srgbClr val="002060"/>
                </a:solidFill>
              </a:rPr>
              <a:t>].replace('"d"&gt;', '') for </a:t>
            </a:r>
            <a:r>
              <a:rPr lang="en-US" sz="1200" b="1" dirty="0" err="1">
                <a:solidFill>
                  <a:srgbClr val="002060"/>
                </a:solidFill>
              </a:rPr>
              <a:t>i</a:t>
            </a:r>
            <a:r>
              <a:rPr lang="en-US" sz="1200" b="1" dirty="0">
                <a:solidFill>
                  <a:srgbClr val="002060"/>
                </a:solidFill>
              </a:rPr>
              <a:t> in range(</a:t>
            </a:r>
            <a:r>
              <a:rPr lang="en-US" sz="1200" b="1" dirty="0" err="1">
                <a:solidFill>
                  <a:srgbClr val="002060"/>
                </a:solidFill>
              </a:rPr>
              <a:t>len</a:t>
            </a:r>
            <a:r>
              <a:rPr lang="en-US" sz="1200" b="1" dirty="0">
                <a:solidFill>
                  <a:srgbClr val="002060"/>
                </a:solidFill>
              </a:rPr>
              <a:t>(heads))]</a:t>
            </a:r>
          </a:p>
          <a:p>
            <a:pPr marL="118872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#main</a:t>
            </a:r>
          </a:p>
          <a:p>
            <a:pPr marL="118872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200" b="1" dirty="0" err="1">
                <a:solidFill>
                  <a:srgbClr val="FF0000"/>
                </a:solidFill>
              </a:rPr>
              <a:t>url</a:t>
            </a:r>
            <a:r>
              <a:rPr lang="en-US" sz="1200" b="1" dirty="0">
                <a:solidFill>
                  <a:srgbClr val="FF0000"/>
                </a:solidFill>
              </a:rPr>
              <a:t> = </a:t>
            </a:r>
            <a:r>
              <a:rPr lang="en-US" sz="1200" b="1" dirty="0" err="1">
                <a:solidFill>
                  <a:srgbClr val="FF0000"/>
                </a:solidFill>
              </a:rPr>
              <a:t>raw_input</a:t>
            </a:r>
            <a:r>
              <a:rPr lang="en-US" sz="1200" b="1" dirty="0">
                <a:solidFill>
                  <a:srgbClr val="FF0000"/>
                </a:solidFill>
              </a:rPr>
              <a:t>("Search what page? ")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results = </a:t>
            </a:r>
            <a:r>
              <a:rPr lang="en-US" sz="1200" b="1" dirty="0" err="1">
                <a:solidFill>
                  <a:srgbClr val="FF0000"/>
                </a:solidFill>
              </a:rPr>
              <a:t>find_spam_emails</a:t>
            </a:r>
            <a:r>
              <a:rPr lang="en-US" sz="1200" b="1" dirty="0">
                <a:solidFill>
                  <a:srgbClr val="FF0000"/>
                </a:solidFill>
              </a:rPr>
              <a:t>(</a:t>
            </a:r>
            <a:r>
              <a:rPr lang="en-US" sz="1200" b="1" dirty="0" err="1">
                <a:solidFill>
                  <a:srgbClr val="FF0000"/>
                </a:solidFill>
              </a:rPr>
              <a:t>url</a:t>
            </a:r>
            <a:r>
              <a:rPr lang="en-US" sz="1200" b="1" dirty="0" smtClean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print "The email addresses in", </a:t>
            </a:r>
            <a:r>
              <a:rPr lang="en-US" sz="1200" b="1" dirty="0" err="1">
                <a:solidFill>
                  <a:srgbClr val="FF0000"/>
                </a:solidFill>
              </a:rPr>
              <a:t>url</a:t>
            </a:r>
            <a:r>
              <a:rPr lang="en-US" sz="1200" b="1" dirty="0">
                <a:solidFill>
                  <a:srgbClr val="FF0000"/>
                </a:solidFill>
              </a:rPr>
              <a:t>, "are</a:t>
            </a:r>
            <a:r>
              <a:rPr lang="en-US" sz="1200" b="1" dirty="0" smtClean="0">
                <a:solidFill>
                  <a:srgbClr val="FF0000"/>
                </a:solidFill>
              </a:rPr>
              <a:t>:"</a:t>
            </a:r>
            <a:endParaRPr lang="en-US" sz="1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for address in results: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print address, "\t",</a:t>
            </a:r>
            <a:endParaRPr 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3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9067800" cy="5181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If we have a set S:</a:t>
            </a:r>
          </a:p>
          <a:p>
            <a:pPr lvl="1">
              <a:defRPr/>
            </a:pPr>
            <a:r>
              <a:rPr lang="en-US" b="1" dirty="0" smtClean="0">
                <a:solidFill>
                  <a:srgbClr val="7030A0"/>
                </a:solidFill>
              </a:rPr>
              <a:t>x</a:t>
            </a:r>
            <a:r>
              <a:rPr lang="en-US" dirty="0" smtClean="0"/>
              <a:t> is a regular expression whenever x </a:t>
            </a:r>
            <a:r>
              <a:rPr lang="en-US" sz="1800" dirty="0" smtClean="0">
                <a:latin typeface="MS UI Gothic"/>
                <a:ea typeface="MS UI Gothic"/>
              </a:rPr>
              <a:t>∈ </a:t>
            </a:r>
            <a:r>
              <a:rPr lang="en-US" dirty="0" smtClean="0"/>
              <a:t>S. (denoting {x</a:t>
            </a:r>
            <a:r>
              <a:rPr lang="en-US" dirty="0"/>
              <a:t>})</a:t>
            </a:r>
          </a:p>
          <a:p>
            <a:pPr lvl="1">
              <a:defRPr/>
            </a:pPr>
            <a:r>
              <a:rPr lang="el-GR" b="1" dirty="0">
                <a:solidFill>
                  <a:srgbClr val="7030A0"/>
                </a:solidFill>
              </a:rPr>
              <a:t>λ</a:t>
            </a:r>
            <a:r>
              <a:rPr lang="en-US" dirty="0"/>
              <a:t> is a regular expression (denoting the set {</a:t>
            </a:r>
            <a:r>
              <a:rPr lang="el-GR" dirty="0"/>
              <a:t>λ</a:t>
            </a:r>
            <a:r>
              <a:rPr lang="en-US" dirty="0" smtClean="0"/>
              <a:t>})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dirty="0" smtClean="0"/>
              <a:t>So if we have </a:t>
            </a:r>
            <a:r>
              <a:rPr lang="en-US" dirty="0" smtClean="0">
                <a:solidFill>
                  <a:srgbClr val="0070C0"/>
                </a:solidFill>
              </a:rPr>
              <a:t>S = {</a:t>
            </a:r>
            <a:r>
              <a:rPr lang="en-US" dirty="0" err="1" smtClean="0">
                <a:solidFill>
                  <a:srgbClr val="0070C0"/>
                </a:solidFill>
              </a:rPr>
              <a:t>a,b,c,d</a:t>
            </a:r>
            <a:r>
              <a:rPr lang="en-US" dirty="0" smtClean="0">
                <a:solidFill>
                  <a:srgbClr val="0070C0"/>
                </a:solidFill>
              </a:rPr>
              <a:t>} </a:t>
            </a:r>
            <a:r>
              <a:rPr lang="en-US" dirty="0" smtClean="0"/>
              <a:t>, we could have the regular expressions</a:t>
            </a:r>
          </a:p>
          <a:p>
            <a:pPr lvl="1">
              <a:defRPr/>
            </a:pPr>
            <a:r>
              <a:rPr lang="en-US" b="1" dirty="0" smtClean="0">
                <a:solidFill>
                  <a:srgbClr val="7030A0"/>
                </a:solidFill>
              </a:rPr>
              <a:t>a 	</a:t>
            </a:r>
            <a:r>
              <a:rPr lang="en-US" dirty="0" smtClean="0"/>
              <a:t>– </a:t>
            </a:r>
            <a:r>
              <a:rPr lang="en-US" dirty="0"/>
              <a:t>this matches:		 	</a:t>
            </a:r>
            <a:r>
              <a:rPr lang="en-US" dirty="0" smtClean="0"/>
              <a:t>a</a:t>
            </a:r>
            <a:endParaRPr lang="en-US" dirty="0"/>
          </a:p>
          <a:p>
            <a:pPr lvl="1">
              <a:defRPr/>
            </a:pPr>
            <a:r>
              <a:rPr lang="en-US" b="1" dirty="0">
                <a:solidFill>
                  <a:srgbClr val="7030A0"/>
                </a:solidFill>
              </a:rPr>
              <a:t>b 	</a:t>
            </a:r>
            <a:r>
              <a:rPr lang="en-US" dirty="0"/>
              <a:t>– this matches:		 	</a:t>
            </a:r>
            <a:r>
              <a:rPr lang="en-US" dirty="0" smtClean="0"/>
              <a:t>b</a:t>
            </a:r>
            <a:endParaRPr lang="en-US" dirty="0"/>
          </a:p>
          <a:p>
            <a:pPr lvl="1">
              <a:defRPr/>
            </a:pPr>
            <a:r>
              <a:rPr lang="en-US" b="1" dirty="0">
                <a:solidFill>
                  <a:srgbClr val="7030A0"/>
                </a:solidFill>
              </a:rPr>
              <a:t>c 	</a:t>
            </a:r>
            <a:r>
              <a:rPr lang="en-US" dirty="0"/>
              <a:t>– this matches:		 	</a:t>
            </a:r>
            <a:r>
              <a:rPr lang="en-US" dirty="0" smtClean="0"/>
              <a:t>c</a:t>
            </a:r>
            <a:endParaRPr lang="en-US" dirty="0"/>
          </a:p>
          <a:p>
            <a:pPr lvl="1">
              <a:defRPr/>
            </a:pPr>
            <a:r>
              <a:rPr lang="en-US" b="1" dirty="0">
                <a:solidFill>
                  <a:srgbClr val="7030A0"/>
                </a:solidFill>
              </a:rPr>
              <a:t>d 	</a:t>
            </a:r>
            <a:r>
              <a:rPr lang="en-US" dirty="0"/>
              <a:t>– this matches:		 	</a:t>
            </a:r>
            <a:r>
              <a:rPr lang="en-US" dirty="0" smtClean="0"/>
              <a:t>d</a:t>
            </a:r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I201 Review</a:t>
            </a:r>
            <a:endParaRPr lang="en-US" altLang="en-US" dirty="0" smtClean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800000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00000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00000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smtClean="0"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944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991600" cy="4602163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b="1" dirty="0" err="1" smtClean="0"/>
              <a:t>Kleene</a:t>
            </a:r>
            <a:r>
              <a:rPr lang="en-US" b="1" dirty="0" smtClean="0"/>
              <a:t> closure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7030A0"/>
                </a:solidFill>
              </a:rPr>
              <a:t>*</a:t>
            </a:r>
            <a:r>
              <a:rPr lang="en-US" dirty="0" smtClean="0"/>
              <a:t>) of A, denoted by </a:t>
            </a:r>
            <a:r>
              <a:rPr lang="en-US" b="1" dirty="0" smtClean="0">
                <a:solidFill>
                  <a:srgbClr val="7030A0"/>
                </a:solidFill>
              </a:rPr>
              <a:t>A*</a:t>
            </a:r>
            <a:r>
              <a:rPr lang="en-US" dirty="0" smtClean="0"/>
              <a:t>, is the set of concatenations of arbitrarily many strings from A.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In other words, it means “zero or more symbols from A concatenated together”.</a:t>
            </a:r>
          </a:p>
          <a:p>
            <a:pPr lvl="1">
              <a:defRPr/>
            </a:pPr>
            <a:r>
              <a:rPr lang="en-US" b="1" dirty="0" smtClean="0">
                <a:solidFill>
                  <a:srgbClr val="7030A0"/>
                </a:solidFill>
              </a:rPr>
              <a:t>{0,1}* </a:t>
            </a:r>
            <a:r>
              <a:rPr lang="en-US" dirty="0" smtClean="0"/>
              <a:t>is all binary numbers</a:t>
            </a:r>
          </a:p>
          <a:p>
            <a:pPr lvl="1">
              <a:defRPr/>
            </a:pPr>
            <a:endParaRPr lang="en-US" sz="1400" dirty="0"/>
          </a:p>
          <a:p>
            <a:pPr lvl="1">
              <a:defRPr/>
            </a:pPr>
            <a:r>
              <a:rPr lang="en-US" b="1" dirty="0" smtClean="0">
                <a:solidFill>
                  <a:srgbClr val="7030A0"/>
                </a:solidFill>
              </a:rPr>
              <a:t>{0,1,2,3,4,5,6,7,8,9}*</a:t>
            </a:r>
            <a:r>
              <a:rPr lang="en-US" dirty="0" smtClean="0"/>
              <a:t> is all decimal numbers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We also have </a:t>
            </a:r>
            <a:r>
              <a:rPr lang="en-US" dirty="0" smtClean="0">
                <a:solidFill>
                  <a:srgbClr val="7030A0"/>
                </a:solidFill>
              </a:rPr>
              <a:t>+</a:t>
            </a:r>
            <a:r>
              <a:rPr lang="en-US" dirty="0" smtClean="0"/>
              <a:t>, as in </a:t>
            </a:r>
            <a:r>
              <a:rPr lang="en-US" b="1" dirty="0" smtClean="0">
                <a:solidFill>
                  <a:srgbClr val="7030A0"/>
                </a:solidFill>
              </a:rPr>
              <a:t>{0, 1}</a:t>
            </a:r>
            <a:r>
              <a:rPr lang="en-US" b="1" baseline="30000" dirty="0" smtClean="0">
                <a:solidFill>
                  <a:srgbClr val="7030A0"/>
                </a:solidFill>
              </a:rPr>
              <a:t>+</a:t>
            </a:r>
            <a:r>
              <a:rPr lang="en-US" dirty="0" smtClean="0"/>
              <a:t>. </a:t>
            </a:r>
            <a:r>
              <a:rPr lang="en-US" sz="3000" dirty="0" smtClean="0"/>
              <a:t>This means “1 or more of”.</a:t>
            </a:r>
          </a:p>
          <a:p>
            <a:pPr>
              <a:defRPr/>
            </a:pPr>
            <a:endParaRPr lang="en-US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I201 Review</a:t>
            </a: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800000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00000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00000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smtClean="0"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7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067800" cy="460216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Recursively, whenever </a:t>
            </a:r>
            <a:r>
              <a:rPr lang="en-US" b="1" dirty="0" smtClean="0">
                <a:solidFill>
                  <a:srgbClr val="7030A0"/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7030A0"/>
                </a:solidFill>
              </a:rPr>
              <a:t>B</a:t>
            </a:r>
            <a:r>
              <a:rPr lang="en-US" dirty="0" smtClean="0"/>
              <a:t> are regular expressions,</a:t>
            </a:r>
          </a:p>
          <a:p>
            <a:pPr lvl="1">
              <a:defRPr/>
            </a:pPr>
            <a:r>
              <a:rPr lang="en-US" b="1" dirty="0" smtClean="0">
                <a:solidFill>
                  <a:srgbClr val="7030A0"/>
                </a:solidFill>
              </a:rPr>
              <a:t>AB</a:t>
            </a:r>
            <a:r>
              <a:rPr lang="en-US" dirty="0" smtClean="0"/>
              <a:t> is a regular expression </a:t>
            </a:r>
            <a:r>
              <a:rPr lang="en-US" sz="2400" dirty="0" smtClean="0"/>
              <a:t>(denoting the </a:t>
            </a:r>
            <a:r>
              <a:rPr lang="en-US" sz="2400" b="1" i="1" dirty="0" smtClean="0"/>
              <a:t>concatenation</a:t>
            </a:r>
            <a:r>
              <a:rPr lang="en-US" sz="2400" dirty="0" smtClean="0"/>
              <a:t> of sets A and B)</a:t>
            </a:r>
            <a:endParaRPr lang="en-US" dirty="0" smtClean="0"/>
          </a:p>
          <a:p>
            <a:pPr lvl="1">
              <a:defRPr/>
            </a:pPr>
            <a:r>
              <a:rPr lang="en-US" b="1" dirty="0" smtClean="0">
                <a:solidFill>
                  <a:srgbClr val="7030A0"/>
                </a:solidFill>
              </a:rPr>
              <a:t>A</a:t>
            </a:r>
            <a:r>
              <a:rPr lang="en-US" b="1" dirty="0" smtClean="0">
                <a:solidFill>
                  <a:srgbClr val="7030A0"/>
                </a:solidFill>
                <a:latin typeface="MS UI Gothic"/>
                <a:ea typeface="MS UI Gothic"/>
              </a:rPr>
              <a:t>∪</a:t>
            </a:r>
            <a:r>
              <a:rPr lang="en-US" b="1" dirty="0" smtClean="0">
                <a:solidFill>
                  <a:srgbClr val="7030A0"/>
                </a:solidFill>
              </a:rPr>
              <a:t>B</a:t>
            </a:r>
            <a:r>
              <a:rPr lang="en-US" dirty="0" smtClean="0"/>
              <a:t> is a regular expression (denoting the </a:t>
            </a:r>
            <a:r>
              <a:rPr lang="en-US" b="1" i="1" dirty="0" smtClean="0"/>
              <a:t>union</a:t>
            </a:r>
            <a:r>
              <a:rPr lang="en-US" dirty="0" smtClean="0"/>
              <a:t> of A and B)</a:t>
            </a:r>
          </a:p>
          <a:p>
            <a:pPr lvl="1">
              <a:defRPr/>
            </a:pPr>
            <a:r>
              <a:rPr lang="en-US" b="1" dirty="0" smtClean="0">
                <a:solidFill>
                  <a:srgbClr val="7030A0"/>
                </a:solidFill>
              </a:rPr>
              <a:t>A*</a:t>
            </a:r>
            <a:r>
              <a:rPr lang="en-US" dirty="0" smtClean="0"/>
              <a:t> is a regular expression (denoting the </a:t>
            </a:r>
            <a:r>
              <a:rPr lang="en-US" b="1" i="1" dirty="0" err="1" smtClean="0"/>
              <a:t>Kleene</a:t>
            </a:r>
            <a:r>
              <a:rPr lang="en-US" b="1" i="1" dirty="0" smtClean="0"/>
              <a:t> closure </a:t>
            </a:r>
            <a:r>
              <a:rPr lang="en-US" dirty="0" smtClean="0"/>
              <a:t>of A)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So </a:t>
            </a:r>
            <a:r>
              <a:rPr lang="en-US" dirty="0"/>
              <a:t>if we have S = {</a:t>
            </a:r>
            <a:r>
              <a:rPr lang="en-US" dirty="0" err="1"/>
              <a:t>a,b,c,d</a:t>
            </a:r>
            <a:r>
              <a:rPr lang="en-US" dirty="0"/>
              <a:t>}, </a:t>
            </a:r>
            <a:r>
              <a:rPr lang="en-US" dirty="0" smtClean="0"/>
              <a:t>these are regular expressions:</a:t>
            </a:r>
          </a:p>
          <a:p>
            <a:pPr lvl="1">
              <a:defRPr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r>
              <a:rPr lang="en-US" b="1" dirty="0" err="1" smtClean="0">
                <a:solidFill>
                  <a:srgbClr val="7030A0"/>
                </a:solidFill>
              </a:rPr>
              <a:t>a,b</a:t>
            </a:r>
            <a:r>
              <a:rPr lang="en-US" b="1" dirty="0" smtClean="0">
                <a:solidFill>
                  <a:srgbClr val="7030A0"/>
                </a:solidFill>
              </a:rPr>
              <a:t>}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 smtClean="0"/>
              <a:t>	– </a:t>
            </a:r>
            <a:r>
              <a:rPr lang="en-US" dirty="0"/>
              <a:t>this matches:		 	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or b</a:t>
            </a:r>
          </a:p>
          <a:p>
            <a:pPr lvl="1">
              <a:defRPr/>
            </a:pPr>
            <a:r>
              <a:rPr lang="en-US" b="1" dirty="0" smtClean="0">
                <a:solidFill>
                  <a:srgbClr val="7030A0"/>
                </a:solidFill>
              </a:rPr>
              <a:t>b{</a:t>
            </a:r>
            <a:r>
              <a:rPr lang="en-US" b="1" dirty="0" err="1" smtClean="0">
                <a:solidFill>
                  <a:srgbClr val="7030A0"/>
                </a:solidFill>
              </a:rPr>
              <a:t>a,c</a:t>
            </a:r>
            <a:r>
              <a:rPr lang="en-US" b="1" dirty="0" smtClean="0">
                <a:solidFill>
                  <a:srgbClr val="7030A0"/>
                </a:solidFill>
              </a:rPr>
              <a:t>} </a:t>
            </a:r>
            <a:r>
              <a:rPr lang="en-US" dirty="0" smtClean="0"/>
              <a:t>	– this matches:		 	</a:t>
            </a:r>
            <a:r>
              <a:rPr lang="en-US" dirty="0" err="1" smtClean="0"/>
              <a:t>ba</a:t>
            </a:r>
            <a:r>
              <a:rPr lang="en-US" dirty="0" smtClean="0"/>
              <a:t> or </a:t>
            </a:r>
            <a:r>
              <a:rPr lang="en-US" dirty="0" err="1" smtClean="0"/>
              <a:t>bc</a:t>
            </a:r>
            <a:endParaRPr lang="en-US" dirty="0" smtClean="0"/>
          </a:p>
          <a:p>
            <a:pPr lvl="1">
              <a:defRPr/>
            </a:pPr>
            <a:r>
              <a:rPr lang="en-US" b="1" dirty="0" smtClean="0">
                <a:solidFill>
                  <a:srgbClr val="7030A0"/>
                </a:solidFill>
              </a:rPr>
              <a:t>S </a:t>
            </a:r>
            <a:r>
              <a:rPr lang="en-US" b="1" dirty="0">
                <a:solidFill>
                  <a:srgbClr val="7030A0"/>
                </a:solidFill>
                <a:latin typeface="MS UI Gothic"/>
                <a:ea typeface="MS UI Gothic"/>
              </a:rPr>
              <a:t>∪</a:t>
            </a:r>
            <a:r>
              <a:rPr lang="en-US" b="1" dirty="0" smtClean="0">
                <a:solidFill>
                  <a:srgbClr val="7030A0"/>
                </a:solidFill>
              </a:rPr>
              <a:t> {e} </a:t>
            </a:r>
            <a:r>
              <a:rPr lang="en-US" b="1" dirty="0" smtClean="0"/>
              <a:t>	</a:t>
            </a:r>
            <a:r>
              <a:rPr lang="en-US" dirty="0" smtClean="0"/>
              <a:t>– this matches:			 a, b, c, d, or e</a:t>
            </a:r>
          </a:p>
          <a:p>
            <a:pPr lvl="1">
              <a:defRPr/>
            </a:pPr>
            <a:r>
              <a:rPr lang="en-US" b="1" dirty="0" smtClean="0">
                <a:solidFill>
                  <a:srgbClr val="7030A0"/>
                </a:solidFill>
              </a:rPr>
              <a:t>c*</a:t>
            </a:r>
            <a:r>
              <a:rPr lang="en-US" b="1" dirty="0" smtClean="0"/>
              <a:t> 	</a:t>
            </a:r>
            <a:r>
              <a:rPr lang="en-US" dirty="0"/>
              <a:t> –</a:t>
            </a:r>
            <a:r>
              <a:rPr lang="en-US" dirty="0" smtClean="0"/>
              <a:t> this matches any number of c, so:	 </a:t>
            </a:r>
            <a:r>
              <a:rPr lang="el-GR" dirty="0"/>
              <a:t>λ</a:t>
            </a:r>
            <a:r>
              <a:rPr lang="en-US" dirty="0" smtClean="0"/>
              <a:t>, c, cc, ccc, etc.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I201 Review</a:t>
            </a:r>
            <a:endParaRPr lang="en-US" altLang="en-US" dirty="0" smtClean="0"/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800000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00000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00000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smtClean="0"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205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91600" cy="462560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Individual characters will match themselves, like in sets.</a:t>
            </a:r>
          </a:p>
          <a:p>
            <a:pPr lvl="1"/>
            <a:r>
              <a:rPr lang="en-US" sz="2400" dirty="0" smtClean="0"/>
              <a:t>So </a:t>
            </a:r>
            <a:r>
              <a:rPr lang="en-US" sz="2400" dirty="0" smtClean="0">
                <a:solidFill>
                  <a:srgbClr val="7030A0"/>
                </a:solidFill>
              </a:rPr>
              <a:t>a</a:t>
            </a:r>
            <a:r>
              <a:rPr lang="en-US" sz="2400" dirty="0" smtClean="0"/>
              <a:t> matches itself, </a:t>
            </a:r>
            <a:r>
              <a:rPr lang="en-US" sz="2400" dirty="0" smtClean="0">
                <a:solidFill>
                  <a:srgbClr val="7030A0"/>
                </a:solidFill>
              </a:rPr>
              <a:t>7</a:t>
            </a:r>
            <a:r>
              <a:rPr lang="en-US" sz="2400" dirty="0" smtClean="0"/>
              <a:t> matches itself, etc.</a:t>
            </a:r>
          </a:p>
          <a:p>
            <a:endParaRPr lang="en-US" sz="2800" dirty="0"/>
          </a:p>
          <a:p>
            <a:r>
              <a:rPr lang="en-US" sz="2800" dirty="0" smtClean="0"/>
              <a:t>There are exceptions: </a:t>
            </a:r>
            <a:r>
              <a:rPr lang="en-US" sz="2800" b="1" dirty="0" err="1" smtClean="0"/>
              <a:t>metacharacters</a:t>
            </a:r>
            <a:r>
              <a:rPr lang="en-US" sz="2800" dirty="0" smtClean="0"/>
              <a:t> are used to indicate special meanings </a:t>
            </a:r>
            <a:r>
              <a:rPr lang="en-US" sz="2000" dirty="0" smtClean="0"/>
              <a:t>(like </a:t>
            </a:r>
            <a:r>
              <a:rPr lang="en-US" sz="2000" dirty="0" smtClean="0">
                <a:solidFill>
                  <a:srgbClr val="00B050"/>
                </a:solidFill>
              </a:rPr>
              <a:t>\n</a:t>
            </a:r>
            <a:r>
              <a:rPr lang="en-US" sz="2000" dirty="0" smtClean="0"/>
              <a:t> means newline in a string)</a:t>
            </a:r>
            <a:r>
              <a:rPr lang="en-US" sz="2800" dirty="0" smtClean="0"/>
              <a:t>. </a:t>
            </a:r>
          </a:p>
          <a:p>
            <a:endParaRPr lang="en-US" sz="2800" dirty="0"/>
          </a:p>
          <a:p>
            <a:r>
              <a:rPr lang="en-US" sz="2800" dirty="0" smtClean="0"/>
              <a:t>These are used in regular expressions in Python:</a:t>
            </a:r>
            <a:br>
              <a:rPr lang="en-US" sz="2800" dirty="0" smtClean="0"/>
            </a:br>
            <a:r>
              <a:rPr lang="en-US" sz="2800" dirty="0" smtClean="0"/>
              <a:t>		</a:t>
            </a:r>
            <a:r>
              <a:rPr lang="en-US" sz="2800" b="1" dirty="0" smtClean="0">
                <a:solidFill>
                  <a:srgbClr val="7030A0"/>
                </a:solidFill>
              </a:rPr>
              <a:t>. </a:t>
            </a:r>
            <a:r>
              <a:rPr lang="en-US" sz="2800" b="1" dirty="0">
                <a:solidFill>
                  <a:srgbClr val="7030A0"/>
                </a:solidFill>
              </a:rPr>
              <a:t>^ $ * + ? { } [ ] \ | ( )</a:t>
            </a:r>
          </a:p>
        </p:txBody>
      </p:sp>
    </p:spTree>
    <p:extLst>
      <p:ext uri="{BB962C8B-B14F-4D97-AF65-F5344CB8AC3E}">
        <p14:creationId xmlns:p14="http://schemas.microsoft.com/office/powerpoint/2010/main" val="158652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[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en-US" dirty="0" smtClean="0"/>
              <a:t> are used much in the same way that </a:t>
            </a:r>
            <a:br>
              <a:rPr lang="en-US" dirty="0" smtClean="0"/>
            </a:br>
            <a:r>
              <a:rPr lang="en-US" b="1" dirty="0" smtClean="0">
                <a:solidFill>
                  <a:srgbClr val="7030A0"/>
                </a:solidFill>
              </a:rPr>
              <a:t>{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7030A0"/>
                </a:solidFill>
              </a:rPr>
              <a:t>}</a:t>
            </a:r>
            <a:r>
              <a:rPr lang="en-US" dirty="0" smtClean="0"/>
              <a:t> are used in set-based regular expressions.</a:t>
            </a:r>
            <a:endParaRPr lang="en-US" dirty="0"/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Sets: </a:t>
            </a:r>
            <a:r>
              <a:rPr lang="en-US" b="1" dirty="0" smtClean="0">
                <a:solidFill>
                  <a:srgbClr val="7030A0"/>
                </a:solidFill>
              </a:rPr>
              <a:t>	{</a:t>
            </a:r>
            <a:r>
              <a:rPr lang="en-US" b="1" dirty="0" err="1" smtClean="0">
                <a:solidFill>
                  <a:srgbClr val="7030A0"/>
                </a:solidFill>
              </a:rPr>
              <a:t>a,b</a:t>
            </a:r>
            <a:r>
              <a:rPr lang="en-US" b="1" dirty="0">
                <a:solidFill>
                  <a:srgbClr val="7030A0"/>
                </a:solidFill>
              </a:rPr>
              <a:t>} </a:t>
            </a:r>
            <a:r>
              <a:rPr lang="en-US" dirty="0"/>
              <a:t>	– this matches</a:t>
            </a:r>
            <a:r>
              <a:rPr lang="en-US" dirty="0" smtClean="0"/>
              <a:t>:</a:t>
            </a:r>
            <a:r>
              <a:rPr lang="en-US" dirty="0"/>
              <a:t>	 	a or b</a:t>
            </a:r>
          </a:p>
          <a:p>
            <a:endParaRPr lang="en-US" dirty="0" smtClean="0"/>
          </a:p>
          <a:p>
            <a:r>
              <a:rPr lang="en-US" dirty="0" smtClean="0"/>
              <a:t>In Python, we’d write this as:</a:t>
            </a:r>
            <a:endParaRPr lang="en-US" dirty="0"/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b="1" dirty="0" smtClean="0">
                <a:solidFill>
                  <a:srgbClr val="7030A0"/>
                </a:solidFill>
              </a:rPr>
              <a:t>[ab]</a:t>
            </a:r>
            <a:r>
              <a:rPr lang="en-US" dirty="0"/>
              <a:t>	– this matches:		 	a or </a:t>
            </a:r>
            <a:r>
              <a:rPr lang="en-US" dirty="0" smtClean="0"/>
              <a:t>b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,</a:t>
            </a:r>
            <a:r>
              <a:rPr lang="en-US" dirty="0" smtClean="0"/>
              <a:t> is implicit in this syntax. The </a:t>
            </a:r>
            <a:r>
              <a:rPr lang="en-US" b="1" dirty="0" smtClean="0">
                <a:solidFill>
                  <a:srgbClr val="7030A0"/>
                </a:solidFill>
              </a:rPr>
              <a:t>[ ]</a:t>
            </a:r>
            <a:r>
              <a:rPr lang="en-US" dirty="0" smtClean="0"/>
              <a:t> matter:</a:t>
            </a:r>
            <a:endParaRPr lang="en-US" dirty="0"/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b="1" dirty="0" smtClean="0">
                <a:solidFill>
                  <a:srgbClr val="7030A0"/>
                </a:solidFill>
              </a:rPr>
              <a:t>ab</a:t>
            </a:r>
            <a:r>
              <a:rPr lang="en-US" dirty="0"/>
              <a:t>	– this matches:		 	</a:t>
            </a:r>
            <a:r>
              <a:rPr lang="en-US" dirty="0" smtClean="0"/>
              <a:t>ab</a:t>
            </a:r>
            <a:endParaRPr lang="en-US" dirty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2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use a </a:t>
            </a:r>
            <a:r>
              <a:rPr lang="en-US" b="1" dirty="0" smtClean="0">
                <a:solidFill>
                  <a:srgbClr val="7030A0"/>
                </a:solidFill>
              </a:rPr>
              <a:t>–</a:t>
            </a:r>
            <a:r>
              <a:rPr lang="en-US" dirty="0" smtClean="0"/>
              <a:t> between characters in a regular expression, you imply a range:</a:t>
            </a:r>
            <a:endParaRPr lang="en-US" dirty="0"/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b="1" dirty="0" smtClean="0">
                <a:solidFill>
                  <a:srgbClr val="7030A0"/>
                </a:solidFill>
              </a:rPr>
              <a:t>[a-d]</a:t>
            </a:r>
            <a:r>
              <a:rPr lang="en-US" dirty="0" smtClean="0"/>
              <a:t>	– this matches:		 a, b, c, or d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b="1" dirty="0" smtClean="0">
                <a:solidFill>
                  <a:srgbClr val="7030A0"/>
                </a:solidFill>
              </a:rPr>
              <a:t>[0-5]</a:t>
            </a:r>
            <a:r>
              <a:rPr lang="en-US" dirty="0"/>
              <a:t>	– this matches:		 </a:t>
            </a:r>
            <a:r>
              <a:rPr lang="en-US" dirty="0" smtClean="0"/>
              <a:t>0, 1, 2, 3, 4, or 5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dirty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All lowercase English letters:	</a:t>
            </a:r>
            <a:r>
              <a:rPr lang="en-US" b="1" dirty="0" smtClean="0">
                <a:solidFill>
                  <a:srgbClr val="7030A0"/>
                </a:solidFill>
              </a:rPr>
              <a:t>[</a:t>
            </a:r>
            <a:r>
              <a:rPr lang="en-US" b="1" dirty="0">
                <a:solidFill>
                  <a:srgbClr val="7030A0"/>
                </a:solidFill>
              </a:rPr>
              <a:t>a-z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en-US" dirty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All uppercase English letters:	</a:t>
            </a:r>
            <a:r>
              <a:rPr lang="en-US" b="1" dirty="0" smtClean="0">
                <a:solidFill>
                  <a:srgbClr val="7030A0"/>
                </a:solidFill>
              </a:rPr>
              <a:t>[A-Z]</a:t>
            </a:r>
            <a:endParaRPr lang="en-US" dirty="0" smtClean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All </a:t>
            </a:r>
            <a:r>
              <a:rPr lang="en-US" dirty="0" smtClean="0"/>
              <a:t>digits:</a:t>
            </a:r>
            <a:r>
              <a:rPr lang="en-US" dirty="0"/>
              <a:t>		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			[0-9]</a:t>
            </a:r>
            <a:endParaRPr lang="en-US" b="1" dirty="0">
              <a:solidFill>
                <a:srgbClr val="7030A0"/>
              </a:solidFill>
            </a:endParaRP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dirty="0" smtClean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All alphanumeric characters:</a:t>
            </a: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[A-Za-z0-9</a:t>
            </a:r>
            <a:r>
              <a:rPr lang="en-US" b="1" dirty="0">
                <a:solidFill>
                  <a:srgbClr val="7030A0"/>
                </a:solidFill>
              </a:rPr>
              <a:t>]</a:t>
            </a:r>
            <a:endParaRPr lang="en-US" dirty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dirty="0"/>
          </a:p>
          <a:p>
            <a:pPr marL="118872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7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*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7030A0"/>
                </a:solidFill>
              </a:rPr>
              <a:t>+</a:t>
            </a:r>
            <a:r>
              <a:rPr lang="en-US" dirty="0" smtClean="0"/>
              <a:t> are </a:t>
            </a:r>
            <a:r>
              <a:rPr lang="en-US" dirty="0" err="1" smtClean="0"/>
              <a:t>metacharacters</a:t>
            </a:r>
            <a:r>
              <a:rPr lang="en-US" dirty="0" smtClean="0"/>
              <a:t> that perform the same operations as with set-based regular expressions:</a:t>
            </a:r>
          </a:p>
          <a:p>
            <a:endParaRPr lang="en-US" dirty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b="1" dirty="0" smtClean="0"/>
              <a:t>0 or more </a:t>
            </a:r>
            <a:r>
              <a:rPr lang="en-US" dirty="0" smtClean="0"/>
              <a:t>lowercase English letters:	</a:t>
            </a:r>
            <a:r>
              <a:rPr lang="en-US" b="1" dirty="0" smtClean="0">
                <a:solidFill>
                  <a:srgbClr val="7030A0"/>
                </a:solidFill>
              </a:rPr>
              <a:t>[</a:t>
            </a:r>
            <a:r>
              <a:rPr lang="en-US" b="1" dirty="0">
                <a:solidFill>
                  <a:srgbClr val="7030A0"/>
                </a:solidFill>
              </a:rPr>
              <a:t>a-z</a:t>
            </a:r>
            <a:r>
              <a:rPr lang="en-US" b="1" dirty="0" smtClean="0">
                <a:solidFill>
                  <a:srgbClr val="7030A0"/>
                </a:solidFill>
              </a:rPr>
              <a:t>]*</a:t>
            </a:r>
            <a:endParaRPr lang="en-US" dirty="0" smtClean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dirty="0" smtClean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b="1" dirty="0" smtClean="0"/>
              <a:t>1 or more </a:t>
            </a:r>
            <a:r>
              <a:rPr lang="en-US" dirty="0" smtClean="0"/>
              <a:t>digits:		</a:t>
            </a:r>
            <a:r>
              <a:rPr lang="en-US" b="1" dirty="0" smtClean="0">
                <a:solidFill>
                  <a:srgbClr val="7030A0"/>
                </a:solidFill>
              </a:rPr>
              <a:t> 		[0-9]+</a:t>
            </a:r>
            <a:endParaRPr lang="en-US" dirty="0"/>
          </a:p>
          <a:p>
            <a:pPr marL="118872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I211 – Information Infrastructure II&amp;quot;&quot;/&gt;&lt;property id=&quot;20307&quot; value=&quot;256&quot;/&gt;&lt;/object&gt;&lt;object type=&quot;3&quot; unique_id=&quot;10097&quot;&gt;&lt;property id=&quot;20148&quot; value=&quot;5&quot;/&gt;&lt;property id=&quot;20300&quot; value=&quot;Slide 18 - &amp;quot;Questions?&amp;quot;&quot;/&gt;&lt;property id=&quot;20307&quot; value=&quot;399&quot;/&gt;&lt;/object&gt;&lt;object type=&quot;3&quot; unique_id=&quot;10512&quot;&gt;&lt;property id=&quot;20148&quot; value=&quot;5&quot;/&gt;&lt;property id=&quot;20300&quot; value=&quot;Slide 2 - &amp;quot;Connecting to CGI&amp;quot;&quot;/&gt;&lt;property id=&quot;20307&quot; value=&quot;404&quot;/&gt;&lt;/object&gt;&lt;object type=&quot;3&quot; unique_id=&quot;10549&quot;&gt;&lt;property id=&quot;20148&quot; value=&quot;5&quot;/&gt;&lt;property id=&quot;20300&quot; value=&quot;Slide 3 - &amp;quot;Connecting to CGI&amp;quot;&quot;/&gt;&lt;property id=&quot;20307&quot; value=&quot;405&quot;/&gt;&lt;/object&gt;&lt;object type=&quot;3&quot; unique_id=&quot;10550&quot;&gt;&lt;property id=&quot;20148&quot; value=&quot;5&quot;/&gt;&lt;property id=&quot;20300&quot; value=&quot;Slide 4 - &amp;quot;Connecting to CGI&amp;quot;&quot;/&gt;&lt;property id=&quot;20307&quot; value=&quot;406&quot;/&gt;&lt;/object&gt;&lt;object type=&quot;3&quot; unique_id=&quot;10595&quot;&gt;&lt;property id=&quot;20148&quot; value=&quot;5&quot;/&gt;&lt;property id=&quot;20300&quot; value=&quot;Slide 8 - &amp;quot;Connecting to CGI&amp;quot;&quot;/&gt;&lt;property id=&quot;20307&quot; value=&quot;407&quot;/&gt;&lt;/object&gt;&lt;object type=&quot;3&quot; unique_id=&quot;10688&quot;&gt;&lt;property id=&quot;20148&quot; value=&quot;5&quot;/&gt;&lt;property id=&quot;20300&quot; value=&quot;Slide 5 - &amp;quot;URL Quote (Group Work)&amp;quot;&quot;/&gt;&lt;property id=&quot;20307&quot; value=&quot;409&quot;/&gt;&lt;/object&gt;&lt;object type=&quot;3&quot; unique_id=&quot;10689&quot;&gt;&lt;property id=&quot;20148&quot; value=&quot;5&quot;/&gt;&lt;property id=&quot;20300&quot; value=&quot;Slide 6 - &amp;quot;URL Quote (Solution 1)&amp;quot;&quot;/&gt;&lt;property id=&quot;20307&quot; value=&quot;410&quot;/&gt;&lt;/object&gt;&lt;object type=&quot;3&quot; unique_id=&quot;10771&quot;&gt;&lt;property id=&quot;20148&quot; value=&quot;5&quot;/&gt;&lt;property id=&quot;20300&quot; value=&quot;Slide 9 - &amp;quot;Connecting to CGI&amp;quot;&quot;/&gt;&lt;property id=&quot;20307&quot; value=&quot;412&quot;/&gt;&lt;/object&gt;&lt;object type=&quot;3&quot; unique_id=&quot;10857&quot;&gt;&lt;property id=&quot;20148&quot; value=&quot;5&quot;/&gt;&lt;property id=&quot;20300&quot; value=&quot;Slide 10 - &amp;quot;Wiki Browsing pt 1 (Group Work)&amp;quot;&quot;/&gt;&lt;property id=&quot;20307&quot; value=&quot;413&quot;/&gt;&lt;/object&gt;&lt;object type=&quot;3&quot; unique_id=&quot;10930&quot;&gt;&lt;property id=&quot;20148&quot; value=&quot;5&quot;/&gt;&lt;property id=&quot;20300&quot; value=&quot;Slide 12 - &amp;quot;Webbrowser Module&amp;quot;&quot;/&gt;&lt;property id=&quot;20307&quot; value=&quot;415&quot;/&gt;&lt;/object&gt;&lt;object type=&quot;3&quot; unique_id=&quot;10931&quot;&gt;&lt;property id=&quot;20148&quot; value=&quot;5&quot;/&gt;&lt;property id=&quot;20300&quot; value=&quot;Slide 11 - &amp;quot;Wiki Browsing pt 1 (Solution)&amp;quot;&quot;/&gt;&lt;property id=&quot;20307&quot; value=&quot;414&quot;/&gt;&lt;/object&gt;&lt;object type=&quot;3&quot; unique_id=&quot;10932&quot;&gt;&lt;property id=&quot;20148&quot; value=&quot;5&quot;/&gt;&lt;property id=&quot;20300&quot; value=&quot;Slide 14 - &amp;quot;Wiki Browsing pt 2 (Solution)&amp;quot;&quot;/&gt;&lt;property id=&quot;20307&quot; value=&quot;417&quot;/&gt;&lt;/object&gt;&lt;object type=&quot;3&quot; unique_id=&quot;10933&quot;&gt;&lt;property id=&quot;20148&quot; value=&quot;5&quot;/&gt;&lt;property id=&quot;20300&quot; value=&quot;Slide 13 - &amp;quot;Wiki Browsing pt 2 (Group Work)&amp;quot;&quot;/&gt;&lt;property id=&quot;20307&quot; value=&quot;416&quot;/&gt;&lt;/object&gt;&lt;object type=&quot;3&quot; unique_id=&quot;10934&quot;&gt;&lt;property id=&quot;20148&quot; value=&quot;5&quot;/&gt;&lt;property id=&quot;20300&quot; value=&quot;Slide 15 - &amp;quot;Retrieving Media&amp;quot;&quot;/&gt;&lt;property id=&quot;20307&quot; value=&quot;418&quot;/&gt;&lt;/object&gt;&lt;object type=&quot;3&quot; unique_id=&quot;10935&quot;&gt;&lt;property id=&quot;20148&quot; value=&quot;5&quot;/&gt;&lt;property id=&quot;20300&quot; value=&quot;Slide 16 - &amp;quot;CNN Images (Group Work)&amp;quot;&quot;/&gt;&lt;property id=&quot;20307&quot; value=&quot;419&quot;/&gt;&lt;/object&gt;&lt;object type=&quot;3&quot; unique_id=&quot;10936&quot;&gt;&lt;property id=&quot;20148&quot; value=&quot;5&quot;/&gt;&lt;property id=&quot;20300&quot; value=&quot;Slide 17 - &amp;quot;CNN Images (Solution)&amp;quot;&quot;/&gt;&lt;property id=&quot;20307&quot; value=&quot;420&quot;/&gt;&lt;/object&gt;&lt;object type=&quot;3&quot; unique_id=&quot;11000&quot;&gt;&lt;property id=&quot;20148&quot; value=&quot;5&quot;/&gt;&lt;property id=&quot;20300&quot; value=&quot;Slide 7 - &amp;quot;URL Quote (Solution 2)&amp;quot;&quot;/&gt;&lt;property id=&quot;20307&quot; value=&quot;421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1714</TotalTime>
  <Words>1503</Words>
  <Application>Microsoft Office PowerPoint</Application>
  <PresentationFormat>On-screen Show (4:3)</PresentationFormat>
  <Paragraphs>310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Module</vt:lpstr>
      <vt:lpstr>I211 – Information Infrastructure II</vt:lpstr>
      <vt:lpstr>I201 Review</vt:lpstr>
      <vt:lpstr>I201 Review</vt:lpstr>
      <vt:lpstr>I201 Review</vt:lpstr>
      <vt:lpstr>I201 Review</vt:lpstr>
      <vt:lpstr>Regular Expressions in Python</vt:lpstr>
      <vt:lpstr>Regular Expressions in Python</vt:lpstr>
      <vt:lpstr>Regular Expressions in Python</vt:lpstr>
      <vt:lpstr>Regular Expressions in Python</vt:lpstr>
      <vt:lpstr>Regular Expressions in Python</vt:lpstr>
      <vt:lpstr>Regular Expressions in Python</vt:lpstr>
      <vt:lpstr>Regular Expressions in Python</vt:lpstr>
      <vt:lpstr>Regular Expressions in Python</vt:lpstr>
      <vt:lpstr>Regular Expressions in Python</vt:lpstr>
      <vt:lpstr>Regular Expressions in Python</vt:lpstr>
      <vt:lpstr>Two Vowels (Group Work)</vt:lpstr>
      <vt:lpstr>Two Vowels (Solution)</vt:lpstr>
      <vt:lpstr>Regular Expressions in Python</vt:lpstr>
      <vt:lpstr>Regular Expressions in Python</vt:lpstr>
      <vt:lpstr>Regular Expressions in Python</vt:lpstr>
      <vt:lpstr>Email Addresses v1 (Group Work)</vt:lpstr>
      <vt:lpstr>Email Addresses v1 (Solution)</vt:lpstr>
      <vt:lpstr>Email Addresses v1 (Note)</vt:lpstr>
      <vt:lpstr>Spam Protection</vt:lpstr>
      <vt:lpstr>Email Addresses v2 (Group Work)</vt:lpstr>
      <vt:lpstr>Email Addresses v2 (Solution 1)</vt:lpstr>
      <vt:lpstr>Email Addresses v2 (Solution 2)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J</cp:lastModifiedBy>
  <cp:revision>194</cp:revision>
  <dcterms:created xsi:type="dcterms:W3CDTF">2011-05-09T18:33:34Z</dcterms:created>
  <dcterms:modified xsi:type="dcterms:W3CDTF">2014-07-10T19:56:37Z</dcterms:modified>
</cp:coreProperties>
</file>