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8" r:id="rId16"/>
    <p:sldId id="419" r:id="rId17"/>
    <p:sldId id="417" r:id="rId18"/>
    <p:sldId id="413" r:id="rId19"/>
    <p:sldId id="415" r:id="rId20"/>
    <p:sldId id="416" r:id="rId21"/>
    <p:sldId id="420" r:id="rId22"/>
    <p:sldId id="421" r:id="rId23"/>
    <p:sldId id="422" r:id="rId24"/>
    <p:sldId id="424" r:id="rId25"/>
    <p:sldId id="426" r:id="rId26"/>
    <p:sldId id="433" r:id="rId27"/>
    <p:sldId id="434" r:id="rId28"/>
    <p:sldId id="431" r:id="rId29"/>
    <p:sldId id="432" r:id="rId30"/>
    <p:sldId id="425" r:id="rId31"/>
    <p:sldId id="428" r:id="rId32"/>
    <p:sldId id="435" r:id="rId33"/>
    <p:sldId id="436" r:id="rId34"/>
    <p:sldId id="427" r:id="rId35"/>
    <p:sldId id="399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8" autoAdjust="0"/>
    <p:restoredTop sz="94660"/>
  </p:normalViewPr>
  <p:slideViewPr>
    <p:cSldViewPr>
      <p:cViewPr varScale="1">
        <p:scale>
          <a:sx n="103" d="100"/>
          <a:sy n="103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xml.etree.elementtree.html" TargetMode="External"/><Relationship Id="rId2" Type="http://schemas.openxmlformats.org/officeDocument/2006/relationships/hyperlink" Target="http://www.extropia.com/tutorials/xml/toc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as a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525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7000" y="4038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5105400"/>
            <a:ext cx="762000" cy="228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b="1" dirty="0" smtClean="0"/>
              <a:t>students.xml</a:t>
            </a:r>
            <a:r>
              <a:rPr lang="en-US" dirty="0" smtClean="0"/>
              <a:t> from </a:t>
            </a:r>
            <a:br>
              <a:rPr lang="en-US" dirty="0" smtClean="0"/>
            </a:br>
            <a:r>
              <a:rPr lang="en-US" dirty="0" err="1" smtClean="0"/>
              <a:t>Oncourse</a:t>
            </a:r>
            <a:r>
              <a:rPr lang="en-US" dirty="0" smtClean="0"/>
              <a:t> and open it in a </a:t>
            </a:r>
            <a:br>
              <a:rPr lang="en-US" dirty="0" smtClean="0"/>
            </a:br>
            <a:r>
              <a:rPr lang="en-US" dirty="0" smtClean="0"/>
              <a:t>web browser.</a:t>
            </a:r>
          </a:p>
          <a:p>
            <a:endParaRPr lang="en-US" dirty="0"/>
          </a:p>
          <a:p>
            <a:r>
              <a:rPr lang="en-US" dirty="0" smtClean="0"/>
              <a:t>By itself, the data does</a:t>
            </a:r>
            <a:br>
              <a:rPr lang="en-US" dirty="0" smtClean="0"/>
            </a:br>
            <a:r>
              <a:rPr lang="en-US" dirty="0" smtClean="0"/>
              <a:t>nothing, but we can open and</a:t>
            </a:r>
            <a:br>
              <a:rPr lang="en-US" dirty="0" smtClean="0"/>
            </a:br>
            <a:r>
              <a:rPr lang="en-US" dirty="0" smtClean="0"/>
              <a:t>close the nested tags by</a:t>
            </a:r>
            <a:br>
              <a:rPr lang="en-US" dirty="0" smtClean="0"/>
            </a:br>
            <a:r>
              <a:rPr lang="en-US" dirty="0" smtClean="0"/>
              <a:t>clicking on the – and +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890198" cy="513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this out: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root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Root is the root of the tree. By default, it will just print out the memory location, like this: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xml.etree.ElementTree.ElementTree</a:t>
            </a:r>
            <a:r>
              <a:rPr lang="en-US" sz="2000" b="1" dirty="0">
                <a:solidFill>
                  <a:srgbClr val="FF0000"/>
                </a:solidFill>
              </a:rPr>
              <a:t> object at 0x0000000002A0C9B0&gt;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Let’s get a better look at the XML tree: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7030A0"/>
                </a:solidFill>
              </a:rPr>
              <a:t>root.getiterator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#creates a list of elements!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</a:t>
            </a:r>
            <a:r>
              <a:rPr lang="en-US" b="1" dirty="0" smtClean="0">
                <a:solidFill>
                  <a:srgbClr val="FF0000"/>
                </a:solidFill>
              </a:rPr>
              <a:t>:		</a:t>
            </a:r>
            <a:r>
              <a:rPr lang="en-US" sz="2400" b="1" dirty="0" smtClean="0">
                <a:solidFill>
                  <a:srgbClr val="FF0000"/>
                </a:solidFill>
              </a:rPr>
              <a:t>#prints out the details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"Tag Name:",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"Tag Text:", </a:t>
            </a:r>
            <a:r>
              <a:rPr lang="en-US" b="1" dirty="0" err="1">
                <a:solidFill>
                  <a:srgbClr val="FF0000"/>
                </a:solidFill>
              </a:rPr>
              <a:t>elem.text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"Tag Attributes:", </a:t>
            </a:r>
            <a:r>
              <a:rPr lang="en-US" b="1" dirty="0" err="1">
                <a:solidFill>
                  <a:srgbClr val="FF0000"/>
                </a:solidFill>
              </a:rPr>
              <a:t>elem.items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"Children:", list(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"-"*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8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XML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element corresponds to an XML element</a:t>
            </a:r>
          </a:p>
          <a:p>
            <a:pPr lvl="1"/>
            <a:r>
              <a:rPr lang="en-US" dirty="0" smtClean="0"/>
              <a:t>Starts at the opening tag, ends at the closing tag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Four things:</a:t>
            </a:r>
          </a:p>
          <a:p>
            <a:pPr lvl="1"/>
            <a:r>
              <a:rPr lang="en-US" dirty="0" smtClean="0"/>
              <a:t>Tag – the name of the element</a:t>
            </a:r>
          </a:p>
          <a:p>
            <a:pPr lvl="1"/>
            <a:r>
              <a:rPr lang="en-US" dirty="0" smtClean="0"/>
              <a:t>Text – the content of the element (if any)</a:t>
            </a:r>
          </a:p>
          <a:p>
            <a:pPr lvl="1"/>
            <a:r>
              <a:rPr lang="en-US" dirty="0"/>
              <a:t>Attributes (if any)</a:t>
            </a:r>
          </a:p>
          <a:p>
            <a:pPr lvl="1"/>
            <a:r>
              <a:rPr lang="en-US" dirty="0" smtClean="0"/>
              <a:t>Child elements (if any)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895600" cy="165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8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XML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/>
          </a:bodyPr>
          <a:lstStyle/>
          <a:p>
            <a:r>
              <a:rPr lang="en-US" dirty="0" smtClean="0"/>
              <a:t>When we hit the </a:t>
            </a:r>
            <a:r>
              <a:rPr lang="en-US" dirty="0" smtClean="0">
                <a:solidFill>
                  <a:srgbClr val="0070C0"/>
                </a:solidFill>
              </a:rPr>
              <a:t>fees</a:t>
            </a:r>
            <a:r>
              <a:rPr lang="en-US" dirty="0" smtClean="0"/>
              <a:t> element: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Content:		Value: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elem.tag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7030A0"/>
                </a:solidFill>
              </a:rPr>
              <a:t>fees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elem.text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7030A0"/>
                </a:solidFill>
              </a:rPr>
              <a:t>100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elem.items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7030A0"/>
                </a:solidFill>
              </a:rPr>
              <a:t>(“units”, “dollars”)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list(</a:t>
            </a:r>
            <a:r>
              <a:rPr lang="en-US" b="1" dirty="0" err="1" smtClean="0">
                <a:solidFill>
                  <a:srgbClr val="FF0000"/>
                </a:solidFill>
              </a:rPr>
              <a:t>elem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7030A0"/>
                </a:solidFill>
              </a:rPr>
              <a:t>No children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25952"/>
            <a:ext cx="2895600" cy="165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can choose which tags to process: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elem.tag</a:t>
            </a:r>
            <a:r>
              <a:rPr lang="en-US" b="1" dirty="0">
                <a:solidFill>
                  <a:srgbClr val="7030A0"/>
                </a:solidFill>
              </a:rPr>
              <a:t> == "name</a:t>
            </a:r>
            <a:r>
              <a:rPr lang="en-US" b="1" dirty="0" smtClean="0">
                <a:solidFill>
                  <a:srgbClr val="7030A0"/>
                </a:solidFill>
              </a:rPr>
              <a:t>":	#should get 4 matches!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"Tag Name:", </a:t>
            </a:r>
            <a:r>
              <a:rPr lang="en-US" b="1" dirty="0" err="1" smtClean="0">
                <a:solidFill>
                  <a:srgbClr val="FF0000"/>
                </a:solidFill>
              </a:rPr>
              <a:t>elem.tag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FF0000"/>
                </a:solidFill>
              </a:rPr>
              <a:t>print "Children:", list(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"-"*20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1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provide useful information about data</a:t>
            </a:r>
          </a:p>
          <a:p>
            <a:pPr lvl="1"/>
            <a:r>
              <a:rPr lang="en-US" dirty="0" smtClean="0"/>
              <a:t>Units of measurement</a:t>
            </a:r>
          </a:p>
          <a:p>
            <a:pPr lvl="1"/>
            <a:r>
              <a:rPr lang="en-US" dirty="0" smtClean="0"/>
              <a:t>Currency type</a:t>
            </a:r>
          </a:p>
          <a:p>
            <a:pPr lvl="1"/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Each element object has a method called </a:t>
            </a:r>
            <a:r>
              <a:rPr lang="en-US" b="1" dirty="0" smtClean="0">
                <a:solidFill>
                  <a:srgbClr val="FF0000"/>
                </a:solidFill>
              </a:rPr>
              <a:t>.items()</a:t>
            </a:r>
            <a:r>
              <a:rPr lang="en-US" dirty="0" smtClean="0"/>
              <a:t>, which returns a list of:</a:t>
            </a:r>
          </a:p>
          <a:p>
            <a:pPr lvl="1"/>
            <a:r>
              <a:rPr lang="en-US" dirty="0" smtClean="0"/>
              <a:t>Attribute name, attribute value pairs (as tuples!)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Examining attributes: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elem.tag</a:t>
            </a:r>
            <a:r>
              <a:rPr lang="en-US" b="1" dirty="0">
                <a:solidFill>
                  <a:srgbClr val="7030A0"/>
                </a:solidFill>
              </a:rPr>
              <a:t> == "fees":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attributes = list(</a:t>
            </a:r>
            <a:r>
              <a:rPr lang="en-US" b="1" dirty="0" err="1">
                <a:solidFill>
                  <a:srgbClr val="7030A0"/>
                </a:solidFill>
              </a:rPr>
              <a:t>elem.items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print "Attributes:", </a:t>
            </a:r>
            <a:r>
              <a:rPr lang="en-US" b="1" dirty="0" smtClean="0">
                <a:solidFill>
                  <a:srgbClr val="7030A0"/>
                </a:solidFill>
              </a:rPr>
              <a:t>attributes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FF0000"/>
                </a:solidFill>
              </a:rPr>
              <a:t>print "-"*20</a:t>
            </a:r>
          </a:p>
        </p:txBody>
      </p:sp>
    </p:spTree>
    <p:extLst>
      <p:ext uri="{BB962C8B-B14F-4D97-AF65-F5344CB8AC3E}">
        <p14:creationId xmlns:p14="http://schemas.microsoft.com/office/powerpoint/2010/main" val="5658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as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1440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If we get an XML document </a:t>
            </a:r>
            <a:r>
              <a:rPr lang="en-US" sz="2000" dirty="0" err="1" smtClean="0"/>
              <a:t>asa</a:t>
            </a:r>
            <a:r>
              <a:rPr lang="en-US" sz="2000" dirty="0" smtClean="0"/>
              <a:t> </a:t>
            </a:r>
            <a:r>
              <a:rPr lang="en-US" sz="2000" dirty="0"/>
              <a:t>string, we can parse it using the </a:t>
            </a:r>
            <a:r>
              <a:rPr lang="en-US" sz="2000" b="1" dirty="0">
                <a:solidFill>
                  <a:srgbClr val="FF0000"/>
                </a:solidFill>
              </a:rPr>
              <a:t>XML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method!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import </a:t>
            </a:r>
            <a:r>
              <a:rPr lang="en-US" sz="2000" b="1" dirty="0" err="1" smtClean="0">
                <a:solidFill>
                  <a:srgbClr val="FF0000"/>
                </a:solidFill>
              </a:rPr>
              <a:t>xml.etree.ElementTree</a:t>
            </a:r>
            <a:r>
              <a:rPr lang="en-US" sz="2000" b="1" dirty="0" smtClean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root2 = ET.XML("&lt;top attrib1='val1'&gt;&lt;middle&gt;Words!&lt;/middle&gt;&lt;/top&gt;")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print root2</a:t>
            </a:r>
          </a:p>
          <a:p>
            <a:pPr marL="118872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elements = root2.getiterator()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for </a:t>
            </a:r>
            <a:r>
              <a:rPr lang="en-US" sz="2000" b="1" dirty="0" err="1" smtClean="0">
                <a:solidFill>
                  <a:srgbClr val="FF0000"/>
                </a:solidFill>
              </a:rPr>
              <a:t>elem</a:t>
            </a:r>
            <a:r>
              <a:rPr lang="en-US" sz="2000" b="1" dirty="0" smtClean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print "Tag Name:", </a:t>
            </a:r>
            <a:r>
              <a:rPr lang="en-US" sz="2000" b="1" dirty="0" err="1" smtClean="0">
                <a:solidFill>
                  <a:srgbClr val="FF0000"/>
                </a:solidFill>
              </a:rPr>
              <a:t>elem.tag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print "Tag Text:", </a:t>
            </a:r>
            <a:r>
              <a:rPr lang="en-US" sz="2000" b="1" dirty="0" err="1" smtClean="0">
                <a:solidFill>
                  <a:srgbClr val="FF0000"/>
                </a:solidFill>
              </a:rPr>
              <a:t>elem.text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print "Tag Attributes:", </a:t>
            </a:r>
            <a:r>
              <a:rPr lang="en-US" sz="2000" b="1" dirty="0" err="1" smtClean="0">
                <a:solidFill>
                  <a:srgbClr val="FF0000"/>
                </a:solidFill>
              </a:rPr>
              <a:t>elem.items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print "Children:", list(</a:t>
            </a:r>
            <a:r>
              <a:rPr lang="en-US" sz="2000" b="1" dirty="0" err="1" smtClean="0">
                <a:solidFill>
                  <a:srgbClr val="FF0000"/>
                </a:solidFill>
              </a:rPr>
              <a:t>elem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print "-"*20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Designed to carry data, not formatting information!</a:t>
            </a:r>
          </a:p>
          <a:p>
            <a:endParaRPr lang="en-US" dirty="0"/>
          </a:p>
          <a:p>
            <a:r>
              <a:rPr lang="en-US" dirty="0" smtClean="0"/>
              <a:t>By itself, XML doesn’t do anything: it’s a data structure, like a list!</a:t>
            </a:r>
          </a:p>
          <a:p>
            <a:endParaRPr lang="en-US" dirty="0"/>
          </a:p>
          <a:p>
            <a:r>
              <a:rPr lang="en-US" dirty="0" smtClean="0"/>
              <a:t>Programs use it to store and translate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useful methods: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find(query)</a:t>
            </a:r>
            <a:r>
              <a:rPr lang="en-US" dirty="0" smtClean="0"/>
              <a:t> – this method returns the first sub-element whose tag matches </a:t>
            </a:r>
            <a:r>
              <a:rPr lang="en-US" b="1" dirty="0" smtClean="0">
                <a:solidFill>
                  <a:srgbClr val="FF0000"/>
                </a:solidFill>
              </a:rPr>
              <a:t>query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findall</a:t>
            </a:r>
            <a:r>
              <a:rPr lang="en-US" b="1" dirty="0" smtClean="0">
                <a:solidFill>
                  <a:srgbClr val="FF0000"/>
                </a:solidFill>
              </a:rPr>
              <a:t>(query)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returns a list of all sub-elements whose tag matches </a:t>
            </a:r>
            <a:r>
              <a:rPr lang="en-US" b="1" dirty="0" smtClean="0">
                <a:solidFill>
                  <a:srgbClr val="FF0000"/>
                </a:solidFill>
              </a:rPr>
              <a:t>query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query </a:t>
            </a:r>
            <a:r>
              <a:rPr lang="en-US" dirty="0" smtClean="0"/>
              <a:t>should be an element name or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this: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names 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("name")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name in names: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err="1">
                <a:solidFill>
                  <a:srgbClr val="FF0000"/>
                </a:solidFill>
              </a:rPr>
              <a:t>name.text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Why doesn’t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the tree?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("name</a:t>
            </a:r>
            <a:r>
              <a:rPr lang="en-US" b="1" dirty="0" smtClean="0">
                <a:solidFill>
                  <a:srgbClr val="FF0000"/>
                </a:solidFill>
              </a:rPr>
              <a:t>")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trying to find an </a:t>
            </a:r>
            <a:br>
              <a:rPr lang="en-US" dirty="0" smtClean="0"/>
            </a:br>
            <a:r>
              <a:rPr lang="en-US" dirty="0" smtClean="0"/>
              <a:t>element called name</a:t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b="1" dirty="0" smtClean="0"/>
              <a:t>directly related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root!</a:t>
            </a:r>
          </a:p>
          <a:p>
            <a:endParaRPr lang="en-US" dirty="0"/>
          </a:p>
          <a:p>
            <a:r>
              <a:rPr lang="en-US" dirty="0" smtClean="0"/>
              <a:t>But that’s not where the names are! </a:t>
            </a:r>
            <a:br>
              <a:rPr lang="en-US" dirty="0" smtClean="0"/>
            </a:br>
            <a:r>
              <a:rPr lang="en-US" dirty="0" smtClean="0"/>
              <a:t>We need to specify a path to the names.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84" y="1524001"/>
            <a:ext cx="416971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0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path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814275" cy="496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let’s get all the first names: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names = </a:t>
            </a:r>
            <a:r>
              <a:rPr lang="en-US" b="1" dirty="0" err="1">
                <a:solidFill>
                  <a:srgbClr val="7030A0"/>
                </a:solidFill>
              </a:rPr>
              <a:t>root.findall</a:t>
            </a:r>
            <a:r>
              <a:rPr lang="en-US" b="1" dirty="0">
                <a:solidFill>
                  <a:srgbClr val="7030A0"/>
                </a:solidFill>
              </a:rPr>
              <a:t>("Student/name/first")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</a:rPr>
              <a:t>elem</a:t>
            </a:r>
            <a:r>
              <a:rPr lang="en-US" b="1" dirty="0" smtClean="0">
                <a:solidFill>
                  <a:srgbClr val="FF0000"/>
                </a:solidFill>
              </a:rPr>
              <a:t> in </a:t>
            </a:r>
            <a:r>
              <a:rPr lang="en-US" b="1" dirty="0">
                <a:solidFill>
                  <a:srgbClr val="FF0000"/>
                </a:solidFill>
              </a:rPr>
              <a:t>names: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</a:t>
            </a:r>
            <a:r>
              <a:rPr lang="en-US" b="1" dirty="0" err="1" smtClean="0">
                <a:solidFill>
                  <a:srgbClr val="FF0000"/>
                </a:solidFill>
              </a:rPr>
              <a:t>elem.text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448800" cy="46256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find() </a:t>
            </a:r>
            <a:r>
              <a:rPr lang="en-US" dirty="0" smtClean="0"/>
              <a:t>is handy, but you lose the context of the data!</a:t>
            </a:r>
          </a:p>
          <a:p>
            <a:endParaRPr lang="en-US" dirty="0"/>
          </a:p>
          <a:p>
            <a:r>
              <a:rPr lang="en-US" dirty="0" smtClean="0"/>
              <a:t>If that doesn’t matter, then use </a:t>
            </a:r>
            <a:r>
              <a:rPr lang="en-US" b="1" dirty="0" smtClean="0">
                <a:solidFill>
                  <a:srgbClr val="FF0000"/>
                </a:solidFill>
              </a:rPr>
              <a:t>find()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FF0000"/>
                </a:solidFill>
              </a:rPr>
              <a:t>findall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when you need to do something like add up all elements of type X.</a:t>
            </a:r>
          </a:p>
          <a:p>
            <a:endParaRPr lang="en-US" dirty="0"/>
          </a:p>
          <a:p>
            <a:r>
              <a:rPr lang="en-US" dirty="0" smtClean="0"/>
              <a:t>If you need the context, use </a:t>
            </a:r>
            <a:r>
              <a:rPr lang="en-US" b="1" dirty="0" err="1" smtClean="0">
                <a:solidFill>
                  <a:srgbClr val="FF0000"/>
                </a:solidFill>
              </a:rPr>
              <a:t>getiterator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, and walk through the elements manually.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1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compute and display the following info from the students.xml file: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3581400"/>
            <a:ext cx="45339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The students are: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Katie Smith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Jack Sparrow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Jason Bourne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Rose Dawson</a:t>
            </a:r>
          </a:p>
        </p:txBody>
      </p:sp>
    </p:spTree>
    <p:extLst>
      <p:ext uri="{BB962C8B-B14F-4D97-AF65-F5344CB8AC3E}">
        <p14:creationId xmlns:p14="http://schemas.microsoft.com/office/powerpoint/2010/main" val="31920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1054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xml.etree.ElementTree</a:t>
            </a:r>
            <a:r>
              <a:rPr lang="en-US" sz="24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root = </a:t>
            </a:r>
            <a:r>
              <a:rPr lang="en-US" sz="2400" b="1" dirty="0" err="1">
                <a:solidFill>
                  <a:srgbClr val="FF0000"/>
                </a:solidFill>
              </a:rPr>
              <a:t>ET.parse</a:t>
            </a:r>
            <a:r>
              <a:rPr lang="en-US" sz="2400" b="1" dirty="0">
                <a:solidFill>
                  <a:srgbClr val="FF0000"/>
                </a:solidFill>
              </a:rPr>
              <a:t>(source="students.xml</a:t>
            </a:r>
            <a:r>
              <a:rPr lang="en-US" sz="24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elements = </a:t>
            </a:r>
            <a:r>
              <a:rPr lang="en-US" sz="2400" b="1" dirty="0" err="1">
                <a:solidFill>
                  <a:srgbClr val="FF0000"/>
                </a:solidFill>
              </a:rPr>
              <a:t>root.getiterator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"The students are:"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elem</a:t>
            </a:r>
            <a:r>
              <a:rPr lang="en-US" sz="2400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if </a:t>
            </a:r>
            <a:r>
              <a:rPr lang="en-US" sz="2400" b="1" dirty="0" err="1">
                <a:solidFill>
                  <a:srgbClr val="FF0000"/>
                </a:solidFill>
              </a:rPr>
              <a:t>elem.tag</a:t>
            </a:r>
            <a:r>
              <a:rPr lang="en-US" sz="2400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name = </a:t>
            </a:r>
            <a:r>
              <a:rPr lang="en-US" sz="2400" b="1" dirty="0" err="1">
                <a:solidFill>
                  <a:srgbClr val="FF0000"/>
                </a:solidFill>
              </a:rPr>
              <a:t>elem.find</a:t>
            </a:r>
            <a:r>
              <a:rPr lang="en-US" sz="2400" b="1" dirty="0">
                <a:solidFill>
                  <a:srgbClr val="FF0000"/>
                </a:solidFill>
              </a:rPr>
              <a:t>("name/first").text + " "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name += </a:t>
            </a:r>
            <a:r>
              <a:rPr lang="en-US" sz="2400" b="1" dirty="0" err="1">
                <a:solidFill>
                  <a:srgbClr val="FF0000"/>
                </a:solidFill>
              </a:rPr>
              <a:t>elem.find</a:t>
            </a:r>
            <a:r>
              <a:rPr lang="en-US" sz="2400" b="1" dirty="0">
                <a:solidFill>
                  <a:srgbClr val="FF0000"/>
                </a:solidFill>
              </a:rPr>
              <a:t>("name/last").text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print name</a:t>
            </a:r>
          </a:p>
        </p:txBody>
      </p:sp>
    </p:spTree>
    <p:extLst>
      <p:ext uri="{BB962C8B-B14F-4D97-AF65-F5344CB8AC3E}">
        <p14:creationId xmlns:p14="http://schemas.microsoft.com/office/powerpoint/2010/main" val="23733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2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compute and display the following info from the students.xml file: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581400"/>
            <a:ext cx="58293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The total amount of student fees is: $ 1000</a:t>
            </a:r>
          </a:p>
        </p:txBody>
      </p:sp>
    </p:spTree>
    <p:extLst>
      <p:ext uri="{BB962C8B-B14F-4D97-AF65-F5344CB8AC3E}">
        <p14:creationId xmlns:p14="http://schemas.microsoft.com/office/powerpoint/2010/main" val="41166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2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1054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xml.etree.ElementTree</a:t>
            </a:r>
            <a:r>
              <a:rPr lang="en-US" sz="24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root = </a:t>
            </a:r>
            <a:r>
              <a:rPr lang="en-US" sz="2400" b="1" dirty="0" err="1">
                <a:solidFill>
                  <a:srgbClr val="FF0000"/>
                </a:solidFill>
              </a:rPr>
              <a:t>ET.parse</a:t>
            </a:r>
            <a:r>
              <a:rPr lang="en-US" sz="2400" b="1" dirty="0">
                <a:solidFill>
                  <a:srgbClr val="FF0000"/>
                </a:solidFill>
              </a:rPr>
              <a:t>(source="students.xml</a:t>
            </a:r>
            <a:r>
              <a:rPr lang="en-US" sz="24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elements = </a:t>
            </a:r>
            <a:r>
              <a:rPr lang="en-US" sz="2400" b="1" dirty="0" err="1">
                <a:solidFill>
                  <a:srgbClr val="FF0000"/>
                </a:solidFill>
              </a:rPr>
              <a:t>root.getiterator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"The total amount of student fees is: $",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sum([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elem.text</a:t>
            </a:r>
            <a:r>
              <a:rPr lang="en-US" sz="2400" b="1" dirty="0">
                <a:solidFill>
                  <a:srgbClr val="FF0000"/>
                </a:solidFill>
              </a:rPr>
              <a:t>) for </a:t>
            </a:r>
            <a:r>
              <a:rPr lang="en-US" sz="2400" b="1" dirty="0" err="1">
                <a:solidFill>
                  <a:srgbClr val="FF0000"/>
                </a:solidFill>
              </a:rPr>
              <a:t>elem</a:t>
            </a:r>
            <a:r>
              <a:rPr lang="en-US" sz="2400" b="1" dirty="0">
                <a:solidFill>
                  <a:srgbClr val="FF0000"/>
                </a:solidFill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</a:rPr>
              <a:t>root.findall</a:t>
            </a:r>
            <a:r>
              <a:rPr lang="en-US" sz="2400" b="1" dirty="0">
                <a:solidFill>
                  <a:srgbClr val="FF0000"/>
                </a:solidFill>
              </a:rPr>
              <a:t>("Student/fees")])</a:t>
            </a:r>
          </a:p>
        </p:txBody>
      </p:sp>
    </p:spTree>
    <p:extLst>
      <p:ext uri="{BB962C8B-B14F-4D97-AF65-F5344CB8AC3E}">
        <p14:creationId xmlns:p14="http://schemas.microsoft.com/office/powerpoint/2010/main" val="3120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is good for situations with complicated data (objects!):</a:t>
            </a:r>
          </a:p>
          <a:p>
            <a:pPr lvl="1"/>
            <a:r>
              <a:rPr lang="en-US" dirty="0" smtClean="0"/>
              <a:t>Student</a:t>
            </a:r>
          </a:p>
          <a:p>
            <a:pPr lvl="2"/>
            <a:r>
              <a:rPr lang="en-US" dirty="0" smtClean="0"/>
              <a:t>Name, age, major, bursar balance, etc.</a:t>
            </a:r>
          </a:p>
          <a:p>
            <a:pPr lvl="1"/>
            <a:r>
              <a:rPr lang="en-US" dirty="0" smtClean="0"/>
              <a:t>Stock quote</a:t>
            </a:r>
          </a:p>
          <a:p>
            <a:pPr lvl="2"/>
            <a:r>
              <a:rPr lang="en-US" dirty="0" smtClean="0"/>
              <a:t>Symbol, last trade, daily change, high, low, etc.</a:t>
            </a:r>
          </a:p>
          <a:p>
            <a:pPr lvl="1"/>
            <a:r>
              <a:rPr lang="en-US" dirty="0" smtClean="0"/>
              <a:t>Checking account</a:t>
            </a:r>
          </a:p>
          <a:p>
            <a:pPr lvl="2"/>
            <a:r>
              <a:rPr lang="en-US" dirty="0" smtClean="0"/>
              <a:t>Account number, balance, amount withdrawn, etc.</a:t>
            </a:r>
          </a:p>
          <a:p>
            <a:pPr marL="768096" lvl="2" indent="0">
              <a:buNone/>
            </a:pPr>
            <a:endParaRPr lang="en-US" dirty="0" smtClean="0"/>
          </a:p>
          <a:p>
            <a:r>
              <a:rPr lang="en-US" dirty="0" smtClean="0"/>
              <a:t>What happens to our programs if the structure of the data 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3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compute and display the following info from the students.xml file: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9067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The unique tags are:</a:t>
            </a:r>
          </a:p>
          <a:p>
            <a:r>
              <a:rPr lang="en-US" sz="2300" b="1" dirty="0">
                <a:solidFill>
                  <a:srgbClr val="00B050"/>
                </a:solidFill>
              </a:rPr>
              <a:t>['</a:t>
            </a:r>
            <a:r>
              <a:rPr lang="en-US" sz="2300" b="1" dirty="0" err="1">
                <a:solidFill>
                  <a:srgbClr val="00B050"/>
                </a:solidFill>
              </a:rPr>
              <a:t>StudentList</a:t>
            </a:r>
            <a:r>
              <a:rPr lang="en-US" sz="2300" b="1" dirty="0">
                <a:solidFill>
                  <a:srgbClr val="00B050"/>
                </a:solidFill>
              </a:rPr>
              <a:t>', 'Student', 'name', 'first', 'last', 'class', 'credit', 'id', 'fees'] </a:t>
            </a:r>
          </a:p>
        </p:txBody>
      </p:sp>
    </p:spTree>
    <p:extLst>
      <p:ext uri="{BB962C8B-B14F-4D97-AF65-F5344CB8AC3E}">
        <p14:creationId xmlns:p14="http://schemas.microsoft.com/office/powerpoint/2010/main" val="4280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 3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tags = []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not in tags: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tags.append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unique tags are:", tags, "\n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Finder v3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25779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Use XML parsing to find the “/wiki/” links on a Wikipedia page:</a:t>
            </a:r>
          </a:p>
          <a:p>
            <a:endParaRPr lang="en-US" sz="5100" dirty="0" smtClean="0"/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&gt;&gt;&gt;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links on </a:t>
            </a:r>
            <a:r>
              <a:rPr lang="en-US" b="1" dirty="0">
                <a:solidFill>
                  <a:srgbClr val="7030A0"/>
                </a:solidFill>
              </a:rPr>
              <a:t>http://en.wikipedia.org/wiki/Pendang </a:t>
            </a:r>
            <a:r>
              <a:rPr lang="en-US" b="1" dirty="0">
                <a:solidFill>
                  <a:srgbClr val="00B050"/>
                </a:solidFill>
              </a:rPr>
              <a:t>are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Districts_of_Malaysia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/wiki/Malaysia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/wiki/Malaysia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States_and_federal_territories_of_Malaysia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/wiki/Kedah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/wiki/Kedah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/wiki/Malaysia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Template:Kedah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Template_talk:Kedah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File:Flag_of_Kedah.svg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/wiki/Kedah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smtClean="0">
                <a:solidFill>
                  <a:srgbClr val="00B050"/>
                </a:solidFill>
              </a:rPr>
              <a:t>wiki/Baling/wiki/</a:t>
            </a:r>
            <a:r>
              <a:rPr lang="en-US" b="1" dirty="0" err="1" smtClean="0">
                <a:solidFill>
                  <a:srgbClr val="00B050"/>
                </a:solidFill>
              </a:rPr>
              <a:t>Padang_Terap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…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>
                <a:solidFill>
                  <a:srgbClr val="00B050"/>
                </a:solidFill>
              </a:rPr>
              <a:t>wiki/</a:t>
            </a:r>
            <a:r>
              <a:rPr lang="en-US" b="1" dirty="0" err="1">
                <a:solidFill>
                  <a:srgbClr val="00B050"/>
                </a:solidFill>
              </a:rPr>
              <a:t>Help:Contents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Wikipedia:About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Wikipedia:Community_portal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Wikipedia:About</a:t>
            </a: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/wiki/</a:t>
            </a:r>
            <a:r>
              <a:rPr lang="en-US" b="1" dirty="0" err="1">
                <a:solidFill>
                  <a:srgbClr val="00B050"/>
                </a:solidFill>
              </a:rPr>
              <a:t>Wikipedia:General_disclaimer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2018" y="2971800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HINTS: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Read the entire page as a string and convert it to XML using </a:t>
            </a:r>
            <a:r>
              <a:rPr lang="en-US" sz="2000" b="1" dirty="0" smtClean="0">
                <a:solidFill>
                  <a:srgbClr val="FF0000"/>
                </a:solidFill>
              </a:rPr>
              <a:t>ET.XML()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.items() </a:t>
            </a:r>
            <a:r>
              <a:rPr lang="en-US" sz="2000" dirty="0" smtClean="0"/>
              <a:t>produces a list of tuples of attributes! You can then break that apart</a:t>
            </a:r>
            <a:r>
              <a:rPr lang="en-US" sz="20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want links that include “/wiki” but don’t include “.org”!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Finder v3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257799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xml_links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web_page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lines = </a:t>
            </a:r>
            <a:r>
              <a:rPr lang="en-US" b="1" dirty="0" err="1">
                <a:solidFill>
                  <a:srgbClr val="FF0000"/>
                </a:solidFill>
              </a:rPr>
              <a:t>web_page.read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web_page.close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root = ET.XML(lines)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"The links on",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, "are:\n"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"a":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if </a:t>
            </a:r>
            <a:r>
              <a:rPr lang="en-US" b="1" dirty="0" err="1">
                <a:solidFill>
                  <a:srgbClr val="FF0000"/>
                </a:solidFill>
              </a:rPr>
              <a:t>elem.items</a:t>
            </a:r>
            <a:r>
              <a:rPr lang="en-US" b="1" dirty="0">
                <a:solidFill>
                  <a:srgbClr val="FF0000"/>
                </a:solidFill>
              </a:rPr>
              <a:t>()[0][0] == "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if "/wiki/" in </a:t>
            </a:r>
            <a:r>
              <a:rPr lang="en-US" b="1" dirty="0" err="1">
                <a:solidFill>
                  <a:srgbClr val="FF0000"/>
                </a:solidFill>
              </a:rPr>
              <a:t>elem.items</a:t>
            </a:r>
            <a:r>
              <a:rPr lang="en-US" b="1" dirty="0">
                <a:solidFill>
                  <a:srgbClr val="FF0000"/>
                </a:solidFill>
              </a:rPr>
              <a:t>()[0][1] and ".org" not in </a:t>
            </a:r>
            <a:r>
              <a:rPr lang="en-US" b="1" dirty="0" err="1">
                <a:solidFill>
                  <a:srgbClr val="FF0000"/>
                </a:solidFill>
              </a:rPr>
              <a:t>elem.items</a:t>
            </a:r>
            <a:r>
              <a:rPr lang="en-US" b="1" dirty="0">
                <a:solidFill>
                  <a:srgbClr val="FF0000"/>
                </a:solidFill>
              </a:rPr>
              <a:t>()[0][1]: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print </a:t>
            </a:r>
            <a:r>
              <a:rPr lang="en-US" b="1" dirty="0" err="1">
                <a:solidFill>
                  <a:srgbClr val="FF0000"/>
                </a:solidFill>
              </a:rPr>
              <a:t>elem.items</a:t>
            </a:r>
            <a:r>
              <a:rPr lang="en-US" b="1" dirty="0">
                <a:solidFill>
                  <a:srgbClr val="FF0000"/>
                </a:solidFill>
              </a:rPr>
              <a:t>()[0][1]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xml_links</a:t>
            </a:r>
            <a:r>
              <a:rPr lang="en-US" b="1" dirty="0">
                <a:solidFill>
                  <a:srgbClr val="FF0000"/>
                </a:solidFill>
              </a:rPr>
              <a:t>("http://en.wikipedia.org/wiki/</a:t>
            </a:r>
            <a:r>
              <a:rPr lang="en-US" b="1" dirty="0" err="1">
                <a:solidFill>
                  <a:srgbClr val="FF0000"/>
                </a:solidFill>
              </a:rPr>
              <a:t>Pendang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827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Intro to XML: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www.extropia.com/tutorials/xml/toc.html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Python Documentation for Element Tree:</a:t>
            </a:r>
          </a:p>
          <a:p>
            <a:pPr lvl="1"/>
            <a:r>
              <a:rPr lang="en-US" sz="2700" dirty="0">
                <a:hlinkClick r:id="rId3"/>
              </a:rPr>
              <a:t>http://</a:t>
            </a:r>
            <a:r>
              <a:rPr lang="en-US" sz="2700" dirty="0" smtClean="0">
                <a:hlinkClick r:id="rId3"/>
              </a:rPr>
              <a:t>docs.python.org/library/xml.etree.elementtree.html</a:t>
            </a:r>
            <a:endParaRPr lang="en-US" sz="27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XML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tell what this </a:t>
            </a:r>
            <a:br>
              <a:rPr lang="en-US" dirty="0" smtClean="0"/>
            </a:br>
            <a:r>
              <a:rPr lang="en-US" dirty="0" smtClean="0"/>
              <a:t>data is:</a:t>
            </a:r>
          </a:p>
          <a:p>
            <a:endParaRPr lang="en-US" dirty="0"/>
          </a:p>
          <a:p>
            <a:r>
              <a:rPr lang="en-US" dirty="0" smtClean="0"/>
              <a:t>It’s dense, but it’s</a:t>
            </a:r>
            <a:br>
              <a:rPr lang="en-US" dirty="0" smtClean="0"/>
            </a:br>
            <a:r>
              <a:rPr lang="en-US" dirty="0" smtClean="0"/>
              <a:t>easier to parse with a</a:t>
            </a:r>
            <a:br>
              <a:rPr lang="en-US" dirty="0" smtClean="0"/>
            </a:br>
            <a:r>
              <a:rPr lang="en-US" dirty="0" smtClean="0"/>
              <a:t>program.</a:t>
            </a:r>
          </a:p>
          <a:p>
            <a:endParaRPr lang="en-US" dirty="0"/>
          </a:p>
          <a:p>
            <a:r>
              <a:rPr lang="en-US" dirty="0" smtClean="0"/>
              <a:t>If the order changes or new data is added, we can still make sense of the old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24025"/>
            <a:ext cx="38290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6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 XML Document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5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4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524000"/>
            <a:ext cx="37433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No matching closing tag!</a:t>
            </a:r>
          </a:p>
          <a:p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Nesting is incorrect!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5257800" y="2057400"/>
            <a:ext cx="1600200" cy="1066800"/>
          </a:xfrm>
          <a:prstGeom prst="bentConnector3">
            <a:avLst>
              <a:gd name="adj1" fmla="val 144526"/>
            </a:avLst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3581400"/>
            <a:ext cx="1219200" cy="1524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 XML has two requirements:</a:t>
            </a:r>
          </a:p>
          <a:p>
            <a:pPr lvl="1"/>
            <a:r>
              <a:rPr lang="en-US" b="1" dirty="0" smtClean="0"/>
              <a:t>Well-formed</a:t>
            </a:r>
            <a:r>
              <a:rPr lang="en-US" dirty="0" smtClean="0"/>
              <a:t>: Opening and closing tags match, nesting is correct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Valid</a:t>
            </a:r>
            <a:r>
              <a:rPr lang="en-US" dirty="0" smtClean="0"/>
              <a:t>: The right tags are used in the right places</a:t>
            </a:r>
          </a:p>
          <a:p>
            <a:pPr lvl="2"/>
            <a:r>
              <a:rPr lang="en-US" dirty="0" smtClean="0"/>
              <a:t>A &lt;name&gt; tag should only appear inside a &lt;Student&gt; tag</a:t>
            </a:r>
          </a:p>
          <a:p>
            <a:endParaRPr lang="en-US" dirty="0"/>
          </a:p>
          <a:p>
            <a:r>
              <a:rPr lang="en-US" dirty="0" smtClean="0"/>
              <a:t>Validity changes by document, and we’re not going to worry about it, but we do care about the document being well-formed!</a:t>
            </a:r>
          </a:p>
        </p:txBody>
      </p:sp>
    </p:spTree>
    <p:extLst>
      <p:ext uri="{BB962C8B-B14F-4D97-AF65-F5344CB8AC3E}">
        <p14:creationId xmlns:p14="http://schemas.microsoft.com/office/powerpoint/2010/main" val="10244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we want to extract the data</a:t>
            </a:r>
          </a:p>
          <a:p>
            <a:endParaRPr lang="en-US" dirty="0"/>
          </a:p>
          <a:p>
            <a:r>
              <a:rPr lang="en-US" dirty="0" smtClean="0"/>
              <a:t>We might do this in an iterative fashion: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a Student element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dirty="0" smtClean="0"/>
              <a:t>Read the first name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dirty="0" smtClean="0"/>
              <a:t>Read the last name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dirty="0" smtClean="0"/>
              <a:t>Read the class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dirty="0" smtClean="0"/>
              <a:t>Read the amount of student 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extracting data from an XML document is called </a:t>
            </a:r>
            <a:r>
              <a:rPr lang="en-US" b="1" dirty="0" smtClean="0"/>
              <a:t>parsing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We’ll be using a parser called </a:t>
            </a:r>
            <a:r>
              <a:rPr lang="en-US" b="1" dirty="0" err="1" smtClean="0">
                <a:solidFill>
                  <a:srgbClr val="FF0000"/>
                </a:solidFill>
              </a:rPr>
              <a:t>ElementTree</a:t>
            </a:r>
            <a:r>
              <a:rPr lang="en-US" dirty="0" smtClean="0"/>
              <a:t>, which builds a tree structure for the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35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What is XML?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When do we use XML?&amp;quot;&quot;/&gt;&lt;property id=&quot;20307&quot; value=&quot;401&quot;/&gt;&lt;/object&gt;&lt;object type=&quot;3&quot; unique_id=&quot;10449&quot;&gt;&lt;property id=&quot;20148&quot; value=&quot;5&quot;/&gt;&lt;property id=&quot;20300&quot; value=&quot;Slide 4 - &amp;quot;What does XML look like?&amp;quot;&quot;/&gt;&lt;property id=&quot;20307&quot; value=&quot;402&quot;/&gt;&lt;/object&gt;&lt;object type=&quot;3&quot; unique_id=&quot;10471&quot;&gt;&lt;property id=&quot;20148&quot; value=&quot;5&quot;/&gt;&lt;property id=&quot;20300&quot; value=&quot;Slide 5 - &amp;quot;Structure of an XML Document&amp;quot;&quot;/&gt;&lt;property id=&quot;20307&quot; value=&quot;403&quot;/&gt;&lt;/object&gt;&lt;object type=&quot;3&quot; unique_id=&quot;10512&quot;&gt;&lt;property id=&quot;20148&quot; value=&quot;5&quot;/&gt;&lt;property id=&quot;20300&quot; value=&quot;Slide 6 - &amp;quot;Incorrect Structure&amp;quot;&quot;/&gt;&lt;property id=&quot;20307&quot; value=&quot;404&quot;/&gt;&lt;/object&gt;&lt;object type=&quot;3&quot; unique_id=&quot;10549&quot;&gt;&lt;property id=&quot;20148&quot; value=&quot;5&quot;/&gt;&lt;property id=&quot;20300&quot; value=&quot;Slide 7 - &amp;quot;Proper XML&amp;quot;&quot;/&gt;&lt;property id=&quot;20307&quot; value=&quot;405&quot;/&gt;&lt;/object&gt;&lt;object type=&quot;3&quot; unique_id=&quot;10550&quot;&gt;&lt;property id=&quot;20148&quot; value=&quot;5&quot;/&gt;&lt;property id=&quot;20300&quot; value=&quot;Slide 8 - &amp;quot;Reading XML&amp;quot;&quot;/&gt;&lt;property id=&quot;20307&quot; value=&quot;406&quot;/&gt;&lt;/object&gt;&lt;object type=&quot;3&quot; unique_id=&quot;10595&quot;&gt;&lt;property id=&quot;20148&quot; value=&quot;5&quot;/&gt;&lt;property id=&quot;20300&quot; value=&quot;Slide 9 - &amp;quot;Parsing XML&amp;quot;&quot;/&gt;&lt;property id=&quot;20307&quot; value=&quot;407&quot;/&gt;&lt;/object&gt;&lt;object type=&quot;3&quot; unique_id=&quot;10596&quot;&gt;&lt;property id=&quot;20148&quot; value=&quot;5&quot;/&gt;&lt;property id=&quot;20300&quot; value=&quot;Slide 10 - &amp;quot;XML as a Tree&amp;quot;&quot;/&gt;&lt;property id=&quot;20307&quot; value=&quot;408&quot;/&gt;&lt;/object&gt;&lt;object type=&quot;3&quot; unique_id=&quot;10688&quot;&gt;&lt;property id=&quot;20148&quot; value=&quot;5&quot;/&gt;&lt;property id=&quot;20300&quot; value=&quot;Slide 11 - &amp;quot;XML&amp;quot;&quot;/&gt;&lt;property id=&quot;20307&quot; value=&quot;409&quot;/&gt;&lt;/object&gt;&lt;object type=&quot;3&quot; unique_id=&quot;10689&quot;&gt;&lt;property id=&quot;20148&quot; value=&quot;5&quot;/&gt;&lt;property id=&quot;20300&quot; value=&quot;Slide 12 - &amp;quot;XML and Python&amp;quot;&quot;/&gt;&lt;property id=&quot;20307&quot; value=&quot;410&quot;/&gt;&lt;/object&gt;&lt;object type=&quot;3&quot; unique_id=&quot;10690&quot;&gt;&lt;property id=&quot;20148&quot; value=&quot;5&quot;/&gt;&lt;property id=&quot;20300&quot; value=&quot;Slide 13 - &amp;quot;XML Parse Tree&amp;quot;&quot;/&gt;&lt;property id=&quot;20307&quot; value=&quot;411&quot;/&gt;&lt;/object&gt;&lt;object type=&quot;3&quot; unique_id=&quot;10771&quot;&gt;&lt;property id=&quot;20148&quot; value=&quot;5&quot;/&gt;&lt;property id=&quot;20300&quot; value=&quot;Slide 14 - &amp;quot;An XML Element&amp;quot;&quot;/&gt;&lt;property id=&quot;20307&quot; value=&quot;412&quot;/&gt;&lt;/object&gt;&lt;object type=&quot;3&quot; unique_id=&quot;10857&quot;&gt;&lt;property id=&quot;20148&quot; value=&quot;5&quot;/&gt;&lt;property id=&quot;20300&quot; value=&quot;Slide 18 - &amp;quot;XML&amp;quot;&quot;/&gt;&lt;property id=&quot;20307&quot; value=&quot;413&quot;/&gt;&lt;/object&gt;&lt;object type=&quot;3&quot; unique_id=&quot;10930&quot;&gt;&lt;property id=&quot;20148&quot; value=&quot;5&quot;/&gt;&lt;property id=&quot;20300&quot; value=&quot;Slide 19 - &amp;quot;XML as a string&amp;quot;&quot;/&gt;&lt;property id=&quot;20307&quot; value=&quot;415&quot;/&gt;&lt;/object&gt;&lt;object type=&quot;3&quot; unique_id=&quot;10932&quot;&gt;&lt;property id=&quot;20148&quot; value=&quot;5&quot;/&gt;&lt;property id=&quot;20300&quot; value=&quot;Slide 15 - &amp;quot;An XML Element&amp;quot;&quot;/&gt;&lt;property id=&quot;20307&quot; value=&quot;418&quot;/&gt;&lt;/object&gt;&lt;object type=&quot;3&quot; unique_id=&quot;10933&quot;&gt;&lt;property id=&quot;20148&quot; value=&quot;5&quot;/&gt;&lt;property id=&quot;20300&quot; value=&quot;Slide 16 - &amp;quot;XML Parse Tree&amp;quot;&quot;/&gt;&lt;property id=&quot;20307&quot; value=&quot;419&quot;/&gt;&lt;/object&gt;&lt;object type=&quot;3&quot; unique_id=&quot;10934&quot;&gt;&lt;property id=&quot;20148&quot; value=&quot;5&quot;/&gt;&lt;property id=&quot;20300&quot; value=&quot;Slide 17 - &amp;quot;XML&amp;quot;&quot;/&gt;&lt;property id=&quot;20307&quot; value=&quot;417&quot;/&gt;&lt;/object&gt;&lt;object type=&quot;3&quot; unique_id=&quot;10935&quot;&gt;&lt;property id=&quot;20148&quot; value=&quot;5&quot;/&gt;&lt;property id=&quot;20300&quot; value=&quot;Slide 20 - &amp;quot;XML&amp;quot;&quot;/&gt;&lt;property id=&quot;20307&quot; value=&quot;416&quot;/&gt;&lt;/object&gt;&lt;object type=&quot;3&quot; unique_id=&quot;10936&quot;&gt;&lt;property id=&quot;20148&quot; value=&quot;5&quot;/&gt;&lt;property id=&quot;20300&quot; value=&quot;Slide 21 - &amp;quot;XML&amp;quot;&quot;/&gt;&lt;property id=&quot;20307&quot; value=&quot;420&quot;/&gt;&lt;/object&gt;&lt;object type=&quot;3&quot; unique_id=&quot;10937&quot;&gt;&lt;property id=&quot;20148&quot; value=&quot;5&quot;/&gt;&lt;property id=&quot;20300&quot; value=&quot;Slide 22 - &amp;quot;XML&amp;quot;&quot;/&gt;&lt;property id=&quot;20307&quot; value=&quot;421&quot;/&gt;&lt;/object&gt;&lt;object type=&quot;3&quot; unique_id=&quot;10938&quot;&gt;&lt;property id=&quot;20148&quot; value=&quot;5&quot;/&gt;&lt;property id=&quot;20300&quot; value=&quot;Slide 23 - &amp;quot;XML path&amp;quot;&quot;/&gt;&lt;property id=&quot;20307&quot; value=&quot;422&quot;/&gt;&lt;/object&gt;&lt;object type=&quot;3&quot; unique_id=&quot;10939&quot;&gt;&lt;property id=&quot;20148&quot; value=&quot;5&quot;/&gt;&lt;property id=&quot;20300&quot; value=&quot;Slide 24 - &amp;quot;XML&amp;quot;&quot;/&gt;&lt;property id=&quot;20307&quot; value=&quot;424&quot;/&gt;&lt;/object&gt;&lt;object type=&quot;3&quot; unique_id=&quot;10940&quot;&gt;&lt;property id=&quot;20148&quot; value=&quot;5&quot;/&gt;&lt;property id=&quot;20300&quot; value=&quot;Slide 25 - &amp;quot;XML&amp;quot;&quot;/&gt;&lt;property id=&quot;20307&quot; value=&quot;426&quot;/&gt;&lt;/object&gt;&lt;object type=&quot;3&quot; unique_id=&quot;10941&quot;&gt;&lt;property id=&quot;20148&quot; value=&quot;5&quot;/&gt;&lt;property id=&quot;20300&quot; value=&quot;Slide 26 - &amp;quot;Student Info 1 (Group Work)&amp;quot;&quot;/&gt;&lt;property id=&quot;20307&quot; value=&quot;433&quot;/&gt;&lt;/object&gt;&lt;object type=&quot;3&quot; unique_id=&quot;10942&quot;&gt;&lt;property id=&quot;20148&quot; value=&quot;5&quot;/&gt;&lt;property id=&quot;20300&quot; value=&quot;Slide 27 - &amp;quot;Student Info 1 (Solution)&amp;quot;&quot;/&gt;&lt;property id=&quot;20307&quot; value=&quot;434&quot;/&gt;&lt;/object&gt;&lt;object type=&quot;3&quot; unique_id=&quot;10943&quot;&gt;&lt;property id=&quot;20148&quot; value=&quot;5&quot;/&gt;&lt;property id=&quot;20300&quot; value=&quot;Slide 28 - &amp;quot;Student Info 2 (Group Work)&amp;quot;&quot;/&gt;&lt;property id=&quot;20307&quot; value=&quot;431&quot;/&gt;&lt;/object&gt;&lt;object type=&quot;3&quot; unique_id=&quot;10944&quot;&gt;&lt;property id=&quot;20148&quot; value=&quot;5&quot;/&gt;&lt;property id=&quot;20300&quot; value=&quot;Slide 29 - &amp;quot;Student Info 2 (Solution)&amp;quot;&quot;/&gt;&lt;property id=&quot;20307&quot; value=&quot;432&quot;/&gt;&lt;/object&gt;&lt;object type=&quot;3&quot; unique_id=&quot;10945&quot;&gt;&lt;property id=&quot;20148&quot; value=&quot;5&quot;/&gt;&lt;property id=&quot;20300&quot; value=&quot;Slide 30 - &amp;quot;Student Info 3 (Group Work)&amp;quot;&quot;/&gt;&lt;property id=&quot;20307&quot; value=&quot;425&quot;/&gt;&lt;/object&gt;&lt;object type=&quot;3&quot; unique_id=&quot;10946&quot;&gt;&lt;property id=&quot;20148&quot; value=&quot;5&quot;/&gt;&lt;property id=&quot;20300&quot; value=&quot;Slide 31 - &amp;quot;Student Info 3 (Solution)&amp;quot;&quot;/&gt;&lt;property id=&quot;20307&quot; value=&quot;428&quot;/&gt;&lt;/object&gt;&lt;object type=&quot;3&quot; unique_id=&quot;10947&quot;&gt;&lt;property id=&quot;20148&quot; value=&quot;5&quot;/&gt;&lt;property id=&quot;20300&quot; value=&quot;Slide 32 - &amp;quot;Link Finder v3 (Group Work)&amp;quot;&quot;/&gt;&lt;property id=&quot;20307&quot; value=&quot;435&quot;/&gt;&lt;/object&gt;&lt;object type=&quot;3&quot; unique_id=&quot;10948&quot;&gt;&lt;property id=&quot;20148&quot; value=&quot;5&quot;/&gt;&lt;property id=&quot;20300&quot; value=&quot;Slide 33 - &amp;quot;Link Finder v3 (Solution)&amp;quot;&quot;/&gt;&lt;property id=&quot;20307&quot; value=&quot;436&quot;/&gt;&lt;/object&gt;&lt;object type=&quot;3&quot; unique_id=&quot;10949&quot;&gt;&lt;property id=&quot;20148&quot; value=&quot;5&quot;/&gt;&lt;property id=&quot;20300&quot; value=&quot;Slide 34 - &amp;quot;XML Links&amp;quot;&quot;/&gt;&lt;property id=&quot;20307&quot; value=&quot;42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1464</TotalTime>
  <Words>1336</Words>
  <Application>Microsoft Office PowerPoint</Application>
  <PresentationFormat>On-screen Show (4:3)</PresentationFormat>
  <Paragraphs>309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Module</vt:lpstr>
      <vt:lpstr>I211 – Information Infrastructure II</vt:lpstr>
      <vt:lpstr>What is XML?</vt:lpstr>
      <vt:lpstr>When do we use XML?</vt:lpstr>
      <vt:lpstr>What does XML look like?</vt:lpstr>
      <vt:lpstr>Structure of an XML Document</vt:lpstr>
      <vt:lpstr>Incorrect Structure</vt:lpstr>
      <vt:lpstr>Proper XML</vt:lpstr>
      <vt:lpstr>Reading XML</vt:lpstr>
      <vt:lpstr>Parsing XML</vt:lpstr>
      <vt:lpstr>XML as a Tree</vt:lpstr>
      <vt:lpstr>XML</vt:lpstr>
      <vt:lpstr>XML and Python</vt:lpstr>
      <vt:lpstr>XML Parse Tree</vt:lpstr>
      <vt:lpstr>An XML Element</vt:lpstr>
      <vt:lpstr>An XML Element</vt:lpstr>
      <vt:lpstr>XML Parse Tree</vt:lpstr>
      <vt:lpstr>XML</vt:lpstr>
      <vt:lpstr>XML</vt:lpstr>
      <vt:lpstr>XML as a string</vt:lpstr>
      <vt:lpstr>XML</vt:lpstr>
      <vt:lpstr>XML</vt:lpstr>
      <vt:lpstr>XML</vt:lpstr>
      <vt:lpstr>XML path</vt:lpstr>
      <vt:lpstr>XML</vt:lpstr>
      <vt:lpstr>XML</vt:lpstr>
      <vt:lpstr>Student Info 1 (Group Work)</vt:lpstr>
      <vt:lpstr>Student Info 1 (Solution)</vt:lpstr>
      <vt:lpstr>Student Info 2 (Group Work)</vt:lpstr>
      <vt:lpstr>Student Info 2 (Solution)</vt:lpstr>
      <vt:lpstr>Student Info 3 (Group Work)</vt:lpstr>
      <vt:lpstr>Student Info 3 (Solution)</vt:lpstr>
      <vt:lpstr>Link Finder v3 (Group Work)</vt:lpstr>
      <vt:lpstr>Link Finder v3 (Solution)</vt:lpstr>
      <vt:lpstr>XML Links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181</cp:revision>
  <dcterms:created xsi:type="dcterms:W3CDTF">2011-05-09T18:33:34Z</dcterms:created>
  <dcterms:modified xsi:type="dcterms:W3CDTF">2014-07-16T18:49:16Z</dcterms:modified>
</cp:coreProperties>
</file>