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8"/>
  </p:notesMasterIdLst>
  <p:sldIdLst>
    <p:sldId id="256" r:id="rId2"/>
    <p:sldId id="400" r:id="rId3"/>
    <p:sldId id="401" r:id="rId4"/>
    <p:sldId id="408" r:id="rId5"/>
    <p:sldId id="409" r:id="rId6"/>
    <p:sldId id="410" r:id="rId7"/>
    <p:sldId id="411" r:id="rId8"/>
    <p:sldId id="412" r:id="rId9"/>
    <p:sldId id="403" r:id="rId10"/>
    <p:sldId id="413" r:id="rId11"/>
    <p:sldId id="414" r:id="rId12"/>
    <p:sldId id="415" r:id="rId13"/>
    <p:sldId id="416" r:id="rId14"/>
    <p:sldId id="418" r:id="rId15"/>
    <p:sldId id="429" r:id="rId16"/>
    <p:sldId id="419" r:id="rId17"/>
    <p:sldId id="430" r:id="rId18"/>
    <p:sldId id="420" r:id="rId19"/>
    <p:sldId id="421" r:id="rId20"/>
    <p:sldId id="422" r:id="rId21"/>
    <p:sldId id="423" r:id="rId22"/>
    <p:sldId id="424" r:id="rId23"/>
    <p:sldId id="425" r:id="rId24"/>
    <p:sldId id="431" r:id="rId25"/>
    <p:sldId id="426" r:id="rId26"/>
    <p:sldId id="399" r:id="rId27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890" autoAdjust="0"/>
    <p:restoredTop sz="94660"/>
  </p:normalViewPr>
  <p:slideViewPr>
    <p:cSldViewPr>
      <p:cViewPr varScale="1">
        <p:scale>
          <a:sx n="103" d="100"/>
          <a:sy n="103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49CDE-B13E-43DC-A829-B8864F4F0BD1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1555F-F8B5-40C5-AD48-CE1B220BE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1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D9610AF-C20C-4E41-8441-123C9F75F55A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D9610AF-C20C-4E41-8441-123C9F75F55A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gi.soic.indiana.edu/~johfdunc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cgi.soic.indiana.edu/~yourusername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Internet_media_typ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html_examples.asp" TargetMode="External"/><Relationship Id="rId2" Type="http://schemas.openxmlformats.org/officeDocument/2006/relationships/hyperlink" Target="http://www.w3schools.com/html/default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htmlhelp.com/reference/css/" TargetMode="External"/><Relationship Id="rId4" Type="http://schemas.openxmlformats.org/officeDocument/2006/relationships/hyperlink" Target="http://htmlhelp.com/reference/html40/olis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I211 – Information Infrastructure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70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-&gt; HTML (Group 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067800" cy="5257799"/>
          </a:xfrm>
        </p:spPr>
        <p:txBody>
          <a:bodyPr>
            <a:normAutofit/>
          </a:bodyPr>
          <a:lstStyle/>
          <a:p>
            <a:r>
              <a:rPr lang="en-US" dirty="0" smtClean="0"/>
              <a:t>Write a program that takes a list like this and writes it out as a table in an HTML file:</a:t>
            </a:r>
          </a:p>
          <a:p>
            <a:pPr marL="118872" indent="0">
              <a:buNone/>
            </a:pPr>
            <a:endParaRPr lang="en-US" sz="1600" dirty="0"/>
          </a:p>
          <a:p>
            <a:pPr marL="118872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data = [("Item", "Cost", "Type"), ("Coke", "$2", "Drink"),</a:t>
            </a:r>
          </a:p>
          <a:p>
            <a:pPr marL="118872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        ("Water", "$0", "Drink"), ("Fries", "$4", "Appetizer"),</a:t>
            </a:r>
          </a:p>
          <a:p>
            <a:pPr marL="118872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        ("Onion Rings", "$3", "Appetizer"), ("Steak", "$12", "Entree"),</a:t>
            </a:r>
          </a:p>
          <a:p>
            <a:pPr marL="118872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        ("Chicken", "$8", "Entree"), ("Caesar Salad", "$7", "Entree")]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399" y="4343400"/>
            <a:ext cx="2286001" cy="2440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16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-&gt; HTML(Solution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5029199"/>
          </a:xfrm>
        </p:spPr>
        <p:txBody>
          <a:bodyPr>
            <a:normAutofit fontScale="55000" lnSpcReduction="20000"/>
          </a:bodyPr>
          <a:lstStyle/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data = [("Item", "Cost", "Type"), ("Coke", "$2", "Drink"),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("Water", "$0", "Drink"), ("Fries", "$4", "Appetizer"),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("Onion Rings", "$3", "Appetizer"), ("Steak", "$12", "Entree"),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("Chicken", "$8", "Entree"), ("Caesar Salad", "$7", "Entree")]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print data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out = open("html_table.html", "w")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 err="1">
                <a:solidFill>
                  <a:srgbClr val="7030A0"/>
                </a:solidFill>
              </a:rPr>
              <a:t>out.write</a:t>
            </a:r>
            <a:r>
              <a:rPr lang="en-US" b="1" dirty="0">
                <a:solidFill>
                  <a:srgbClr val="7030A0"/>
                </a:solidFill>
              </a:rPr>
              <a:t>("&lt;html&gt;&lt;body&gt;&lt;table border='1'&gt;")</a:t>
            </a:r>
          </a:p>
          <a:p>
            <a:pPr marL="118872" indent="0">
              <a:buNone/>
            </a:pPr>
            <a:endParaRPr lang="en-US" b="1" dirty="0">
              <a:solidFill>
                <a:srgbClr val="7030A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7030A0"/>
                </a:solidFill>
              </a:rPr>
              <a:t>for </a:t>
            </a:r>
            <a:r>
              <a:rPr lang="en-US" b="1" dirty="0" err="1">
                <a:solidFill>
                  <a:srgbClr val="7030A0"/>
                </a:solidFill>
              </a:rPr>
              <a:t>sublist</a:t>
            </a:r>
            <a:r>
              <a:rPr lang="en-US" b="1" dirty="0">
                <a:solidFill>
                  <a:srgbClr val="7030A0"/>
                </a:solidFill>
              </a:rPr>
              <a:t> in data: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</a:t>
            </a:r>
            <a:r>
              <a:rPr lang="en-US" b="1" dirty="0" err="1">
                <a:solidFill>
                  <a:srgbClr val="7030A0"/>
                </a:solidFill>
              </a:rPr>
              <a:t>out.write</a:t>
            </a:r>
            <a:r>
              <a:rPr lang="en-US" b="1" dirty="0">
                <a:solidFill>
                  <a:srgbClr val="7030A0"/>
                </a:solidFill>
              </a:rPr>
              <a:t>("&lt;</a:t>
            </a:r>
            <a:r>
              <a:rPr lang="en-US" b="1" dirty="0" err="1">
                <a:solidFill>
                  <a:srgbClr val="7030A0"/>
                </a:solidFill>
              </a:rPr>
              <a:t>tr</a:t>
            </a:r>
            <a:r>
              <a:rPr lang="en-US" b="1" dirty="0">
                <a:solidFill>
                  <a:srgbClr val="7030A0"/>
                </a:solidFill>
              </a:rPr>
              <a:t>&gt;")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for </a:t>
            </a:r>
            <a:r>
              <a:rPr lang="en-US" b="1" dirty="0" err="1">
                <a:solidFill>
                  <a:srgbClr val="7030A0"/>
                </a:solidFill>
              </a:rPr>
              <a:t>elem</a:t>
            </a:r>
            <a:r>
              <a:rPr lang="en-US" b="1" dirty="0">
                <a:solidFill>
                  <a:srgbClr val="7030A0"/>
                </a:solidFill>
              </a:rPr>
              <a:t> in </a:t>
            </a:r>
            <a:r>
              <a:rPr lang="en-US" b="1" dirty="0" err="1">
                <a:solidFill>
                  <a:srgbClr val="7030A0"/>
                </a:solidFill>
              </a:rPr>
              <a:t>sublist</a:t>
            </a:r>
            <a:r>
              <a:rPr lang="en-US" b="1" dirty="0">
                <a:solidFill>
                  <a:srgbClr val="7030A0"/>
                </a:solidFill>
              </a:rPr>
              <a:t>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</a:t>
            </a:r>
            <a:r>
              <a:rPr lang="en-US" b="1" dirty="0" err="1">
                <a:solidFill>
                  <a:srgbClr val="7030A0"/>
                </a:solidFill>
              </a:rPr>
              <a:t>out.write</a:t>
            </a:r>
            <a:r>
              <a:rPr lang="en-US" b="1" dirty="0">
                <a:solidFill>
                  <a:srgbClr val="7030A0"/>
                </a:solidFill>
              </a:rPr>
              <a:t>("&lt;td&gt;" + </a:t>
            </a:r>
            <a:r>
              <a:rPr lang="en-US" b="1" dirty="0" err="1">
                <a:solidFill>
                  <a:srgbClr val="7030A0"/>
                </a:solidFill>
              </a:rPr>
              <a:t>str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elem</a:t>
            </a:r>
            <a:r>
              <a:rPr lang="en-US" b="1" dirty="0">
                <a:solidFill>
                  <a:srgbClr val="7030A0"/>
                </a:solidFill>
              </a:rPr>
              <a:t>) + "&lt;/td&gt;")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</a:t>
            </a:r>
            <a:r>
              <a:rPr lang="en-US" b="1" dirty="0" err="1">
                <a:solidFill>
                  <a:srgbClr val="7030A0"/>
                </a:solidFill>
              </a:rPr>
              <a:t>out.write</a:t>
            </a:r>
            <a:r>
              <a:rPr lang="en-US" b="1" dirty="0">
                <a:solidFill>
                  <a:srgbClr val="7030A0"/>
                </a:solidFill>
              </a:rPr>
              <a:t>("&lt;/</a:t>
            </a:r>
            <a:r>
              <a:rPr lang="en-US" b="1" dirty="0" err="1">
                <a:solidFill>
                  <a:srgbClr val="7030A0"/>
                </a:solidFill>
              </a:rPr>
              <a:t>tr</a:t>
            </a:r>
            <a:r>
              <a:rPr lang="en-US" b="1" dirty="0">
                <a:solidFill>
                  <a:srgbClr val="7030A0"/>
                </a:solidFill>
              </a:rPr>
              <a:t>&gt;")    </a:t>
            </a:r>
          </a:p>
          <a:p>
            <a:pPr marL="118872" indent="0">
              <a:buNone/>
            </a:pPr>
            <a:endParaRPr lang="en-US" b="1" dirty="0">
              <a:solidFill>
                <a:srgbClr val="7030A0"/>
              </a:solidFill>
            </a:endParaRPr>
          </a:p>
          <a:p>
            <a:pPr marL="118872" indent="0">
              <a:buNone/>
            </a:pPr>
            <a:r>
              <a:rPr lang="en-US" b="1" dirty="0" err="1">
                <a:solidFill>
                  <a:srgbClr val="7030A0"/>
                </a:solidFill>
              </a:rPr>
              <a:t>out.write</a:t>
            </a:r>
            <a:r>
              <a:rPr lang="en-US" b="1" dirty="0">
                <a:solidFill>
                  <a:srgbClr val="7030A0"/>
                </a:solidFill>
              </a:rPr>
              <a:t>("&lt;/table&gt;&lt;/body&gt;&lt;/html&gt;")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out.close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print "Finished writing."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76800" y="4495800"/>
            <a:ext cx="4267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&lt;html&gt;&lt;body&gt;&lt;table border='1'&gt;&lt;</a:t>
            </a:r>
            <a:r>
              <a:rPr lang="en-US" sz="1400" dirty="0" err="1">
                <a:solidFill>
                  <a:srgbClr val="00B050"/>
                </a:solidFill>
              </a:rPr>
              <a:t>tr</a:t>
            </a:r>
            <a:r>
              <a:rPr lang="en-US" sz="1400" dirty="0" smtClean="0">
                <a:solidFill>
                  <a:srgbClr val="00B050"/>
                </a:solidFill>
              </a:rPr>
              <a:t>&gt; &lt;</a:t>
            </a:r>
            <a:r>
              <a:rPr lang="en-US" sz="1400" dirty="0">
                <a:solidFill>
                  <a:srgbClr val="00B050"/>
                </a:solidFill>
              </a:rPr>
              <a:t>td&gt;Item&lt;/td</a:t>
            </a:r>
            <a:r>
              <a:rPr lang="en-US" sz="1400" dirty="0" smtClean="0">
                <a:solidFill>
                  <a:srgbClr val="00B050"/>
                </a:solidFill>
              </a:rPr>
              <a:t>&gt; &lt;td&gt;Cost&lt;/</a:t>
            </a:r>
            <a:r>
              <a:rPr lang="en-US" sz="1400" dirty="0">
                <a:solidFill>
                  <a:srgbClr val="00B050"/>
                </a:solidFill>
              </a:rPr>
              <a:t>td&gt;&lt;td&gt;Type&lt;/td&gt;&lt;/</a:t>
            </a:r>
            <a:r>
              <a:rPr lang="en-US" sz="1400" dirty="0" err="1">
                <a:solidFill>
                  <a:srgbClr val="00B050"/>
                </a:solidFill>
              </a:rPr>
              <a:t>tr</a:t>
            </a:r>
            <a:r>
              <a:rPr lang="en-US" sz="1400" dirty="0">
                <a:solidFill>
                  <a:srgbClr val="00B050"/>
                </a:solidFill>
              </a:rPr>
              <a:t>&gt;&lt;</a:t>
            </a:r>
            <a:r>
              <a:rPr lang="en-US" sz="1400" dirty="0" err="1">
                <a:solidFill>
                  <a:srgbClr val="00B050"/>
                </a:solidFill>
              </a:rPr>
              <a:t>tr</a:t>
            </a:r>
            <a:r>
              <a:rPr lang="en-US" sz="1400" dirty="0">
                <a:solidFill>
                  <a:srgbClr val="00B050"/>
                </a:solidFill>
              </a:rPr>
              <a:t>&gt;&lt;</a:t>
            </a:r>
            <a:r>
              <a:rPr lang="en-US" sz="1400" dirty="0" smtClean="0">
                <a:solidFill>
                  <a:srgbClr val="00B050"/>
                </a:solidFill>
              </a:rPr>
              <a:t>td&gt;Coke&lt;/</a:t>
            </a:r>
            <a:r>
              <a:rPr lang="en-US" sz="1400" dirty="0">
                <a:solidFill>
                  <a:srgbClr val="00B050"/>
                </a:solidFill>
              </a:rPr>
              <a:t>td</a:t>
            </a:r>
            <a:r>
              <a:rPr lang="en-US" sz="1400" dirty="0" smtClean="0">
                <a:solidFill>
                  <a:srgbClr val="00B050"/>
                </a:solidFill>
              </a:rPr>
              <a:t>&gt; &lt;</a:t>
            </a:r>
            <a:r>
              <a:rPr lang="en-US" sz="1400" dirty="0">
                <a:solidFill>
                  <a:srgbClr val="00B050"/>
                </a:solidFill>
              </a:rPr>
              <a:t>td&gt;$2&lt;/td&gt;&lt;td&gt;Drink&lt;/td&gt;&lt;/</a:t>
            </a:r>
            <a:r>
              <a:rPr lang="en-US" sz="1400" dirty="0" err="1">
                <a:solidFill>
                  <a:srgbClr val="00B050"/>
                </a:solidFill>
              </a:rPr>
              <a:t>tr</a:t>
            </a:r>
            <a:r>
              <a:rPr lang="en-US" sz="1400" dirty="0">
                <a:solidFill>
                  <a:srgbClr val="00B050"/>
                </a:solidFill>
              </a:rPr>
              <a:t>&gt;&lt;</a:t>
            </a:r>
            <a:r>
              <a:rPr lang="en-US" sz="1400" dirty="0" err="1">
                <a:solidFill>
                  <a:srgbClr val="00B050"/>
                </a:solidFill>
              </a:rPr>
              <a:t>tr</a:t>
            </a:r>
            <a:r>
              <a:rPr lang="en-US" sz="1400" dirty="0" smtClean="0">
                <a:solidFill>
                  <a:srgbClr val="00B050"/>
                </a:solidFill>
              </a:rPr>
              <a:t>&gt;&lt;</a:t>
            </a:r>
            <a:r>
              <a:rPr lang="en-US" sz="1400" dirty="0">
                <a:solidFill>
                  <a:srgbClr val="00B050"/>
                </a:solidFill>
              </a:rPr>
              <a:t>td&gt;Water&lt;/td</a:t>
            </a:r>
            <a:r>
              <a:rPr lang="en-US" sz="1400" dirty="0" smtClean="0">
                <a:solidFill>
                  <a:srgbClr val="00B050"/>
                </a:solidFill>
              </a:rPr>
              <a:t>&gt;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&lt;</a:t>
            </a:r>
            <a:r>
              <a:rPr lang="en-US" sz="1400" dirty="0">
                <a:solidFill>
                  <a:srgbClr val="00B050"/>
                </a:solidFill>
              </a:rPr>
              <a:t>td&gt;$0&lt;/td&gt;&lt;</a:t>
            </a:r>
            <a:r>
              <a:rPr lang="en-US" sz="1400" dirty="0" smtClean="0">
                <a:solidFill>
                  <a:srgbClr val="00B050"/>
                </a:solidFill>
              </a:rPr>
              <a:t>td&gt;Drink&lt;/</a:t>
            </a:r>
            <a:r>
              <a:rPr lang="en-US" sz="1400" dirty="0">
                <a:solidFill>
                  <a:srgbClr val="00B050"/>
                </a:solidFill>
              </a:rPr>
              <a:t>td&gt;&lt;/</a:t>
            </a:r>
            <a:r>
              <a:rPr lang="en-US" sz="1400" dirty="0" err="1">
                <a:solidFill>
                  <a:srgbClr val="00B050"/>
                </a:solidFill>
              </a:rPr>
              <a:t>tr</a:t>
            </a:r>
            <a:r>
              <a:rPr lang="en-US" sz="1400" dirty="0">
                <a:solidFill>
                  <a:srgbClr val="00B050"/>
                </a:solidFill>
              </a:rPr>
              <a:t>&gt;&lt;</a:t>
            </a:r>
            <a:r>
              <a:rPr lang="en-US" sz="1400" dirty="0" err="1">
                <a:solidFill>
                  <a:srgbClr val="00B050"/>
                </a:solidFill>
              </a:rPr>
              <a:t>tr</a:t>
            </a:r>
            <a:r>
              <a:rPr lang="en-US" sz="1400" dirty="0">
                <a:solidFill>
                  <a:srgbClr val="00B050"/>
                </a:solidFill>
              </a:rPr>
              <a:t>&gt;&lt;td&gt;Fries&lt;/td</a:t>
            </a:r>
            <a:r>
              <a:rPr lang="en-US" sz="1400" dirty="0" smtClean="0">
                <a:solidFill>
                  <a:srgbClr val="00B050"/>
                </a:solidFill>
              </a:rPr>
              <a:t>&gt;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&lt;</a:t>
            </a:r>
            <a:r>
              <a:rPr lang="en-US" sz="1400" dirty="0">
                <a:solidFill>
                  <a:srgbClr val="00B050"/>
                </a:solidFill>
              </a:rPr>
              <a:t>td&gt;$4&lt;/td</a:t>
            </a:r>
            <a:r>
              <a:rPr lang="en-US" sz="1400" dirty="0" smtClean="0">
                <a:solidFill>
                  <a:srgbClr val="00B050"/>
                </a:solidFill>
              </a:rPr>
              <a:t>&gt;&lt;</a:t>
            </a:r>
            <a:r>
              <a:rPr lang="en-US" sz="1400" dirty="0">
                <a:solidFill>
                  <a:srgbClr val="00B050"/>
                </a:solidFill>
              </a:rPr>
              <a:t>td&gt;Appetizer&lt;/td&gt;&lt;/</a:t>
            </a:r>
            <a:r>
              <a:rPr lang="en-US" sz="1400" dirty="0" err="1">
                <a:solidFill>
                  <a:srgbClr val="00B050"/>
                </a:solidFill>
              </a:rPr>
              <a:t>tr</a:t>
            </a:r>
            <a:r>
              <a:rPr lang="en-US" sz="1400" dirty="0">
                <a:solidFill>
                  <a:srgbClr val="00B050"/>
                </a:solidFill>
              </a:rPr>
              <a:t>&gt;&lt;</a:t>
            </a:r>
            <a:r>
              <a:rPr lang="en-US" sz="1400" dirty="0" err="1">
                <a:solidFill>
                  <a:srgbClr val="00B050"/>
                </a:solidFill>
              </a:rPr>
              <a:t>tr</a:t>
            </a:r>
            <a:r>
              <a:rPr lang="en-US" sz="1400" dirty="0">
                <a:solidFill>
                  <a:srgbClr val="00B050"/>
                </a:solidFill>
              </a:rPr>
              <a:t>&gt;&lt;td&gt;Onion Rings&lt;/td&gt;&lt;td&gt;$3&lt;/td&gt;&lt;td&gt;Appetizer&lt;/td&gt;&lt;/</a:t>
            </a:r>
            <a:r>
              <a:rPr lang="en-US" sz="1400" dirty="0" err="1">
                <a:solidFill>
                  <a:srgbClr val="00B050"/>
                </a:solidFill>
              </a:rPr>
              <a:t>tr</a:t>
            </a:r>
            <a:r>
              <a:rPr lang="en-US" sz="1400" dirty="0">
                <a:solidFill>
                  <a:srgbClr val="00B050"/>
                </a:solidFill>
              </a:rPr>
              <a:t>&gt;&lt;</a:t>
            </a:r>
            <a:r>
              <a:rPr lang="en-US" sz="1400" dirty="0" err="1">
                <a:solidFill>
                  <a:srgbClr val="00B050"/>
                </a:solidFill>
              </a:rPr>
              <a:t>tr</a:t>
            </a:r>
            <a:r>
              <a:rPr lang="en-US" sz="1400" dirty="0" smtClean="0">
                <a:solidFill>
                  <a:srgbClr val="00B050"/>
                </a:solidFill>
              </a:rPr>
              <a:t>&gt;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&lt;</a:t>
            </a:r>
            <a:r>
              <a:rPr lang="en-US" sz="1400" dirty="0">
                <a:solidFill>
                  <a:srgbClr val="00B050"/>
                </a:solidFill>
              </a:rPr>
              <a:t>td&gt;Steak&lt;/td&gt;&lt;td&gt;$12&lt;/td&gt;&lt;td&gt;Entree&lt;/td&gt;&lt;/</a:t>
            </a:r>
            <a:r>
              <a:rPr lang="en-US" sz="1400" dirty="0" err="1">
                <a:solidFill>
                  <a:srgbClr val="00B050"/>
                </a:solidFill>
              </a:rPr>
              <a:t>tr</a:t>
            </a:r>
            <a:r>
              <a:rPr lang="en-US" sz="1400" dirty="0" smtClean="0">
                <a:solidFill>
                  <a:srgbClr val="00B050"/>
                </a:solidFill>
              </a:rPr>
              <a:t>&gt;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&lt;</a:t>
            </a:r>
            <a:r>
              <a:rPr lang="en-US" sz="1400" dirty="0" err="1">
                <a:solidFill>
                  <a:srgbClr val="00B050"/>
                </a:solidFill>
              </a:rPr>
              <a:t>tr</a:t>
            </a:r>
            <a:r>
              <a:rPr lang="en-US" sz="1400" dirty="0">
                <a:solidFill>
                  <a:srgbClr val="00B050"/>
                </a:solidFill>
              </a:rPr>
              <a:t>&gt;&lt;td&gt;Chicken&lt;/td</a:t>
            </a:r>
            <a:r>
              <a:rPr lang="en-US" sz="1400" dirty="0" smtClean="0">
                <a:solidFill>
                  <a:srgbClr val="00B050"/>
                </a:solidFill>
              </a:rPr>
              <a:t>&gt;&lt;</a:t>
            </a:r>
            <a:r>
              <a:rPr lang="en-US" sz="1400" dirty="0">
                <a:solidFill>
                  <a:srgbClr val="00B050"/>
                </a:solidFill>
              </a:rPr>
              <a:t>td&gt;$8&lt;/td&gt;&lt;td&gt;Entree&lt;/td</a:t>
            </a:r>
            <a:r>
              <a:rPr lang="en-US" sz="1400" dirty="0" smtClean="0">
                <a:solidFill>
                  <a:srgbClr val="00B050"/>
                </a:solidFill>
              </a:rPr>
              <a:t>&gt;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&lt;/</a:t>
            </a:r>
            <a:r>
              <a:rPr lang="en-US" sz="1400" dirty="0" err="1">
                <a:solidFill>
                  <a:srgbClr val="00B050"/>
                </a:solidFill>
              </a:rPr>
              <a:t>tr</a:t>
            </a:r>
            <a:r>
              <a:rPr lang="en-US" sz="1400" dirty="0">
                <a:solidFill>
                  <a:srgbClr val="00B050"/>
                </a:solidFill>
              </a:rPr>
              <a:t>&gt;&lt;</a:t>
            </a:r>
            <a:r>
              <a:rPr lang="en-US" sz="1400" dirty="0" err="1">
                <a:solidFill>
                  <a:srgbClr val="00B050"/>
                </a:solidFill>
              </a:rPr>
              <a:t>tr</a:t>
            </a:r>
            <a:r>
              <a:rPr lang="en-US" sz="1400" dirty="0">
                <a:solidFill>
                  <a:srgbClr val="00B050"/>
                </a:solidFill>
              </a:rPr>
              <a:t>&gt;&lt;td&gt;Caesar </a:t>
            </a:r>
            <a:r>
              <a:rPr lang="en-US" sz="1400" dirty="0" smtClean="0">
                <a:solidFill>
                  <a:srgbClr val="00B050"/>
                </a:solidFill>
              </a:rPr>
              <a:t>Salad</a:t>
            </a:r>
            <a:r>
              <a:rPr lang="en-US" sz="1400" dirty="0">
                <a:solidFill>
                  <a:srgbClr val="00B050"/>
                </a:solidFill>
              </a:rPr>
              <a:t>&lt;/td&gt;&lt;td&gt;$7&lt;/td&gt;&lt;</a:t>
            </a:r>
            <a:r>
              <a:rPr lang="en-US" sz="1400" dirty="0" smtClean="0">
                <a:solidFill>
                  <a:srgbClr val="00B050"/>
                </a:solidFill>
              </a:rPr>
              <a:t>td&gt;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Entrée&lt;/</a:t>
            </a:r>
            <a:r>
              <a:rPr lang="en-US" sz="1400" dirty="0">
                <a:solidFill>
                  <a:srgbClr val="00B050"/>
                </a:solidFill>
              </a:rPr>
              <a:t>td</a:t>
            </a:r>
            <a:r>
              <a:rPr lang="en-US" sz="1400" dirty="0" smtClean="0">
                <a:solidFill>
                  <a:srgbClr val="00B050"/>
                </a:solidFill>
              </a:rPr>
              <a:t>&gt;&lt;/</a:t>
            </a:r>
            <a:r>
              <a:rPr lang="en-US" sz="1400" dirty="0" err="1">
                <a:solidFill>
                  <a:srgbClr val="00B050"/>
                </a:solidFill>
              </a:rPr>
              <a:t>tr</a:t>
            </a:r>
            <a:r>
              <a:rPr lang="en-US" sz="1400" dirty="0">
                <a:solidFill>
                  <a:srgbClr val="00B050"/>
                </a:solidFill>
              </a:rPr>
              <a:t>&gt;&lt;/table&gt;&lt;/body&gt;&lt;/html&gt;</a:t>
            </a:r>
          </a:p>
        </p:txBody>
      </p:sp>
    </p:spTree>
    <p:extLst>
      <p:ext uri="{BB962C8B-B14F-4D97-AF65-F5344CB8AC3E}">
        <p14:creationId xmlns:p14="http://schemas.microsoft.com/office/powerpoint/2010/main" val="334158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-&gt; List (Group 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000" dirty="0" smtClean="0"/>
              <a:t>Assume you have a table in an HTML file:</a:t>
            </a:r>
          </a:p>
          <a:p>
            <a:endParaRPr lang="en-US" sz="3000" dirty="0" smtClean="0"/>
          </a:p>
          <a:p>
            <a:r>
              <a:rPr lang="en-US" sz="3000" dirty="0" smtClean="0"/>
              <a:t>Write a program that reads the HTML </a:t>
            </a:r>
            <a:br>
              <a:rPr lang="en-US" sz="3000" dirty="0" smtClean="0"/>
            </a:br>
            <a:r>
              <a:rPr lang="en-US" sz="3000" dirty="0" smtClean="0"/>
              <a:t>file and creates a </a:t>
            </a:r>
            <a:r>
              <a:rPr lang="en-US" sz="3000" dirty="0"/>
              <a:t>list of </a:t>
            </a:r>
            <a:r>
              <a:rPr lang="en-US" sz="3000" dirty="0" smtClean="0"/>
              <a:t>lists</a:t>
            </a:r>
            <a:r>
              <a:rPr lang="en-US" sz="3000" dirty="0"/>
              <a:t> </a:t>
            </a:r>
            <a:r>
              <a:rPr lang="en-US" sz="3000" dirty="0" smtClean="0"/>
              <a:t>corresponding</a:t>
            </a:r>
            <a:br>
              <a:rPr lang="en-US" sz="3000" dirty="0" smtClean="0"/>
            </a:br>
            <a:r>
              <a:rPr lang="en-US" sz="3000" dirty="0" smtClean="0"/>
              <a:t>to the table. Print the list.</a:t>
            </a:r>
          </a:p>
          <a:p>
            <a:endParaRPr lang="en-US" sz="3000" dirty="0"/>
          </a:p>
          <a:p>
            <a:r>
              <a:rPr lang="en-US" sz="3000" dirty="0" smtClean="0">
                <a:solidFill>
                  <a:srgbClr val="0070C0"/>
                </a:solidFill>
              </a:rPr>
              <a:t>BONUS: (1pt) Use list comprehensions to do the work.</a:t>
            </a:r>
          </a:p>
          <a:p>
            <a:endParaRPr lang="en-US" dirty="0" smtClean="0"/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Data loaded from file: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[['Item', 'Cost', 'Type'], ['Coke', '$2', 'Drink'], ['Water', '$0', 'Drink'], ['Fries', '$4', 'Appetizer'], ['Onion Rings', '$3', 'Appetizer'], ['Steak', '$12', 'Entree'], ['Chicken', '$8', 'Entree'], ['Caesar Salad', '$7', 'Entree']]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447800"/>
            <a:ext cx="2057400" cy="2196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407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-&gt; </a:t>
            </a:r>
            <a:r>
              <a:rPr lang="en-US" dirty="0" smtClean="0"/>
              <a:t>List (</a:t>
            </a:r>
            <a:r>
              <a:rPr lang="en-US" dirty="0"/>
              <a:t>Solution </a:t>
            </a:r>
            <a:r>
              <a:rPr lang="en-US" dirty="0" smtClean="0"/>
              <a:t>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18872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in_file</a:t>
            </a:r>
            <a:r>
              <a:rPr lang="en-US" b="1" dirty="0">
                <a:solidFill>
                  <a:srgbClr val="FF0000"/>
                </a:solidFill>
              </a:rPr>
              <a:t> = open("html_table.html", "r")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data = </a:t>
            </a:r>
            <a:r>
              <a:rPr lang="en-US" b="1" dirty="0" err="1">
                <a:solidFill>
                  <a:srgbClr val="FF0000"/>
                </a:solidFill>
              </a:rPr>
              <a:t>in_file.read</a:t>
            </a:r>
            <a:r>
              <a:rPr lang="en-US" b="1" dirty="0">
                <a:solidFill>
                  <a:srgbClr val="FF0000"/>
                </a:solidFill>
              </a:rPr>
              <a:t>().split("&lt;")	</a:t>
            </a:r>
            <a:r>
              <a:rPr lang="en-US" b="1" dirty="0" smtClean="0">
                <a:solidFill>
                  <a:srgbClr val="FF0000"/>
                </a:solidFill>
              </a:rPr>
              <a:t>	#</a:t>
            </a:r>
            <a:r>
              <a:rPr lang="en-US" b="1" dirty="0">
                <a:solidFill>
                  <a:srgbClr val="FF0000"/>
                </a:solidFill>
              </a:rPr>
              <a:t>break up into tag chunks</a:t>
            </a:r>
          </a:p>
          <a:p>
            <a:pPr marL="118872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in_file.close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my_list</a:t>
            </a:r>
            <a:r>
              <a:rPr lang="en-US" b="1" dirty="0">
                <a:solidFill>
                  <a:srgbClr val="FF0000"/>
                </a:solidFill>
              </a:rPr>
              <a:t> = []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for item in data: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if "</a:t>
            </a:r>
            <a:r>
              <a:rPr lang="en-US" b="1" dirty="0" err="1">
                <a:solidFill>
                  <a:srgbClr val="FF0000"/>
                </a:solidFill>
              </a:rPr>
              <a:t>tr</a:t>
            </a:r>
            <a:r>
              <a:rPr lang="en-US" b="1" dirty="0">
                <a:solidFill>
                  <a:srgbClr val="FF0000"/>
                </a:solidFill>
              </a:rPr>
              <a:t>&gt;" in item and "/</a:t>
            </a:r>
            <a:r>
              <a:rPr lang="en-US" b="1" dirty="0" err="1">
                <a:solidFill>
                  <a:srgbClr val="FF0000"/>
                </a:solidFill>
              </a:rPr>
              <a:t>tr</a:t>
            </a:r>
            <a:r>
              <a:rPr lang="en-US" b="1" dirty="0">
                <a:solidFill>
                  <a:srgbClr val="FF0000"/>
                </a:solidFill>
              </a:rPr>
              <a:t>&gt;" not in item:	#start of a row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</a:t>
            </a:r>
            <a:r>
              <a:rPr lang="en-US" b="1" dirty="0" err="1">
                <a:solidFill>
                  <a:srgbClr val="FF0000"/>
                </a:solidFill>
              </a:rPr>
              <a:t>sublist</a:t>
            </a:r>
            <a:r>
              <a:rPr lang="en-US" b="1" dirty="0">
                <a:solidFill>
                  <a:srgbClr val="FF0000"/>
                </a:solidFill>
              </a:rPr>
              <a:t> = []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</a:t>
            </a:r>
            <a:r>
              <a:rPr lang="en-US" b="1" dirty="0" err="1">
                <a:solidFill>
                  <a:srgbClr val="FF0000"/>
                </a:solidFill>
              </a:rPr>
              <a:t>elif</a:t>
            </a:r>
            <a:r>
              <a:rPr lang="en-US" b="1" dirty="0">
                <a:solidFill>
                  <a:srgbClr val="FF0000"/>
                </a:solidFill>
              </a:rPr>
              <a:t> "td&gt;" in item and "/td&gt;" not in item:	#start of a data cell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</a:t>
            </a:r>
            <a:r>
              <a:rPr lang="en-US" b="1" dirty="0" err="1">
                <a:solidFill>
                  <a:srgbClr val="FF0000"/>
                </a:solidFill>
              </a:rPr>
              <a:t>sublist.append</a:t>
            </a:r>
            <a:r>
              <a:rPr lang="en-US" b="1" dirty="0">
                <a:solidFill>
                  <a:srgbClr val="FF0000"/>
                </a:solidFill>
              </a:rPr>
              <a:t>(item[3:])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</a:t>
            </a:r>
            <a:r>
              <a:rPr lang="en-US" b="1" dirty="0" err="1">
                <a:solidFill>
                  <a:srgbClr val="FF0000"/>
                </a:solidFill>
              </a:rPr>
              <a:t>elif</a:t>
            </a:r>
            <a:r>
              <a:rPr lang="en-US" b="1" dirty="0">
                <a:solidFill>
                  <a:srgbClr val="FF0000"/>
                </a:solidFill>
              </a:rPr>
              <a:t> "/</a:t>
            </a:r>
            <a:r>
              <a:rPr lang="en-US" b="1" dirty="0" err="1">
                <a:solidFill>
                  <a:srgbClr val="FF0000"/>
                </a:solidFill>
              </a:rPr>
              <a:t>tr</a:t>
            </a:r>
            <a:r>
              <a:rPr lang="en-US" b="1" dirty="0">
                <a:solidFill>
                  <a:srgbClr val="FF0000"/>
                </a:solidFill>
              </a:rPr>
              <a:t>&gt;" in item:			</a:t>
            </a:r>
            <a:r>
              <a:rPr lang="en-US" b="1" dirty="0" smtClean="0">
                <a:solidFill>
                  <a:srgbClr val="FF0000"/>
                </a:solidFill>
              </a:rPr>
              <a:t>	#</a:t>
            </a:r>
            <a:r>
              <a:rPr lang="en-US" b="1" dirty="0">
                <a:solidFill>
                  <a:srgbClr val="FF0000"/>
                </a:solidFill>
              </a:rPr>
              <a:t>end of a row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</a:t>
            </a:r>
            <a:r>
              <a:rPr lang="en-US" b="1" dirty="0" err="1">
                <a:solidFill>
                  <a:srgbClr val="FF0000"/>
                </a:solidFill>
              </a:rPr>
              <a:t>my_list.append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sublist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print "Data loaded from file:\n", </a:t>
            </a:r>
            <a:r>
              <a:rPr lang="en-US" b="1" dirty="0" err="1">
                <a:solidFill>
                  <a:srgbClr val="FF0000"/>
                </a:solidFill>
              </a:rPr>
              <a:t>my_list</a:t>
            </a: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70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-&gt; </a:t>
            </a:r>
            <a:r>
              <a:rPr lang="en-US" dirty="0" smtClean="0"/>
              <a:t>List (</a:t>
            </a:r>
            <a:r>
              <a:rPr lang="en-US" dirty="0"/>
              <a:t>Solution </a:t>
            </a:r>
            <a:r>
              <a:rPr lang="en-US" dirty="0" smtClean="0"/>
              <a:t>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import </a:t>
            </a:r>
            <a:r>
              <a:rPr lang="en-US" b="1" dirty="0" err="1">
                <a:solidFill>
                  <a:srgbClr val="FF0000"/>
                </a:solidFill>
              </a:rPr>
              <a:t>xml.etree.ElementTree</a:t>
            </a:r>
            <a:r>
              <a:rPr lang="en-US" b="1" dirty="0">
                <a:solidFill>
                  <a:srgbClr val="FF0000"/>
                </a:solidFill>
              </a:rPr>
              <a:t> as ET</a:t>
            </a:r>
          </a:p>
          <a:p>
            <a:pPr marL="118872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#we can treat an HTML document as XML!</a:t>
            </a: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root = </a:t>
            </a:r>
            <a:r>
              <a:rPr lang="en-US" b="1" dirty="0" err="1">
                <a:solidFill>
                  <a:srgbClr val="FF0000"/>
                </a:solidFill>
              </a:rPr>
              <a:t>ET.parse</a:t>
            </a:r>
            <a:r>
              <a:rPr lang="en-US" b="1" dirty="0">
                <a:solidFill>
                  <a:srgbClr val="FF0000"/>
                </a:solidFill>
              </a:rPr>
              <a:t>(source="html_table.html")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rows = </a:t>
            </a:r>
            <a:r>
              <a:rPr lang="en-US" b="1" dirty="0" err="1">
                <a:solidFill>
                  <a:srgbClr val="FF0000"/>
                </a:solidFill>
              </a:rPr>
              <a:t>root.findall</a:t>
            </a:r>
            <a:r>
              <a:rPr lang="en-US" b="1" dirty="0">
                <a:solidFill>
                  <a:srgbClr val="FF0000"/>
                </a:solidFill>
              </a:rPr>
              <a:t>("body/table/</a:t>
            </a:r>
            <a:r>
              <a:rPr lang="en-US" b="1" dirty="0" err="1">
                <a:solidFill>
                  <a:srgbClr val="FF0000"/>
                </a:solidFill>
              </a:rPr>
              <a:t>tr</a:t>
            </a:r>
            <a:r>
              <a:rPr lang="en-US" b="1" dirty="0">
                <a:solidFill>
                  <a:srgbClr val="FF0000"/>
                </a:solidFill>
              </a:rPr>
              <a:t>")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my_list</a:t>
            </a:r>
            <a:r>
              <a:rPr lang="en-US" b="1" dirty="0">
                <a:solidFill>
                  <a:srgbClr val="FF0000"/>
                </a:solidFill>
              </a:rPr>
              <a:t> = []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for </a:t>
            </a:r>
            <a:r>
              <a:rPr lang="en-US" b="1" dirty="0" err="1">
                <a:solidFill>
                  <a:srgbClr val="FF0000"/>
                </a:solidFill>
              </a:rPr>
              <a:t>elem</a:t>
            </a:r>
            <a:r>
              <a:rPr lang="en-US" b="1" dirty="0">
                <a:solidFill>
                  <a:srgbClr val="FF0000"/>
                </a:solidFill>
              </a:rPr>
              <a:t> in rows:	</a:t>
            </a:r>
            <a:r>
              <a:rPr lang="en-US" b="1" dirty="0" smtClean="0">
                <a:solidFill>
                  <a:srgbClr val="FF0000"/>
                </a:solidFill>
              </a:rPr>
              <a:t>	#walk through the rows</a:t>
            </a:r>
            <a:r>
              <a:rPr lang="en-US" b="1" dirty="0">
                <a:solidFill>
                  <a:srgbClr val="FF0000"/>
                </a:solidFill>
              </a:rPr>
              <a:t>	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</a:t>
            </a:r>
            <a:r>
              <a:rPr lang="en-US" b="1" dirty="0" err="1">
                <a:solidFill>
                  <a:srgbClr val="FF0000"/>
                </a:solidFill>
              </a:rPr>
              <a:t>sublist</a:t>
            </a:r>
            <a:r>
              <a:rPr lang="en-US" b="1" dirty="0">
                <a:solidFill>
                  <a:srgbClr val="FF0000"/>
                </a:solidFill>
              </a:rPr>
              <a:t> = []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cells = </a:t>
            </a:r>
            <a:r>
              <a:rPr lang="en-US" b="1" dirty="0" err="1">
                <a:solidFill>
                  <a:srgbClr val="FF0000"/>
                </a:solidFill>
              </a:rPr>
              <a:t>elem.findall</a:t>
            </a:r>
            <a:r>
              <a:rPr lang="en-US" b="1" dirty="0">
                <a:solidFill>
                  <a:srgbClr val="FF0000"/>
                </a:solidFill>
              </a:rPr>
              <a:t>("td</a:t>
            </a:r>
            <a:r>
              <a:rPr lang="en-US" b="1" dirty="0" smtClean="0">
                <a:solidFill>
                  <a:srgbClr val="FF0000"/>
                </a:solidFill>
              </a:rPr>
              <a:t>")	#find all the cells</a:t>
            </a: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for cell in cells: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</a:t>
            </a:r>
            <a:r>
              <a:rPr lang="en-US" b="1" dirty="0" err="1">
                <a:solidFill>
                  <a:srgbClr val="FF0000"/>
                </a:solidFill>
              </a:rPr>
              <a:t>sublist.append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cell.text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</a:t>
            </a:r>
            <a:r>
              <a:rPr lang="en-US" b="1" dirty="0" err="1">
                <a:solidFill>
                  <a:srgbClr val="FF0000"/>
                </a:solidFill>
              </a:rPr>
              <a:t>my_list.append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sublist</a:t>
            </a:r>
            <a:r>
              <a:rPr lang="en-US" b="1" dirty="0" smtClean="0">
                <a:solidFill>
                  <a:srgbClr val="FF0000"/>
                </a:solidFill>
              </a:rPr>
              <a:t>)	#build the list</a:t>
            </a: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print "Data loaded from file:\n", </a:t>
            </a:r>
            <a:r>
              <a:rPr lang="en-US" b="1" dirty="0" err="1">
                <a:solidFill>
                  <a:srgbClr val="FF0000"/>
                </a:solidFill>
              </a:rPr>
              <a:t>my_list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91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-&gt; </a:t>
            </a:r>
            <a:r>
              <a:rPr lang="en-US" dirty="0" smtClean="0"/>
              <a:t>List (</a:t>
            </a:r>
            <a:r>
              <a:rPr lang="en-US" dirty="0"/>
              <a:t>Solution </a:t>
            </a:r>
            <a:r>
              <a:rPr lang="en-US" dirty="0" smtClean="0"/>
              <a:t>w/ Bonus)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775191"/>
            <a:ext cx="8915400" cy="4625609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import </a:t>
            </a:r>
            <a:r>
              <a:rPr lang="en-US" sz="1800" b="1" dirty="0" err="1">
                <a:solidFill>
                  <a:srgbClr val="FF0000"/>
                </a:solidFill>
              </a:rPr>
              <a:t>xml.etree.ElementTree</a:t>
            </a:r>
            <a:r>
              <a:rPr lang="en-US" sz="1800" b="1" dirty="0">
                <a:solidFill>
                  <a:srgbClr val="FF0000"/>
                </a:solidFill>
              </a:rPr>
              <a:t> as ET</a:t>
            </a:r>
          </a:p>
          <a:p>
            <a:pPr marL="118872" indent="0"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root = </a:t>
            </a:r>
            <a:r>
              <a:rPr lang="en-US" sz="1800" b="1" dirty="0" err="1">
                <a:solidFill>
                  <a:srgbClr val="FF0000"/>
                </a:solidFill>
              </a:rPr>
              <a:t>ET.parse</a:t>
            </a:r>
            <a:r>
              <a:rPr lang="en-US" sz="1800" b="1" dirty="0">
                <a:solidFill>
                  <a:srgbClr val="FF0000"/>
                </a:solidFill>
              </a:rPr>
              <a:t>(source="html_table.html")</a:t>
            </a:r>
          </a:p>
          <a:p>
            <a:pPr marL="118872" indent="0">
              <a:buNone/>
            </a:pPr>
            <a:endParaRPr lang="en-US" sz="1800" b="1" dirty="0" smtClean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#nested list comprehension</a:t>
            </a:r>
            <a:endParaRPr lang="en-US" sz="18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800" b="1" dirty="0" err="1">
                <a:solidFill>
                  <a:srgbClr val="FF0000"/>
                </a:solidFill>
              </a:rPr>
              <a:t>my_list</a:t>
            </a:r>
            <a:r>
              <a:rPr lang="en-US" sz="1800" b="1" dirty="0">
                <a:solidFill>
                  <a:srgbClr val="FF0000"/>
                </a:solidFill>
              </a:rPr>
              <a:t> = [[</a:t>
            </a:r>
            <a:r>
              <a:rPr lang="en-US" sz="1800" b="1" dirty="0" err="1" smtClean="0">
                <a:solidFill>
                  <a:srgbClr val="FF0000"/>
                </a:solidFill>
              </a:rPr>
              <a:t>cell.text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>
                <a:solidFill>
                  <a:srgbClr val="FF0000"/>
                </a:solidFill>
              </a:rPr>
              <a:t>for </a:t>
            </a:r>
            <a:r>
              <a:rPr lang="en-US" sz="1800" b="1" dirty="0" smtClean="0">
                <a:solidFill>
                  <a:srgbClr val="FF0000"/>
                </a:solidFill>
              </a:rPr>
              <a:t>cell </a:t>
            </a:r>
            <a:r>
              <a:rPr lang="en-US" sz="1800" b="1" dirty="0">
                <a:solidFill>
                  <a:srgbClr val="FF0000"/>
                </a:solidFill>
              </a:rPr>
              <a:t>in </a:t>
            </a:r>
            <a:r>
              <a:rPr lang="en-US" sz="1800" b="1" dirty="0" err="1">
                <a:solidFill>
                  <a:srgbClr val="FF0000"/>
                </a:solidFill>
              </a:rPr>
              <a:t>item.findall</a:t>
            </a:r>
            <a:r>
              <a:rPr lang="en-US" sz="1800" b="1" dirty="0">
                <a:solidFill>
                  <a:srgbClr val="FF0000"/>
                </a:solidFill>
              </a:rPr>
              <a:t>("td")] for item in </a:t>
            </a:r>
            <a:r>
              <a:rPr lang="en-US" sz="1800" b="1" dirty="0" err="1">
                <a:solidFill>
                  <a:srgbClr val="FF0000"/>
                </a:solidFill>
              </a:rPr>
              <a:t>root.findall</a:t>
            </a:r>
            <a:r>
              <a:rPr lang="en-US" sz="1800" b="1" dirty="0">
                <a:solidFill>
                  <a:srgbClr val="FF0000"/>
                </a:solidFill>
              </a:rPr>
              <a:t>("body/table/</a:t>
            </a:r>
            <a:r>
              <a:rPr lang="en-US" sz="1800" b="1" dirty="0" err="1">
                <a:solidFill>
                  <a:srgbClr val="FF0000"/>
                </a:solidFill>
              </a:rPr>
              <a:t>tr</a:t>
            </a:r>
            <a:r>
              <a:rPr lang="en-US" sz="1800" b="1" dirty="0">
                <a:solidFill>
                  <a:srgbClr val="FF0000"/>
                </a:solidFill>
              </a:rPr>
              <a:t>")]</a:t>
            </a:r>
          </a:p>
          <a:p>
            <a:pPr marL="118872" indent="0"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print "Data loaded from file:\n", </a:t>
            </a:r>
            <a:r>
              <a:rPr lang="en-US" sz="1800" b="1" dirty="0" err="1">
                <a:solidFill>
                  <a:srgbClr val="FF0000"/>
                </a:solidFill>
              </a:rPr>
              <a:t>my_list</a:t>
            </a:r>
            <a:endParaRPr 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15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and CGI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C</a:t>
            </a:r>
            <a:r>
              <a:rPr lang="en-US" dirty="0" smtClean="0"/>
              <a:t>ommon </a:t>
            </a:r>
            <a:r>
              <a:rPr lang="en-US" b="1" dirty="0" smtClean="0">
                <a:solidFill>
                  <a:srgbClr val="0070C0"/>
                </a:solidFill>
              </a:rPr>
              <a:t>G</a:t>
            </a:r>
            <a:r>
              <a:rPr lang="en-US" dirty="0" smtClean="0"/>
              <a:t>ateway </a:t>
            </a:r>
            <a:r>
              <a:rPr lang="en-US" b="1" dirty="0" smtClean="0">
                <a:solidFill>
                  <a:srgbClr val="0070C0"/>
                </a:solidFill>
              </a:rPr>
              <a:t>I</a:t>
            </a:r>
            <a:r>
              <a:rPr lang="en-US" dirty="0" smtClean="0"/>
              <a:t>nterface</a:t>
            </a:r>
          </a:p>
          <a:p>
            <a:endParaRPr lang="en-US" dirty="0"/>
          </a:p>
          <a:p>
            <a:r>
              <a:rPr lang="en-US" dirty="0" smtClean="0"/>
              <a:t>An interface to pass web requests off to an executable program and return results to a browser</a:t>
            </a:r>
          </a:p>
          <a:p>
            <a:endParaRPr lang="en-US" dirty="0"/>
          </a:p>
          <a:p>
            <a:r>
              <a:rPr lang="en-US" dirty="0" smtClean="0"/>
              <a:t>The Yahoo finance page and the Boston Market locator were both </a:t>
            </a:r>
            <a:r>
              <a:rPr lang="en-US" b="1" dirty="0" smtClean="0"/>
              <a:t>CGI scripts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CGI scripts can be written in many different scripting languages.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04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CGI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75191"/>
            <a:ext cx="9144000" cy="46256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Due to recent changes, having </a:t>
            </a:r>
            <a:r>
              <a:rPr lang="en-US" dirty="0"/>
              <a:t>a burrow account </a:t>
            </a:r>
            <a:r>
              <a:rPr lang="en-US" dirty="0" smtClean="0"/>
              <a:t>is now </a:t>
            </a:r>
            <a:r>
              <a:rPr lang="en-US" dirty="0"/>
              <a:t>sufficient for using the CGI server. </a:t>
            </a:r>
            <a:endParaRPr lang="en-US" dirty="0" smtClean="0"/>
          </a:p>
          <a:p>
            <a:pPr lvl="1"/>
            <a:r>
              <a:rPr lang="en-US" sz="2600" dirty="0" smtClean="0"/>
              <a:t>(In </a:t>
            </a:r>
            <a:r>
              <a:rPr lang="en-US" sz="2600" dirty="0"/>
              <a:t>previous semesters </a:t>
            </a:r>
            <a:r>
              <a:rPr lang="en-US" sz="2600" dirty="0" smtClean="0"/>
              <a:t>students also </a:t>
            </a:r>
            <a:r>
              <a:rPr lang="en-US" sz="2600" dirty="0"/>
              <a:t>created "sharks" </a:t>
            </a:r>
            <a:r>
              <a:rPr lang="en-US" sz="2600" dirty="0" smtClean="0"/>
              <a:t>accounts)</a:t>
            </a:r>
            <a:endParaRPr lang="en-US" sz="2600" dirty="0"/>
          </a:p>
          <a:p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order to run </a:t>
            </a:r>
            <a:r>
              <a:rPr lang="en-US" dirty="0" err="1"/>
              <a:t>cgi</a:t>
            </a:r>
            <a:r>
              <a:rPr lang="en-US" dirty="0"/>
              <a:t> </a:t>
            </a:r>
            <a:r>
              <a:rPr lang="en-US" dirty="0" smtClean="0"/>
              <a:t>scripts, you will </a:t>
            </a:r>
            <a:r>
              <a:rPr lang="en-US" dirty="0"/>
              <a:t>need to </a:t>
            </a:r>
            <a:r>
              <a:rPr lang="en-US" dirty="0" smtClean="0"/>
              <a:t>log in to your burrows account (see Lecture 6):</a:t>
            </a:r>
          </a:p>
          <a:p>
            <a:pPr lvl="1"/>
            <a:r>
              <a:rPr lang="en-US" dirty="0" smtClean="0"/>
              <a:t>Run </a:t>
            </a:r>
            <a:r>
              <a:rPr lang="en-US" dirty="0"/>
              <a:t>the </a:t>
            </a:r>
            <a:r>
              <a:rPr lang="en-US" dirty="0" smtClean="0"/>
              <a:t>"</a:t>
            </a:r>
            <a:r>
              <a:rPr lang="en-US" dirty="0">
                <a:solidFill>
                  <a:srgbClr val="FF0000"/>
                </a:solidFill>
              </a:rPr>
              <a:t>make-</a:t>
            </a:r>
            <a:r>
              <a:rPr lang="en-US" dirty="0" err="1">
                <a:solidFill>
                  <a:srgbClr val="FF0000"/>
                </a:solidFill>
              </a:rPr>
              <a:t>cgi</a:t>
            </a:r>
            <a:r>
              <a:rPr lang="en-US" dirty="0"/>
              <a:t>" script and answer '</a:t>
            </a:r>
            <a:r>
              <a:rPr lang="en-US" dirty="0">
                <a:solidFill>
                  <a:srgbClr val="FF0000"/>
                </a:solidFill>
              </a:rPr>
              <a:t>y</a:t>
            </a:r>
            <a:r>
              <a:rPr lang="en-US" dirty="0"/>
              <a:t>' to each question. Alternatively, </a:t>
            </a:r>
            <a:r>
              <a:rPr lang="en-US" dirty="0" smtClean="0"/>
              <a:t>you can </a:t>
            </a:r>
            <a:r>
              <a:rPr lang="en-US" dirty="0"/>
              <a:t>just run "</a:t>
            </a:r>
            <a:r>
              <a:rPr lang="en-US" dirty="0">
                <a:solidFill>
                  <a:srgbClr val="FF0000"/>
                </a:solidFill>
              </a:rPr>
              <a:t>make-</a:t>
            </a:r>
            <a:r>
              <a:rPr lang="en-US" dirty="0" err="1">
                <a:solidFill>
                  <a:srgbClr val="FF0000"/>
                </a:solidFill>
              </a:rPr>
              <a:t>cgi</a:t>
            </a:r>
            <a:r>
              <a:rPr lang="en-US" dirty="0">
                <a:solidFill>
                  <a:srgbClr val="FF0000"/>
                </a:solidFill>
              </a:rPr>
              <a:t> -y</a:t>
            </a:r>
            <a:r>
              <a:rPr lang="en-US" dirty="0"/>
              <a:t>" and it will automatically answer yes to each </a:t>
            </a:r>
            <a:r>
              <a:rPr lang="en-US" dirty="0" smtClean="0"/>
              <a:t>question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971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CGI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will enable you to upload CGI scripts to your burrows account (in a folder called </a:t>
            </a:r>
            <a:r>
              <a:rPr lang="en-US" b="1" dirty="0" err="1" smtClean="0"/>
              <a:t>cgi</a:t>
            </a:r>
            <a:r>
              <a:rPr lang="en-US" b="1" dirty="0" smtClean="0"/>
              <a:t>-pub</a:t>
            </a:r>
            <a:r>
              <a:rPr lang="en-US" dirty="0" smtClean="0"/>
              <a:t>) and run them from a URL: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://cgi.soic.indiana.edu/~yourusername/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42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and CGI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534400" cy="4625609"/>
          </a:xfrm>
        </p:spPr>
        <p:txBody>
          <a:bodyPr/>
          <a:lstStyle/>
          <a:p>
            <a:r>
              <a:rPr lang="en-US" dirty="0" smtClean="0"/>
              <a:t>Remember how we made a .</a:t>
            </a:r>
            <a:r>
              <a:rPr lang="en-US" dirty="0" err="1" smtClean="0"/>
              <a:t>py</a:t>
            </a:r>
            <a:r>
              <a:rPr lang="en-US" dirty="0" smtClean="0"/>
              <a:t> file executable?</a:t>
            </a:r>
          </a:p>
          <a:p>
            <a:endParaRPr lang="en-US" dirty="0"/>
          </a:p>
          <a:p>
            <a:r>
              <a:rPr lang="en-US" dirty="0" smtClean="0"/>
              <a:t>First line of a Python CGI script needs to be: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#! /</a:t>
            </a:r>
            <a:r>
              <a:rPr lang="en-US" dirty="0" err="1" smtClean="0">
                <a:solidFill>
                  <a:srgbClr val="FF0000"/>
                </a:solidFill>
              </a:rPr>
              <a:t>usr</a:t>
            </a:r>
            <a:r>
              <a:rPr lang="en-US" dirty="0" smtClean="0">
                <a:solidFill>
                  <a:srgbClr val="FF0000"/>
                </a:solidFill>
              </a:rPr>
              <a:t>/bin/</a:t>
            </a:r>
            <a:r>
              <a:rPr lang="en-US" dirty="0" err="1" smtClean="0">
                <a:solidFill>
                  <a:srgbClr val="FF0000"/>
                </a:solidFill>
              </a:rPr>
              <a:t>env</a:t>
            </a:r>
            <a:r>
              <a:rPr lang="en-US" dirty="0" smtClean="0">
                <a:solidFill>
                  <a:srgbClr val="FF0000"/>
                </a:solidFill>
              </a:rPr>
              <a:t> python</a:t>
            </a:r>
          </a:p>
          <a:p>
            <a:endParaRPr lang="en-US" dirty="0"/>
          </a:p>
          <a:p>
            <a:r>
              <a:rPr lang="en-US" dirty="0" smtClean="0"/>
              <a:t>This tells the server that this is a Python CGI script, as opposed to one in some other language.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87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HTML?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75191"/>
            <a:ext cx="8534400" cy="4930409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H</a:t>
            </a:r>
            <a:r>
              <a:rPr lang="en-US" dirty="0" smtClean="0"/>
              <a:t>yper </a:t>
            </a:r>
            <a:r>
              <a:rPr lang="en-US" b="1" dirty="0" smtClean="0">
                <a:solidFill>
                  <a:srgbClr val="00B050"/>
                </a:solidFill>
              </a:rPr>
              <a:t>T</a:t>
            </a:r>
            <a:r>
              <a:rPr lang="en-US" dirty="0" smtClean="0"/>
              <a:t>ext </a:t>
            </a:r>
            <a:r>
              <a:rPr lang="en-US" b="1" dirty="0" smtClean="0">
                <a:solidFill>
                  <a:srgbClr val="00B050"/>
                </a:solidFill>
              </a:rPr>
              <a:t>M</a:t>
            </a:r>
            <a:r>
              <a:rPr lang="en-US" dirty="0" smtClean="0"/>
              <a:t>arkup </a:t>
            </a:r>
            <a:r>
              <a:rPr lang="en-US" b="1" dirty="0" smtClean="0">
                <a:solidFill>
                  <a:srgbClr val="00B050"/>
                </a:solidFill>
              </a:rPr>
              <a:t>L</a:t>
            </a:r>
            <a:r>
              <a:rPr lang="en-US" dirty="0" smtClean="0"/>
              <a:t>anguage</a:t>
            </a:r>
          </a:p>
          <a:p>
            <a:endParaRPr lang="en-US" dirty="0" smtClean="0"/>
          </a:p>
          <a:p>
            <a:r>
              <a:rPr lang="en-US" sz="2800" dirty="0" smtClean="0"/>
              <a:t>These days, HTML </a:t>
            </a:r>
            <a:br>
              <a:rPr lang="en-US" sz="2800" dirty="0" smtClean="0"/>
            </a:br>
            <a:r>
              <a:rPr lang="en-US" sz="2800" dirty="0" smtClean="0"/>
              <a:t>can be considered a </a:t>
            </a:r>
            <a:br>
              <a:rPr lang="en-US" sz="2800" dirty="0" smtClean="0"/>
            </a:br>
            <a:r>
              <a:rPr lang="en-US" sz="2800" dirty="0" smtClean="0"/>
              <a:t>subset of XML that </a:t>
            </a:r>
            <a:br>
              <a:rPr lang="en-US" sz="2800" dirty="0" smtClean="0"/>
            </a:br>
            <a:r>
              <a:rPr lang="en-US" sz="2800" dirty="0" smtClean="0"/>
              <a:t>has formatting </a:t>
            </a:r>
            <a:br>
              <a:rPr lang="en-US" sz="2800" dirty="0" smtClean="0"/>
            </a:br>
            <a:r>
              <a:rPr lang="en-US" sz="2800" dirty="0" smtClean="0"/>
              <a:t>information built-in.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HTML is NOT a </a:t>
            </a:r>
            <a:br>
              <a:rPr lang="en-US" sz="2400" dirty="0" smtClean="0">
                <a:solidFill>
                  <a:srgbClr val="FF0000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>programming language!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Let’s recap some basic tags.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2514600"/>
            <a:ext cx="4533900" cy="3070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086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CGI Hello World		</a:t>
            </a:r>
            <a:r>
              <a:rPr lang="en-US" dirty="0" err="1" smtClean="0"/>
              <a:t>hello.cgi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Save this file as </a:t>
            </a:r>
            <a:r>
              <a:rPr lang="en-US" b="1" dirty="0" err="1" smtClean="0"/>
              <a:t>hello.cgi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118872" indent="0">
              <a:buNone/>
            </a:pPr>
            <a:r>
              <a:rPr lang="en-US" sz="3000" b="1" dirty="0" smtClean="0">
                <a:solidFill>
                  <a:srgbClr val="FF0000"/>
                </a:solidFill>
              </a:rPr>
              <a:t>#! /</a:t>
            </a:r>
            <a:r>
              <a:rPr lang="en-US" sz="3000" b="1" dirty="0" err="1">
                <a:solidFill>
                  <a:srgbClr val="FF0000"/>
                </a:solidFill>
              </a:rPr>
              <a:t>usr</a:t>
            </a:r>
            <a:r>
              <a:rPr lang="en-US" sz="3000" b="1" dirty="0">
                <a:solidFill>
                  <a:srgbClr val="FF0000"/>
                </a:solidFill>
              </a:rPr>
              <a:t>/bin/</a:t>
            </a:r>
            <a:r>
              <a:rPr lang="en-US" sz="3000" b="1" dirty="0" err="1">
                <a:solidFill>
                  <a:srgbClr val="FF0000"/>
                </a:solidFill>
              </a:rPr>
              <a:t>env</a:t>
            </a:r>
            <a:r>
              <a:rPr lang="en-US" sz="3000" b="1" dirty="0">
                <a:solidFill>
                  <a:srgbClr val="FF0000"/>
                </a:solidFill>
              </a:rPr>
              <a:t> python</a:t>
            </a:r>
          </a:p>
          <a:p>
            <a:pPr marL="118872" indent="0">
              <a:buNone/>
            </a:pPr>
            <a:endParaRPr lang="en-US" sz="30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3000" b="1" dirty="0">
                <a:solidFill>
                  <a:srgbClr val="FF0000"/>
                </a:solidFill>
              </a:rPr>
              <a:t>print 'Content-type: </a:t>
            </a:r>
            <a:r>
              <a:rPr lang="en-US" sz="3000" b="1" dirty="0" smtClean="0">
                <a:solidFill>
                  <a:srgbClr val="FF0000"/>
                </a:solidFill>
              </a:rPr>
              <a:t>text/html\n'	#necessary for it to work!</a:t>
            </a:r>
            <a:endParaRPr lang="en-US" sz="30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3000" b="1" dirty="0">
                <a:solidFill>
                  <a:srgbClr val="FF0000"/>
                </a:solidFill>
              </a:rPr>
              <a:t>print '&lt;html&gt;&lt;head&gt;&lt;title&gt;First CGI&lt;/title&gt;&lt;/head&gt;'</a:t>
            </a:r>
          </a:p>
          <a:p>
            <a:pPr marL="118872" indent="0">
              <a:buNone/>
            </a:pPr>
            <a:r>
              <a:rPr lang="en-US" sz="3000" b="1" dirty="0">
                <a:solidFill>
                  <a:srgbClr val="FF0000"/>
                </a:solidFill>
              </a:rPr>
              <a:t>print 'Hello World!&lt;</a:t>
            </a:r>
            <a:r>
              <a:rPr lang="en-US" sz="3000" b="1" dirty="0" err="1">
                <a:solidFill>
                  <a:srgbClr val="FF0000"/>
                </a:solidFill>
              </a:rPr>
              <a:t>br</a:t>
            </a:r>
            <a:r>
              <a:rPr lang="en-US" sz="3000" b="1" dirty="0">
                <a:solidFill>
                  <a:srgbClr val="FF0000"/>
                </a:solidFill>
              </a:rPr>
              <a:t>&gt;'</a:t>
            </a:r>
          </a:p>
          <a:p>
            <a:pPr marL="118872" indent="0">
              <a:buNone/>
            </a:pPr>
            <a:r>
              <a:rPr lang="en-US" sz="3000" b="1" dirty="0">
                <a:solidFill>
                  <a:srgbClr val="FF0000"/>
                </a:solidFill>
              </a:rPr>
              <a:t>print '&lt;/html</a:t>
            </a:r>
            <a:r>
              <a:rPr lang="en-US" sz="3000" b="1" dirty="0" smtClean="0">
                <a:solidFill>
                  <a:srgbClr val="FF0000"/>
                </a:solidFill>
              </a:rPr>
              <a:t>&gt;</a:t>
            </a:r>
            <a:r>
              <a:rPr lang="en-US" sz="3000" b="1" dirty="0">
                <a:solidFill>
                  <a:srgbClr val="FF0000"/>
                </a:solidFill>
              </a:rPr>
              <a:t>'</a:t>
            </a:r>
            <a:endParaRPr lang="en-US" sz="3000" b="1" dirty="0" smtClean="0">
              <a:solidFill>
                <a:srgbClr val="FF0000"/>
              </a:solidFill>
            </a:endParaRPr>
          </a:p>
          <a:p>
            <a:pPr marL="118872" indent="0">
              <a:buNone/>
            </a:pPr>
            <a:endParaRPr lang="en-US" dirty="0" smtClean="0"/>
          </a:p>
          <a:p>
            <a:r>
              <a:rPr lang="en-US" dirty="0" smtClean="0"/>
              <a:t>You’ll need to copy the file into your </a:t>
            </a:r>
            <a:r>
              <a:rPr lang="en-US" b="1" dirty="0" err="1" smtClean="0">
                <a:solidFill>
                  <a:srgbClr val="00B050"/>
                </a:solidFill>
              </a:rPr>
              <a:t>cgi</a:t>
            </a:r>
            <a:r>
              <a:rPr lang="en-US" b="1" dirty="0" smtClean="0">
                <a:solidFill>
                  <a:srgbClr val="00B050"/>
                </a:solidFill>
              </a:rPr>
              <a:t>-pub</a:t>
            </a:r>
            <a:r>
              <a:rPr lang="en-US" dirty="0" smtClean="0"/>
              <a:t> directory on Burrow and then change the rights on it to be executable by running this command: 	</a:t>
            </a:r>
            <a:r>
              <a:rPr lang="en-US" b="1" dirty="0" err="1" smtClean="0">
                <a:solidFill>
                  <a:srgbClr val="0070C0"/>
                </a:solidFill>
              </a:rPr>
              <a:t>chmod</a:t>
            </a:r>
            <a:r>
              <a:rPr lang="en-US" b="1" dirty="0" smtClean="0">
                <a:solidFill>
                  <a:srgbClr val="0070C0"/>
                </a:solidFill>
              </a:rPr>
              <a:t> 755 </a:t>
            </a:r>
            <a:r>
              <a:rPr lang="en-US" b="1" dirty="0" err="1" smtClean="0">
                <a:solidFill>
                  <a:srgbClr val="0070C0"/>
                </a:solidFill>
              </a:rPr>
              <a:t>hello.cgi</a:t>
            </a:r>
            <a:endParaRPr lang="en-US" b="1" dirty="0" smtClean="0">
              <a:solidFill>
                <a:srgbClr val="0070C0"/>
              </a:solidFill>
            </a:endParaRP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dirty="0">
                <a:hlinkClick r:id="rId2"/>
              </a:rPr>
              <a:t>https://cgi.soic.indiana.edu</a:t>
            </a:r>
            <a:r>
              <a:rPr lang="en-US" dirty="0" smtClean="0">
                <a:hlinkClick r:id="rId2"/>
              </a:rPr>
              <a:t>/~yourusername/hello.cgi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94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and CGI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8872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	Content-type</a:t>
            </a:r>
            <a:r>
              <a:rPr lang="en-US" b="1" dirty="0">
                <a:solidFill>
                  <a:srgbClr val="FF0000"/>
                </a:solidFill>
              </a:rPr>
              <a:t>: </a:t>
            </a:r>
            <a:r>
              <a:rPr lang="en-US" b="1" dirty="0" smtClean="0">
                <a:solidFill>
                  <a:srgbClr val="FF0000"/>
                </a:solidFill>
              </a:rPr>
              <a:t>text/html</a:t>
            </a:r>
          </a:p>
          <a:p>
            <a:pPr marL="118872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This tells the browser to expect HTML, as opposed to some other form of data.</a:t>
            </a:r>
          </a:p>
          <a:p>
            <a:endParaRPr lang="en-US" dirty="0"/>
          </a:p>
          <a:p>
            <a:r>
              <a:rPr lang="en-US" dirty="0" smtClean="0"/>
              <a:t>You can see a list of content types here:</a:t>
            </a:r>
            <a:r>
              <a:rPr lang="en-US" dirty="0"/>
              <a:t/>
            </a:r>
            <a:br>
              <a:rPr lang="en-US" dirty="0"/>
            </a:br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en.wikipedia.org/wiki/Internet_media_type#List_of_common_media_types</a:t>
            </a:r>
            <a:endParaRPr lang="en-US" sz="1600" dirty="0" smtClean="0"/>
          </a:p>
          <a:p>
            <a:pPr lvl="1"/>
            <a:r>
              <a:rPr lang="en-US" dirty="0" smtClean="0"/>
              <a:t>These are called </a:t>
            </a:r>
            <a:r>
              <a:rPr lang="en-US" b="1" dirty="0" smtClean="0"/>
              <a:t>MIME types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FF0000"/>
                </a:solidFill>
              </a:rPr>
              <a:t>\n</a:t>
            </a:r>
            <a:r>
              <a:rPr lang="en-US" dirty="0" smtClean="0"/>
              <a:t> at the end of the MIME type line is needed to tell the browser that the actual content begins there!</a:t>
            </a:r>
          </a:p>
        </p:txBody>
      </p:sp>
    </p:spTree>
    <p:extLst>
      <p:ext uri="{BB962C8B-B14F-4D97-AF65-F5344CB8AC3E}">
        <p14:creationId xmlns:p14="http://schemas.microsoft.com/office/powerpoint/2010/main" val="402626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Whoops?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75191"/>
            <a:ext cx="8458200" cy="46256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If you try to run invalid code, you’ll see this: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is an unhelpful error since it doesn’t tell us </a:t>
            </a:r>
            <a:r>
              <a:rPr lang="en-US" i="1" dirty="0" smtClean="0"/>
              <a:t>what</a:t>
            </a:r>
            <a:r>
              <a:rPr lang="en-US" dirty="0" smtClean="0"/>
              <a:t> happened.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will sometimes reset the permissions on the file, so you may have to </a:t>
            </a:r>
            <a:r>
              <a:rPr lang="en-US" dirty="0" err="1" smtClean="0">
                <a:solidFill>
                  <a:srgbClr val="0070C0"/>
                </a:solidFill>
              </a:rPr>
              <a:t>chmod</a:t>
            </a:r>
            <a:r>
              <a:rPr lang="en-US" dirty="0" smtClean="0">
                <a:solidFill>
                  <a:srgbClr val="0070C0"/>
                </a:solidFill>
              </a:rPr>
              <a:t> 755 </a:t>
            </a:r>
            <a:r>
              <a:rPr lang="en-US" dirty="0" smtClean="0"/>
              <a:t>it again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14600"/>
            <a:ext cx="8763000" cy="1544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957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Errors in HTML and CGI	</a:t>
            </a:r>
            <a:r>
              <a:rPr lang="en-US" dirty="0" err="1" smtClean="0"/>
              <a:t>error.cgi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1"/>
            <a:ext cx="8610600" cy="4876800"/>
          </a:xfrm>
        </p:spPr>
        <p:txBody>
          <a:bodyPr>
            <a:normAutofit fontScale="55000" lnSpcReduction="20000"/>
          </a:bodyPr>
          <a:lstStyle/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#! /</a:t>
            </a:r>
            <a:r>
              <a:rPr lang="en-US" b="1" dirty="0" err="1">
                <a:solidFill>
                  <a:srgbClr val="FF0000"/>
                </a:solidFill>
              </a:rPr>
              <a:t>usr</a:t>
            </a:r>
            <a:r>
              <a:rPr lang="en-US" b="1" dirty="0">
                <a:solidFill>
                  <a:srgbClr val="FF0000"/>
                </a:solidFill>
              </a:rPr>
              <a:t>/bin/</a:t>
            </a:r>
            <a:r>
              <a:rPr lang="en-US" b="1" dirty="0" err="1">
                <a:solidFill>
                  <a:srgbClr val="FF0000"/>
                </a:solidFill>
              </a:rPr>
              <a:t>env</a:t>
            </a:r>
            <a:r>
              <a:rPr lang="en-US" b="1" dirty="0">
                <a:solidFill>
                  <a:srgbClr val="FF0000"/>
                </a:solidFill>
              </a:rPr>
              <a:t> python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print 'Content-type: text/html\n'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def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cgi_stuff</a:t>
            </a:r>
            <a:r>
              <a:rPr lang="en-US" b="1" dirty="0">
                <a:solidFill>
                  <a:srgbClr val="FF0000"/>
                </a:solidFill>
              </a:rPr>
              <a:t>():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number += number	#this generates an error so we can see what happens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print "We won't get here."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try: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import </a:t>
            </a:r>
            <a:r>
              <a:rPr lang="en-US" b="1" dirty="0" err="1">
                <a:solidFill>
                  <a:srgbClr val="FF0000"/>
                </a:solidFill>
              </a:rPr>
              <a:t>traceback</a:t>
            </a:r>
            <a:r>
              <a:rPr lang="en-US" b="1" dirty="0">
                <a:solidFill>
                  <a:srgbClr val="FF0000"/>
                </a:solidFill>
              </a:rPr>
              <a:t>, sys, </a:t>
            </a:r>
            <a:r>
              <a:rPr lang="en-US" b="1" dirty="0" err="1">
                <a:solidFill>
                  <a:srgbClr val="FF0000"/>
                </a:solidFill>
              </a:rPr>
              <a:t>os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cgi</a:t>
            </a: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</a:t>
            </a:r>
            <a:r>
              <a:rPr lang="en-US" b="1" dirty="0" err="1">
                <a:solidFill>
                  <a:srgbClr val="FF0000"/>
                </a:solidFill>
              </a:rPr>
              <a:t>sys.stderr</a:t>
            </a:r>
            <a:r>
              <a:rPr lang="en-US" b="1" dirty="0">
                <a:solidFill>
                  <a:srgbClr val="FF0000"/>
                </a:solidFill>
              </a:rPr>
              <a:t> = </a:t>
            </a:r>
            <a:r>
              <a:rPr lang="en-US" b="1" dirty="0" err="1">
                <a:solidFill>
                  <a:srgbClr val="FF0000"/>
                </a:solidFill>
              </a:rPr>
              <a:t>sys.stdout</a:t>
            </a: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</a:t>
            </a:r>
            <a:r>
              <a:rPr lang="en-US" b="1" dirty="0" err="1">
                <a:solidFill>
                  <a:srgbClr val="FF0000"/>
                </a:solidFill>
              </a:rPr>
              <a:t>cgi_stuff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except Exception, e: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print '&lt;html&gt;&lt;head&gt;&lt;title&gt;Error in Script&lt;/title&gt;&lt;/head&gt;&lt;body&gt;'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print '&lt;h1&gt;TRACEBACK&lt;/h1&gt;'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print '&lt;pre&gt;'        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print </a:t>
            </a:r>
            <a:r>
              <a:rPr lang="en-US" b="1" dirty="0" err="1">
                <a:solidFill>
                  <a:srgbClr val="FF0000"/>
                </a:solidFill>
              </a:rPr>
              <a:t>str</a:t>
            </a:r>
            <a:r>
              <a:rPr lang="en-US" b="1" dirty="0">
                <a:solidFill>
                  <a:srgbClr val="FF0000"/>
                </a:solidFill>
              </a:rPr>
              <a:t>(e)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</a:t>
            </a:r>
            <a:r>
              <a:rPr lang="en-US" b="1" dirty="0" err="1">
                <a:solidFill>
                  <a:srgbClr val="FF0000"/>
                </a:solidFill>
              </a:rPr>
              <a:t>traceback.print_exc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print '&lt;/pre&gt;'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print '&lt;/body&gt;&lt;/html&gt;'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5181600"/>
            <a:ext cx="5219700" cy="152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365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Errors in HTML and CGI	error2.cgi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1"/>
            <a:ext cx="8610600" cy="4876800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#! /</a:t>
            </a:r>
            <a:r>
              <a:rPr lang="en-US" sz="1800" b="1" dirty="0" err="1">
                <a:solidFill>
                  <a:srgbClr val="FF0000"/>
                </a:solidFill>
              </a:rPr>
              <a:t>usr</a:t>
            </a:r>
            <a:r>
              <a:rPr lang="en-US" sz="1800" b="1" dirty="0">
                <a:solidFill>
                  <a:srgbClr val="FF0000"/>
                </a:solidFill>
              </a:rPr>
              <a:t>/bin/</a:t>
            </a:r>
            <a:r>
              <a:rPr lang="en-US" sz="1800" b="1" dirty="0" err="1">
                <a:solidFill>
                  <a:srgbClr val="FF0000"/>
                </a:solidFill>
              </a:rPr>
              <a:t>env</a:t>
            </a:r>
            <a:r>
              <a:rPr lang="en-US" sz="1800" b="1" dirty="0">
                <a:solidFill>
                  <a:srgbClr val="FF0000"/>
                </a:solidFill>
              </a:rPr>
              <a:t> python</a:t>
            </a:r>
          </a:p>
          <a:p>
            <a:pPr marL="118872" indent="0"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import </a:t>
            </a:r>
            <a:r>
              <a:rPr lang="en-US" sz="1800" b="1" dirty="0" err="1" smtClean="0">
                <a:solidFill>
                  <a:srgbClr val="7030A0"/>
                </a:solidFill>
              </a:rPr>
              <a:t>cgitb</a:t>
            </a:r>
            <a:r>
              <a:rPr lang="en-US" sz="1800" b="1" dirty="0" smtClean="0">
                <a:solidFill>
                  <a:srgbClr val="7030A0"/>
                </a:solidFill>
              </a:rPr>
              <a:t>	# special '</a:t>
            </a:r>
            <a:r>
              <a:rPr lang="en-US" sz="1800" b="1" dirty="0" err="1" smtClean="0">
                <a:solidFill>
                  <a:srgbClr val="7030A0"/>
                </a:solidFill>
              </a:rPr>
              <a:t>traceback</a:t>
            </a:r>
            <a:r>
              <a:rPr lang="en-US" sz="1800" b="1" dirty="0" smtClean="0">
                <a:solidFill>
                  <a:srgbClr val="7030A0"/>
                </a:solidFill>
              </a:rPr>
              <a:t>' module </a:t>
            </a:r>
            <a:r>
              <a:rPr lang="en-US" sz="1800" b="1" dirty="0">
                <a:solidFill>
                  <a:srgbClr val="7030A0"/>
                </a:solidFill>
              </a:rPr>
              <a:t>for outputting error </a:t>
            </a:r>
            <a:r>
              <a:rPr lang="en-US" sz="1800" b="1" dirty="0" smtClean="0">
                <a:solidFill>
                  <a:srgbClr val="7030A0"/>
                </a:solidFill>
              </a:rPr>
              <a:t>info</a:t>
            </a:r>
            <a:endParaRPr lang="en-US" sz="1800" b="1" dirty="0">
              <a:solidFill>
                <a:srgbClr val="7030A0"/>
              </a:solidFill>
            </a:endParaRPr>
          </a:p>
          <a:p>
            <a:pPr marL="118872" indent="0">
              <a:buNone/>
            </a:pPr>
            <a:r>
              <a:rPr lang="en-US" sz="1800" b="1" dirty="0" err="1">
                <a:solidFill>
                  <a:srgbClr val="7030A0"/>
                </a:solidFill>
              </a:rPr>
              <a:t>cgitb.enable</a:t>
            </a:r>
            <a:r>
              <a:rPr lang="en-US" sz="1800" b="1" dirty="0" smtClean="0">
                <a:solidFill>
                  <a:srgbClr val="7030A0"/>
                </a:solidFill>
              </a:rPr>
              <a:t>()	# you will want to remove this when your script is debugged</a:t>
            </a:r>
            <a:endParaRPr lang="en-US" sz="1800" b="1" dirty="0">
              <a:solidFill>
                <a:srgbClr val="7030A0"/>
              </a:solidFill>
            </a:endParaRPr>
          </a:p>
          <a:p>
            <a:pPr marL="118872" indent="0"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print 'Content-type: text/html\n'</a:t>
            </a:r>
          </a:p>
          <a:p>
            <a:pPr marL="118872" indent="0"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print "This is the beginning of the script"</a:t>
            </a:r>
          </a:p>
          <a:p>
            <a:pPr marL="118872" indent="0"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number = number + </a:t>
            </a:r>
            <a:r>
              <a:rPr lang="en-US" sz="1800" b="1" dirty="0" smtClean="0">
                <a:solidFill>
                  <a:srgbClr val="FF0000"/>
                </a:solidFill>
              </a:rPr>
              <a:t>1  # error</a:t>
            </a:r>
            <a:endParaRPr lang="en-US" sz="18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print "This is the end of the </a:t>
            </a:r>
            <a:r>
              <a:rPr lang="en-US" sz="1800" b="1" dirty="0" smtClean="0">
                <a:solidFill>
                  <a:srgbClr val="FF0000"/>
                </a:solidFill>
              </a:rPr>
              <a:t>script"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937" y="4114800"/>
            <a:ext cx="5453745" cy="2286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21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Script			</a:t>
            </a:r>
            <a:r>
              <a:rPr lang="en-US" dirty="0" err="1" smtClean="0"/>
              <a:t>fancy.cgi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91600" cy="518159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Download </a:t>
            </a:r>
            <a:r>
              <a:rPr lang="en-US" b="1" dirty="0" smtClean="0"/>
              <a:t>python.png</a:t>
            </a:r>
            <a:r>
              <a:rPr lang="en-US" dirty="0" smtClean="0"/>
              <a:t> from </a:t>
            </a:r>
            <a:r>
              <a:rPr lang="en-US" dirty="0" err="1" smtClean="0"/>
              <a:t>Oncourse</a:t>
            </a:r>
            <a:r>
              <a:rPr lang="en-US" dirty="0" smtClean="0"/>
              <a:t> and try this: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#! /</a:t>
            </a:r>
            <a:r>
              <a:rPr lang="en-US" b="1" dirty="0" err="1">
                <a:solidFill>
                  <a:srgbClr val="FF0000"/>
                </a:solidFill>
              </a:rPr>
              <a:t>usr</a:t>
            </a:r>
            <a:r>
              <a:rPr lang="en-US" b="1" dirty="0">
                <a:solidFill>
                  <a:srgbClr val="FF0000"/>
                </a:solidFill>
              </a:rPr>
              <a:t>/bin/</a:t>
            </a:r>
            <a:r>
              <a:rPr lang="en-US" b="1" dirty="0" err="1">
                <a:solidFill>
                  <a:srgbClr val="FF0000"/>
                </a:solidFill>
              </a:rPr>
              <a:t>env</a:t>
            </a:r>
            <a:r>
              <a:rPr lang="en-US" b="1" dirty="0">
                <a:solidFill>
                  <a:srgbClr val="FF0000"/>
                </a:solidFill>
              </a:rPr>
              <a:t> python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print 'Content-type: text/html\n'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text = """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&lt;html&gt;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&lt;head&gt;&lt;title&gt;A Second CGI Script&lt;/title&gt;&lt;/head&gt;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&lt;body&gt;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&lt;h1&gt;A Second CGI Script&lt;/h1&gt;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&lt;p&gt;Hello, CGI World!&lt;/p&gt;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&lt;</a:t>
            </a:r>
            <a:r>
              <a:rPr lang="en-US" b="1" dirty="0" err="1">
                <a:solidFill>
                  <a:srgbClr val="FF0000"/>
                </a:solidFill>
              </a:rPr>
              <a:t>img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src</a:t>
            </a:r>
            <a:r>
              <a:rPr lang="en-US" b="1" dirty="0">
                <a:solidFill>
                  <a:srgbClr val="FF0000"/>
                </a:solidFill>
              </a:rPr>
              <a:t>="python.png" border="1" alt="Python Logo"&gt;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&lt;</a:t>
            </a:r>
            <a:r>
              <a:rPr lang="en-US" b="1" dirty="0" err="1">
                <a:solidFill>
                  <a:srgbClr val="FF0000"/>
                </a:solidFill>
              </a:rPr>
              <a:t>hr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&lt;/body&gt;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&lt;/html&gt;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"""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print </a:t>
            </a:r>
            <a:r>
              <a:rPr lang="en-US" b="1" dirty="0" smtClean="0">
                <a:solidFill>
                  <a:srgbClr val="FF0000"/>
                </a:solidFill>
              </a:rPr>
              <a:t>text</a:t>
            </a:r>
          </a:p>
          <a:p>
            <a:pPr marL="118872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sz="3800" dirty="0" smtClean="0"/>
              <a:t>Don’t forget to upload both files to your </a:t>
            </a:r>
            <a:r>
              <a:rPr lang="en-US" sz="3800" b="1" dirty="0" err="1" smtClean="0">
                <a:solidFill>
                  <a:srgbClr val="0070C0"/>
                </a:solidFill>
              </a:rPr>
              <a:t>cgi</a:t>
            </a:r>
            <a:r>
              <a:rPr lang="en-US" sz="3800" b="1" dirty="0" smtClean="0">
                <a:solidFill>
                  <a:srgbClr val="0070C0"/>
                </a:solidFill>
              </a:rPr>
              <a:t>-pub</a:t>
            </a:r>
            <a:r>
              <a:rPr lang="en-US" sz="3800" dirty="0" smtClean="0"/>
              <a:t> and </a:t>
            </a:r>
            <a:r>
              <a:rPr lang="en-US" sz="3800" dirty="0" err="1" smtClean="0">
                <a:solidFill>
                  <a:srgbClr val="FF0000"/>
                </a:solidFill>
              </a:rPr>
              <a:t>chmod</a:t>
            </a:r>
            <a:r>
              <a:rPr lang="en-US" sz="3800" dirty="0" smtClean="0">
                <a:solidFill>
                  <a:srgbClr val="FF0000"/>
                </a:solidFill>
              </a:rPr>
              <a:t> 755 </a:t>
            </a:r>
            <a:r>
              <a:rPr lang="en-US" sz="3800" dirty="0" err="1" smtClean="0">
                <a:solidFill>
                  <a:srgbClr val="FF0000"/>
                </a:solidFill>
              </a:rPr>
              <a:t>fancy.cgi</a:t>
            </a:r>
            <a:r>
              <a:rPr lang="en-US" sz="3800" dirty="0" smtClean="0">
                <a:solidFill>
                  <a:srgbClr val="FF0000"/>
                </a:solidFill>
              </a:rPr>
              <a:t>  </a:t>
            </a:r>
            <a:r>
              <a:rPr lang="en-US" sz="3800" dirty="0" smtClean="0"/>
              <a:t>!</a:t>
            </a:r>
          </a:p>
          <a:p>
            <a:r>
              <a:rPr lang="en-US" sz="4400" dirty="0" smtClean="0"/>
              <a:t>If it doesn’t work, try using </a:t>
            </a:r>
            <a:r>
              <a:rPr lang="en-US" sz="4400" b="1" dirty="0" err="1" smtClean="0">
                <a:solidFill>
                  <a:srgbClr val="0070C0"/>
                </a:solidFill>
              </a:rPr>
              <a:t>pico</a:t>
            </a:r>
            <a:r>
              <a:rPr lang="en-US" sz="4400" dirty="0" smtClean="0">
                <a:solidFill>
                  <a:srgbClr val="0070C0"/>
                </a:solidFill>
              </a:rPr>
              <a:t> </a:t>
            </a:r>
            <a:r>
              <a:rPr lang="en-US" sz="4400" dirty="0" smtClean="0"/>
              <a:t>to edit the file, make a small change, then save it.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0433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30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75191"/>
            <a:ext cx="8839200" cy="493040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HTML documents have </a:t>
            </a:r>
            <a:r>
              <a:rPr lang="en-US" dirty="0" smtClean="0">
                <a:solidFill>
                  <a:srgbClr val="00B050"/>
                </a:solidFill>
              </a:rPr>
              <a:t>&lt;html&gt; </a:t>
            </a:r>
            <a:r>
              <a:rPr lang="en-US" dirty="0" smtClean="0"/>
              <a:t>as their outer container tag.</a:t>
            </a:r>
          </a:p>
          <a:p>
            <a:pPr lvl="1"/>
            <a:r>
              <a:rPr lang="en-US" dirty="0" smtClean="0"/>
              <a:t>Inside that, the main containers are </a:t>
            </a:r>
            <a:r>
              <a:rPr lang="en-US" dirty="0" smtClean="0">
                <a:solidFill>
                  <a:srgbClr val="00B050"/>
                </a:solidFill>
              </a:rPr>
              <a:t>&lt;head&gt;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B050"/>
                </a:solidFill>
              </a:rPr>
              <a:t>&lt;body&gt;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&lt;head&gt; </a:t>
            </a:r>
            <a:r>
              <a:rPr lang="en-US" dirty="0" smtClean="0"/>
              <a:t>can include a </a:t>
            </a:r>
            <a:r>
              <a:rPr lang="en-US" dirty="0" smtClean="0">
                <a:solidFill>
                  <a:srgbClr val="00B050"/>
                </a:solidFill>
              </a:rPr>
              <a:t>&lt;title&gt; </a:t>
            </a:r>
            <a:r>
              <a:rPr lang="en-US" dirty="0" smtClean="0"/>
              <a:t>for the page. </a:t>
            </a:r>
          </a:p>
          <a:p>
            <a:r>
              <a:rPr lang="en-US" dirty="0" smtClean="0"/>
              <a:t>Open Notepad or Dreamweaver and save this as </a:t>
            </a:r>
            <a:r>
              <a:rPr lang="en-US" b="1" dirty="0" smtClean="0"/>
              <a:t>basics.html :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&lt;html&gt;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&lt;head&gt;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	&lt;title&gt;TITLE OF PAGE&lt;/title&gt;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&lt;/head&gt;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&lt;body&gt;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	CONTENT OF PAGE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&lt;/body&gt;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86567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93040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Bold text: </a:t>
            </a:r>
            <a:r>
              <a:rPr lang="en-US" dirty="0" smtClean="0">
                <a:solidFill>
                  <a:srgbClr val="00B050"/>
                </a:solidFill>
              </a:rPr>
              <a:t>&lt;b&gt;&lt;/b&gt;</a:t>
            </a:r>
          </a:p>
          <a:p>
            <a:r>
              <a:rPr lang="en-US" dirty="0" smtClean="0"/>
              <a:t>Italicized text: </a:t>
            </a:r>
            <a:r>
              <a:rPr lang="en-US" dirty="0" smtClean="0">
                <a:solidFill>
                  <a:srgbClr val="00B050"/>
                </a:solidFill>
              </a:rPr>
              <a:t>&lt;</a:t>
            </a:r>
            <a:r>
              <a:rPr lang="en-US" dirty="0" err="1" smtClean="0">
                <a:solidFill>
                  <a:srgbClr val="00B050"/>
                </a:solidFill>
              </a:rPr>
              <a:t>i</a:t>
            </a:r>
            <a:r>
              <a:rPr lang="en-US" dirty="0" smtClean="0">
                <a:solidFill>
                  <a:srgbClr val="00B050"/>
                </a:solidFill>
              </a:rPr>
              <a:t>&gt;&lt;/</a:t>
            </a:r>
            <a:r>
              <a:rPr lang="en-US" dirty="0" err="1" smtClean="0">
                <a:solidFill>
                  <a:srgbClr val="00B050"/>
                </a:solidFill>
              </a:rPr>
              <a:t>i</a:t>
            </a:r>
            <a:r>
              <a:rPr lang="en-US" dirty="0" smtClean="0">
                <a:solidFill>
                  <a:srgbClr val="00B050"/>
                </a:solidFill>
              </a:rPr>
              <a:t>&gt;</a:t>
            </a:r>
          </a:p>
          <a:p>
            <a:r>
              <a:rPr lang="en-US" dirty="0" smtClean="0"/>
              <a:t>New line: </a:t>
            </a:r>
            <a:r>
              <a:rPr lang="en-US" dirty="0" smtClean="0">
                <a:solidFill>
                  <a:srgbClr val="00B050"/>
                </a:solidFill>
              </a:rPr>
              <a:t>&lt;</a:t>
            </a:r>
            <a:r>
              <a:rPr lang="en-US" dirty="0" err="1" smtClean="0">
                <a:solidFill>
                  <a:srgbClr val="00B050"/>
                </a:solidFill>
              </a:rPr>
              <a:t>br</a:t>
            </a:r>
            <a:r>
              <a:rPr lang="en-US" dirty="0" smtClean="0">
                <a:solidFill>
                  <a:srgbClr val="00B050"/>
                </a:solidFill>
              </a:rPr>
              <a:t> /&gt;</a:t>
            </a:r>
            <a:r>
              <a:rPr lang="en-US" dirty="0" smtClean="0"/>
              <a:t>		This is its own closing tag!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&lt;html&gt;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&lt;head&gt;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	&lt;title&gt;TITLE OF PAGE&lt;/title&gt;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&lt;/head&gt;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&lt;body&gt;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	</a:t>
            </a:r>
            <a:r>
              <a:rPr lang="en-US" b="1" dirty="0" smtClean="0">
                <a:solidFill>
                  <a:srgbClr val="00B050"/>
                </a:solidFill>
              </a:rPr>
              <a:t>&lt;b&gt;BOLD&lt;/b&gt;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	</a:t>
            </a:r>
            <a:r>
              <a:rPr lang="en-US" b="1" dirty="0" smtClean="0">
                <a:solidFill>
                  <a:srgbClr val="00B050"/>
                </a:solidFill>
              </a:rPr>
              <a:t>&lt;</a:t>
            </a:r>
            <a:r>
              <a:rPr lang="en-US" b="1" dirty="0" err="1" smtClean="0">
                <a:solidFill>
                  <a:srgbClr val="00B050"/>
                </a:solidFill>
              </a:rPr>
              <a:t>br</a:t>
            </a:r>
            <a:r>
              <a:rPr lang="en-US" b="1" dirty="0" smtClean="0">
                <a:solidFill>
                  <a:srgbClr val="00B050"/>
                </a:solidFill>
              </a:rPr>
              <a:t> /&gt;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	</a:t>
            </a:r>
            <a:r>
              <a:rPr lang="en-US" b="1" dirty="0" smtClean="0">
                <a:solidFill>
                  <a:srgbClr val="00B050"/>
                </a:solidFill>
              </a:rPr>
              <a:t>&lt;</a:t>
            </a:r>
            <a:r>
              <a:rPr lang="en-US" b="1" dirty="0" err="1" smtClean="0">
                <a:solidFill>
                  <a:srgbClr val="00B050"/>
                </a:solidFill>
              </a:rPr>
              <a:t>i</a:t>
            </a:r>
            <a:r>
              <a:rPr lang="en-US" b="1" dirty="0" smtClean="0">
                <a:solidFill>
                  <a:srgbClr val="00B050"/>
                </a:solidFill>
              </a:rPr>
              <a:t>&gt;ITALIC&lt;/</a:t>
            </a:r>
            <a:r>
              <a:rPr lang="en-US" b="1" dirty="0" err="1" smtClean="0">
                <a:solidFill>
                  <a:srgbClr val="00B050"/>
                </a:solidFill>
              </a:rPr>
              <a:t>i</a:t>
            </a:r>
            <a:r>
              <a:rPr lang="en-US" b="1" dirty="0" smtClean="0">
                <a:solidFill>
                  <a:srgbClr val="00B050"/>
                </a:solidFill>
              </a:rPr>
              <a:t>&gt;</a:t>
            </a:r>
            <a:endParaRPr lang="en-US" b="1" dirty="0">
              <a:solidFill>
                <a:srgbClr val="00B05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&lt;/body&gt;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79581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93040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Paragraphs: </a:t>
            </a:r>
            <a:r>
              <a:rPr lang="en-US" dirty="0" smtClean="0">
                <a:solidFill>
                  <a:srgbClr val="00B050"/>
                </a:solidFill>
              </a:rPr>
              <a:t>&lt;p&gt;&lt;/p&gt; 	</a:t>
            </a:r>
            <a:r>
              <a:rPr lang="en-US" sz="2200" dirty="0" smtClean="0"/>
              <a:t>Notice the automatic spacing!</a:t>
            </a:r>
            <a:endParaRPr lang="en-US" dirty="0" smtClean="0"/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&lt;html&gt;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&lt;head&gt;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	&lt;title&gt;TITLE OF PAGE&lt;/title&gt;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&lt;/head&gt;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&lt;body&gt;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	</a:t>
            </a:r>
            <a:r>
              <a:rPr lang="en-US" b="1" dirty="0" smtClean="0">
                <a:solidFill>
                  <a:srgbClr val="00B050"/>
                </a:solidFill>
              </a:rPr>
              <a:t>&lt;p&gt;Paragraph 1&lt;/p&gt;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	</a:t>
            </a:r>
            <a:r>
              <a:rPr lang="en-US" b="1" dirty="0" smtClean="0">
                <a:solidFill>
                  <a:srgbClr val="00B050"/>
                </a:solidFill>
              </a:rPr>
              <a:t>&lt;p&gt;Paragraph 2&lt;/p&gt;</a:t>
            </a:r>
            <a:endParaRPr lang="en-US" b="1" dirty="0">
              <a:solidFill>
                <a:srgbClr val="00B05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&lt;/body&gt;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1964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93040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Links: </a:t>
            </a:r>
            <a:r>
              <a:rPr lang="en-US" dirty="0" smtClean="0">
                <a:solidFill>
                  <a:srgbClr val="00B050"/>
                </a:solidFill>
              </a:rPr>
              <a:t>&lt;a </a:t>
            </a:r>
            <a:r>
              <a:rPr lang="en-US" dirty="0" err="1" smtClean="0">
                <a:solidFill>
                  <a:srgbClr val="00B050"/>
                </a:solidFill>
              </a:rPr>
              <a:t>href</a:t>
            </a:r>
            <a:r>
              <a:rPr lang="en-US" dirty="0" smtClean="0">
                <a:solidFill>
                  <a:srgbClr val="00B050"/>
                </a:solidFill>
              </a:rPr>
              <a:t>=“URL”&gt;Text for link&lt;/a&gt;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&lt;html&gt;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&lt;head&gt;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	&lt;title&gt;TITLE OF PAGE&lt;/title&gt;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&lt;/head&gt;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&lt;body&gt;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	</a:t>
            </a:r>
            <a:r>
              <a:rPr lang="en-US" b="1" dirty="0" smtClean="0">
                <a:solidFill>
                  <a:srgbClr val="00B050"/>
                </a:solidFill>
              </a:rPr>
              <a:t>&lt;a </a:t>
            </a:r>
            <a:r>
              <a:rPr lang="en-US" b="1" dirty="0" err="1" smtClean="0">
                <a:solidFill>
                  <a:srgbClr val="00B050"/>
                </a:solidFill>
              </a:rPr>
              <a:t>href</a:t>
            </a:r>
            <a:r>
              <a:rPr lang="en-US" b="1" dirty="0">
                <a:solidFill>
                  <a:srgbClr val="00B050"/>
                </a:solidFill>
              </a:rPr>
              <a:t>="http://www.gooogle.com"&gt;</a:t>
            </a:r>
            <a:r>
              <a:rPr lang="en-US" b="1" dirty="0" smtClean="0">
                <a:solidFill>
                  <a:srgbClr val="00B050"/>
                </a:solidFill>
              </a:rPr>
              <a:t>This 	takes you to Google!&lt;/a&gt;</a:t>
            </a:r>
            <a:endParaRPr lang="en-US" b="1" dirty="0">
              <a:solidFill>
                <a:srgbClr val="00B05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&lt;/body&gt;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9650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93040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Tables are commonly used to display information or for quick layout managing.</a:t>
            </a:r>
          </a:p>
          <a:p>
            <a:r>
              <a:rPr lang="en-US" dirty="0" smtClean="0"/>
              <a:t>The outer container is </a:t>
            </a:r>
            <a:r>
              <a:rPr lang="en-US" dirty="0" smtClean="0">
                <a:solidFill>
                  <a:srgbClr val="00B050"/>
                </a:solidFill>
              </a:rPr>
              <a:t>&lt;table&gt;</a:t>
            </a:r>
            <a:r>
              <a:rPr lang="en-US" dirty="0" smtClean="0"/>
              <a:t>. Each row is contained in </a:t>
            </a:r>
            <a:r>
              <a:rPr lang="en-US" dirty="0" smtClean="0">
                <a:solidFill>
                  <a:srgbClr val="00B050"/>
                </a:solidFill>
              </a:rPr>
              <a:t>&lt;</a:t>
            </a:r>
            <a:r>
              <a:rPr lang="en-US" dirty="0" err="1" smtClean="0">
                <a:solidFill>
                  <a:srgbClr val="00B050"/>
                </a:solidFill>
              </a:rPr>
              <a:t>tr</a:t>
            </a:r>
            <a:r>
              <a:rPr lang="en-US" dirty="0" smtClean="0">
                <a:solidFill>
                  <a:srgbClr val="00B050"/>
                </a:solidFill>
              </a:rPr>
              <a:t>&gt;</a:t>
            </a:r>
            <a:r>
              <a:rPr lang="en-US" dirty="0" smtClean="0"/>
              <a:t>, and each cell is contained in </a:t>
            </a:r>
            <a:r>
              <a:rPr lang="en-US" dirty="0" smtClean="0">
                <a:solidFill>
                  <a:srgbClr val="00B050"/>
                </a:solidFill>
              </a:rPr>
              <a:t>&lt;td&gt;</a:t>
            </a:r>
            <a:r>
              <a:rPr lang="en-US" dirty="0" smtClean="0"/>
              <a:t>.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&lt;table&gt;</a:t>
            </a:r>
          </a:p>
          <a:p>
            <a:pPr marL="118872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	&lt;</a:t>
            </a:r>
            <a:r>
              <a:rPr lang="en-US" b="1" dirty="0" err="1" smtClean="0">
                <a:solidFill>
                  <a:srgbClr val="00B050"/>
                </a:solidFill>
              </a:rPr>
              <a:t>tr</a:t>
            </a:r>
            <a:r>
              <a:rPr lang="en-US" b="1" dirty="0" smtClean="0">
                <a:solidFill>
                  <a:srgbClr val="00B050"/>
                </a:solidFill>
              </a:rPr>
              <a:t>&gt;</a:t>
            </a:r>
          </a:p>
          <a:p>
            <a:pPr marL="118872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		&lt;td&gt;Row 1, Col 1&lt;/td&gt;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	</a:t>
            </a:r>
            <a:r>
              <a:rPr lang="en-US" b="1" dirty="0" smtClean="0">
                <a:solidFill>
                  <a:srgbClr val="00B050"/>
                </a:solidFill>
              </a:rPr>
              <a:t>	&lt;td&gt;</a:t>
            </a:r>
            <a:r>
              <a:rPr lang="en-US" b="1" dirty="0">
                <a:solidFill>
                  <a:srgbClr val="00B050"/>
                </a:solidFill>
              </a:rPr>
              <a:t>Row 1, Col </a:t>
            </a:r>
            <a:r>
              <a:rPr lang="en-US" b="1" dirty="0" smtClean="0">
                <a:solidFill>
                  <a:srgbClr val="00B050"/>
                </a:solidFill>
              </a:rPr>
              <a:t>2&lt;/td&gt;</a:t>
            </a:r>
            <a:endParaRPr lang="en-US" b="1" dirty="0">
              <a:solidFill>
                <a:srgbClr val="00B050"/>
              </a:solidFill>
            </a:endParaRPr>
          </a:p>
          <a:p>
            <a:pPr marL="118872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	&lt;/</a:t>
            </a:r>
            <a:r>
              <a:rPr lang="en-US" b="1" dirty="0" err="1" smtClean="0">
                <a:solidFill>
                  <a:srgbClr val="00B050"/>
                </a:solidFill>
              </a:rPr>
              <a:t>tr</a:t>
            </a:r>
            <a:r>
              <a:rPr lang="en-US" b="1" dirty="0" smtClean="0">
                <a:solidFill>
                  <a:srgbClr val="00B050"/>
                </a:solidFill>
              </a:rPr>
              <a:t>&gt;</a:t>
            </a:r>
            <a:endParaRPr lang="en-US" b="1" dirty="0">
              <a:solidFill>
                <a:srgbClr val="00B05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	&lt;</a:t>
            </a:r>
            <a:r>
              <a:rPr lang="en-US" b="1" dirty="0" err="1">
                <a:solidFill>
                  <a:srgbClr val="00B050"/>
                </a:solidFill>
              </a:rPr>
              <a:t>tr</a:t>
            </a:r>
            <a:r>
              <a:rPr lang="en-US" b="1" dirty="0">
                <a:solidFill>
                  <a:srgbClr val="00B050"/>
                </a:solidFill>
              </a:rPr>
              <a:t>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		&lt;</a:t>
            </a:r>
            <a:r>
              <a:rPr lang="en-US" b="1" dirty="0" smtClean="0">
                <a:solidFill>
                  <a:srgbClr val="00B050"/>
                </a:solidFill>
              </a:rPr>
              <a:t>td&gt;</a:t>
            </a:r>
            <a:r>
              <a:rPr lang="en-US" b="1" dirty="0">
                <a:solidFill>
                  <a:srgbClr val="00B050"/>
                </a:solidFill>
              </a:rPr>
              <a:t>Row </a:t>
            </a:r>
            <a:r>
              <a:rPr lang="en-US" b="1" dirty="0" smtClean="0">
                <a:solidFill>
                  <a:srgbClr val="00B050"/>
                </a:solidFill>
              </a:rPr>
              <a:t>2, </a:t>
            </a:r>
            <a:r>
              <a:rPr lang="en-US" b="1" dirty="0">
                <a:solidFill>
                  <a:srgbClr val="00B050"/>
                </a:solidFill>
              </a:rPr>
              <a:t>Col 1</a:t>
            </a:r>
            <a:r>
              <a:rPr lang="en-US" b="1" dirty="0" smtClean="0">
                <a:solidFill>
                  <a:srgbClr val="00B050"/>
                </a:solidFill>
              </a:rPr>
              <a:t>&lt;/</a:t>
            </a:r>
            <a:r>
              <a:rPr lang="en-US" b="1" dirty="0">
                <a:solidFill>
                  <a:srgbClr val="00B050"/>
                </a:solidFill>
              </a:rPr>
              <a:t>td&gt;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		&lt;</a:t>
            </a:r>
            <a:r>
              <a:rPr lang="en-US" b="1" dirty="0" smtClean="0">
                <a:solidFill>
                  <a:srgbClr val="00B050"/>
                </a:solidFill>
              </a:rPr>
              <a:t>td&gt;</a:t>
            </a:r>
            <a:r>
              <a:rPr lang="en-US" b="1" dirty="0">
                <a:solidFill>
                  <a:srgbClr val="00B050"/>
                </a:solidFill>
              </a:rPr>
              <a:t>Row </a:t>
            </a:r>
            <a:r>
              <a:rPr lang="en-US" b="1" dirty="0" smtClean="0">
                <a:solidFill>
                  <a:srgbClr val="00B050"/>
                </a:solidFill>
              </a:rPr>
              <a:t>2, </a:t>
            </a:r>
            <a:r>
              <a:rPr lang="en-US" b="1" dirty="0">
                <a:solidFill>
                  <a:srgbClr val="00B050"/>
                </a:solidFill>
              </a:rPr>
              <a:t>Col </a:t>
            </a:r>
            <a:r>
              <a:rPr lang="en-US" b="1" dirty="0" smtClean="0">
                <a:solidFill>
                  <a:srgbClr val="00B050"/>
                </a:solidFill>
              </a:rPr>
              <a:t>2&lt;/</a:t>
            </a:r>
            <a:r>
              <a:rPr lang="en-US" b="1" dirty="0">
                <a:solidFill>
                  <a:srgbClr val="00B050"/>
                </a:solidFill>
              </a:rPr>
              <a:t>td&gt;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	&lt;/</a:t>
            </a:r>
            <a:r>
              <a:rPr lang="en-US" b="1" dirty="0" err="1">
                <a:solidFill>
                  <a:srgbClr val="00B050"/>
                </a:solidFill>
              </a:rPr>
              <a:t>tr</a:t>
            </a:r>
            <a:r>
              <a:rPr lang="en-US" b="1" dirty="0" smtClean="0">
                <a:solidFill>
                  <a:srgbClr val="00B050"/>
                </a:solidFill>
              </a:rPr>
              <a:t>&gt;</a:t>
            </a:r>
            <a:endParaRPr lang="en-US" b="1" dirty="0">
              <a:solidFill>
                <a:srgbClr val="00B050"/>
              </a:solidFill>
            </a:endParaRPr>
          </a:p>
          <a:p>
            <a:pPr marL="118872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&lt;/table&gt;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191000"/>
            <a:ext cx="3103218" cy="103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841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93040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If you want a border, add this!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&lt;table </a:t>
            </a:r>
            <a:r>
              <a:rPr lang="en-US" b="1" dirty="0">
                <a:solidFill>
                  <a:srgbClr val="7030A0"/>
                </a:solidFill>
              </a:rPr>
              <a:t>border="1"</a:t>
            </a:r>
            <a:r>
              <a:rPr lang="en-US" b="1" dirty="0">
                <a:solidFill>
                  <a:srgbClr val="00B050"/>
                </a:solidFill>
              </a:rPr>
              <a:t>&gt;</a:t>
            </a:r>
            <a:endParaRPr lang="en-US" b="1" dirty="0" smtClean="0">
              <a:solidFill>
                <a:srgbClr val="00B050"/>
              </a:solidFill>
            </a:endParaRPr>
          </a:p>
          <a:p>
            <a:pPr marL="118872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	&lt;</a:t>
            </a:r>
            <a:r>
              <a:rPr lang="en-US" b="1" dirty="0" err="1" smtClean="0">
                <a:solidFill>
                  <a:srgbClr val="00B050"/>
                </a:solidFill>
              </a:rPr>
              <a:t>tr</a:t>
            </a:r>
            <a:r>
              <a:rPr lang="en-US" b="1" dirty="0" smtClean="0">
                <a:solidFill>
                  <a:srgbClr val="00B050"/>
                </a:solidFill>
              </a:rPr>
              <a:t>&gt;</a:t>
            </a:r>
          </a:p>
          <a:p>
            <a:pPr marL="118872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		&lt;td&gt;Row 1, Col 1&lt;/td&gt;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	</a:t>
            </a:r>
            <a:r>
              <a:rPr lang="en-US" b="1" dirty="0" smtClean="0">
                <a:solidFill>
                  <a:srgbClr val="00B050"/>
                </a:solidFill>
              </a:rPr>
              <a:t>	&lt;td&gt;</a:t>
            </a:r>
            <a:r>
              <a:rPr lang="en-US" b="1" dirty="0">
                <a:solidFill>
                  <a:srgbClr val="00B050"/>
                </a:solidFill>
              </a:rPr>
              <a:t>Row 1, Col </a:t>
            </a:r>
            <a:r>
              <a:rPr lang="en-US" b="1" dirty="0" smtClean="0">
                <a:solidFill>
                  <a:srgbClr val="00B050"/>
                </a:solidFill>
              </a:rPr>
              <a:t>2&lt;/td&gt;</a:t>
            </a:r>
            <a:endParaRPr lang="en-US" b="1" dirty="0">
              <a:solidFill>
                <a:srgbClr val="00B050"/>
              </a:solidFill>
            </a:endParaRPr>
          </a:p>
          <a:p>
            <a:pPr marL="118872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	&lt;/</a:t>
            </a:r>
            <a:r>
              <a:rPr lang="en-US" b="1" dirty="0" err="1" smtClean="0">
                <a:solidFill>
                  <a:srgbClr val="00B050"/>
                </a:solidFill>
              </a:rPr>
              <a:t>tr</a:t>
            </a:r>
            <a:r>
              <a:rPr lang="en-US" b="1" dirty="0" smtClean="0">
                <a:solidFill>
                  <a:srgbClr val="00B050"/>
                </a:solidFill>
              </a:rPr>
              <a:t>&gt;</a:t>
            </a:r>
            <a:endParaRPr lang="en-US" b="1" dirty="0">
              <a:solidFill>
                <a:srgbClr val="00B05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	&lt;</a:t>
            </a:r>
            <a:r>
              <a:rPr lang="en-US" b="1" dirty="0" err="1">
                <a:solidFill>
                  <a:srgbClr val="00B050"/>
                </a:solidFill>
              </a:rPr>
              <a:t>tr</a:t>
            </a:r>
            <a:r>
              <a:rPr lang="en-US" b="1" dirty="0">
                <a:solidFill>
                  <a:srgbClr val="00B050"/>
                </a:solidFill>
              </a:rPr>
              <a:t>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		&lt;</a:t>
            </a:r>
            <a:r>
              <a:rPr lang="en-US" b="1" dirty="0" smtClean="0">
                <a:solidFill>
                  <a:srgbClr val="00B050"/>
                </a:solidFill>
              </a:rPr>
              <a:t>td&gt;</a:t>
            </a:r>
            <a:r>
              <a:rPr lang="en-US" b="1" dirty="0">
                <a:solidFill>
                  <a:srgbClr val="00B050"/>
                </a:solidFill>
              </a:rPr>
              <a:t>Row </a:t>
            </a:r>
            <a:r>
              <a:rPr lang="en-US" b="1" dirty="0" smtClean="0">
                <a:solidFill>
                  <a:srgbClr val="00B050"/>
                </a:solidFill>
              </a:rPr>
              <a:t>2, </a:t>
            </a:r>
            <a:r>
              <a:rPr lang="en-US" b="1" dirty="0">
                <a:solidFill>
                  <a:srgbClr val="00B050"/>
                </a:solidFill>
              </a:rPr>
              <a:t>Col 1</a:t>
            </a:r>
            <a:r>
              <a:rPr lang="en-US" b="1" dirty="0" smtClean="0">
                <a:solidFill>
                  <a:srgbClr val="00B050"/>
                </a:solidFill>
              </a:rPr>
              <a:t>&lt;/</a:t>
            </a:r>
            <a:r>
              <a:rPr lang="en-US" b="1" dirty="0">
                <a:solidFill>
                  <a:srgbClr val="00B050"/>
                </a:solidFill>
              </a:rPr>
              <a:t>td&gt;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		&lt;</a:t>
            </a:r>
            <a:r>
              <a:rPr lang="en-US" b="1" dirty="0" smtClean="0">
                <a:solidFill>
                  <a:srgbClr val="00B050"/>
                </a:solidFill>
              </a:rPr>
              <a:t>td&gt;</a:t>
            </a:r>
            <a:r>
              <a:rPr lang="en-US" b="1" dirty="0">
                <a:solidFill>
                  <a:srgbClr val="00B050"/>
                </a:solidFill>
              </a:rPr>
              <a:t>Row </a:t>
            </a:r>
            <a:r>
              <a:rPr lang="en-US" b="1" dirty="0" smtClean="0">
                <a:solidFill>
                  <a:srgbClr val="00B050"/>
                </a:solidFill>
              </a:rPr>
              <a:t>2, </a:t>
            </a:r>
            <a:r>
              <a:rPr lang="en-US" b="1" dirty="0">
                <a:solidFill>
                  <a:srgbClr val="00B050"/>
                </a:solidFill>
              </a:rPr>
              <a:t>Col </a:t>
            </a:r>
            <a:r>
              <a:rPr lang="en-US" b="1" dirty="0" smtClean="0">
                <a:solidFill>
                  <a:srgbClr val="00B050"/>
                </a:solidFill>
              </a:rPr>
              <a:t>2&lt;/</a:t>
            </a:r>
            <a:r>
              <a:rPr lang="en-US" b="1" dirty="0">
                <a:solidFill>
                  <a:srgbClr val="00B050"/>
                </a:solidFill>
              </a:rPr>
              <a:t>td&gt;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	&lt;/</a:t>
            </a:r>
            <a:r>
              <a:rPr lang="en-US" b="1" dirty="0" err="1">
                <a:solidFill>
                  <a:srgbClr val="00B050"/>
                </a:solidFill>
              </a:rPr>
              <a:t>tr</a:t>
            </a:r>
            <a:r>
              <a:rPr lang="en-US" b="1" dirty="0" smtClean="0">
                <a:solidFill>
                  <a:srgbClr val="00B050"/>
                </a:solidFill>
              </a:rPr>
              <a:t>&gt;</a:t>
            </a:r>
            <a:endParaRPr lang="en-US" b="1" dirty="0">
              <a:solidFill>
                <a:srgbClr val="00B050"/>
              </a:solidFill>
            </a:endParaRPr>
          </a:p>
          <a:p>
            <a:pPr marL="118872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&lt;/table&gt;</a:t>
            </a:r>
          </a:p>
          <a:p>
            <a:pPr marL="118872" indent="0">
              <a:buNone/>
            </a:pPr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dirty="0"/>
              <a:t>Unlike Python, the indentation is not required. We use it for legibility.</a:t>
            </a:r>
          </a:p>
          <a:p>
            <a:pPr marL="118872" indent="0">
              <a:buNone/>
            </a:pP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048000"/>
            <a:ext cx="3260534" cy="1064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436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HTML 4 and HTML 5 Tutorial:</a:t>
            </a:r>
          </a:p>
          <a:p>
            <a:pPr lvl="1"/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www.w3schools.com/html/default.asp</a:t>
            </a:r>
            <a:endParaRPr lang="en-US" sz="2000" dirty="0" smtClean="0"/>
          </a:p>
          <a:p>
            <a:endParaRPr lang="en-US" sz="2400" dirty="0" smtClean="0"/>
          </a:p>
          <a:p>
            <a:r>
              <a:rPr lang="en-US" sz="2400" dirty="0" smtClean="0"/>
              <a:t>HTML Examples:</a:t>
            </a:r>
          </a:p>
          <a:p>
            <a:pPr lvl="1"/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www.w3schools.com/html/html_examples.asp</a:t>
            </a:r>
            <a:endParaRPr lang="en-US" sz="2000" dirty="0" smtClean="0"/>
          </a:p>
          <a:p>
            <a:endParaRPr lang="en-US" sz="2400" dirty="0" smtClean="0"/>
          </a:p>
          <a:p>
            <a:r>
              <a:rPr lang="en-US" sz="2400" dirty="0" smtClean="0"/>
              <a:t>List of all default elements in HTML 4:</a:t>
            </a:r>
          </a:p>
          <a:p>
            <a:pPr lvl="1"/>
            <a:r>
              <a:rPr lang="en-US" sz="2000" dirty="0">
                <a:hlinkClick r:id="rId4"/>
              </a:rPr>
              <a:t>http://</a:t>
            </a:r>
            <a:r>
              <a:rPr lang="en-US" sz="2000" dirty="0" smtClean="0">
                <a:hlinkClick r:id="rId4"/>
              </a:rPr>
              <a:t>htmlhelp.com/reference/html40/olist.html</a:t>
            </a:r>
            <a:endParaRPr lang="en-US" sz="2000" dirty="0"/>
          </a:p>
          <a:p>
            <a:pPr lvl="1"/>
            <a:endParaRPr lang="en-US" sz="2000" dirty="0" smtClean="0"/>
          </a:p>
          <a:p>
            <a:r>
              <a:rPr lang="en-US" sz="2400" dirty="0" smtClean="0"/>
              <a:t>CSS Reference:</a:t>
            </a:r>
          </a:p>
          <a:p>
            <a:pPr lvl="1"/>
            <a:r>
              <a:rPr lang="en-US" sz="2000" dirty="0">
                <a:hlinkClick r:id="rId5"/>
              </a:rPr>
              <a:t>http://htmlhelp.com/reference/css</a:t>
            </a:r>
            <a:r>
              <a:rPr lang="en-US" sz="2000" dirty="0" smtClean="0">
                <a:hlinkClick r:id="rId5"/>
              </a:rPr>
              <a:t>/</a:t>
            </a:r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67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I211 – Information Infrastructure II&amp;quot;&quot;/&gt;&lt;property id=&quot;20307&quot; value=&quot;256&quot;/&gt;&lt;/object&gt;&lt;object type=&quot;3&quot; unique_id=&quot;10097&quot;&gt;&lt;property id=&quot;20148&quot; value=&quot;5&quot;/&gt;&lt;property id=&quot;20300&quot; value=&quot;Slide 26 - &amp;quot;Questions?&amp;quot;&quot;/&gt;&lt;property id=&quot;20307&quot; value=&quot;399&quot;/&gt;&lt;/object&gt;&lt;object type=&quot;3&quot; unique_id=&quot;10414&quot;&gt;&lt;property id=&quot;20148&quot; value=&quot;5&quot;/&gt;&lt;property id=&quot;20300&quot; value=&quot;Slide 2 - &amp;quot;What is HTML?&amp;quot;&quot;/&gt;&lt;property id=&quot;20307&quot; value=&quot;400&quot;/&gt;&lt;/object&gt;&lt;object type=&quot;3&quot; unique_id=&quot;10430&quot;&gt;&lt;property id=&quot;20148&quot; value=&quot;5&quot;/&gt;&lt;property id=&quot;20300&quot; value=&quot;Slide 3 - &amp;quot;HTML Basics&amp;quot;&quot;/&gt;&lt;property id=&quot;20307&quot; value=&quot;401&quot;/&gt;&lt;/object&gt;&lt;object type=&quot;3&quot; unique_id=&quot;10471&quot;&gt;&lt;property id=&quot;20148&quot; value=&quot;5&quot;/&gt;&lt;property id=&quot;20300&quot; value=&quot;Slide 9 - &amp;quot;HTML Links&amp;quot;&quot;/&gt;&lt;property id=&quot;20307&quot; value=&quot;403&quot;/&gt;&lt;/object&gt;&lt;object type=&quot;3&quot; unique_id=&quot;10596&quot;&gt;&lt;property id=&quot;20148&quot; value=&quot;5&quot;/&gt;&lt;property id=&quot;20300&quot; value=&quot;Slide 4 - &amp;quot;HTML Basics&amp;quot;&quot;/&gt;&lt;property id=&quot;20307&quot; value=&quot;408&quot;/&gt;&lt;/object&gt;&lt;object type=&quot;3&quot; unique_id=&quot;10688&quot;&gt;&lt;property id=&quot;20148&quot; value=&quot;5&quot;/&gt;&lt;property id=&quot;20300&quot; value=&quot;Slide 5 - &amp;quot;HTML Basics&amp;quot;&quot;/&gt;&lt;property id=&quot;20307&quot; value=&quot;409&quot;/&gt;&lt;/object&gt;&lt;object type=&quot;3&quot; unique_id=&quot;10689&quot;&gt;&lt;property id=&quot;20148&quot; value=&quot;5&quot;/&gt;&lt;property id=&quot;20300&quot; value=&quot;Slide 6 - &amp;quot;HTML Basics&amp;quot;&quot;/&gt;&lt;property id=&quot;20307&quot; value=&quot;410&quot;/&gt;&lt;/object&gt;&lt;object type=&quot;3&quot; unique_id=&quot;10690&quot;&gt;&lt;property id=&quot;20148&quot; value=&quot;5&quot;/&gt;&lt;property id=&quot;20300&quot; value=&quot;Slide 7 - &amp;quot;HTML Tables&amp;quot;&quot;/&gt;&lt;property id=&quot;20307&quot; value=&quot;411&quot;/&gt;&lt;/object&gt;&lt;object type=&quot;3&quot; unique_id=&quot;10771&quot;&gt;&lt;property id=&quot;20148&quot; value=&quot;5&quot;/&gt;&lt;property id=&quot;20300&quot; value=&quot;Slide 8 - &amp;quot;HTML Tables&amp;quot;&quot;/&gt;&lt;property id=&quot;20307&quot; value=&quot;412&quot;/&gt;&lt;/object&gt;&lt;object type=&quot;3&quot; unique_id=&quot;10857&quot;&gt;&lt;property id=&quot;20148&quot; value=&quot;5&quot;/&gt;&lt;property id=&quot;20300&quot; value=&quot;Slide 10 - &amp;quot;List -&amp;gt; HTML (Group Work)&amp;quot;&quot;/&gt;&lt;property id=&quot;20307&quot; value=&quot;413&quot;/&gt;&lt;/object&gt;&lt;object type=&quot;3&quot; unique_id=&quot;10930&quot;&gt;&lt;property id=&quot;20148&quot; value=&quot;5&quot;/&gt;&lt;property id=&quot;20300&quot; value=&quot;Slide 12 - &amp;quot;HTML -&amp;gt; List (Group Work)&amp;quot;&quot;/&gt;&lt;property id=&quot;20307&quot; value=&quot;415&quot;/&gt;&lt;/object&gt;&lt;object type=&quot;3&quot; unique_id=&quot;10931&quot;&gt;&lt;property id=&quot;20148&quot; value=&quot;5&quot;/&gt;&lt;property id=&quot;20300&quot; value=&quot;Slide 11 - &amp;quot;List -&amp;gt; HTML(Solution)&amp;quot;&quot;/&gt;&lt;property id=&quot;20307&quot; value=&quot;414&quot;/&gt;&lt;/object&gt;&lt;object type=&quot;3&quot; unique_id=&quot;10932&quot;&gt;&lt;property id=&quot;20148&quot; value=&quot;5&quot;/&gt;&lt;property id=&quot;20300&quot; value=&quot;Slide 13 - &amp;quot;HTML -&amp;gt; List (Solution 1)&amp;quot;&quot;/&gt;&lt;property id=&quot;20307&quot; value=&quot;416&quot;/&gt;&lt;/object&gt;&lt;object type=&quot;3&quot; unique_id=&quot;11201&quot;&gt;&lt;property id=&quot;20148&quot; value=&quot;5&quot;/&gt;&lt;property id=&quot;20300&quot; value=&quot;Slide 14 - &amp;quot;HTML -&amp;gt; List (Solution 2)&amp;quot;&quot;/&gt;&lt;property id=&quot;20307&quot; value=&quot;418&quot;/&gt;&lt;/object&gt;&lt;object type=&quot;3&quot; unique_id=&quot;11202&quot;&gt;&lt;property id=&quot;20148&quot; value=&quot;5&quot;/&gt;&lt;property id=&quot;20300&quot; value=&quot;Slide 15 - &amp;quot;HTML -&amp;gt; List (Solution w/ Bonus)&amp;quot;&quot;/&gt;&lt;property id=&quot;20307&quot; value=&quot;429&quot;/&gt;&lt;/object&gt;&lt;object type=&quot;3&quot; unique_id=&quot;11203&quot;&gt;&lt;property id=&quot;20148&quot; value=&quot;5&quot;/&gt;&lt;property id=&quot;20300&quot; value=&quot;Slide 16 - &amp;quot;HTML and CGI&amp;quot;&quot;/&gt;&lt;property id=&quot;20307&quot; value=&quot;419&quot;/&gt;&lt;/object&gt;&lt;object type=&quot;3&quot; unique_id=&quot;11204&quot;&gt;&lt;property id=&quot;20148&quot; value=&quot;5&quot;/&gt;&lt;property id=&quot;20300&quot; value=&quot;Slide 17 - &amp;quot;CGI Setup&amp;quot;&quot;/&gt;&lt;property id=&quot;20307&quot; value=&quot;430&quot;/&gt;&lt;/object&gt;&lt;object type=&quot;3&quot; unique_id=&quot;11205&quot;&gt;&lt;property id=&quot;20148&quot; value=&quot;5&quot;/&gt;&lt;property id=&quot;20300&quot; value=&quot;Slide 18 - &amp;quot;CGI Setup&amp;quot;&quot;/&gt;&lt;property id=&quot;20307&quot; value=&quot;420&quot;/&gt;&lt;/object&gt;&lt;object type=&quot;3&quot; unique_id=&quot;11206&quot;&gt;&lt;property id=&quot;20148&quot; value=&quot;5&quot;/&gt;&lt;property id=&quot;20300&quot; value=&quot;Slide 19 - &amp;quot;HTML and CGI&amp;quot;&quot;/&gt;&lt;property id=&quot;20307&quot; value=&quot;421&quot;/&gt;&lt;/object&gt;&lt;object type=&quot;3&quot; unique_id=&quot;11207&quot;&gt;&lt;property id=&quot;20148&quot; value=&quot;5&quot;/&gt;&lt;property id=&quot;20300&quot; value=&quot;Slide 20 - &amp;quot;CGI Hello World&amp;amp;#x09;&amp;amp;#x09;hello.cgi&amp;quot;&quot;/&gt;&lt;property id=&quot;20307&quot; value=&quot;422&quot;/&gt;&lt;/object&gt;&lt;object type=&quot;3&quot; unique_id=&quot;11208&quot;&gt;&lt;property id=&quot;20148&quot; value=&quot;5&quot;/&gt;&lt;property id=&quot;20300&quot; value=&quot;Slide 21 - &amp;quot;HTML and CGI&amp;quot;&quot;/&gt;&lt;property id=&quot;20307&quot; value=&quot;423&quot;/&gt;&lt;/object&gt;&lt;object type=&quot;3&quot; unique_id=&quot;11209&quot;&gt;&lt;property id=&quot;20148&quot; value=&quot;5&quot;/&gt;&lt;property id=&quot;20300&quot; value=&quot;Slide 22 - &amp;quot;Whoops?&amp;quot;&quot;/&gt;&lt;property id=&quot;20307&quot; value=&quot;424&quot;/&gt;&lt;/object&gt;&lt;object type=&quot;3&quot; unique_id=&quot;11210&quot;&gt;&lt;property id=&quot;20148&quot; value=&quot;5&quot;/&gt;&lt;property id=&quot;20300&quot; value=&quot;Slide 23 - &amp;quot;Errors in HTML and CGI&amp;amp;#x09;error.cgi&amp;quot;&quot;/&gt;&lt;property id=&quot;20307&quot; value=&quot;425&quot;/&gt;&lt;/object&gt;&lt;object type=&quot;3&quot; unique_id=&quot;11211&quot;&gt;&lt;property id=&quot;20148&quot; value=&quot;5&quot;/&gt;&lt;property id=&quot;20300&quot; value=&quot;Slide 24 - &amp;quot;Errors in HTML and CGI&amp;amp;#x09;error2.cgi&amp;quot;&quot;/&gt;&lt;property id=&quot;20307&quot; value=&quot;431&quot;/&gt;&lt;/object&gt;&lt;object type=&quot;3&quot; unique_id=&quot;11212&quot;&gt;&lt;property id=&quot;20148&quot; value=&quot;5&quot;/&gt;&lt;property id=&quot;20300&quot; value=&quot;Slide 25 - &amp;quot;Second Script&amp;amp;#x09;&amp;amp;#x09;&amp;amp;#x09;fancy.cgi&amp;quot;&quot;/&gt;&lt;property id=&quot;20307&quot; value=&quot;426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1678</TotalTime>
  <Words>1217</Words>
  <Application>Microsoft Office PowerPoint</Application>
  <PresentationFormat>On-screen Show (4:3)</PresentationFormat>
  <Paragraphs>304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Module</vt:lpstr>
      <vt:lpstr>I211 – Information Infrastructure II</vt:lpstr>
      <vt:lpstr>What is HTML?</vt:lpstr>
      <vt:lpstr>HTML Basics</vt:lpstr>
      <vt:lpstr>HTML Basics</vt:lpstr>
      <vt:lpstr>HTML Basics</vt:lpstr>
      <vt:lpstr>HTML Basics</vt:lpstr>
      <vt:lpstr>HTML Tables</vt:lpstr>
      <vt:lpstr>HTML Tables</vt:lpstr>
      <vt:lpstr>HTML Links</vt:lpstr>
      <vt:lpstr>List -&gt; HTML (Group Work)</vt:lpstr>
      <vt:lpstr>List -&gt; HTML(Solution)</vt:lpstr>
      <vt:lpstr>HTML -&gt; List (Group Work)</vt:lpstr>
      <vt:lpstr>HTML -&gt; List (Solution 1)</vt:lpstr>
      <vt:lpstr>HTML -&gt; List (Solution 2)</vt:lpstr>
      <vt:lpstr>HTML -&gt; List (Solution w/ Bonus)</vt:lpstr>
      <vt:lpstr>HTML and CGI</vt:lpstr>
      <vt:lpstr>CGI Setup</vt:lpstr>
      <vt:lpstr>CGI Setup</vt:lpstr>
      <vt:lpstr>HTML and CGI</vt:lpstr>
      <vt:lpstr>CGI Hello World  hello.cgi</vt:lpstr>
      <vt:lpstr>HTML and CGI</vt:lpstr>
      <vt:lpstr>Whoops?</vt:lpstr>
      <vt:lpstr>Errors in HTML and CGI error.cgi</vt:lpstr>
      <vt:lpstr>Errors in HTML and CGI error2.cgi</vt:lpstr>
      <vt:lpstr>Second Script   fancy.cgi</vt:lpstr>
      <vt:lpstr>Questions?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</dc:creator>
  <cp:lastModifiedBy>IU Student</cp:lastModifiedBy>
  <cp:revision>206</cp:revision>
  <dcterms:created xsi:type="dcterms:W3CDTF">2011-05-09T18:33:34Z</dcterms:created>
  <dcterms:modified xsi:type="dcterms:W3CDTF">2014-07-21T19:14:15Z</dcterms:modified>
</cp:coreProperties>
</file>