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434" r:id="rId3"/>
    <p:sldId id="435" r:id="rId4"/>
    <p:sldId id="407" r:id="rId5"/>
    <p:sldId id="408" r:id="rId6"/>
    <p:sldId id="409" r:id="rId7"/>
    <p:sldId id="410" r:id="rId8"/>
    <p:sldId id="413" r:id="rId9"/>
    <p:sldId id="414" r:id="rId10"/>
    <p:sldId id="416" r:id="rId11"/>
    <p:sldId id="417" r:id="rId12"/>
    <p:sldId id="418" r:id="rId13"/>
    <p:sldId id="419" r:id="rId14"/>
    <p:sldId id="39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4660"/>
  </p:normalViewPr>
  <p:slideViewPr>
    <p:cSldViewPr>
      <p:cViewPr varScale="1">
        <p:scale>
          <a:sx n="103" d="100"/>
          <a:sy n="103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2" Type="http://schemas.openxmlformats.org/officeDocument/2006/relationships/hyperlink" Target="http://www.w3.org/TR/html4/interact/form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python.codepoint.net/cgi_tutorial" TargetMode="External"/><Relationship Id="rId4" Type="http://schemas.openxmlformats.org/officeDocument/2006/relationships/hyperlink" Target="http://docs.python.org/library/cgi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gi.soic.indiana.edu/~johfdunc/calcula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i.soic.indiana.edu/~johfdunc/cgi_tables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www.w3.org/TR/html4/interact/forms.html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www.w3schools.com/html/html_forms.asp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Python CGI: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docs.python.org/library/cgi.html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webpython.codepoint.net/cgi_tutorial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763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Write an HTML form and a Python CGI script that does this: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79715"/>
            <a:ext cx="5329237" cy="212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86400"/>
            <a:ext cx="1304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19200" y="5005204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553200" y="2879715"/>
            <a:ext cx="609600" cy="2125489"/>
          </a:xfrm>
          <a:prstGeom prst="righ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2153540" y="5233804"/>
            <a:ext cx="609600" cy="741782"/>
          </a:xfrm>
          <a:prstGeom prst="righ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332319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3718" y="530961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CGI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(HTML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1800" dirty="0" smtClean="0"/>
              <a:t>Live version: </a:t>
            </a:r>
            <a:r>
              <a:rPr lang="en-US" sz="1800" dirty="0">
                <a:hlinkClick r:id="rId2"/>
              </a:rPr>
              <a:t>http://cgi.soic.indiana.edu/~</a:t>
            </a:r>
            <a:r>
              <a:rPr lang="en-US" sz="1800" dirty="0" smtClean="0">
                <a:hlinkClick r:id="rId2"/>
              </a:rPr>
              <a:t>johfdunc/calculate.html</a:t>
            </a:r>
            <a:endParaRPr lang="en-US" sz="1800" dirty="0" smtClean="0"/>
          </a:p>
          <a:p>
            <a:pPr marL="118872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&lt;</a:t>
            </a:r>
            <a:r>
              <a:rPr lang="en-US" sz="1800" b="1" dirty="0">
                <a:solidFill>
                  <a:srgbClr val="00B050"/>
                </a:solidFill>
              </a:rPr>
              <a:t>html&gt;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&lt;head&gt;&lt;title&gt;Calculate&lt;/title&gt;&lt;/head&gt;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&lt;form action="</a:t>
            </a:r>
            <a:r>
              <a:rPr lang="en-US" sz="1800" b="1" dirty="0" err="1">
                <a:solidFill>
                  <a:srgbClr val="00B050"/>
                </a:solidFill>
              </a:rPr>
              <a:t>calculate.cgi</a:t>
            </a:r>
            <a:r>
              <a:rPr lang="en-US" sz="1800" b="1" dirty="0">
                <a:solidFill>
                  <a:srgbClr val="00B050"/>
                </a:solidFill>
              </a:rPr>
              <a:t>" method="post"&gt;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Please enter as many numbers as you'd like on separate lines: &lt;</a:t>
            </a:r>
            <a:r>
              <a:rPr lang="en-US" sz="1800" b="1" dirty="0" err="1">
                <a:solidFill>
                  <a:srgbClr val="00B050"/>
                </a:solidFill>
              </a:rPr>
              <a:t>br</a:t>
            </a:r>
            <a:r>
              <a:rPr lang="en-US" sz="1800" b="1" dirty="0">
                <a:solidFill>
                  <a:srgbClr val="00B050"/>
                </a:solidFill>
              </a:rPr>
              <a:t> /&gt;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&lt;</a:t>
            </a:r>
            <a:r>
              <a:rPr lang="en-US" sz="1800" b="1" dirty="0" err="1">
                <a:solidFill>
                  <a:srgbClr val="00B050"/>
                </a:solidFill>
              </a:rPr>
              <a:t>textarea</a:t>
            </a:r>
            <a:r>
              <a:rPr lang="en-US" sz="1800" b="1" dirty="0">
                <a:solidFill>
                  <a:srgbClr val="00B050"/>
                </a:solidFill>
              </a:rPr>
              <a:t> name="numbers" rows="10" cols="80"&gt;&lt;/</a:t>
            </a:r>
            <a:r>
              <a:rPr lang="en-US" sz="1800" b="1" dirty="0" err="1">
                <a:solidFill>
                  <a:srgbClr val="00B050"/>
                </a:solidFill>
              </a:rPr>
              <a:t>textarea</a:t>
            </a:r>
            <a:r>
              <a:rPr lang="en-US" sz="1800" b="1" dirty="0">
                <a:solidFill>
                  <a:srgbClr val="00B050"/>
                </a:solidFill>
              </a:rPr>
              <a:t>&gt;&lt;</a:t>
            </a:r>
            <a:r>
              <a:rPr lang="en-US" sz="1800" b="1" dirty="0" err="1">
                <a:solidFill>
                  <a:srgbClr val="00B050"/>
                </a:solidFill>
              </a:rPr>
              <a:t>br</a:t>
            </a:r>
            <a:r>
              <a:rPr lang="en-US" sz="1800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Choose an operation: &lt;</a:t>
            </a:r>
            <a:r>
              <a:rPr lang="en-US" sz="1800" b="1" dirty="0" err="1">
                <a:solidFill>
                  <a:srgbClr val="00B050"/>
                </a:solidFill>
              </a:rPr>
              <a:t>br</a:t>
            </a:r>
            <a:r>
              <a:rPr lang="en-US" sz="1800" b="1" dirty="0">
                <a:solidFill>
                  <a:srgbClr val="00B050"/>
                </a:solidFill>
              </a:rPr>
              <a:t> /&gt; 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&lt;input type="radio" name="operation" value="add" </a:t>
            </a:r>
            <a:r>
              <a:rPr lang="en-US" sz="1800" b="1" dirty="0" smtClean="0">
                <a:solidFill>
                  <a:srgbClr val="00B050"/>
                </a:solidFill>
              </a:rPr>
              <a:t>checked&gt;Add </a:t>
            </a:r>
            <a:r>
              <a:rPr lang="en-US" sz="1800" b="1" dirty="0">
                <a:solidFill>
                  <a:srgbClr val="00B050"/>
                </a:solidFill>
              </a:rPr>
              <a:t>Them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&lt;input type="radio" name="operation" value="</a:t>
            </a:r>
            <a:r>
              <a:rPr lang="en-US" sz="1800" b="1" dirty="0" err="1">
                <a:solidFill>
                  <a:srgbClr val="00B050"/>
                </a:solidFill>
              </a:rPr>
              <a:t>mult</a:t>
            </a:r>
            <a:r>
              <a:rPr lang="en-US" sz="1800" b="1" dirty="0">
                <a:solidFill>
                  <a:srgbClr val="00B050"/>
                </a:solidFill>
              </a:rPr>
              <a:t>"&gt;Multiply Them&lt;</a:t>
            </a:r>
            <a:r>
              <a:rPr lang="en-US" sz="1800" b="1" dirty="0" err="1">
                <a:solidFill>
                  <a:srgbClr val="00B050"/>
                </a:solidFill>
              </a:rPr>
              <a:t>br</a:t>
            </a:r>
            <a:r>
              <a:rPr lang="en-US" sz="1800" b="1" dirty="0">
                <a:solidFill>
                  <a:srgbClr val="00B050"/>
                </a:solidFill>
              </a:rPr>
              <a:t> /&gt;	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&lt;input type="submit" value="Submit" /&gt;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&lt;/form&gt; </a:t>
            </a:r>
          </a:p>
          <a:p>
            <a:pPr marL="118872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(Python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add_mult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total_sum</a:t>
            </a:r>
            <a:r>
              <a:rPr lang="en-US" b="1" dirty="0">
                <a:solidFill>
                  <a:srgbClr val="FF0000"/>
                </a:solidFill>
              </a:rPr>
              <a:t> = 0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product = 1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nums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FF0000"/>
                </a:solidFill>
              </a:rPr>
              <a:t>total_sum</a:t>
            </a:r>
            <a:r>
              <a:rPr lang="en-US" b="1" dirty="0">
                <a:solidFill>
                  <a:srgbClr val="FF0000"/>
                </a:solidFill>
              </a:rPr>
              <a:t> += float(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product *= float(</a:t>
            </a:r>
            <a:r>
              <a:rPr lang="en-US" b="1" dirty="0" err="1">
                <a:solidFill>
                  <a:srgbClr val="FF0000"/>
                </a:solidFill>
              </a:rPr>
              <a:t>num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</a:t>
            </a:r>
            <a:r>
              <a:rPr lang="en-US" b="1" dirty="0" err="1">
                <a:solidFill>
                  <a:srgbClr val="FF0000"/>
                </a:solidFill>
              </a:rPr>
              <a:t>total_sum</a:t>
            </a:r>
            <a:r>
              <a:rPr lang="en-US" b="1" dirty="0">
                <a:solidFill>
                  <a:srgbClr val="FF0000"/>
                </a:solidFill>
              </a:rPr>
              <a:t>, product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calculate():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form = </a:t>
            </a:r>
            <a:r>
              <a:rPr lang="en-US" b="1" dirty="0" err="1">
                <a:solidFill>
                  <a:srgbClr val="FF0000"/>
                </a:solidFill>
              </a:rPr>
              <a:t>cgi.FieldStorage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&lt;head&gt;&lt;title&gt;Calculate&lt;/title&gt;&lt;/head&gt;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%s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"""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6200" y="1752600"/>
            <a:ext cx="5020654" cy="4417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if not 'numbers' in form or not 'operation' in form: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print html % 'No data entered or no operation chosen!'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else: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numbers = form['numbers'].value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numbers = </a:t>
            </a:r>
            <a:r>
              <a:rPr lang="en-US" sz="1600" b="1" dirty="0" err="1" smtClean="0">
                <a:solidFill>
                  <a:srgbClr val="FF0000"/>
                </a:solidFill>
              </a:rPr>
              <a:t>numbers.split</a:t>
            </a:r>
            <a:r>
              <a:rPr lang="en-US" sz="1600" b="1" dirty="0" smtClean="0">
                <a:solidFill>
                  <a:srgbClr val="FF0000"/>
                </a:solidFill>
              </a:rPr>
              <a:t>('\r\n')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for </a:t>
            </a:r>
            <a:r>
              <a:rPr lang="en-US" sz="1600" b="1" dirty="0" err="1" smtClean="0">
                <a:solidFill>
                  <a:srgbClr val="FF0000"/>
                </a:solidFill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</a:rPr>
              <a:t> in numbers: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   </a:t>
            </a:r>
            <a:r>
              <a:rPr lang="en-US" sz="1600" b="1" dirty="0" err="1" smtClean="0">
                <a:solidFill>
                  <a:srgbClr val="FF0000"/>
                </a:solidFill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num.strip</a:t>
            </a:r>
            <a:r>
              <a:rPr lang="en-US" sz="1600" b="1" dirty="0" smtClean="0">
                <a:solidFill>
                  <a:srgbClr val="FF0000"/>
                </a:solidFill>
              </a:rPr>
              <a:t>()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</a:rPr>
              <a:t>the_sum</a:t>
            </a:r>
            <a:r>
              <a:rPr lang="en-US" sz="1600" b="1" dirty="0" smtClean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the_prod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add_mult</a:t>
            </a:r>
            <a:r>
              <a:rPr lang="en-US" sz="1600" b="1" dirty="0" smtClean="0">
                <a:solidFill>
                  <a:srgbClr val="FF0000"/>
                </a:solidFill>
              </a:rPr>
              <a:t>(numbers)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if form['operation'].value == 'add':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   print html % ("The sum is: " + </a:t>
            </a:r>
            <a:r>
              <a:rPr lang="en-US" sz="1600" b="1" dirty="0" err="1" smtClean="0">
                <a:solidFill>
                  <a:srgbClr val="FF0000"/>
                </a:solidFill>
              </a:rPr>
              <a:t>str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the_sum</a:t>
            </a:r>
            <a:r>
              <a:rPr lang="en-US" sz="1600" b="1" dirty="0" smtClean="0">
                <a:solidFill>
                  <a:srgbClr val="FF0000"/>
                </a:solidFill>
              </a:rPr>
              <a:t>))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else: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          print html % ("The product is: " + </a:t>
            </a:r>
            <a:r>
              <a:rPr lang="en-US" sz="1600" b="1" dirty="0" err="1" smtClean="0">
                <a:solidFill>
                  <a:srgbClr val="FF0000"/>
                </a:solidFill>
              </a:rPr>
              <a:t>str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the_prod</a:t>
            </a:r>
            <a:r>
              <a:rPr lang="en-US" sz="1600" b="1" dirty="0" smtClean="0">
                <a:solidFill>
                  <a:srgbClr val="FF0000"/>
                </a:solidFill>
              </a:rPr>
              <a:t>))</a:t>
            </a:r>
          </a:p>
          <a:p>
            <a:pPr marL="118872" indent="0">
              <a:buFont typeface="Wingdings 2"/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calculate()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Tables.cgi</a:t>
            </a:r>
            <a:r>
              <a:rPr lang="en-US" dirty="0" smtClean="0"/>
              <a:t>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CGI script that uses Python to print out an HTML table with 10 Rows and 8 Columns.</a:t>
            </a:r>
          </a:p>
          <a:p>
            <a:endParaRPr lang="en-US" dirty="0"/>
          </a:p>
          <a:p>
            <a:r>
              <a:rPr lang="en-US" dirty="0" smtClean="0"/>
              <a:t>For an example of what yours should look like, go here:</a:t>
            </a:r>
          </a:p>
          <a:p>
            <a:pPr lvl="1"/>
            <a:r>
              <a:rPr lang="en-US" sz="2400" dirty="0">
                <a:hlinkClick r:id="rId2"/>
              </a:rPr>
              <a:t>http://cgi.soic.indiana.edu/~</a:t>
            </a:r>
            <a:r>
              <a:rPr lang="en-US" sz="2400" dirty="0" smtClean="0">
                <a:hlinkClick r:id="rId2"/>
              </a:rPr>
              <a:t>johfdunc/cgi_tables.cgi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dirty="0" smtClean="0"/>
              <a:t>Make sure you could easily change the program to print out a different size of 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Tables.cgi</a:t>
            </a:r>
            <a:r>
              <a:rPr lang="en-US" dirty="0" smtClean="0"/>
              <a:t>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text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&lt;head&gt;&lt;title&gt;Tables in CGI&lt;/title&gt;&lt;/head&gt;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&lt;h1&gt;Your table should look like this:&lt;/h1&gt;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&lt;table border="1"&gt;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in range(10):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text += "&lt;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j in range(8):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text += "&lt;td&gt;Row 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(i+1) + ", Col " +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(j+1) + "&lt;/td&gt;"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text += "&lt;/</a:t>
            </a:r>
            <a:r>
              <a:rPr lang="en-US" b="1" dirty="0" err="1">
                <a:solidFill>
                  <a:srgbClr val="FF0000"/>
                </a:solidFill>
              </a:rPr>
              <a:t>tr</a:t>
            </a:r>
            <a:r>
              <a:rPr lang="en-US" b="1" dirty="0">
                <a:solidFill>
                  <a:srgbClr val="FF0000"/>
                </a:solidFill>
              </a:rPr>
              <a:t>&gt;"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text +=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&lt;/table&gt;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text</a:t>
            </a:r>
          </a:p>
        </p:txBody>
      </p:sp>
    </p:spTree>
    <p:extLst>
      <p:ext uri="{BB962C8B-B14F-4D97-AF65-F5344CB8AC3E}">
        <p14:creationId xmlns:p14="http://schemas.microsoft.com/office/powerpoint/2010/main" val="11513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and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get input from users online by using HTML forms!</a:t>
            </a:r>
          </a:p>
          <a:p>
            <a:endParaRPr lang="en-US" dirty="0"/>
          </a:p>
          <a:p>
            <a:r>
              <a:rPr lang="en-US" dirty="0" smtClean="0"/>
              <a:t>These have the same sorts of elements as </a:t>
            </a:r>
            <a:r>
              <a:rPr lang="en-US" dirty="0" err="1" smtClean="0"/>
              <a:t>Tkinter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Text boxes	</a:t>
            </a:r>
            <a:r>
              <a:rPr lang="en-US" sz="2200" b="1" dirty="0" smtClean="0">
                <a:solidFill>
                  <a:srgbClr val="00B050"/>
                </a:solidFill>
              </a:rPr>
              <a:t>&lt;</a:t>
            </a:r>
            <a:r>
              <a:rPr lang="en-US" sz="2200" b="1" dirty="0">
                <a:solidFill>
                  <a:srgbClr val="7030A0"/>
                </a:solidFill>
              </a:rPr>
              <a:t>input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type="text" </a:t>
            </a:r>
            <a:r>
              <a:rPr lang="en-US" sz="2200" b="1" dirty="0">
                <a:solidFill>
                  <a:srgbClr val="C00000"/>
                </a:solidFill>
              </a:rPr>
              <a:t>name="name" </a:t>
            </a:r>
            <a:r>
              <a:rPr lang="en-US" sz="2200" b="1" dirty="0">
                <a:solidFill>
                  <a:srgbClr val="00B050"/>
                </a:solidFill>
              </a:rPr>
              <a:t>/&gt;</a:t>
            </a:r>
            <a:endParaRPr lang="en-US" sz="2200" dirty="0" smtClean="0"/>
          </a:p>
          <a:p>
            <a:pPr lvl="1"/>
            <a:r>
              <a:rPr lang="en-US" dirty="0" smtClean="0"/>
              <a:t>Radio buttons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1500" b="1" dirty="0">
                <a:solidFill>
                  <a:srgbClr val="00B050"/>
                </a:solidFill>
              </a:rPr>
              <a:t>&lt;</a:t>
            </a:r>
            <a:r>
              <a:rPr lang="en-US" sz="1500" b="1" dirty="0">
                <a:solidFill>
                  <a:srgbClr val="7030A0"/>
                </a:solidFill>
              </a:rPr>
              <a:t>input</a:t>
            </a:r>
            <a:r>
              <a:rPr lang="en-US" sz="1500" b="1" dirty="0">
                <a:solidFill>
                  <a:srgbClr val="00B050"/>
                </a:solidFill>
              </a:rPr>
              <a:t> </a:t>
            </a:r>
            <a:r>
              <a:rPr lang="en-US" sz="1500" b="1" dirty="0">
                <a:solidFill>
                  <a:srgbClr val="0070C0"/>
                </a:solidFill>
              </a:rPr>
              <a:t>type="radio" </a:t>
            </a:r>
            <a:r>
              <a:rPr lang="en-US" sz="1500" b="1" dirty="0">
                <a:solidFill>
                  <a:srgbClr val="C00000"/>
                </a:solidFill>
              </a:rPr>
              <a:t>name</a:t>
            </a:r>
            <a:r>
              <a:rPr lang="en-US" sz="1500" b="1" dirty="0" smtClean="0">
                <a:solidFill>
                  <a:srgbClr val="C00000"/>
                </a:solidFill>
              </a:rPr>
              <a:t>="</a:t>
            </a:r>
            <a:r>
              <a:rPr lang="en-US" sz="1500" b="1" dirty="0" err="1" smtClean="0">
                <a:solidFill>
                  <a:srgbClr val="C00000"/>
                </a:solidFill>
              </a:rPr>
              <a:t>y_or_n</a:t>
            </a:r>
            <a:r>
              <a:rPr lang="en-US" sz="1500" b="1" dirty="0" smtClean="0">
                <a:solidFill>
                  <a:srgbClr val="C00000"/>
                </a:solidFill>
              </a:rPr>
              <a:t>" 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</a:rPr>
              <a:t>="yes"</a:t>
            </a:r>
            <a:r>
              <a:rPr lang="en-US" sz="1500" b="1" dirty="0" smtClean="0">
                <a:solidFill>
                  <a:srgbClr val="00B050"/>
                </a:solidFill>
              </a:rPr>
              <a:t> </a:t>
            </a:r>
            <a:r>
              <a:rPr lang="en-US" sz="1500" b="1" dirty="0">
                <a:solidFill>
                  <a:srgbClr val="00B050"/>
                </a:solidFill>
              </a:rPr>
              <a:t>checked /&gt; </a:t>
            </a:r>
            <a:r>
              <a:rPr lang="en-US" sz="1500" b="1" dirty="0" smtClean="0">
                <a:solidFill>
                  <a:srgbClr val="00B050"/>
                </a:solidFill>
              </a:rPr>
              <a:t>Yes</a:t>
            </a:r>
            <a:endParaRPr lang="en-US" sz="1500" dirty="0" smtClean="0"/>
          </a:p>
          <a:p>
            <a:pPr lvl="1"/>
            <a:r>
              <a:rPr lang="en-US" dirty="0" smtClean="0"/>
              <a:t>Text areas	</a:t>
            </a:r>
            <a:r>
              <a:rPr lang="en-US" sz="1700" b="1" dirty="0">
                <a:solidFill>
                  <a:srgbClr val="00B050"/>
                </a:solidFill>
              </a:rPr>
              <a:t>&lt;</a:t>
            </a:r>
            <a:r>
              <a:rPr lang="en-US" sz="1700" b="1" dirty="0" err="1">
                <a:solidFill>
                  <a:srgbClr val="7030A0"/>
                </a:solidFill>
              </a:rPr>
              <a:t>textarea</a:t>
            </a:r>
            <a:r>
              <a:rPr lang="en-US" sz="1700" b="1" dirty="0">
                <a:solidFill>
                  <a:srgbClr val="7030A0"/>
                </a:solidFill>
              </a:rPr>
              <a:t> </a:t>
            </a:r>
            <a:r>
              <a:rPr lang="en-US" sz="1700" b="1" dirty="0">
                <a:solidFill>
                  <a:srgbClr val="C00000"/>
                </a:solidFill>
              </a:rPr>
              <a:t>name="comments" </a:t>
            </a:r>
            <a:r>
              <a:rPr lang="en-US" sz="1700" b="1" dirty="0">
                <a:solidFill>
                  <a:srgbClr val="00B050"/>
                </a:solidFill>
              </a:rPr>
              <a:t>rows="3"&gt;None&lt;/</a:t>
            </a:r>
            <a:r>
              <a:rPr lang="en-US" sz="1700" b="1" dirty="0" err="1">
                <a:solidFill>
                  <a:srgbClr val="7030A0"/>
                </a:solidFill>
              </a:rPr>
              <a:t>textarea</a:t>
            </a:r>
            <a:r>
              <a:rPr lang="en-US" sz="1700" b="1" dirty="0">
                <a:solidFill>
                  <a:srgbClr val="00B050"/>
                </a:solidFill>
              </a:rPr>
              <a:t>&gt;</a:t>
            </a:r>
            <a:endParaRPr lang="en-US" sz="1700" dirty="0" smtClean="0"/>
          </a:p>
          <a:p>
            <a:pPr lvl="1"/>
            <a:r>
              <a:rPr lang="en-US" dirty="0" smtClean="0"/>
              <a:t>Buttons		</a:t>
            </a:r>
            <a:r>
              <a:rPr lang="en-US" sz="1900" b="1" dirty="0">
                <a:solidFill>
                  <a:srgbClr val="00B050"/>
                </a:solidFill>
              </a:rPr>
              <a:t>&lt;</a:t>
            </a:r>
            <a:r>
              <a:rPr lang="en-US" sz="1900" b="1" dirty="0">
                <a:solidFill>
                  <a:srgbClr val="7030A0"/>
                </a:solidFill>
              </a:rPr>
              <a:t>input</a:t>
            </a:r>
            <a:r>
              <a:rPr lang="en-US" sz="1900" b="1" dirty="0">
                <a:solidFill>
                  <a:srgbClr val="00B050"/>
                </a:solidFill>
              </a:rPr>
              <a:t> </a:t>
            </a:r>
            <a:r>
              <a:rPr lang="en-US" sz="1900" b="1" dirty="0">
                <a:solidFill>
                  <a:srgbClr val="0070C0"/>
                </a:solidFill>
              </a:rPr>
              <a:t>type="button"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value="Push Me!" </a:t>
            </a:r>
            <a:r>
              <a:rPr lang="en-US" sz="1900" b="1" dirty="0">
                <a:solidFill>
                  <a:srgbClr val="00B050"/>
                </a:solidFill>
              </a:rPr>
              <a:t>/&gt;</a:t>
            </a:r>
            <a:endParaRPr lang="en-US" sz="1900" dirty="0" smtClean="0"/>
          </a:p>
          <a:p>
            <a:pPr lvl="1"/>
            <a:r>
              <a:rPr lang="en-US" dirty="0" smtClean="0"/>
              <a:t>Check boxes	</a:t>
            </a:r>
            <a:r>
              <a:rPr lang="en-US" sz="1700" b="1" dirty="0">
                <a:solidFill>
                  <a:srgbClr val="00B050"/>
                </a:solidFill>
              </a:rPr>
              <a:t>&lt;</a:t>
            </a:r>
            <a:r>
              <a:rPr lang="en-US" sz="1700" b="1" dirty="0">
                <a:solidFill>
                  <a:srgbClr val="7030A0"/>
                </a:solidFill>
              </a:rPr>
              <a:t>input</a:t>
            </a:r>
            <a:r>
              <a:rPr lang="en-US" sz="1700" b="1" dirty="0">
                <a:solidFill>
                  <a:srgbClr val="00B050"/>
                </a:solidFill>
              </a:rPr>
              <a:t> </a:t>
            </a:r>
            <a:r>
              <a:rPr lang="en-US" sz="1700" b="1" dirty="0">
                <a:solidFill>
                  <a:srgbClr val="0070C0"/>
                </a:solidFill>
              </a:rPr>
              <a:t>type="checkbox" </a:t>
            </a:r>
            <a:r>
              <a:rPr lang="en-US" sz="1700" b="1" dirty="0">
                <a:solidFill>
                  <a:srgbClr val="C00000"/>
                </a:solidFill>
              </a:rPr>
              <a:t>name</a:t>
            </a:r>
            <a:r>
              <a:rPr lang="en-US" sz="1700" b="1" dirty="0" smtClean="0">
                <a:solidFill>
                  <a:srgbClr val="C00000"/>
                </a:solidFill>
              </a:rPr>
              <a:t>="size"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</a:rPr>
              <a:t>="Large" </a:t>
            </a:r>
            <a:r>
              <a:rPr lang="en-US" sz="1700" b="1" dirty="0">
                <a:solidFill>
                  <a:srgbClr val="00B050"/>
                </a:solidFill>
              </a:rPr>
              <a:t>/&gt; </a:t>
            </a:r>
            <a:r>
              <a:rPr lang="en-US" sz="1700" b="1" dirty="0" smtClean="0">
                <a:solidFill>
                  <a:srgbClr val="00B050"/>
                </a:solidFill>
              </a:rPr>
              <a:t>Large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35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 elements must be enclosed in </a:t>
            </a:r>
            <a:r>
              <a:rPr lang="en-US" dirty="0" smtClean="0">
                <a:solidFill>
                  <a:srgbClr val="00B050"/>
                </a:solidFill>
              </a:rPr>
              <a:t>&lt;form&gt; </a:t>
            </a:r>
            <a:r>
              <a:rPr lang="en-US" dirty="0" smtClean="0"/>
              <a:t>tags.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&lt;form&gt; </a:t>
            </a:r>
            <a:r>
              <a:rPr lang="en-US" dirty="0" smtClean="0"/>
              <a:t>tag has an </a:t>
            </a:r>
            <a:r>
              <a:rPr lang="en-US" dirty="0" smtClean="0">
                <a:solidFill>
                  <a:srgbClr val="00B050"/>
                </a:solidFill>
              </a:rPr>
              <a:t>action</a:t>
            </a:r>
            <a:r>
              <a:rPr lang="en-US" dirty="0" smtClean="0"/>
              <a:t> attribute that specifies what URL to send the data to: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&lt;form action="</a:t>
            </a:r>
            <a:r>
              <a:rPr lang="en-US" b="1" dirty="0" err="1">
                <a:solidFill>
                  <a:srgbClr val="7030A0"/>
                </a:solidFill>
              </a:rPr>
              <a:t>send_to.cgi</a:t>
            </a:r>
            <a:r>
              <a:rPr lang="en-US" b="1" dirty="0">
                <a:solidFill>
                  <a:srgbClr val="00B050"/>
                </a:solidFill>
              </a:rPr>
              <a:t>" method="post"&gt;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&lt;form action="</a:t>
            </a:r>
            <a:r>
              <a:rPr lang="en-US" b="1" dirty="0" err="1">
                <a:solidFill>
                  <a:srgbClr val="7030A0"/>
                </a:solidFill>
              </a:rPr>
              <a:t>send_to.cgi</a:t>
            </a:r>
            <a:r>
              <a:rPr lang="en-US" b="1" dirty="0">
                <a:solidFill>
                  <a:srgbClr val="00B050"/>
                </a:solidFill>
              </a:rPr>
              <a:t>" method="post"&gt;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Name: &lt;input type="text" name="name" /&gt;&lt;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Username: &lt;input type="text" name="user" /&gt;&lt;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Password: &lt;input type="password" name="</a:t>
            </a:r>
            <a:r>
              <a:rPr lang="en-US" b="1" dirty="0" err="1">
                <a:solidFill>
                  <a:srgbClr val="00B050"/>
                </a:solidFill>
              </a:rPr>
              <a:t>pwd</a:t>
            </a:r>
            <a:r>
              <a:rPr lang="en-US" b="1" dirty="0">
                <a:solidFill>
                  <a:srgbClr val="00B050"/>
                </a:solidFill>
              </a:rPr>
              <a:t>" /&gt;&lt;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type="button" value="Push Me!" /&gt;&lt;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Student Type: 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type="radio" name="</a:t>
            </a:r>
            <a:r>
              <a:rPr lang="en-US" b="1" dirty="0" err="1">
                <a:solidFill>
                  <a:srgbClr val="00B050"/>
                </a:solidFill>
              </a:rPr>
              <a:t>s_type</a:t>
            </a:r>
            <a:r>
              <a:rPr lang="en-US" b="1" dirty="0">
                <a:solidFill>
                  <a:srgbClr val="00B050"/>
                </a:solidFill>
              </a:rPr>
              <a:t>" value="</a:t>
            </a:r>
            <a:r>
              <a:rPr lang="en-US" b="1" dirty="0" err="1">
                <a:solidFill>
                  <a:srgbClr val="00B050"/>
                </a:solidFill>
              </a:rPr>
              <a:t>ugrad</a:t>
            </a:r>
            <a:r>
              <a:rPr lang="en-US" b="1" dirty="0">
                <a:solidFill>
                  <a:srgbClr val="00B050"/>
                </a:solidFill>
              </a:rPr>
              <a:t>" checked /&gt; Undergraduate&lt;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type="radio" name="</a:t>
            </a:r>
            <a:r>
              <a:rPr lang="en-US" b="1" dirty="0" err="1">
                <a:solidFill>
                  <a:srgbClr val="00B050"/>
                </a:solidFill>
              </a:rPr>
              <a:t>s_type</a:t>
            </a:r>
            <a:r>
              <a:rPr lang="en-US" b="1" dirty="0">
                <a:solidFill>
                  <a:srgbClr val="00B050"/>
                </a:solidFill>
              </a:rPr>
              <a:t>" value="grad" /&gt; Graduate&lt;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Language: 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type="checkbox" name="language" value="English" /&gt; I speak English&lt;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type="checkbox" name="language" value="Other" /&gt; I speak another language&lt;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Comments: 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</a:t>
            </a:r>
            <a:r>
              <a:rPr lang="en-US" b="1" dirty="0" err="1">
                <a:solidFill>
                  <a:srgbClr val="00B050"/>
                </a:solidFill>
              </a:rPr>
              <a:t>textarea</a:t>
            </a:r>
            <a:r>
              <a:rPr lang="en-US" b="1" dirty="0">
                <a:solidFill>
                  <a:srgbClr val="00B050"/>
                </a:solidFill>
              </a:rPr>
              <a:t> name="comments" rows="3"&gt;None&lt;/</a:t>
            </a:r>
            <a:r>
              <a:rPr lang="en-US" b="1" dirty="0" err="1">
                <a:solidFill>
                  <a:srgbClr val="00B050"/>
                </a:solidFill>
              </a:rPr>
              <a:t>textarea</a:t>
            </a:r>
            <a:r>
              <a:rPr lang="en-US" b="1" dirty="0">
                <a:solidFill>
                  <a:srgbClr val="00B050"/>
                </a:solidFill>
              </a:rPr>
              <a:t>&gt;&lt;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&lt;input type="submit" value="Submit"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	&lt;input type="reset" value="Reset All" /&gt;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&lt;/form&gt;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1675275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 don’t need to </a:t>
            </a:r>
            <a:r>
              <a:rPr lang="en-US" sz="2800" dirty="0" err="1" smtClean="0">
                <a:solidFill>
                  <a:srgbClr val="0070C0"/>
                </a:solidFill>
              </a:rPr>
              <a:t>chmod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HTML files!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5486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 input is a special button that submits the form when clicked!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&lt;head&gt;&lt;title&gt;First Interactive Form&lt;/title&gt;&lt;/head&gt;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&lt;body&gt;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&lt;form action="</a:t>
            </a:r>
            <a:r>
              <a:rPr lang="en-US" sz="2400" b="1" dirty="0" err="1">
                <a:solidFill>
                  <a:srgbClr val="7030A0"/>
                </a:solidFill>
              </a:rPr>
              <a:t>name.cgi</a:t>
            </a:r>
            <a:r>
              <a:rPr lang="en-US" sz="2400" b="1" dirty="0">
                <a:solidFill>
                  <a:srgbClr val="00B050"/>
                </a:solidFill>
              </a:rPr>
              <a:t>" method="post"&gt;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	Please enter your name: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	&lt;input type="text" name="name" /&gt;&lt;</a:t>
            </a:r>
            <a:r>
              <a:rPr lang="en-US" sz="2400" b="1" dirty="0" err="1">
                <a:solidFill>
                  <a:srgbClr val="00B050"/>
                </a:solidFill>
              </a:rPr>
              <a:t>br</a:t>
            </a:r>
            <a:r>
              <a:rPr lang="en-US" sz="2400" b="1" dirty="0">
                <a:solidFill>
                  <a:srgbClr val="00B050"/>
                </a:solidFill>
              </a:rPr>
              <a:t> /&gt;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	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&lt;input type="submit" value="Submit" /&gt;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&lt;/form&gt; </a:t>
            </a:r>
          </a:p>
          <a:p>
            <a:pPr marL="118872" indent="0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&lt;/body&gt;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52578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Save this as </a:t>
            </a:r>
            <a:r>
              <a:rPr lang="en-US" sz="2800" dirty="0" smtClean="0">
                <a:solidFill>
                  <a:srgbClr val="0070C0"/>
                </a:solidFill>
              </a:rPr>
              <a:t>name.html</a:t>
            </a:r>
            <a:r>
              <a:rPr lang="en-US" sz="2800" dirty="0" smtClean="0"/>
              <a:t> and upload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5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CGI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257800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#! /</a:t>
            </a:r>
            <a:r>
              <a:rPr lang="en-US" b="1" dirty="0" err="1">
                <a:solidFill>
                  <a:srgbClr val="FF0000"/>
                </a:solidFill>
              </a:rPr>
              <a:t>usr</a:t>
            </a:r>
            <a:r>
              <a:rPr lang="en-US" b="1" dirty="0">
                <a:solidFill>
                  <a:srgbClr val="FF0000"/>
                </a:solidFill>
              </a:rPr>
              <a:t>/bin/</a:t>
            </a:r>
            <a:r>
              <a:rPr lang="en-US" b="1" dirty="0" err="1">
                <a:solidFill>
                  <a:srgbClr val="FF0000"/>
                </a:solidFill>
              </a:rPr>
              <a:t>env</a:t>
            </a:r>
            <a:r>
              <a:rPr lang="en-US" b="1" dirty="0">
                <a:solidFill>
                  <a:srgbClr val="FF0000"/>
                </a:solidFill>
              </a:rPr>
              <a:t> python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print 'Content-type: text/html\n'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b="1" dirty="0" err="1">
                <a:solidFill>
                  <a:srgbClr val="7030A0"/>
                </a:solidFill>
              </a:rPr>
              <a:t>cgi</a:t>
            </a: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form = </a:t>
            </a:r>
            <a:r>
              <a:rPr lang="en-US" b="1" dirty="0" err="1">
                <a:solidFill>
                  <a:srgbClr val="7030A0"/>
                </a:solidFill>
              </a:rPr>
              <a:t>cgi.FieldStorage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  #parses form data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html = """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&lt;head&gt;&lt;title&gt;Form in CGI&lt;/title&gt;&lt;/head&gt;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&lt;h1&gt;Greetings!&lt;/h1&gt;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&lt;p&gt;%s&lt;/p</a:t>
            </a:r>
            <a:r>
              <a:rPr lang="en-US" b="1" dirty="0" smtClean="0">
                <a:solidFill>
                  <a:srgbClr val="FF0000"/>
                </a:solidFill>
              </a:rPr>
              <a:t>&gt;		#says we’ll insert this value later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&lt;/body&gt;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&lt;/html&gt;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"""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not 'name' in form</a:t>
            </a:r>
            <a:r>
              <a:rPr lang="en-US" b="1" dirty="0" smtClean="0">
                <a:solidFill>
                  <a:srgbClr val="FF0000"/>
                </a:solidFill>
              </a:rPr>
              <a:t>:		#triggers if name was blank!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html % 'Who are you</a:t>
            </a:r>
            <a:r>
              <a:rPr lang="en-US" b="1" dirty="0" smtClean="0">
                <a:solidFill>
                  <a:srgbClr val="FF0000"/>
                </a:solidFill>
              </a:rPr>
              <a:t>?'	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print html % ('Hello, ' + </a:t>
            </a:r>
            <a:r>
              <a:rPr lang="en-US" b="1" dirty="0">
                <a:solidFill>
                  <a:srgbClr val="7030A0"/>
                </a:solidFill>
              </a:rPr>
              <a:t>form['name'].value</a:t>
            </a:r>
            <a:r>
              <a:rPr lang="en-US" b="1" dirty="0">
                <a:solidFill>
                  <a:srgbClr val="FF0000"/>
                </a:solidFill>
              </a:rPr>
              <a:t>)	</a:t>
            </a:r>
            <a:r>
              <a:rPr lang="en-US" b="1" dirty="0" smtClean="0">
                <a:solidFill>
                  <a:srgbClr val="FF0000"/>
                </a:solidFill>
              </a:rPr>
              <a:t>#gets the value of the name input</a:t>
            </a: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17526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Save this as </a:t>
            </a:r>
            <a:r>
              <a:rPr lang="en-US" sz="2800" dirty="0" err="1" smtClean="0">
                <a:solidFill>
                  <a:srgbClr val="0070C0"/>
                </a:solidFill>
              </a:rPr>
              <a:t>name.cgi</a:t>
            </a:r>
            <a:r>
              <a:rPr lang="en-US" sz="2800" dirty="0" smtClean="0"/>
              <a:t>, and don’t forget to </a:t>
            </a:r>
            <a:r>
              <a:rPr lang="en-US" sz="2800" dirty="0" err="1" smtClean="0">
                <a:solidFill>
                  <a:srgbClr val="0070C0"/>
                </a:solidFill>
              </a:rPr>
              <a:t>chmod</a:t>
            </a:r>
            <a:r>
              <a:rPr lang="en-US" sz="2800" dirty="0" smtClean="0">
                <a:solidFill>
                  <a:srgbClr val="0070C0"/>
                </a:solidFill>
              </a:rPr>
              <a:t> 755 </a:t>
            </a:r>
            <a:r>
              <a:rPr lang="en-US" sz="2800" dirty="0" smtClean="0"/>
              <a:t>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cgi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form = </a:t>
            </a:r>
            <a:r>
              <a:rPr lang="en-US" sz="2400" b="1" dirty="0" err="1">
                <a:solidFill>
                  <a:srgbClr val="7030A0"/>
                </a:solidFill>
              </a:rPr>
              <a:t>cgi.FieldStorage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orm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now has a dictionary-like object where the form element’s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attribute is the key, and the form element’s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(user-typed or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 attribute) is the value</a:t>
            </a:r>
          </a:p>
          <a:p>
            <a:endParaRPr lang="en-US" dirty="0"/>
          </a:p>
          <a:p>
            <a:r>
              <a:rPr lang="en-US" dirty="0" smtClean="0"/>
              <a:t>If you print it out, this is what you’ll get:</a:t>
            </a:r>
          </a:p>
          <a:p>
            <a:pPr marL="118872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FieldStorage</a:t>
            </a:r>
            <a:r>
              <a:rPr lang="en-US" sz="2000" b="1" dirty="0">
                <a:solidFill>
                  <a:srgbClr val="FF0000"/>
                </a:solidFill>
              </a:rPr>
              <a:t>(None, None, [</a:t>
            </a:r>
            <a:r>
              <a:rPr lang="en-US" sz="2000" b="1" dirty="0" err="1">
                <a:solidFill>
                  <a:srgbClr val="FF0000"/>
                </a:solidFill>
              </a:rPr>
              <a:t>MiniFieldStorage</a:t>
            </a:r>
            <a:r>
              <a:rPr lang="en-US" sz="2000" b="1" dirty="0">
                <a:solidFill>
                  <a:srgbClr val="FF0000"/>
                </a:solidFill>
              </a:rPr>
              <a:t>('name', </a:t>
            </a:r>
            <a:r>
              <a:rPr lang="en-US" sz="2000" b="1" dirty="0" smtClean="0">
                <a:solidFill>
                  <a:srgbClr val="FF0000"/>
                </a:solidFill>
              </a:rPr>
              <a:t>'J')])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4 - &amp;quot;Questions?&amp;quot;&quot;/&gt;&lt;property id=&quot;20307&quot; value=&quot;399&quot;/&gt;&lt;/object&gt;&lt;object type=&quot;3&quot; unique_id=&quot;10596&quot;&gt;&lt;property id=&quot;20148&quot; value=&quot;5&quot;/&gt;&lt;property id=&quot;20300&quot; value=&quot;Slide 5 - &amp;quot;HTML Forms and CGI&amp;quot;&quot;/&gt;&lt;property id=&quot;20307&quot; value=&quot;408&quot;/&gt;&lt;/object&gt;&lt;object type=&quot;3&quot; unique_id=&quot;10688&quot;&gt;&lt;property id=&quot;20148&quot; value=&quot;5&quot;/&gt;&lt;property id=&quot;20300&quot; value=&quot;Slide 6 - &amp;quot;HTML Form elements&amp;quot;&quot;/&gt;&lt;property id=&quot;20307&quot; value=&quot;409&quot;/&gt;&lt;/object&gt;&lt;object type=&quot;3&quot; unique_id=&quot;10689&quot;&gt;&lt;property id=&quot;20148&quot; value=&quot;5&quot;/&gt;&lt;property id=&quot;20300&quot; value=&quot;Slide 7 - &amp;quot;Simpler Form&amp;quot;&quot;/&gt;&lt;property id=&quot;20307&quot; value=&quot;410&quot;/&gt;&lt;/object&gt;&lt;object type=&quot;3&quot; unique_id=&quot;10857&quot;&gt;&lt;property id=&quot;20148&quot; value=&quot;5&quot;/&gt;&lt;property id=&quot;20300&quot; value=&quot;Slide 8 - &amp;quot;Form CGI Handler&amp;quot;&quot;/&gt;&lt;property id=&quot;20307&quot; value=&quot;413&quot;/&gt;&lt;/object&gt;&lt;object type=&quot;3&quot; unique_id=&quot;10931&quot;&gt;&lt;property id=&quot;20148&quot; value=&quot;5&quot;/&gt;&lt;property id=&quot;20300&quot; value=&quot;Slide 9 - &amp;quot;HTML Forms and CGI&amp;quot;&quot;/&gt;&lt;property id=&quot;20307&quot; value=&quot;414&quot;/&gt;&lt;/object&gt;&lt;object type=&quot;3&quot; unique_id=&quot;10932&quot;&gt;&lt;property id=&quot;20148&quot; value=&quot;5&quot;/&gt;&lt;property id=&quot;20300&quot; value=&quot;Slide 10 - &amp;quot;HTML Forms and CGI&amp;quot;&quot;/&gt;&lt;property id=&quot;20307&quot; value=&quot;416&quot;/&gt;&lt;/object&gt;&lt;object type=&quot;3&quot; unique_id=&quot;11201&quot;&gt;&lt;property id=&quot;20148&quot; value=&quot;5&quot;/&gt;&lt;property id=&quot;20300&quot; value=&quot;Slide 12 - &amp;quot;Calculate (HTML Solution)&amp;quot;&quot;/&gt;&lt;property id=&quot;20307&quot; value=&quot;418&quot;/&gt;&lt;/object&gt;&lt;object type=&quot;3&quot; unique_id=&quot;11202&quot;&gt;&lt;property id=&quot;20148&quot; value=&quot;5&quot;/&gt;&lt;property id=&quot;20300&quot; value=&quot;Slide 2 - &amp;quot;Tables.cgi (Group Work)&amp;quot;&quot;/&gt;&lt;property id=&quot;20307&quot; value=&quot;434&quot;/&gt;&lt;/object&gt;&lt;object type=&quot;3&quot; unique_id=&quot;11203&quot;&gt;&lt;property id=&quot;20148&quot; value=&quot;5&quot;/&gt;&lt;property id=&quot;20300&quot; value=&quot;Slide 3 - &amp;quot;Tables.cgi (Solution)&amp;quot;&quot;/&gt;&lt;property id=&quot;20307&quot; value=&quot;435&quot;/&gt;&lt;/object&gt;&lt;object type=&quot;3&quot; unique_id=&quot;11204&quot;&gt;&lt;property id=&quot;20148&quot; value=&quot;5&quot;/&gt;&lt;property id=&quot;20300&quot; value=&quot;Slide 4 - &amp;quot;HTML Forms and CGI&amp;quot;&quot;/&gt;&lt;property id=&quot;20307&quot; value=&quot;407&quot;/&gt;&lt;/object&gt;&lt;object type=&quot;3&quot; unique_id=&quot;11205&quot;&gt;&lt;property id=&quot;20148&quot; value=&quot;5&quot;/&gt;&lt;property id=&quot;20300&quot; value=&quot;Slide 11 - &amp;quot;Calculate (Group Work)&amp;quot;&quot;/&gt;&lt;property id=&quot;20307&quot; value=&quot;417&quot;/&gt;&lt;/object&gt;&lt;object type=&quot;3&quot; unique_id=&quot;11206&quot;&gt;&lt;property id=&quot;20148&quot; value=&quot;5&quot;/&gt;&lt;property id=&quot;20300&quot; value=&quot;Slide 13 - &amp;quot;Calculate (Python Solution)&amp;quot;&quot;/&gt;&lt;property id=&quot;20307&quot; value=&quot;41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1829</TotalTime>
  <Words>740</Words>
  <Application>Microsoft Office PowerPoint</Application>
  <PresentationFormat>On-screen Show (4:3)</PresentationFormat>
  <Paragraphs>202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I211 – Information Infrastructure II</vt:lpstr>
      <vt:lpstr>Tables.cgi (Group Work)</vt:lpstr>
      <vt:lpstr>Tables.cgi (Solution)</vt:lpstr>
      <vt:lpstr>HTML Forms and CGI</vt:lpstr>
      <vt:lpstr>HTML Forms and CGI</vt:lpstr>
      <vt:lpstr>HTML Form elements</vt:lpstr>
      <vt:lpstr>Simpler Form</vt:lpstr>
      <vt:lpstr>Form CGI Handler</vt:lpstr>
      <vt:lpstr>HTML Forms and CGI</vt:lpstr>
      <vt:lpstr>HTML Forms and CGI</vt:lpstr>
      <vt:lpstr>Calculate (Group Work)</vt:lpstr>
      <vt:lpstr>Calculate (HTML Solution)</vt:lpstr>
      <vt:lpstr>Calculate (Python 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221</cp:revision>
  <dcterms:created xsi:type="dcterms:W3CDTF">2011-05-09T18:33:34Z</dcterms:created>
  <dcterms:modified xsi:type="dcterms:W3CDTF">2014-07-22T19:30:59Z</dcterms:modified>
</cp:coreProperties>
</file>