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0"/>
  </p:notesMasterIdLst>
  <p:sldIdLst>
    <p:sldId id="256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8" r:id="rId19"/>
    <p:sldId id="416" r:id="rId20"/>
    <p:sldId id="433" r:id="rId21"/>
    <p:sldId id="434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30" r:id="rId32"/>
    <p:sldId id="429" r:id="rId33"/>
    <p:sldId id="432" r:id="rId34"/>
    <p:sldId id="431" r:id="rId35"/>
    <p:sldId id="46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65" r:id="rId52"/>
    <p:sldId id="466" r:id="rId53"/>
    <p:sldId id="450" r:id="rId54"/>
    <p:sldId id="451" r:id="rId55"/>
    <p:sldId id="469" r:id="rId56"/>
    <p:sldId id="467" r:id="rId57"/>
    <p:sldId id="468" r:id="rId58"/>
    <p:sldId id="399" r:id="rId59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4" autoAdjust="0"/>
    <p:restoredTop sz="94660"/>
  </p:normalViewPr>
  <p:slideViewPr>
    <p:cSldViewPr>
      <p:cViewPr varScale="1">
        <p:scale>
          <a:sx n="103" d="100"/>
          <a:sy n="103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ilytech.com/DEA+and+ATT+Storing+Your+Phone+Calls+4+Billion+Per+Day+Since+2007/article33290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0/en/creating-tables.html" TargetMode="External"/><Relationship Id="rId2" Type="http://schemas.openxmlformats.org/officeDocument/2006/relationships/hyperlink" Target="http://www.tutorialspoint.com/mysql/mysql-data-type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DBMS should not allow you to mess up the data!</a:t>
            </a:r>
          </a:p>
          <a:p>
            <a:endParaRPr lang="en-US" dirty="0"/>
          </a:p>
          <a:p>
            <a:pPr lvl="1"/>
            <a:r>
              <a:rPr lang="en-US" dirty="0" smtClean="0"/>
              <a:t>If you delete a person from the system, should all records related to them be deleted?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should not be able to set a due date before today’s date.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should not be able to enter duplicate records (usually).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importantly, a DBMS should allow us to efficiently query data!</a:t>
            </a:r>
          </a:p>
          <a:p>
            <a:endParaRPr lang="en-US" dirty="0"/>
          </a:p>
          <a:p>
            <a:pPr lvl="1"/>
            <a:r>
              <a:rPr lang="en-US" dirty="0" smtClean="0"/>
              <a:t>Find all patients admitted on </a:t>
            </a:r>
            <a:r>
              <a:rPr lang="en-US" dirty="0" smtClean="0">
                <a:solidFill>
                  <a:srgbClr val="7030A0"/>
                </a:solidFill>
              </a:rPr>
              <a:t>last Thursday</a:t>
            </a:r>
          </a:p>
          <a:p>
            <a:endParaRPr lang="en-US" dirty="0"/>
          </a:p>
          <a:p>
            <a:pPr lvl="1"/>
            <a:r>
              <a:rPr lang="en-US" dirty="0" smtClean="0"/>
              <a:t>Find all students </a:t>
            </a:r>
            <a:r>
              <a:rPr lang="en-US" dirty="0" smtClean="0">
                <a:solidFill>
                  <a:srgbClr val="7030A0"/>
                </a:solidFill>
              </a:rPr>
              <a:t>enrolled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7030A0"/>
                </a:solidFill>
              </a:rPr>
              <a:t>I211</a:t>
            </a:r>
            <a:r>
              <a:rPr lang="en-US" dirty="0" smtClean="0"/>
              <a:t> who are not </a:t>
            </a:r>
            <a:r>
              <a:rPr lang="en-US" dirty="0" smtClean="0">
                <a:solidFill>
                  <a:srgbClr val="7030A0"/>
                </a:solidFill>
              </a:rPr>
              <a:t>enrolled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7030A0"/>
                </a:solidFill>
              </a:rPr>
              <a:t>C241</a:t>
            </a:r>
          </a:p>
          <a:p>
            <a:endParaRPr lang="en-US" dirty="0"/>
          </a:p>
          <a:p>
            <a:pPr lvl="1"/>
            <a:r>
              <a:rPr lang="en-US" dirty="0" smtClean="0"/>
              <a:t>Find all stocks whose </a:t>
            </a:r>
            <a:r>
              <a:rPr lang="en-US" dirty="0" smtClean="0">
                <a:solidFill>
                  <a:srgbClr val="7030A0"/>
                </a:solidFill>
              </a:rPr>
              <a:t>volume</a:t>
            </a:r>
            <a:r>
              <a:rPr lang="en-US" dirty="0" smtClean="0"/>
              <a:t> was </a:t>
            </a:r>
            <a:r>
              <a:rPr lang="en-US" dirty="0" smtClean="0">
                <a:solidFill>
                  <a:srgbClr val="7030A0"/>
                </a:solidFill>
              </a:rPr>
              <a:t>&gt; 200,000</a:t>
            </a:r>
            <a:r>
              <a:rPr lang="en-US" dirty="0" smtClean="0"/>
              <a:t> last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why use a DB?</a:t>
            </a:r>
          </a:p>
          <a:p>
            <a:endParaRPr lang="en-US" dirty="0"/>
          </a:p>
          <a:p>
            <a:r>
              <a:rPr lang="en-US" dirty="0" smtClean="0"/>
              <a:t>We can already do these queries with an XML file of data and Python</a:t>
            </a:r>
          </a:p>
          <a:p>
            <a:endParaRPr lang="en-US" dirty="0"/>
          </a:p>
          <a:p>
            <a:r>
              <a:rPr lang="en-US" dirty="0" smtClean="0"/>
              <a:t>But if we have 2,000,000 records and need the result in &lt; 2 seconds…</a:t>
            </a:r>
          </a:p>
          <a:p>
            <a:endParaRPr lang="en-US" dirty="0"/>
          </a:p>
          <a:p>
            <a:r>
              <a:rPr lang="en-US" dirty="0" smtClean="0"/>
              <a:t>Time to move to a real DBMS!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15400" cy="4625609"/>
          </a:xfrm>
        </p:spPr>
        <p:txBody>
          <a:bodyPr/>
          <a:lstStyle/>
          <a:p>
            <a:r>
              <a:rPr lang="en-US" dirty="0" smtClean="0"/>
              <a:t>Data can be broken into units that are fundamentally related</a:t>
            </a:r>
          </a:p>
          <a:p>
            <a:endParaRPr lang="en-US" dirty="0"/>
          </a:p>
          <a:p>
            <a:r>
              <a:rPr lang="en-US" dirty="0" smtClean="0"/>
              <a:t>Multiple people could live at the same address, and each person might have multiple phone numbers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953000"/>
            <a:ext cx="30003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0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10600" cy="4800600"/>
          </a:xfrm>
        </p:spPr>
        <p:txBody>
          <a:bodyPr/>
          <a:lstStyle/>
          <a:p>
            <a:r>
              <a:rPr lang="en-US" dirty="0" smtClean="0"/>
              <a:t>We start out with </a:t>
            </a:r>
            <a:r>
              <a:rPr lang="en-US" b="1" dirty="0" smtClean="0"/>
              <a:t>tables</a:t>
            </a:r>
            <a:r>
              <a:rPr lang="en-US" dirty="0" smtClean="0"/>
              <a:t> containing information. Tables are also called </a:t>
            </a:r>
            <a:r>
              <a:rPr lang="en-US" b="1" dirty="0" smtClean="0"/>
              <a:t>entities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table has one or more columns, called </a:t>
            </a:r>
            <a:r>
              <a:rPr lang="en-US" b="1" dirty="0" smtClean="0"/>
              <a:t>fields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table has zero or more rows, called </a:t>
            </a:r>
            <a:r>
              <a:rPr lang="en-US" b="1" dirty="0" smtClean="0"/>
              <a:t>records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876800"/>
            <a:ext cx="30003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7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2672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Relationships</a:t>
            </a:r>
            <a:r>
              <a:rPr lang="en-US" dirty="0" smtClean="0"/>
              <a:t> are formed when data in a field in one table matches data in a field in another table.</a:t>
            </a:r>
          </a:p>
          <a:p>
            <a:endParaRPr lang="en-US" dirty="0"/>
          </a:p>
          <a:p>
            <a:r>
              <a:rPr lang="en-US" dirty="0" smtClean="0"/>
              <a:t>Thus, a map of the relationships in a database is called an </a:t>
            </a:r>
            <a:r>
              <a:rPr lang="en-US" b="1" dirty="0" smtClean="0"/>
              <a:t>ER Diagram </a:t>
            </a:r>
            <a:r>
              <a:rPr lang="en-US" dirty="0" smtClean="0"/>
              <a:t>(Entity-Relationship)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50" y="4495419"/>
            <a:ext cx="3836595" cy="203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30003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62612" y="1696016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‘table’ in Excel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4038600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Three tables in a relational DB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96000" y="4407932"/>
            <a:ext cx="228600" cy="2402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7400" y="4375285"/>
            <a:ext cx="736363" cy="17207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62800" y="4375285"/>
            <a:ext cx="357187" cy="2729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15400" cy="46256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Choosing how many tables should be used and what data they should contain is a large part of setting up a good DB</a:t>
            </a:r>
          </a:p>
          <a:p>
            <a:endParaRPr lang="en-US" dirty="0"/>
          </a:p>
          <a:p>
            <a:r>
              <a:rPr lang="en-US" dirty="0" smtClean="0"/>
              <a:t>It’s a complicated topic with an entire field of study devoted to it, and well-established rules for design</a:t>
            </a:r>
          </a:p>
          <a:p>
            <a:endParaRPr lang="en-US" dirty="0"/>
          </a:p>
          <a:p>
            <a:r>
              <a:rPr lang="en-US" dirty="0" smtClean="0"/>
              <a:t>Try to think about </a:t>
            </a:r>
            <a:r>
              <a:rPr lang="en-US" i="1" dirty="0" smtClean="0"/>
              <a:t>how</a:t>
            </a:r>
            <a:r>
              <a:rPr lang="en-US" dirty="0" smtClean="0"/>
              <a:t> the data will be used. If there can be more than one </a:t>
            </a:r>
            <a:r>
              <a:rPr lang="en-US" dirty="0" smtClean="0">
                <a:solidFill>
                  <a:srgbClr val="7030A0"/>
                </a:solidFill>
              </a:rPr>
              <a:t>Y</a:t>
            </a:r>
            <a:r>
              <a:rPr lang="en-US" dirty="0" smtClean="0"/>
              <a:t> that goes with 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Y</a:t>
            </a:r>
            <a:r>
              <a:rPr lang="en-US" dirty="0" smtClean="0"/>
              <a:t> probably need their own tables.</a:t>
            </a:r>
          </a:p>
          <a:p>
            <a:endParaRPr lang="en-US" dirty="0"/>
          </a:p>
          <a:p>
            <a:r>
              <a:rPr lang="en-US" dirty="0" smtClean="0"/>
              <a:t>Think of tables as </a:t>
            </a:r>
            <a:r>
              <a:rPr lang="en-US" i="1" dirty="0" smtClean="0"/>
              <a:t>whole objects</a:t>
            </a:r>
            <a:r>
              <a:rPr lang="en-US" dirty="0" smtClean="0"/>
              <a:t> or </a:t>
            </a:r>
            <a:r>
              <a:rPr lang="en-US" i="1" dirty="0" smtClean="0"/>
              <a:t>concepts</a:t>
            </a:r>
            <a:r>
              <a:rPr lang="en-US" dirty="0" smtClean="0"/>
              <a:t> if this helps.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Tables need fields that </a:t>
            </a:r>
            <a:r>
              <a:rPr lang="en-US" i="1" dirty="0" smtClean="0"/>
              <a:t>connect</a:t>
            </a:r>
            <a:r>
              <a:rPr lang="en-US" dirty="0" smtClean="0"/>
              <a:t> them to other tables. </a:t>
            </a:r>
          </a:p>
          <a:p>
            <a:pPr lvl="1"/>
            <a:r>
              <a:rPr lang="en-US" dirty="0" smtClean="0"/>
              <a:t>For example, in a hospital, a </a:t>
            </a:r>
            <a:r>
              <a:rPr lang="en-US" dirty="0" smtClean="0">
                <a:solidFill>
                  <a:srgbClr val="7030A0"/>
                </a:solidFill>
              </a:rPr>
              <a:t>Physician</a:t>
            </a:r>
            <a:r>
              <a:rPr lang="en-US" dirty="0" smtClean="0"/>
              <a:t> might deliver a </a:t>
            </a:r>
            <a:r>
              <a:rPr lang="en-US" dirty="0" smtClean="0">
                <a:solidFill>
                  <a:srgbClr val="7030A0"/>
                </a:solidFill>
              </a:rPr>
              <a:t>Baby</a:t>
            </a:r>
            <a:r>
              <a:rPr lang="en-US" dirty="0" smtClean="0"/>
              <a:t> for a </a:t>
            </a:r>
            <a:r>
              <a:rPr lang="en-US" dirty="0" smtClean="0">
                <a:solidFill>
                  <a:srgbClr val="7030A0"/>
                </a:solidFill>
              </a:rPr>
              <a:t>Mother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Since there could be 2 doctors with the same name, or 2 mothers with the same name, we need to use </a:t>
            </a:r>
            <a:r>
              <a:rPr lang="en-US" b="1" dirty="0" smtClean="0"/>
              <a:t>unique ID numbers </a:t>
            </a:r>
            <a:r>
              <a:rPr lang="en-US" dirty="0" smtClean="0"/>
              <a:t>instead! </a:t>
            </a:r>
          </a:p>
          <a:p>
            <a:pPr lvl="1"/>
            <a:r>
              <a:rPr lang="en-US" dirty="0" smtClean="0"/>
              <a:t>This is why we all have lots of ID numbers:</a:t>
            </a:r>
            <a:br>
              <a:rPr lang="en-US" dirty="0" smtClean="0"/>
            </a:br>
            <a:r>
              <a:rPr lang="en-US" dirty="0" smtClean="0"/>
              <a:t>	SSN, University ID #, DL #,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hospital, a Physician might deliver a Baby for a Mother.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Baby table has a field for </a:t>
            </a:r>
            <a:r>
              <a:rPr lang="en-US" i="1" dirty="0" smtClean="0"/>
              <a:t>Mother#</a:t>
            </a:r>
            <a:r>
              <a:rPr lang="en-US" dirty="0" smtClean="0"/>
              <a:t>, which can be used to find a mother in the Mother table!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41719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7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popular DB for web applications, since it’s free</a:t>
            </a:r>
          </a:p>
          <a:p>
            <a:endParaRPr lang="en-US" dirty="0"/>
          </a:p>
          <a:p>
            <a:r>
              <a:rPr lang="en-US" dirty="0" smtClean="0"/>
              <a:t>SQL stands for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dirty="0" smtClean="0"/>
              <a:t>tructured </a:t>
            </a:r>
            <a:r>
              <a:rPr lang="en-US" b="1" dirty="0" smtClean="0">
                <a:solidFill>
                  <a:srgbClr val="0070C0"/>
                </a:solidFill>
              </a:rPr>
              <a:t>Q</a:t>
            </a:r>
            <a:r>
              <a:rPr lang="en-US" b="1" dirty="0" smtClean="0"/>
              <a:t>uery </a:t>
            </a:r>
            <a:r>
              <a:rPr lang="en-US" b="1" dirty="0" smtClean="0">
                <a:solidFill>
                  <a:srgbClr val="0070C0"/>
                </a:solidFill>
              </a:rPr>
              <a:t>L</a:t>
            </a:r>
            <a:r>
              <a:rPr lang="en-US" b="1" dirty="0" smtClean="0"/>
              <a:t>anguage</a:t>
            </a:r>
          </a:p>
          <a:p>
            <a:endParaRPr lang="en-US" dirty="0"/>
          </a:p>
          <a:p>
            <a:r>
              <a:rPr lang="en-US" dirty="0" smtClean="0"/>
              <a:t>Standard SQL works with almost any modern DBMS</a:t>
            </a:r>
          </a:p>
          <a:p>
            <a:endParaRPr lang="en-US" dirty="0"/>
          </a:p>
          <a:p>
            <a:r>
              <a:rPr lang="en-US" b="1" dirty="0" smtClean="0"/>
              <a:t>T-SQL</a:t>
            </a:r>
            <a:r>
              <a:rPr lang="en-US" dirty="0" smtClean="0"/>
              <a:t> – An extension to SQL used by Microsoft for its products (SQL Server). T-SQL commands will not work with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comes from many sources and in many formats</a:t>
            </a:r>
          </a:p>
          <a:p>
            <a:pPr lvl="1"/>
            <a:r>
              <a:rPr lang="en-US" dirty="0" smtClean="0"/>
              <a:t>Medical records</a:t>
            </a:r>
          </a:p>
          <a:p>
            <a:pPr lvl="1"/>
            <a:r>
              <a:rPr lang="en-US" dirty="0" smtClean="0"/>
              <a:t>Credit card logs</a:t>
            </a:r>
          </a:p>
          <a:p>
            <a:pPr lvl="1"/>
            <a:r>
              <a:rPr lang="en-US" dirty="0" smtClean="0"/>
              <a:t>Molecular structures</a:t>
            </a:r>
          </a:p>
          <a:p>
            <a:pPr lvl="1"/>
            <a:r>
              <a:rPr lang="en-US" dirty="0" smtClean="0"/>
              <a:t>Inventory logs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Data set size can also vary greatly!</a:t>
            </a:r>
          </a:p>
          <a:p>
            <a:pPr lvl="1"/>
            <a:r>
              <a:rPr lang="en-US" dirty="0" smtClean="0"/>
              <a:t>&lt; 50 KB 		(30 student records)</a:t>
            </a:r>
          </a:p>
          <a:p>
            <a:pPr lvl="1"/>
            <a:r>
              <a:rPr lang="en-US" dirty="0" smtClean="0"/>
              <a:t>GBs / day	(4 billion new records / day: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>
                <a:hlinkClick r:id="rId2"/>
              </a:rPr>
              <a:t>Hemisphere phone call metadata</a:t>
            </a:r>
            <a:r>
              <a:rPr lang="en-US" dirty="0" smtClean="0"/>
              <a:t>, as 			recorded by AT&amp;T for the DEA)</a:t>
            </a:r>
          </a:p>
          <a:p>
            <a:pPr lvl="1"/>
            <a:r>
              <a:rPr lang="en-US" dirty="0" smtClean="0"/>
              <a:t>150 PB		Size of Hotmail accounts’ data in 2013</a:t>
            </a:r>
            <a:br>
              <a:rPr lang="en-US" dirty="0" smtClean="0"/>
            </a:br>
            <a:r>
              <a:rPr lang="en-US" dirty="0" smtClean="0"/>
              <a:t>			1 PB = 1,000,000 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Into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775191"/>
            <a:ext cx="90678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PuTTY</a:t>
            </a:r>
            <a:r>
              <a:rPr lang="en-US" dirty="0" smtClean="0"/>
              <a:t> to connect to: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db.soic.indiana.edu</a:t>
            </a:r>
          </a:p>
          <a:p>
            <a:pPr lvl="1"/>
            <a:r>
              <a:rPr lang="en-US" dirty="0" smtClean="0"/>
              <a:t>Login as your IU account</a:t>
            </a:r>
          </a:p>
          <a:p>
            <a:endParaRPr lang="en-US" dirty="0"/>
          </a:p>
          <a:p>
            <a:r>
              <a:rPr lang="en-US" dirty="0" smtClean="0"/>
              <a:t>At the prompt, type: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sz="2400" b="1" dirty="0" err="1" smtClean="0">
                <a:solidFill>
                  <a:srgbClr val="7030A0"/>
                </a:solidFill>
                <a:latin typeface="Courier" pitchFamily="49" charset="0"/>
                <a:cs typeface="Times New Roman" pitchFamily="18" charset="0"/>
              </a:rPr>
              <a:t>mysql</a:t>
            </a:r>
            <a:r>
              <a:rPr lang="en-US" sz="2400" b="1" dirty="0" smtClean="0">
                <a:solidFill>
                  <a:srgbClr val="7030A0"/>
                </a:solidFill>
                <a:latin typeface="Courier" pitchFamily="49" charset="0"/>
                <a:cs typeface="Times New Roman" pitchFamily="18" charset="0"/>
              </a:rPr>
              <a:t> –p –u i211u14_username </a:t>
            </a:r>
            <a:r>
              <a:rPr lang="en-US" sz="2400" b="1" dirty="0" err="1" smtClean="0">
                <a:solidFill>
                  <a:srgbClr val="7030A0"/>
                </a:solidFill>
                <a:latin typeface="Courier" pitchFamily="49" charset="0"/>
                <a:cs typeface="Times New Roman" panose="02020603050405020304" pitchFamily="18" charset="0"/>
              </a:rPr>
              <a:t>i211u14_username</a:t>
            </a:r>
            <a:r>
              <a:rPr lang="en-US" sz="2400" b="1" dirty="0" smtClean="0">
                <a:solidFill>
                  <a:srgbClr val="7030A0"/>
                </a:solidFill>
                <a:latin typeface="Courier" pitchFamily="49" charset="0"/>
                <a:cs typeface="Times New Roman" panose="02020603050405020304" pitchFamily="18" charset="0"/>
              </a:rPr>
              <a:t> 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2600" dirty="0" smtClean="0"/>
              <a:t>The first one is your DB username, the second is the DB name (Both are currently the same. Replace ‘</a:t>
            </a:r>
            <a:r>
              <a:rPr lang="en-US" sz="2600" b="1" dirty="0" smtClean="0">
                <a:solidFill>
                  <a:srgbClr val="7030A0"/>
                </a:solidFill>
                <a:latin typeface="Courier" pitchFamily="49" charset="0"/>
              </a:rPr>
              <a:t>username</a:t>
            </a:r>
            <a:r>
              <a:rPr lang="en-US" sz="2600" dirty="0" smtClean="0"/>
              <a:t>’ with yours)</a:t>
            </a:r>
          </a:p>
          <a:p>
            <a:endParaRPr lang="en-US" dirty="0"/>
          </a:p>
          <a:p>
            <a:r>
              <a:rPr lang="en-US" dirty="0" smtClean="0"/>
              <a:t>Your Initial </a:t>
            </a:r>
            <a:r>
              <a:rPr lang="en-US" dirty="0"/>
              <a:t>Password: </a:t>
            </a:r>
            <a:r>
              <a:rPr lang="en-US" sz="3000" b="1" dirty="0" err="1" smtClean="0">
                <a:solidFill>
                  <a:srgbClr val="00B050"/>
                </a:solidFill>
                <a:latin typeface="Courier" pitchFamily="49" charset="0"/>
              </a:rPr>
              <a:t>my+sql</a:t>
            </a:r>
            <a:r>
              <a:rPr lang="en-US" sz="3000" b="1" dirty="0" smtClean="0">
                <a:solidFill>
                  <a:srgbClr val="00B050"/>
                </a:solidFill>
                <a:latin typeface="Courier" pitchFamily="49" charset="0"/>
              </a:rPr>
              <a:t>=i211u14_username</a:t>
            </a:r>
            <a:endParaRPr lang="en-US" sz="3000" b="1" dirty="0">
              <a:solidFill>
                <a:srgbClr val="00B050"/>
              </a:solidFill>
              <a:latin typeface="Courier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77153"/>
            <a:ext cx="4419600" cy="183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8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– View Current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9067800" cy="4625609"/>
          </a:xfrm>
        </p:spPr>
        <p:txBody>
          <a:bodyPr/>
          <a:lstStyle/>
          <a:p>
            <a:r>
              <a:rPr lang="en-US" dirty="0" smtClean="0"/>
              <a:t>To view the current contents of the DB, type this into the prompt, then hit Enter:  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SHOW TABLES;</a:t>
            </a:r>
          </a:p>
          <a:p>
            <a:endParaRPr lang="en-US" dirty="0" smtClean="0"/>
          </a:p>
          <a:p>
            <a:r>
              <a:rPr lang="en-US" dirty="0" smtClean="0"/>
              <a:t>In theory, your DB will be empty.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41851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0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– Creating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9067800" cy="4625609"/>
          </a:xfrm>
        </p:spPr>
        <p:txBody>
          <a:bodyPr/>
          <a:lstStyle/>
          <a:p>
            <a:r>
              <a:rPr lang="en-US" dirty="0" smtClean="0"/>
              <a:t>Creating a Table:</a:t>
            </a:r>
          </a:p>
          <a:p>
            <a:pPr lvl="1"/>
            <a:r>
              <a:rPr lang="en-US" dirty="0" smtClean="0"/>
              <a:t>Provide a table name	(</a:t>
            </a:r>
            <a:r>
              <a:rPr lang="en-US" dirty="0" smtClean="0">
                <a:solidFill>
                  <a:srgbClr val="FF0000"/>
                </a:solidFill>
              </a:rPr>
              <a:t>Must be unique!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Decide on the fields	   	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Must be unique inside table!</a:t>
            </a:r>
            <a:r>
              <a:rPr lang="en-US" sz="2000" dirty="0" smtClean="0"/>
              <a:t>)</a:t>
            </a:r>
          </a:p>
          <a:p>
            <a:pPr lvl="1"/>
            <a:r>
              <a:rPr lang="en-US" dirty="0" smtClean="0"/>
              <a:t>Decide on a type for each field</a:t>
            </a:r>
          </a:p>
          <a:p>
            <a:endParaRPr lang="en-US" dirty="0" smtClean="0"/>
          </a:p>
          <a:p>
            <a:r>
              <a:rPr lang="en-US" dirty="0" smtClean="0"/>
              <a:t>Convert this into an </a:t>
            </a:r>
            <a:r>
              <a:rPr lang="en-US" dirty="0" smtClean="0">
                <a:solidFill>
                  <a:srgbClr val="7030A0"/>
                </a:solidFill>
              </a:rPr>
              <a:t>SQL statement </a:t>
            </a:r>
            <a:r>
              <a:rPr lang="en-US" dirty="0" smtClean="0"/>
              <a:t>and </a:t>
            </a:r>
            <a:r>
              <a:rPr lang="en-US" i="1" dirty="0" smtClean="0"/>
              <a:t>execute</a:t>
            </a:r>
            <a:r>
              <a:rPr lang="en-US" dirty="0" smtClean="0"/>
              <a:t>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– Creating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b="1" dirty="0" smtClean="0">
                <a:solidFill>
                  <a:srgbClr val="7030A0"/>
                </a:solidFill>
                <a:latin typeface="Courier" pitchFamily="49" charset="0"/>
              </a:rPr>
              <a:t>CREATE TABLE </a:t>
            </a:r>
            <a:r>
              <a:rPr lang="en-US" sz="2600" b="1" dirty="0" err="1" smtClean="0">
                <a:solidFill>
                  <a:srgbClr val="7030A0"/>
                </a:solidFill>
                <a:latin typeface="Courier" pitchFamily="49" charset="0"/>
              </a:rPr>
              <a:t>table_name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</a:rPr>
              <a:t/>
            </a:r>
            <a:br>
              <a:rPr lang="en-US" sz="2600" b="1" dirty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sz="2600" b="1" dirty="0" smtClean="0">
                <a:solidFill>
                  <a:srgbClr val="7030A0"/>
                </a:solidFill>
                <a:latin typeface="Courier" pitchFamily="49" charset="0"/>
              </a:rPr>
              <a:t>(field1 type1, </a:t>
            </a:r>
            <a:br>
              <a:rPr lang="en-US" sz="2600" b="1" dirty="0" smtClean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sz="2600" b="1" dirty="0" smtClean="0">
                <a:solidFill>
                  <a:srgbClr val="7030A0"/>
                </a:solidFill>
                <a:latin typeface="Courier" pitchFamily="49" charset="0"/>
              </a:rPr>
              <a:t>field2 type2, </a:t>
            </a:r>
            <a:br>
              <a:rPr lang="en-US" sz="2600" b="1" dirty="0" smtClean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sz="2600" b="1" dirty="0" smtClean="0">
                <a:solidFill>
                  <a:srgbClr val="7030A0"/>
                </a:solidFill>
                <a:latin typeface="Courier" pitchFamily="49" charset="0"/>
              </a:rPr>
              <a:t>etc. );</a:t>
            </a:r>
          </a:p>
          <a:p>
            <a:endParaRPr lang="en-US" dirty="0"/>
          </a:p>
          <a:p>
            <a:r>
              <a:rPr lang="en-US" b="1" dirty="0" smtClean="0"/>
              <a:t>Try this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>
                <a:hlinkClick r:id="rId2"/>
              </a:rPr>
              <a:t>http://www.tutorialspoint.com/mysql/mysql-data-types.htm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http://dev.mysql.com/doc/refman/5.0/en/creating-tables.html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5337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905000" y="3124200"/>
            <a:ext cx="2590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– Table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table details:	</a:t>
            </a:r>
            <a:r>
              <a:rPr lang="en-US" sz="2400" b="1" dirty="0" smtClean="0">
                <a:solidFill>
                  <a:srgbClr val="7030A0"/>
                </a:solidFill>
                <a:latin typeface="Courier" pitchFamily="49" charset="0"/>
              </a:rPr>
              <a:t>describe </a:t>
            </a:r>
            <a:r>
              <a:rPr lang="en-US" sz="2400" b="1" dirty="0" err="1" smtClean="0">
                <a:solidFill>
                  <a:srgbClr val="7030A0"/>
                </a:solidFill>
                <a:latin typeface="Courier" pitchFamily="49" charset="0"/>
              </a:rPr>
              <a:t>Tablename</a:t>
            </a:r>
            <a:r>
              <a:rPr lang="en-US" sz="2400" b="1" dirty="0" smtClean="0">
                <a:solidFill>
                  <a:srgbClr val="7030A0"/>
                </a:solidFill>
                <a:latin typeface="Courier" pitchFamily="49" charset="0"/>
              </a:rPr>
              <a:t>;</a:t>
            </a:r>
            <a:endParaRPr lang="en-US" sz="2400" b="1" dirty="0">
              <a:solidFill>
                <a:srgbClr val="7030A0"/>
              </a:solidFill>
              <a:latin typeface="Courier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56" y="2743200"/>
            <a:ext cx="6400800" cy="30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– Deleting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Getting rid of tables: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DROP</a:t>
            </a:r>
            <a:r>
              <a:rPr lang="en-US" dirty="0" smtClean="0"/>
              <a:t> is permanent!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Be careful!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(You can scroll through</a:t>
            </a:r>
            <a:br>
              <a:rPr lang="en-US" dirty="0" smtClean="0"/>
            </a:br>
            <a:r>
              <a:rPr lang="en-US" dirty="0" smtClean="0"/>
              <a:t>previous commands</a:t>
            </a:r>
            <a:br>
              <a:rPr lang="en-US" dirty="0" smtClean="0"/>
            </a:br>
            <a:r>
              <a:rPr lang="en-US" dirty="0" smtClean="0"/>
              <a:t>with the UP and DOWN</a:t>
            </a:r>
            <a:br>
              <a:rPr lang="en-US" dirty="0" smtClean="0"/>
            </a:br>
            <a:r>
              <a:rPr lang="en-US" dirty="0" smtClean="0"/>
              <a:t>arrows)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4075801" cy="486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– Field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90678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It doesn’t make sense to have two people with the same ID number		SQL:   </a:t>
            </a:r>
            <a:r>
              <a:rPr lang="en-US" sz="2400" b="1" dirty="0" smtClean="0">
                <a:solidFill>
                  <a:srgbClr val="7030A0"/>
                </a:solidFill>
                <a:latin typeface="Courier" pitchFamily="49" charset="0"/>
              </a:rPr>
              <a:t>UNIQUE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It doesn’t make sense to have a person without a name				SQL: </a:t>
            </a:r>
            <a:r>
              <a:rPr lang="en-US" sz="2400" b="1" dirty="0" smtClean="0">
                <a:solidFill>
                  <a:srgbClr val="7030A0"/>
                </a:solidFill>
                <a:latin typeface="Courier" pitchFamily="49" charset="0"/>
              </a:rPr>
              <a:t>NOT NULL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If most of the people in our table are 18, let’s make that the default age   	SQL: </a:t>
            </a:r>
            <a:r>
              <a:rPr lang="en-US" sz="2400" b="1" dirty="0" smtClean="0">
                <a:solidFill>
                  <a:srgbClr val="7030A0"/>
                </a:solidFill>
                <a:latin typeface="Courier" pitchFamily="49" charset="0"/>
              </a:rPr>
              <a:t>DEFAULT 18</a:t>
            </a:r>
            <a:endParaRPr lang="en-US" sz="2400" b="1" dirty="0">
              <a:solidFill>
                <a:srgbClr val="7030A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8" y="1905000"/>
            <a:ext cx="49815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- Remaking Our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1" y="1981200"/>
            <a:ext cx="38425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Since this value is UNIQUE, we can use it as a </a:t>
            </a:r>
            <a:r>
              <a:rPr lang="en-US" sz="2400" b="1" dirty="0" smtClean="0">
                <a:solidFill>
                  <a:srgbClr val="C00000"/>
                </a:solidFill>
              </a:rPr>
              <a:t>Key</a:t>
            </a:r>
            <a:r>
              <a:rPr lang="en-US" sz="2400" dirty="0" smtClean="0">
                <a:solidFill>
                  <a:srgbClr val="C00000"/>
                </a:solidFill>
              </a:rPr>
              <a:t> for this table! 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This is how we will connect it to another table’s data.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MySQL </a:t>
            </a:r>
            <a:r>
              <a:rPr lang="en-US" sz="2400" dirty="0" smtClean="0">
                <a:solidFill>
                  <a:srgbClr val="C00000"/>
                </a:solidFill>
              </a:rPr>
              <a:t>automatically assigns the first Unique value to be a Key for that table.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200401" y="3874026"/>
            <a:ext cx="1981200" cy="6979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–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format: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INSERT INTO </a:t>
            </a:r>
            <a:r>
              <a:rPr lang="en-US" sz="2800" b="1" dirty="0" err="1" smtClean="0">
                <a:solidFill>
                  <a:srgbClr val="7030A0"/>
                </a:solidFill>
                <a:latin typeface="Courier" pitchFamily="49" charset="0"/>
              </a:rPr>
              <a:t>table_name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b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	VALUES (val1, val2, etc.);</a:t>
            </a:r>
          </a:p>
          <a:p>
            <a:endParaRPr lang="en-US" dirty="0"/>
          </a:p>
          <a:p>
            <a:r>
              <a:rPr lang="en-US" dirty="0" smtClean="0"/>
              <a:t>You generally provide values for each field in the table</a:t>
            </a:r>
          </a:p>
          <a:p>
            <a:endParaRPr lang="en-US" dirty="0"/>
          </a:p>
          <a:p>
            <a:r>
              <a:rPr lang="en-US" dirty="0" smtClean="0"/>
              <a:t>Make sure you can insert a row with those values – constraints!</a:t>
            </a:r>
          </a:p>
        </p:txBody>
      </p:sp>
    </p:spTree>
    <p:extLst>
      <p:ext uri="{BB962C8B-B14F-4D97-AF65-F5344CB8AC3E}">
        <p14:creationId xmlns:p14="http://schemas.microsoft.com/office/powerpoint/2010/main" val="23643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UNIQUE</a:t>
            </a:r>
            <a:r>
              <a:rPr lang="en-US" dirty="0" smtClean="0"/>
              <a:t> prevents us from inserting two people with the same </a:t>
            </a:r>
            <a:r>
              <a:rPr lang="en-US" dirty="0" err="1" smtClean="0">
                <a:solidFill>
                  <a:srgbClr val="7030A0"/>
                </a:solidFill>
              </a:rPr>
              <a:t>PersonID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Similarly, we can’t insert a </a:t>
            </a:r>
            <a:r>
              <a:rPr lang="en-US" dirty="0" smtClean="0">
                <a:solidFill>
                  <a:srgbClr val="7030A0"/>
                </a:solidFill>
              </a:rPr>
              <a:t>NULL </a:t>
            </a:r>
            <a:r>
              <a:rPr lang="en-US" dirty="0" err="1" smtClean="0">
                <a:solidFill>
                  <a:srgbClr val="7030A0"/>
                </a:solidFill>
              </a:rPr>
              <a:t>FirstName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28909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34000"/>
            <a:ext cx="53962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3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management depends on size and need</a:t>
            </a:r>
          </a:p>
          <a:p>
            <a:endParaRPr lang="en-US" dirty="0"/>
          </a:p>
          <a:p>
            <a:r>
              <a:rPr lang="en-US" dirty="0" smtClean="0"/>
              <a:t>Tiny data sets could be handled as text files</a:t>
            </a:r>
          </a:p>
          <a:p>
            <a:pPr lvl="1"/>
            <a:r>
              <a:rPr lang="en-US" dirty="0" smtClean="0"/>
              <a:t>How is sharing managed?</a:t>
            </a:r>
          </a:p>
          <a:p>
            <a:endParaRPr lang="en-US" dirty="0"/>
          </a:p>
          <a:p>
            <a:r>
              <a:rPr lang="en-US" dirty="0" smtClean="0"/>
              <a:t>Small data sets could be handled in Excel</a:t>
            </a:r>
          </a:p>
          <a:p>
            <a:pPr lvl="1"/>
            <a:r>
              <a:rPr lang="en-US" dirty="0" smtClean="0"/>
              <a:t>Class grades</a:t>
            </a:r>
          </a:p>
          <a:p>
            <a:pPr lvl="1"/>
            <a:r>
              <a:rPr lang="en-US" dirty="0" smtClean="0"/>
              <a:t>Personal finances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15400" cy="4625609"/>
          </a:xfrm>
        </p:spPr>
        <p:txBody>
          <a:bodyPr/>
          <a:lstStyle/>
          <a:p>
            <a:r>
              <a:rPr lang="en-US" dirty="0" smtClean="0"/>
              <a:t>If column names are not specified, the number of values to be inserted </a:t>
            </a:r>
            <a:r>
              <a:rPr lang="en-US" b="1" dirty="0" smtClean="0"/>
              <a:t>must</a:t>
            </a:r>
            <a:r>
              <a:rPr lang="en-US" dirty="0" smtClean="0"/>
              <a:t> match the number of columns, even with defaults!</a:t>
            </a:r>
          </a:p>
          <a:p>
            <a:endParaRPr lang="en-US" dirty="0" smtClean="0"/>
          </a:p>
          <a:p>
            <a:r>
              <a:rPr lang="en-US" dirty="0" smtClean="0"/>
              <a:t>Better practice is to specify the column names, allowing us to skip things with defaults: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53000"/>
            <a:ext cx="607758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3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– Selecting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/>
          <a:lstStyle/>
          <a:p>
            <a:r>
              <a:rPr lang="en-US" dirty="0" smtClean="0"/>
              <a:t>To see what we’ve inserted: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*</a:t>
            </a:r>
            <a:r>
              <a:rPr lang="en-US" dirty="0" smtClean="0"/>
              <a:t> is a wildcard that means ‘everything’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1339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73" y="4648200"/>
            <a:ext cx="51339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1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– Selecting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/>
          <a:lstStyle/>
          <a:p>
            <a:r>
              <a:rPr lang="en-US" dirty="0" smtClean="0"/>
              <a:t>We can also put constraints on the data using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WHERE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6248400" cy="417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3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- Exiting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991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To stop using MySQL, type ‘</a:t>
            </a:r>
            <a:r>
              <a:rPr lang="en-US" dirty="0" smtClean="0">
                <a:solidFill>
                  <a:srgbClr val="7030A0"/>
                </a:solidFill>
              </a:rPr>
              <a:t>exit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log back in: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b="1" dirty="0" err="1" smtClean="0">
                <a:solidFill>
                  <a:srgbClr val="7030A0"/>
                </a:solidFill>
                <a:latin typeface="Courier" pitchFamily="49" charset="0"/>
                <a:cs typeface="Times New Roman" pitchFamily="18" charset="0"/>
              </a:rPr>
              <a:t>mysql</a:t>
            </a:r>
            <a:r>
              <a:rPr lang="en-US" sz="2400" b="1" dirty="0" smtClean="0">
                <a:solidFill>
                  <a:srgbClr val="7030A0"/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Times New Roman" pitchFamily="18" charset="0"/>
              </a:rPr>
              <a:t>–p –u i211u14_username </a:t>
            </a:r>
            <a:r>
              <a:rPr lang="en-US" sz="2400" b="1" dirty="0" err="1">
                <a:solidFill>
                  <a:srgbClr val="7030A0"/>
                </a:solidFill>
                <a:latin typeface="Courier" pitchFamily="49" charset="0"/>
                <a:cs typeface="Times New Roman" pitchFamily="18" charset="0"/>
              </a:rPr>
              <a:t>i211u14_username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Times New Roman" pitchFamily="18" charset="0"/>
              </a:rPr>
              <a:t> </a:t>
            </a:r>
            <a:endParaRPr lang="en-US" sz="2200" b="1" dirty="0">
              <a:solidFill>
                <a:srgbClr val="7030A0"/>
              </a:solidFill>
              <a:latin typeface="Courier" pitchFamily="49" charset="0"/>
              <a:cs typeface="Times New Roman" pitchFamily="18" charset="0"/>
            </a:endParaRP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Your </a:t>
            </a:r>
            <a:r>
              <a:rPr lang="en-US" dirty="0"/>
              <a:t>Initial Password: </a:t>
            </a:r>
            <a:r>
              <a:rPr lang="en-US" b="1" dirty="0" err="1">
                <a:solidFill>
                  <a:srgbClr val="00B050"/>
                </a:solidFill>
                <a:latin typeface="Courier" pitchFamily="49" charset="0"/>
              </a:rPr>
              <a:t>my+sql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=i211u14_username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Continue to expand </a:t>
            </a:r>
            <a:r>
              <a:rPr lang="en-US" b="1" dirty="0" smtClean="0">
                <a:solidFill>
                  <a:srgbClr val="00B050"/>
                </a:solidFill>
              </a:rPr>
              <a:t>Person</a:t>
            </a:r>
            <a:r>
              <a:rPr lang="en-US" dirty="0" smtClean="0"/>
              <a:t> by adding 8 more celebrities. Look up their real ages and dates of birth!</a:t>
            </a:r>
          </a:p>
          <a:p>
            <a:endParaRPr lang="en-US" dirty="0"/>
          </a:p>
          <a:p>
            <a:r>
              <a:rPr lang="en-US" dirty="0" smtClean="0"/>
              <a:t>Show us 3 </a:t>
            </a:r>
            <a:r>
              <a:rPr lang="en-US" b="1" dirty="0" smtClean="0">
                <a:solidFill>
                  <a:srgbClr val="7030A0"/>
                </a:solidFill>
              </a:rPr>
              <a:t>SELECT</a:t>
            </a:r>
            <a:r>
              <a:rPr lang="en-US" dirty="0" smtClean="0"/>
              <a:t> queries on your </a:t>
            </a:r>
            <a:r>
              <a:rPr lang="en-US" b="1" dirty="0" smtClean="0">
                <a:solidFill>
                  <a:srgbClr val="00B050"/>
                </a:solidFill>
              </a:rPr>
              <a:t>Person</a:t>
            </a:r>
            <a:r>
              <a:rPr lang="en-US" dirty="0" smtClean="0"/>
              <a:t> data that produce different results.</a:t>
            </a:r>
          </a:p>
          <a:p>
            <a:endParaRPr lang="en-US" dirty="0"/>
          </a:p>
          <a:p>
            <a:r>
              <a:rPr lang="en-US" dirty="0" smtClean="0"/>
              <a:t>Create another table, </a:t>
            </a:r>
            <a:r>
              <a:rPr lang="en-US" b="1" dirty="0" smtClean="0">
                <a:solidFill>
                  <a:srgbClr val="00B050"/>
                </a:solidFill>
              </a:rPr>
              <a:t>House</a:t>
            </a:r>
            <a:r>
              <a:rPr lang="en-US" dirty="0" smtClean="0"/>
              <a:t>, with these fields: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HouseID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varchar</a:t>
            </a:r>
            <a:r>
              <a:rPr lang="en-US" dirty="0" smtClean="0"/>
              <a:t> 10, no duplicates), </a:t>
            </a:r>
            <a:r>
              <a:rPr lang="en-US" dirty="0" smtClean="0">
                <a:solidFill>
                  <a:srgbClr val="7030A0"/>
                </a:solidFill>
              </a:rPr>
              <a:t>City</a:t>
            </a:r>
            <a:r>
              <a:rPr lang="en-US" dirty="0" smtClean="0"/>
              <a:t> (</a:t>
            </a:r>
            <a:r>
              <a:rPr lang="en-US" dirty="0" err="1" smtClean="0"/>
              <a:t>varchar</a:t>
            </a:r>
            <a:r>
              <a:rPr lang="en-US" dirty="0" smtClean="0"/>
              <a:t> 25, can’t be empty), </a:t>
            </a:r>
            <a:r>
              <a:rPr lang="en-US" dirty="0" smtClean="0">
                <a:solidFill>
                  <a:srgbClr val="7030A0"/>
                </a:solidFill>
              </a:rPr>
              <a:t>Value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, default 100,000), </a:t>
            </a:r>
            <a:r>
              <a:rPr lang="en-US" dirty="0" smtClean="0">
                <a:solidFill>
                  <a:srgbClr val="7030A0"/>
                </a:solidFill>
              </a:rPr>
              <a:t>Owner</a:t>
            </a:r>
            <a:r>
              <a:rPr lang="en-US" dirty="0" smtClean="0"/>
              <a:t> (</a:t>
            </a:r>
            <a:r>
              <a:rPr lang="en-US" dirty="0" err="1" smtClean="0"/>
              <a:t>varchar</a:t>
            </a:r>
            <a:r>
              <a:rPr lang="en-US" dirty="0" smtClean="0"/>
              <a:t> 10)</a:t>
            </a:r>
          </a:p>
          <a:p>
            <a:endParaRPr lang="en-US" dirty="0"/>
          </a:p>
          <a:p>
            <a:r>
              <a:rPr lang="en-US" dirty="0" smtClean="0"/>
              <a:t>Everyone in your group should have their own copy of the data!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(Partial Solution)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85857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3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5448"/>
            <a:ext cx="85344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SQL – More on Select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format: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SELECT columns FROM </a:t>
            </a:r>
            <a:r>
              <a:rPr lang="en-US" sz="2800" b="1" dirty="0" err="1" smtClean="0">
                <a:solidFill>
                  <a:srgbClr val="7030A0"/>
                </a:solidFill>
                <a:latin typeface="Courier" pitchFamily="49" charset="0"/>
              </a:rPr>
              <a:t>table_name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	WHERE </a:t>
            </a:r>
            <a:r>
              <a:rPr lang="en-US" sz="2800" b="1" dirty="0" err="1" smtClean="0">
                <a:solidFill>
                  <a:srgbClr val="7030A0"/>
                </a:solidFill>
                <a:latin typeface="Courier" pitchFamily="49" charset="0"/>
              </a:rPr>
              <a:t>column_name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 operator value;</a:t>
            </a:r>
            <a:endParaRPr lang="en-US" sz="2800" b="1" dirty="0">
              <a:solidFill>
                <a:srgbClr val="7030A0"/>
              </a:solidFill>
              <a:latin typeface="Courier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Operators: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7030A0"/>
                </a:solidFill>
              </a:rPr>
              <a:t>&lt;&gt;</a:t>
            </a:r>
            <a:r>
              <a:rPr lang="en-US" dirty="0" smtClean="0"/>
              <a:t> (not equal to), </a:t>
            </a:r>
            <a:r>
              <a:rPr lang="en-US" b="1" dirty="0" smtClean="0">
                <a:solidFill>
                  <a:srgbClr val="7030A0"/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7030A0"/>
                </a:solidFill>
              </a:rPr>
              <a:t>&gt;=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7030A0"/>
                </a:solidFill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7030A0"/>
                </a:solidFill>
              </a:rPr>
              <a:t>&lt;=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BETWEEN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(an inclusive range)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LIKE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(a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Select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Select all people whose age is &gt; 35 and &lt;45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</a:rPr>
              <a:t>SELECT </a:t>
            </a:r>
            <a:r>
              <a:rPr lang="en-US" sz="2600" b="1" dirty="0" err="1">
                <a:solidFill>
                  <a:srgbClr val="7030A0"/>
                </a:solidFill>
                <a:latin typeface="Courier" pitchFamily="49" charset="0"/>
              </a:rPr>
              <a:t>FirstName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</a:rPr>
              <a:t>, </a:t>
            </a:r>
            <a:r>
              <a:rPr lang="en-US" sz="2600" b="1" dirty="0" err="1">
                <a:solidFill>
                  <a:srgbClr val="7030A0"/>
                </a:solidFill>
                <a:latin typeface="Courier" pitchFamily="49" charset="0"/>
              </a:rPr>
              <a:t>LastName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</a:rPr>
              <a:t> FROM Person</a:t>
            </a:r>
            <a:br>
              <a:rPr lang="en-US" sz="2600" b="1" dirty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sz="2600" b="1" dirty="0">
                <a:solidFill>
                  <a:srgbClr val="7030A0"/>
                </a:solidFill>
                <a:latin typeface="Courier" pitchFamily="49" charset="0"/>
              </a:rPr>
              <a:t>	WHERE Age </a:t>
            </a:r>
            <a:r>
              <a:rPr lang="en-US" sz="2600" b="1" dirty="0" smtClean="0">
                <a:solidFill>
                  <a:srgbClr val="7030A0"/>
                </a:solidFill>
                <a:latin typeface="Courier" pitchFamily="49" charset="0"/>
              </a:rPr>
              <a:t>&gt; 35 and Age &lt; 45;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Or: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</a:rPr>
              <a:t>SELECT </a:t>
            </a:r>
            <a:r>
              <a:rPr lang="en-US" sz="2600" b="1" dirty="0" err="1">
                <a:solidFill>
                  <a:srgbClr val="7030A0"/>
                </a:solidFill>
                <a:latin typeface="Courier" pitchFamily="49" charset="0"/>
              </a:rPr>
              <a:t>FirstName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</a:rPr>
              <a:t>, </a:t>
            </a:r>
            <a:r>
              <a:rPr lang="en-US" sz="2600" b="1" dirty="0" err="1">
                <a:solidFill>
                  <a:srgbClr val="7030A0"/>
                </a:solidFill>
                <a:latin typeface="Courier" pitchFamily="49" charset="0"/>
              </a:rPr>
              <a:t>LastName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</a:rPr>
              <a:t> FROM Person</a:t>
            </a:r>
            <a:br>
              <a:rPr lang="en-US" sz="2600" b="1" dirty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sz="2600" b="1" dirty="0">
                <a:solidFill>
                  <a:srgbClr val="7030A0"/>
                </a:solidFill>
                <a:latin typeface="Courier" pitchFamily="49" charset="0"/>
              </a:rPr>
              <a:t>	WHERE Age </a:t>
            </a:r>
            <a:r>
              <a:rPr lang="en-US" sz="2600" b="1" dirty="0" smtClean="0">
                <a:solidFill>
                  <a:srgbClr val="FF0000"/>
                </a:solidFill>
                <a:latin typeface="Courier" pitchFamily="49" charset="0"/>
              </a:rPr>
              <a:t>BETWEEN</a:t>
            </a:r>
            <a:r>
              <a:rPr lang="en-US" sz="2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" pitchFamily="49" charset="0"/>
              </a:rPr>
              <a:t>36 and 44</a:t>
            </a:r>
            <a:r>
              <a:rPr lang="en-US" sz="2600" b="1" dirty="0" smtClean="0">
                <a:solidFill>
                  <a:srgbClr val="7030A0"/>
                </a:solidFill>
                <a:latin typeface="Courier" pitchFamily="49" charset="0"/>
              </a:rPr>
              <a:t>;</a:t>
            </a:r>
            <a:endParaRPr lang="en-US" sz="2600" b="1" dirty="0">
              <a:solidFill>
                <a:srgbClr val="7030A0"/>
              </a:solidFill>
              <a:latin typeface="Courier" pitchFamily="49" charset="0"/>
            </a:endParaRP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Select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</a:t>
            </a:r>
            <a:r>
              <a:rPr lang="en-US" dirty="0"/>
              <a:t>is a wildcard matching </a:t>
            </a:r>
            <a:r>
              <a:rPr lang="en-US" dirty="0" smtClean="0"/>
              <a:t>anything, so we can get all rows with a last name: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dirty="0" smtClean="0"/>
          </a:p>
          <a:p>
            <a:pPr lvl="1"/>
            <a:r>
              <a:rPr lang="en-US" dirty="0" smtClean="0"/>
              <a:t>Starting with ‘</a:t>
            </a:r>
            <a:r>
              <a:rPr lang="en-US" dirty="0" err="1" smtClean="0"/>
              <a:t>Pe</a:t>
            </a:r>
            <a:r>
              <a:rPr lang="en-US" dirty="0" smtClean="0"/>
              <a:t>’ (not case sensitive)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pitchFamily="49" charset="0"/>
              </a:rPr>
              <a:t>SELECT * FROM Person WHERE </a:t>
            </a:r>
            <a:r>
              <a:rPr lang="en-US" sz="2200" b="1" dirty="0" err="1" smtClean="0">
                <a:solidFill>
                  <a:srgbClr val="7030A0"/>
                </a:solidFill>
                <a:latin typeface="Courier" pitchFamily="49" charset="0"/>
              </a:rPr>
              <a:t>LastName</a:t>
            </a:r>
            <a:r>
              <a:rPr lang="en-US" sz="22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" pitchFamily="49" charset="0"/>
              </a:rPr>
              <a:t>LIKE ‘</a:t>
            </a:r>
            <a:r>
              <a:rPr lang="en-US" sz="2200" b="1" dirty="0" err="1" smtClean="0">
                <a:solidFill>
                  <a:srgbClr val="FF0000"/>
                </a:solidFill>
                <a:latin typeface="Courier" pitchFamily="49" charset="0"/>
              </a:rPr>
              <a:t>Pe</a:t>
            </a:r>
            <a:r>
              <a:rPr lang="en-US" sz="2200" b="1" dirty="0" smtClean="0">
                <a:solidFill>
                  <a:srgbClr val="FF0000"/>
                </a:solidFill>
                <a:latin typeface="Courier" pitchFamily="49" charset="0"/>
              </a:rPr>
              <a:t>%’</a:t>
            </a:r>
            <a:r>
              <a:rPr lang="en-US" sz="2200" b="1" dirty="0" smtClean="0">
                <a:solidFill>
                  <a:srgbClr val="7030A0"/>
                </a:solidFill>
                <a:latin typeface="Courier" pitchFamily="49" charset="0"/>
              </a:rPr>
              <a:t>;</a:t>
            </a:r>
            <a:endParaRPr lang="en-US" sz="2200" b="1" dirty="0">
              <a:solidFill>
                <a:srgbClr val="7030A0"/>
              </a:solidFill>
              <a:latin typeface="Courier" pitchFamily="49" charset="0"/>
            </a:endParaRPr>
          </a:p>
          <a:p>
            <a:pPr lvl="1"/>
            <a:r>
              <a:rPr lang="en-US" dirty="0" smtClean="0"/>
              <a:t>Ending with ‘t’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pitchFamily="49" charset="0"/>
              </a:rPr>
              <a:t>SELECT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</a:rPr>
              <a:t>* FROM Person WHERE </a:t>
            </a:r>
            <a:r>
              <a:rPr lang="en-US" sz="2200" b="1" dirty="0" err="1">
                <a:solidFill>
                  <a:srgbClr val="7030A0"/>
                </a:solidFill>
                <a:latin typeface="Courier" pitchFamily="49" charset="0"/>
              </a:rPr>
              <a:t>LastName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" pitchFamily="49" charset="0"/>
              </a:rPr>
              <a:t>LIKE </a:t>
            </a:r>
            <a:r>
              <a:rPr lang="en-US" sz="2200" b="1" dirty="0" smtClean="0">
                <a:solidFill>
                  <a:srgbClr val="FF0000"/>
                </a:solidFill>
                <a:latin typeface="Courier" pitchFamily="49" charset="0"/>
              </a:rPr>
              <a:t>‘%t’</a:t>
            </a:r>
            <a:r>
              <a:rPr lang="en-US" sz="2200" b="1" dirty="0" smtClean="0">
                <a:solidFill>
                  <a:srgbClr val="7030A0"/>
                </a:solidFill>
                <a:latin typeface="Courier" pitchFamily="49" charset="0"/>
              </a:rPr>
              <a:t>;</a:t>
            </a:r>
            <a:endParaRPr lang="en-US" sz="2200" b="1" dirty="0">
              <a:solidFill>
                <a:srgbClr val="7030A0"/>
              </a:solidFill>
              <a:latin typeface="Courier" pitchFamily="49" charset="0"/>
            </a:endParaRPr>
          </a:p>
          <a:p>
            <a:pPr lvl="1"/>
            <a:r>
              <a:rPr lang="en-US" dirty="0" smtClean="0"/>
              <a:t>Containing ‘</a:t>
            </a:r>
            <a:r>
              <a:rPr lang="en-US" dirty="0" err="1" smtClean="0"/>
              <a:t>es</a:t>
            </a:r>
            <a:r>
              <a:rPr lang="en-US" dirty="0" smtClean="0"/>
              <a:t>’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</a:rPr>
              <a:t>SELECT * FROM Person WHERE </a:t>
            </a:r>
            <a:r>
              <a:rPr lang="en-US" sz="2200" b="1" dirty="0" err="1">
                <a:solidFill>
                  <a:srgbClr val="7030A0"/>
                </a:solidFill>
                <a:latin typeface="Courier" pitchFamily="49" charset="0"/>
              </a:rPr>
              <a:t>LastName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" pitchFamily="49" charset="0"/>
              </a:rPr>
              <a:t>LIKE </a:t>
            </a:r>
            <a:r>
              <a:rPr lang="en-US" sz="2200" b="1" dirty="0" smtClean="0">
                <a:solidFill>
                  <a:srgbClr val="FF0000"/>
                </a:solidFill>
                <a:latin typeface="Courier" pitchFamily="49" charset="0"/>
              </a:rPr>
              <a:t>‘%</a:t>
            </a:r>
            <a:r>
              <a:rPr lang="en-US" sz="2200" b="1" dirty="0" err="1" smtClean="0">
                <a:solidFill>
                  <a:srgbClr val="FF0000"/>
                </a:solidFill>
                <a:latin typeface="Courier" pitchFamily="49" charset="0"/>
              </a:rPr>
              <a:t>es</a:t>
            </a:r>
            <a:r>
              <a:rPr lang="en-US" sz="2200" b="1" dirty="0" smtClean="0">
                <a:solidFill>
                  <a:srgbClr val="FF0000"/>
                </a:solidFill>
                <a:latin typeface="Courier" pitchFamily="49" charset="0"/>
              </a:rPr>
              <a:t>%’</a:t>
            </a:r>
            <a:r>
              <a:rPr lang="en-US" sz="2200" b="1" dirty="0" smtClean="0">
                <a:solidFill>
                  <a:srgbClr val="7030A0"/>
                </a:solidFill>
                <a:latin typeface="Courier" pitchFamily="49" charset="0"/>
              </a:rPr>
              <a:t>;</a:t>
            </a:r>
            <a:endParaRPr lang="en-US" sz="2600" b="1" dirty="0">
              <a:solidFill>
                <a:srgbClr val="7030A0"/>
              </a:solidFill>
              <a:latin typeface="Courier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Delete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All Rows: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DELETE FROM House;</a:t>
            </a:r>
            <a:endParaRPr lang="en-US" b="1" dirty="0">
              <a:solidFill>
                <a:srgbClr val="7030A0"/>
              </a:solidFill>
              <a:latin typeface="Courier" pitchFamily="49" charset="0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Permanent</a:t>
            </a:r>
            <a:r>
              <a:rPr lang="en-US" dirty="0" smtClean="0"/>
              <a:t>! Be careful!</a:t>
            </a:r>
          </a:p>
          <a:p>
            <a:endParaRPr lang="en-US" dirty="0"/>
          </a:p>
          <a:p>
            <a:r>
              <a:rPr lang="en-US" dirty="0" smtClean="0"/>
              <a:t>Leaves the table structure there, so you can start fresh</a:t>
            </a:r>
          </a:p>
        </p:txBody>
      </p:sp>
    </p:spTree>
    <p:extLst>
      <p:ext uri="{BB962C8B-B14F-4D97-AF65-F5344CB8AC3E}">
        <p14:creationId xmlns:p14="http://schemas.microsoft.com/office/powerpoint/2010/main" val="887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Medium - Large datasets and circumstances where we need fast access to specific data demand a </a:t>
            </a:r>
            <a:r>
              <a:rPr lang="en-US" b="1" dirty="0" smtClean="0"/>
              <a:t>DBMS: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</a:rPr>
              <a:t>D</a:t>
            </a:r>
            <a:r>
              <a:rPr lang="en-US" b="1" dirty="0" err="1" smtClean="0"/>
              <a:t>ata</a:t>
            </a:r>
            <a:r>
              <a:rPr lang="en-US" b="1" dirty="0" err="1" smtClean="0">
                <a:solidFill>
                  <a:srgbClr val="0070C0"/>
                </a:solidFill>
              </a:rPr>
              <a:t>B</a:t>
            </a:r>
            <a:r>
              <a:rPr lang="en-US" b="1" dirty="0" err="1" smtClean="0"/>
              <a:t>ase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M</a:t>
            </a:r>
            <a:r>
              <a:rPr lang="en-US" b="1" dirty="0" smtClean="0"/>
              <a:t>anagement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  <a:r>
              <a:rPr lang="en-US" b="1" dirty="0" smtClean="0"/>
              <a:t>ystem</a:t>
            </a:r>
          </a:p>
          <a:p>
            <a:endParaRPr lang="en-US" dirty="0"/>
          </a:p>
          <a:p>
            <a:r>
              <a:rPr lang="en-US" dirty="0" smtClean="0"/>
              <a:t>Even small data sets can be much more usable in a 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</a:t>
            </a:r>
            <a:r>
              <a:rPr lang="en-US" dirty="0"/>
              <a:t>Delete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10600" cy="4625609"/>
          </a:xfrm>
        </p:spPr>
        <p:txBody>
          <a:bodyPr/>
          <a:lstStyle/>
          <a:p>
            <a:r>
              <a:rPr lang="en-US" dirty="0" smtClean="0"/>
              <a:t>Don’t forget the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WHERE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clause!!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7391400" cy="385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Elbow Connector 4"/>
          <p:cNvCxnSpPr/>
          <p:nvPr/>
        </p:nvCxnSpPr>
        <p:spPr>
          <a:xfrm rot="16200000" flipH="1">
            <a:off x="-1" y="2819399"/>
            <a:ext cx="2286000" cy="914401"/>
          </a:xfrm>
          <a:prstGeom prst="bentConnector3">
            <a:avLst>
              <a:gd name="adj1" fmla="val 10009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Update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how we change values in a table without deleting a row and re-adding it</a:t>
            </a:r>
          </a:p>
          <a:p>
            <a:endParaRPr lang="en-US" dirty="0"/>
          </a:p>
          <a:p>
            <a:r>
              <a:rPr lang="en-US" dirty="0" smtClean="0"/>
              <a:t>General format: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UPDATE </a:t>
            </a:r>
            <a:r>
              <a:rPr lang="en-US" b="1" dirty="0" err="1" smtClean="0">
                <a:solidFill>
                  <a:srgbClr val="7030A0"/>
                </a:solidFill>
                <a:latin typeface="Courier" pitchFamily="49" charset="0"/>
              </a:rPr>
              <a:t>table_name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/>
            </a:r>
            <a:b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SET </a:t>
            </a:r>
            <a:r>
              <a:rPr lang="en-US" b="1" dirty="0" err="1" smtClean="0">
                <a:solidFill>
                  <a:srgbClr val="7030A0"/>
                </a:solidFill>
                <a:latin typeface="Courier" pitchFamily="49" charset="0"/>
              </a:rPr>
              <a:t>column_name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" pitchFamily="49" charset="0"/>
              </a:rPr>
              <a:t>new_value</a:t>
            </a:r>
            <a:endParaRPr lang="en-US" b="1" dirty="0" smtClean="0">
              <a:solidFill>
                <a:srgbClr val="7030A0"/>
              </a:solidFill>
              <a:latin typeface="Courier" pitchFamily="49" charset="0"/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WHERE </a:t>
            </a:r>
            <a:r>
              <a:rPr lang="en-US" b="1" dirty="0" err="1" smtClean="0">
                <a:solidFill>
                  <a:srgbClr val="7030A0"/>
                </a:solidFill>
                <a:latin typeface="Courier" pitchFamily="49" charset="0"/>
              </a:rPr>
              <a:t>column_name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" pitchFamily="49" charset="0"/>
              </a:rPr>
              <a:t>old_value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;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This can update multiple rows, so be careful!</a:t>
            </a:r>
          </a:p>
        </p:txBody>
      </p:sp>
    </p:spTree>
    <p:extLst>
      <p:ext uri="{BB962C8B-B14F-4D97-AF65-F5344CB8AC3E}">
        <p14:creationId xmlns:p14="http://schemas.microsoft.com/office/powerpoint/2010/main" val="15839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– Update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/>
          <a:lstStyle/>
          <a:p>
            <a:r>
              <a:rPr lang="en-US" dirty="0" smtClean="0"/>
              <a:t>We can update multiple fields at once: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39411"/>
            <a:ext cx="59721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Elbow Connector 4"/>
          <p:cNvCxnSpPr/>
          <p:nvPr/>
        </p:nvCxnSpPr>
        <p:spPr>
          <a:xfrm>
            <a:off x="685800" y="1981201"/>
            <a:ext cx="2514602" cy="2286002"/>
          </a:xfrm>
          <a:prstGeom prst="bentConnector3">
            <a:avLst>
              <a:gd name="adj1" fmla="val 382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Ordering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change the order in which rows are returned</a:t>
            </a:r>
          </a:p>
          <a:p>
            <a:endParaRPr lang="en-US" dirty="0"/>
          </a:p>
          <a:p>
            <a:r>
              <a:rPr lang="en-US" dirty="0" smtClean="0"/>
              <a:t>Why do we want to do this?</a:t>
            </a:r>
          </a:p>
          <a:p>
            <a:pPr lvl="1"/>
            <a:r>
              <a:rPr lang="en-US" dirty="0" smtClean="0"/>
              <a:t>Get lowest or highest value</a:t>
            </a:r>
          </a:p>
          <a:p>
            <a:pPr lvl="1"/>
            <a:r>
              <a:rPr lang="en-US" dirty="0" smtClean="0"/>
              <a:t>Get the top X results</a:t>
            </a:r>
          </a:p>
          <a:p>
            <a:pPr lvl="1"/>
            <a:r>
              <a:rPr lang="en-US" dirty="0" smtClean="0"/>
              <a:t>Display data in alphabetical order, or numeric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Ordering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You can 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ORDER BY </a:t>
            </a:r>
            <a:r>
              <a:rPr lang="en-US" dirty="0" smtClean="0"/>
              <a:t>a specific column in the table: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SELECT * FROM Person ORDER BY Age;</a:t>
            </a:r>
          </a:p>
          <a:p>
            <a:pPr marL="118872" indent="0">
              <a:buNone/>
            </a:pPr>
            <a:endParaRPr lang="en-US" sz="2800" b="1" dirty="0">
              <a:solidFill>
                <a:srgbClr val="7030A0"/>
              </a:solidFill>
              <a:latin typeface="Courier" pitchFamily="49" charset="0"/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SELECT * FROM Person ORDER BY </a:t>
            </a:r>
            <a:r>
              <a:rPr lang="en-US" sz="2800" b="1" dirty="0" err="1" smtClean="0">
                <a:solidFill>
                  <a:srgbClr val="7030A0"/>
                </a:solidFill>
                <a:latin typeface="Courier" pitchFamily="49" charset="0"/>
              </a:rPr>
              <a:t>LastName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;</a:t>
            </a:r>
          </a:p>
          <a:p>
            <a:pPr marL="118872" indent="0">
              <a:buNone/>
            </a:pPr>
            <a:endParaRPr lang="en-US" sz="2800" b="1" dirty="0">
              <a:solidFill>
                <a:srgbClr val="7030A0"/>
              </a:solidFill>
              <a:latin typeface="Courier" pitchFamily="49" charset="0"/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SELECT * FROM Person ORDER BY Birth DESC;</a:t>
            </a:r>
          </a:p>
          <a:p>
            <a:pPr marL="118872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DESC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reverses the order (descending order)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Limiting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915400" cy="4625609"/>
          </a:xfrm>
        </p:spPr>
        <p:txBody>
          <a:bodyPr/>
          <a:lstStyle/>
          <a:p>
            <a:r>
              <a:rPr lang="en-US" dirty="0" smtClean="0"/>
              <a:t>If you really just want the top X results, there’s no need to make the DB work harder</a:t>
            </a:r>
          </a:p>
          <a:p>
            <a:endParaRPr lang="en-US" dirty="0"/>
          </a:p>
          <a:p>
            <a:r>
              <a:rPr lang="en-US" dirty="0" smtClean="0"/>
              <a:t>Speed up your query by using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LIMIT</a:t>
            </a:r>
            <a:r>
              <a:rPr lang="en-US" dirty="0" smtClean="0"/>
              <a:t>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SELECT * FROM Person 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ORDER BY Age LIMIT 10;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Joining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1"/>
            <a:ext cx="8991600" cy="4953000"/>
          </a:xfrm>
        </p:spPr>
        <p:txBody>
          <a:bodyPr/>
          <a:lstStyle/>
          <a:p>
            <a:r>
              <a:rPr lang="en-US" dirty="0" smtClean="0"/>
              <a:t>To see how relationships work, we need 2 tables that have a relationship.</a:t>
            </a:r>
          </a:p>
          <a:p>
            <a:r>
              <a:rPr lang="en-US" dirty="0" smtClean="0"/>
              <a:t>Insert this data into your House table: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546978" cy="342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4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Joining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4876800"/>
          </a:xfrm>
        </p:spPr>
        <p:txBody>
          <a:bodyPr/>
          <a:lstStyle/>
          <a:p>
            <a:r>
              <a:rPr lang="en-US" dirty="0" smtClean="0"/>
              <a:t>We can </a:t>
            </a:r>
            <a:r>
              <a:rPr lang="en-US" b="1" dirty="0" smtClean="0"/>
              <a:t>join</a:t>
            </a:r>
            <a:r>
              <a:rPr lang="en-US" dirty="0" smtClean="0"/>
              <a:t> two tables </a:t>
            </a:r>
            <a:r>
              <a:rPr lang="en-US" sz="2800" dirty="0" smtClean="0"/>
              <a:t>(</a:t>
            </a:r>
            <a:r>
              <a:rPr lang="en-US" sz="2800" i="1" dirty="0" smtClean="0"/>
              <a:t>produce a temporary table that has information from both</a:t>
            </a:r>
            <a:r>
              <a:rPr lang="en-US" sz="2800" dirty="0" smtClean="0"/>
              <a:t>) </a:t>
            </a:r>
            <a:r>
              <a:rPr lang="en-US" dirty="0" smtClean="0"/>
              <a:t>by matching a field in one table to a field in the other:</a:t>
            </a:r>
          </a:p>
          <a:p>
            <a:pPr lvl="1"/>
            <a:r>
              <a:rPr lang="en-US" dirty="0" smtClean="0"/>
              <a:t>Here, we match Person’s </a:t>
            </a:r>
            <a:r>
              <a:rPr lang="en-US" dirty="0" err="1" smtClean="0">
                <a:solidFill>
                  <a:srgbClr val="7030A0"/>
                </a:solidFill>
              </a:rPr>
              <a:t>PersonID</a:t>
            </a:r>
            <a:r>
              <a:rPr lang="en-US" dirty="0" smtClean="0"/>
              <a:t> to House’s </a:t>
            </a:r>
            <a:r>
              <a:rPr lang="en-US" dirty="0" smtClean="0">
                <a:solidFill>
                  <a:srgbClr val="7030A0"/>
                </a:solidFill>
              </a:rPr>
              <a:t>Owner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57600"/>
            <a:ext cx="8029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0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Joining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we get the </a:t>
            </a:r>
            <a:r>
              <a:rPr lang="en-US" dirty="0" err="1" smtClean="0">
                <a:solidFill>
                  <a:srgbClr val="7030A0"/>
                </a:solidFill>
              </a:rPr>
              <a:t>FirstName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7030A0"/>
                </a:solidFill>
              </a:rPr>
              <a:t>LastName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of anyone who has a house in </a:t>
            </a:r>
            <a:r>
              <a:rPr lang="en-US" dirty="0" smtClean="0">
                <a:solidFill>
                  <a:srgbClr val="7030A0"/>
                </a:solidFill>
              </a:rPr>
              <a:t>Indy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60106"/>
            <a:ext cx="6248400" cy="310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3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Joining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we rank the houses by </a:t>
            </a:r>
            <a:r>
              <a:rPr lang="en-US" dirty="0" smtClean="0">
                <a:solidFill>
                  <a:srgbClr val="7030A0"/>
                </a:solidFill>
              </a:rPr>
              <a:t>Value</a:t>
            </a:r>
            <a:r>
              <a:rPr lang="en-US" dirty="0" smtClean="0"/>
              <a:t> and list their owner’s </a:t>
            </a:r>
            <a:r>
              <a:rPr lang="en-US" dirty="0" err="1" smtClean="0">
                <a:solidFill>
                  <a:srgbClr val="7030A0"/>
                </a:solidFill>
              </a:rPr>
              <a:t>FirstName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7030A0"/>
                </a:solidFill>
              </a:rPr>
              <a:t>LastName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753237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5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Store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Flat File</a:t>
            </a:r>
          </a:p>
          <a:p>
            <a:pPr lvl="1"/>
            <a:r>
              <a:rPr lang="en-US" dirty="0" smtClean="0"/>
              <a:t>Essentially just an on-disk list of records</a:t>
            </a:r>
          </a:p>
          <a:p>
            <a:pPr lvl="1"/>
            <a:r>
              <a:rPr lang="en-US" dirty="0" smtClean="0"/>
              <a:t>Data must be searched </a:t>
            </a:r>
            <a:r>
              <a:rPr lang="en-US" dirty="0"/>
              <a:t>sequentially</a:t>
            </a:r>
          </a:p>
          <a:p>
            <a:endParaRPr lang="en-US" dirty="0"/>
          </a:p>
          <a:p>
            <a:r>
              <a:rPr lang="en-US" b="1" dirty="0"/>
              <a:t>XML </a:t>
            </a:r>
            <a:r>
              <a:rPr lang="en-US" b="1" dirty="0" smtClean="0"/>
              <a:t>Document</a:t>
            </a:r>
            <a:endParaRPr lang="en-US" b="1" dirty="0"/>
          </a:p>
          <a:p>
            <a:pPr lvl="1"/>
            <a:r>
              <a:rPr lang="en-US" dirty="0" smtClean="0"/>
              <a:t>Generally used as an intermediary storage format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b="1" dirty="0" smtClean="0"/>
              <a:t>Relational Database</a:t>
            </a:r>
            <a:r>
              <a:rPr lang="en-US" dirty="0" smtClean="0"/>
              <a:t>	(What we’ll be using)</a:t>
            </a:r>
          </a:p>
          <a:p>
            <a:pPr lvl="1"/>
            <a:r>
              <a:rPr lang="en-US" dirty="0" smtClean="0"/>
              <a:t>Modern approach</a:t>
            </a:r>
          </a:p>
          <a:p>
            <a:pPr lvl="1"/>
            <a:r>
              <a:rPr lang="en-US" dirty="0" smtClean="0"/>
              <a:t>Access, SQL Server, </a:t>
            </a:r>
            <a:r>
              <a:rPr lang="en-US" dirty="0" smtClean="0">
                <a:solidFill>
                  <a:srgbClr val="7030A0"/>
                </a:solidFill>
              </a:rPr>
              <a:t>MySQL</a:t>
            </a:r>
            <a:r>
              <a:rPr lang="en-US" dirty="0" smtClean="0"/>
              <a:t>, Oracle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50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Joining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r>
              <a:rPr lang="en-US" dirty="0" smtClean="0"/>
              <a:t>A small change to that query gives us the name of the person who owns the most expensive house: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18" y="3124200"/>
            <a:ext cx="6477000" cy="311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CONCAT and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/>
          <a:lstStyle/>
          <a:p>
            <a:r>
              <a:rPr lang="en-US" dirty="0" smtClean="0"/>
              <a:t>The built-in function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CONCAT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allows us to combine fields. The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AS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operator allows us to use a custom field name: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32636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7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- Summing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/>
          <a:lstStyle/>
          <a:p>
            <a:r>
              <a:rPr lang="en-US" dirty="0" smtClean="0"/>
              <a:t>The built-in function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SUM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allows us to total up numeric fields in a query: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487578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3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/>
          <a:lstStyle/>
          <a:p>
            <a:r>
              <a:rPr lang="en-US" dirty="0" smtClean="0"/>
              <a:t>You can use the built-in function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COUNT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SQL to tell you how many results there are: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5105400" cy="363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Nesting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nested queries by using results from one query to restrict another: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98" y="3124200"/>
            <a:ext cx="760924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6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Nesting Queries with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  <a:latin typeface="Courier" pitchFamily="49" charset="0"/>
              </a:rPr>
              <a:t>IN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operator works in situations where a nested query returns more than 1 result: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553200" cy="315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9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Houses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458200" cy="4625609"/>
          </a:xfrm>
        </p:spPr>
        <p:txBody>
          <a:bodyPr/>
          <a:lstStyle/>
          <a:p>
            <a:r>
              <a:rPr lang="en-US" dirty="0" smtClean="0"/>
              <a:t>Add a new entry to House – give one of the other people a house in LA.</a:t>
            </a:r>
          </a:p>
          <a:p>
            <a:endParaRPr lang="en-US" dirty="0"/>
          </a:p>
          <a:p>
            <a:r>
              <a:rPr lang="en-US" dirty="0" smtClean="0"/>
              <a:t>Use a nested query to get the </a:t>
            </a:r>
            <a:r>
              <a:rPr lang="en-US" dirty="0" err="1" smtClean="0">
                <a:solidFill>
                  <a:srgbClr val="7030A0"/>
                </a:solidFill>
              </a:rPr>
              <a:t>FirstName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7030A0"/>
                </a:solidFill>
              </a:rPr>
              <a:t>LastName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of anyone who owns a house in 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Houses (Solution)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696200" cy="481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4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Database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Efficiently stores different </a:t>
            </a:r>
            <a:r>
              <a:rPr lang="en-US" b="1" dirty="0" smtClean="0"/>
              <a:t>types</a:t>
            </a:r>
            <a:r>
              <a:rPr lang="en-US" dirty="0" smtClean="0"/>
              <a:t> of data</a:t>
            </a:r>
          </a:p>
          <a:p>
            <a:endParaRPr lang="en-US" dirty="0"/>
          </a:p>
          <a:p>
            <a:r>
              <a:rPr lang="en-US" dirty="0" smtClean="0"/>
              <a:t>Maintains </a:t>
            </a:r>
            <a:r>
              <a:rPr lang="en-US" b="1" dirty="0" smtClean="0"/>
              <a:t>integrity</a:t>
            </a:r>
            <a:r>
              <a:rPr lang="en-US" dirty="0" smtClean="0"/>
              <a:t> of data</a:t>
            </a:r>
          </a:p>
          <a:p>
            <a:endParaRPr lang="en-US" dirty="0"/>
          </a:p>
          <a:p>
            <a:r>
              <a:rPr lang="en-US" dirty="0" smtClean="0"/>
              <a:t>Efficiently allows data </a:t>
            </a:r>
            <a:r>
              <a:rPr lang="en-US" b="1" dirty="0" smtClean="0"/>
              <a:t>extraction</a:t>
            </a:r>
            <a:r>
              <a:rPr lang="en-US" dirty="0" smtClean="0"/>
              <a:t> based on </a:t>
            </a:r>
            <a:r>
              <a:rPr lang="en-US" b="1" dirty="0" smtClean="0"/>
              <a:t>queries</a:t>
            </a:r>
          </a:p>
          <a:p>
            <a:endParaRPr lang="en-US" dirty="0"/>
          </a:p>
          <a:p>
            <a:r>
              <a:rPr lang="en-US" dirty="0" smtClean="0"/>
              <a:t>It doesn’t:</a:t>
            </a:r>
          </a:p>
          <a:p>
            <a:pPr lvl="1"/>
            <a:r>
              <a:rPr lang="en-US" dirty="0" smtClean="0"/>
              <a:t>Inherently perform calculations</a:t>
            </a:r>
          </a:p>
          <a:p>
            <a:pPr lvl="1"/>
            <a:r>
              <a:rPr lang="en-US" dirty="0" smtClean="0"/>
              <a:t>Present data in a nice interface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</a:t>
            </a:r>
            <a:r>
              <a:rPr lang="en-US" dirty="0" smtClean="0"/>
              <a:t> do these with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of different types are stored differently:</a:t>
            </a:r>
          </a:p>
          <a:p>
            <a:pPr lvl="1"/>
            <a:r>
              <a:rPr lang="en-US" dirty="0" smtClean="0"/>
              <a:t>Names		</a:t>
            </a:r>
            <a:r>
              <a:rPr lang="en-US" dirty="0" smtClean="0">
                <a:solidFill>
                  <a:srgbClr val="7030A0"/>
                </a:solidFill>
              </a:rPr>
              <a:t>&lt;first&gt; &lt;middle&gt; &lt;last&gt;</a:t>
            </a:r>
          </a:p>
          <a:p>
            <a:pPr lvl="1"/>
            <a:r>
              <a:rPr lang="en-US" dirty="0" smtClean="0"/>
              <a:t>Dates		</a:t>
            </a:r>
            <a:r>
              <a:rPr lang="en-US" dirty="0" smtClean="0">
                <a:solidFill>
                  <a:srgbClr val="7030A0"/>
                </a:solidFill>
              </a:rPr>
              <a:t>&lt;day&gt; / &lt;month&gt; / &lt;year&gt;</a:t>
            </a:r>
          </a:p>
          <a:p>
            <a:pPr lvl="1"/>
            <a:r>
              <a:rPr lang="en-US" dirty="0" smtClean="0"/>
              <a:t>Ages		Number between </a:t>
            </a:r>
            <a:r>
              <a:rPr lang="en-US" dirty="0" smtClean="0">
                <a:solidFill>
                  <a:srgbClr val="7030A0"/>
                </a:solidFill>
              </a:rPr>
              <a:t>0-120</a:t>
            </a:r>
          </a:p>
          <a:p>
            <a:pPr lvl="1"/>
            <a:r>
              <a:rPr lang="en-US" dirty="0" smtClean="0"/>
              <a:t>Prices		</a:t>
            </a:r>
            <a:r>
              <a:rPr lang="en-US" sz="2400" dirty="0" smtClean="0">
                <a:solidFill>
                  <a:srgbClr val="7030A0"/>
                </a:solidFill>
              </a:rPr>
              <a:t>&lt;currency symbol&gt; &lt;units&gt; . &lt;subunits&gt;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Media files	</a:t>
            </a:r>
            <a:r>
              <a:rPr lang="en-US" dirty="0" smtClean="0">
                <a:solidFill>
                  <a:srgbClr val="7030A0"/>
                </a:solidFill>
              </a:rPr>
              <a:t>JPG, MP3, AVI </a:t>
            </a:r>
            <a:r>
              <a:rPr lang="en-US" dirty="0" smtClean="0"/>
              <a:t>File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may want to do different things to different types of data:</a:t>
            </a:r>
          </a:p>
          <a:p>
            <a:pPr lvl="1"/>
            <a:r>
              <a:rPr lang="en-US" dirty="0" smtClean="0"/>
              <a:t>Name – Find all people whose name starts with ‘</a:t>
            </a:r>
            <a:r>
              <a:rPr lang="en-US" dirty="0" smtClean="0">
                <a:solidFill>
                  <a:srgbClr val="7030A0"/>
                </a:solidFill>
              </a:rPr>
              <a:t>S</a:t>
            </a:r>
            <a:r>
              <a:rPr lang="en-US" dirty="0" smtClean="0"/>
              <a:t>’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Date – Find the number of days since </a:t>
            </a:r>
            <a:r>
              <a:rPr lang="en-US" dirty="0" smtClean="0">
                <a:solidFill>
                  <a:srgbClr val="7030A0"/>
                </a:solidFill>
              </a:rPr>
              <a:t>01/12/2003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Age – Find all people who have </a:t>
            </a:r>
            <a:r>
              <a:rPr lang="en-US" dirty="0" smtClean="0">
                <a:solidFill>
                  <a:srgbClr val="7030A0"/>
                </a:solidFill>
              </a:rPr>
              <a:t>age &gt; 65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Price – Order all items from </a:t>
            </a:r>
            <a:r>
              <a:rPr lang="en-US" dirty="0" smtClean="0">
                <a:solidFill>
                  <a:srgbClr val="0070C0"/>
                </a:solidFill>
              </a:rPr>
              <a:t>lowest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highest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type, there are also things that don’t make sense (constraints):</a:t>
            </a:r>
          </a:p>
          <a:p>
            <a:pPr lvl="1"/>
            <a:r>
              <a:rPr lang="en-US" dirty="0" smtClean="0"/>
              <a:t>Age and Price can’t be negative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Name can’t be the empty string (</a:t>
            </a:r>
            <a:r>
              <a:rPr lang="en-US" b="1" dirty="0" smtClean="0">
                <a:solidFill>
                  <a:srgbClr val="7030A0"/>
                </a:solidFill>
              </a:rPr>
              <a:t>NULL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Date can’t be before 1900 (or 2000,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This one is application-specific!</a:t>
            </a:r>
          </a:p>
          <a:p>
            <a:pPr lvl="2"/>
            <a:r>
              <a:rPr lang="en-US" dirty="0" smtClean="0"/>
              <a:t>Art history DB may require very old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97&quot;&gt;&lt;property id=&quot;20148&quot; value=&quot;5&quot;/&gt;&lt;property id=&quot;20300&quot; value=&quot;Slide 58 - &amp;quot;Questions?&amp;quot;&quot;/&gt;&lt;property id=&quot;20307&quot; value=&quot;399&quot;/&gt;&lt;/object&gt;&lt;object type=&quot;3&quot; unique_id=&quot;10414&quot;&gt;&lt;property id=&quot;20148&quot; value=&quot;5&quot;/&gt;&lt;property id=&quot;20300&quot; value=&quot;Slide 2 - &amp;quot;Storing Data&amp;quot;&quot;/&gt;&lt;property id=&quot;20307&quot; value=&quot;400&quot;/&gt;&lt;/object&gt;&lt;object type=&quot;3&quot; unique_id=&quot;10430&quot;&gt;&lt;property id=&quot;20148&quot; value=&quot;5&quot;/&gt;&lt;property id=&quot;20300&quot; value=&quot;Slide 3 - &amp;quot;Storing Data&amp;quot;&quot;/&gt;&lt;property id=&quot;20307&quot; value=&quot;401&quot;/&gt;&lt;/object&gt;&lt;object type=&quot;3&quot; unique_id=&quot;10471&quot;&gt;&lt;property id=&quot;20148&quot; value=&quot;5&quot;/&gt;&lt;property id=&quot;20300&quot; value=&quot;Slide 5 - &amp;quot;Ways to Store Data&amp;quot;&quot;/&gt;&lt;property id=&quot;20307&quot; value=&quot;403&quot;/&gt;&lt;/object&gt;&lt;object type=&quot;3&quot; unique_id=&quot;10596&quot;&gt;&lt;property id=&quot;20148&quot; value=&quot;5&quot;/&gt;&lt;property id=&quot;20300&quot; value=&quot;Slide 10 - &amp;quot;Data Integrity&amp;quot;&quot;/&gt;&lt;property id=&quot;20307&quot; value=&quot;408&quot;/&gt;&lt;/object&gt;&lt;object type=&quot;3&quot; unique_id=&quot;10688&quot;&gt;&lt;property id=&quot;20148&quot; value=&quot;5&quot;/&gt;&lt;property id=&quot;20300&quot; value=&quot;Slide 11 - &amp;quot;Data Queries&amp;quot;&quot;/&gt;&lt;property id=&quot;20307&quot; value=&quot;409&quot;/&gt;&lt;/object&gt;&lt;object type=&quot;3&quot; unique_id=&quot;10689&quot;&gt;&lt;property id=&quot;20148&quot; value=&quot;5&quot;/&gt;&lt;property id=&quot;20300&quot; value=&quot;Slide 12 - &amp;quot;Data Queries&amp;quot;&quot;/&gt;&lt;property id=&quot;20307&quot; value=&quot;410&quot;/&gt;&lt;/object&gt;&lt;object type=&quot;3&quot; unique_id=&quot;10690&quot;&gt;&lt;property id=&quot;20148&quot; value=&quot;5&quot;/&gt;&lt;property id=&quot;20300&quot; value=&quot;Slide 13 - &amp;quot;Relational DBs&amp;quot;&quot;/&gt;&lt;property id=&quot;20307&quot; value=&quot;411&quot;/&gt;&lt;/object&gt;&lt;object type=&quot;3&quot; unique_id=&quot;10771&quot;&gt;&lt;property id=&quot;20148&quot; value=&quot;5&quot;/&gt;&lt;property id=&quot;20300&quot; value=&quot;Slide 14 - &amp;quot;Relational DBs&amp;quot;&quot;/&gt;&lt;property id=&quot;20307&quot; value=&quot;412&quot;/&gt;&lt;/object&gt;&lt;object type=&quot;3&quot; unique_id=&quot;10857&quot;&gt;&lt;property id=&quot;20148&quot; value=&quot;5&quot;/&gt;&lt;property id=&quot;20300&quot; value=&quot;Slide 15 - &amp;quot;Relational DBs&amp;quot;&quot;/&gt;&lt;property id=&quot;20307&quot; value=&quot;413&quot;/&gt;&lt;/object&gt;&lt;object type=&quot;3&quot; unique_id=&quot;10930&quot;&gt;&lt;property id=&quot;20148&quot; value=&quot;5&quot;/&gt;&lt;property id=&quot;20300&quot; value=&quot;Slide 17 - &amp;quot;Relational DBs&amp;quot;&quot;/&gt;&lt;property id=&quot;20307&quot; value=&quot;415&quot;/&gt;&lt;/object&gt;&lt;object type=&quot;3&quot; unique_id=&quot;10931&quot;&gt;&lt;property id=&quot;20148&quot; value=&quot;5&quot;/&gt;&lt;property id=&quot;20300&quot; value=&quot;Slide 16 - &amp;quot;Relational DBs&amp;quot;&quot;/&gt;&lt;property id=&quot;20307&quot; value=&quot;414&quot;/&gt;&lt;/object&gt;&lt;object type=&quot;3&quot; unique_id=&quot;10932&quot;&gt;&lt;property id=&quot;20148&quot; value=&quot;5&quot;/&gt;&lt;property id=&quot;20300&quot; value=&quot;Slide 19 - &amp;quot;MySQL&amp;quot;&quot;/&gt;&lt;property id=&quot;20307&quot; value=&quot;416&quot;/&gt;&lt;/object&gt;&lt;object type=&quot;3&quot; unique_id=&quot;11201&quot;&gt;&lt;property id=&quot;20148&quot; value=&quot;5&quot;/&gt;&lt;property id=&quot;20300&quot; value=&quot;Slide 18 - &amp;quot;Relational DBs&amp;quot;&quot;/&gt;&lt;property id=&quot;20307&quot; value=&quot;418&quot;/&gt;&lt;/object&gt;&lt;object type=&quot;3&quot; unique_id=&quot;11219&quot;&gt;&lt;property id=&quot;20148&quot; value=&quot;5&quot;/&gt;&lt;property id=&quot;20300&quot; value=&quot;Slide 20 - &amp;quot;Logging Into MySQL&amp;quot;&quot;/&gt;&lt;property id=&quot;20307&quot; value=&quot;433&quot;/&gt;&lt;/object&gt;&lt;object type=&quot;3&quot; unique_id=&quot;11220&quot;&gt;&lt;property id=&quot;20148&quot; value=&quot;5&quot;/&gt;&lt;property id=&quot;20300&quot; value=&quot;Slide 4 - &amp;quot;Storing Data&amp;quot;&quot;/&gt;&lt;property id=&quot;20307&quot; value=&quot;402&quot;/&gt;&lt;/object&gt;&lt;object type=&quot;3&quot; unique_id=&quot;11221&quot;&gt;&lt;property id=&quot;20148&quot; value=&quot;5&quot;/&gt;&lt;property id=&quot;20300&quot; value=&quot;Slide 6 - &amp;quot;What Does a Database Do?&amp;quot;&quot;/&gt;&lt;property id=&quot;20307&quot; value=&quot;404&quot;/&gt;&lt;/object&gt;&lt;object type=&quot;3&quot; unique_id=&quot;11222&quot;&gt;&lt;property id=&quot;20148&quot; value=&quot;5&quot;/&gt;&lt;property id=&quot;20300&quot; value=&quot;Slide 7 - &amp;quot;Data Types&amp;quot;&quot;/&gt;&lt;property id=&quot;20307&quot; value=&quot;405&quot;/&gt;&lt;/object&gt;&lt;object type=&quot;3&quot; unique_id=&quot;11223&quot;&gt;&lt;property id=&quot;20148&quot; value=&quot;5&quot;/&gt;&lt;property id=&quot;20300&quot; value=&quot;Slide 8 - &amp;quot;Operations on Data&amp;quot;&quot;/&gt;&lt;property id=&quot;20307&quot; value=&quot;406&quot;/&gt;&lt;/object&gt;&lt;object type=&quot;3&quot; unique_id=&quot;11224&quot;&gt;&lt;property id=&quot;20148&quot; value=&quot;5&quot;/&gt;&lt;property id=&quot;20300&quot; value=&quot;Slide 9 - &amp;quot;Data Constraints&amp;quot;&quot;/&gt;&lt;property id=&quot;20307&quot; value=&quot;407&quot;/&gt;&lt;/object&gt;&lt;object type=&quot;3&quot; unique_id=&quot;11226&quot;&gt;&lt;property id=&quot;20148&quot; value=&quot;5&quot;/&gt;&lt;property id=&quot;20300&quot; value=&quot;Slide 22 - &amp;quot;MySQL – Creating a Table&amp;quot;&quot;/&gt;&lt;property id=&quot;20307&quot; value=&quot;419&quot;/&gt;&lt;/object&gt;&lt;object type=&quot;3&quot; unique_id=&quot;11227&quot;&gt;&lt;property id=&quot;20148&quot; value=&quot;5&quot;/&gt;&lt;property id=&quot;20300&quot; value=&quot;Slide 23 - &amp;quot;MySQL – Creating a Table&amp;quot;&quot;/&gt;&lt;property id=&quot;20307&quot; value=&quot;420&quot;/&gt;&lt;/object&gt;&lt;object type=&quot;3&quot; unique_id=&quot;11228&quot;&gt;&lt;property id=&quot;20148&quot; value=&quot;5&quot;/&gt;&lt;property id=&quot;20300&quot; value=&quot;Slide 24 - &amp;quot;MySQL – Table Details&amp;quot;&quot;/&gt;&lt;property id=&quot;20307&quot; value=&quot;421&quot;/&gt;&lt;/object&gt;&lt;object type=&quot;3&quot; unique_id=&quot;11229&quot;&gt;&lt;property id=&quot;20148&quot; value=&quot;5&quot;/&gt;&lt;property id=&quot;20300&quot; value=&quot;Slide 25 - &amp;quot;MySQL – Deleting Tables&amp;quot;&quot;/&gt;&lt;property id=&quot;20307&quot; value=&quot;422&quot;/&gt;&lt;/object&gt;&lt;object type=&quot;3&quot; unique_id=&quot;11230&quot;&gt;&lt;property id=&quot;20148&quot; value=&quot;5&quot;/&gt;&lt;property id=&quot;20300&quot; value=&quot;Slide 26 - &amp;quot;MySQL – Field Constraints&amp;quot;&quot;/&gt;&lt;property id=&quot;20307&quot; value=&quot;423&quot;/&gt;&lt;/object&gt;&lt;object type=&quot;3&quot; unique_id=&quot;11231&quot;&gt;&lt;property id=&quot;20148&quot; value=&quot;5&quot;/&gt;&lt;property id=&quot;20300&quot; value=&quot;Slide 27 - &amp;quot;MySQL - Remaking Our Table&amp;quot;&quot;/&gt;&lt;property id=&quot;20307&quot; value=&quot;424&quot;/&gt;&lt;/object&gt;&lt;object type=&quot;3&quot; unique_id=&quot;11232&quot;&gt;&lt;property id=&quot;20148&quot; value=&quot;5&quot;/&gt;&lt;property id=&quot;20300&quot; value=&quot;Slide 28 - &amp;quot;MySQL – Inserting Data&amp;quot;&quot;/&gt;&lt;property id=&quot;20307&quot; value=&quot;425&quot;/&gt;&lt;/object&gt;&lt;object type=&quot;3&quot; unique_id=&quot;11233&quot;&gt;&lt;property id=&quot;20148&quot; value=&quot;5&quot;/&gt;&lt;property id=&quot;20300&quot; value=&quot;Slide 29 - &amp;quot;MySQL&amp;quot;&quot;/&gt;&lt;property id=&quot;20307&quot; value=&quot;426&quot;/&gt;&lt;/object&gt;&lt;object type=&quot;3&quot; unique_id=&quot;11234&quot;&gt;&lt;property id=&quot;20148&quot; value=&quot;5&quot;/&gt;&lt;property id=&quot;20300&quot; value=&quot;Slide 30 - &amp;quot;MySQL&amp;quot;&quot;/&gt;&lt;property id=&quot;20307&quot; value=&quot;427&quot;/&gt;&lt;/object&gt;&lt;object type=&quot;3&quot; unique_id=&quot;11235&quot;&gt;&lt;property id=&quot;20148&quot; value=&quot;5&quot;/&gt;&lt;property id=&quot;20300&quot; value=&quot;Slide 31 - &amp;quot;MySQL – Selecting Data&amp;quot;&quot;/&gt;&lt;property id=&quot;20307&quot; value=&quot;430&quot;/&gt;&lt;/object&gt;&lt;object type=&quot;3&quot; unique_id=&quot;11236&quot;&gt;&lt;property id=&quot;20148&quot; value=&quot;5&quot;/&gt;&lt;property id=&quot;20300&quot; value=&quot;Slide 32 - &amp;quot;MySQL – Selecting Data&amp;quot;&quot;/&gt;&lt;property id=&quot;20307&quot; value=&quot;429&quot;/&gt;&lt;/object&gt;&lt;object type=&quot;3&quot; unique_id=&quot;11237&quot;&gt;&lt;property id=&quot;20148&quot; value=&quot;5&quot;/&gt;&lt;property id=&quot;20300&quot; value=&quot;Slide 33 - &amp;quot;MySQL - Exiting&amp;quot;&quot;/&gt;&lt;property id=&quot;20307&quot; value=&quot;432&quot;/&gt;&lt;/object&gt;&lt;object type=&quot;3&quot; unique_id=&quot;11238&quot;&gt;&lt;property id=&quot;20148&quot; value=&quot;5&quot;/&gt;&lt;property id=&quot;20300&quot; value=&quot;Slide 34 - &amp;quot;Basic SQL (Group Work)&amp;quot;&quot;/&gt;&lt;property id=&quot;20307&quot; value=&quot;431&quot;/&gt;&lt;/object&gt;&lt;object type=&quot;3&quot; unique_id=&quot;11239&quot;&gt;&lt;property id=&quot;20148&quot; value=&quot;5&quot;/&gt;&lt;property id=&quot;20300&quot; value=&quot;Slide 21 - &amp;quot;MySQL – View Current Tables&amp;quot;&quot;/&gt;&lt;property id=&quot;20307&quot; value=&quot;434&quot;/&gt;&lt;/object&gt;&lt;object type=&quot;3&quot; unique_id=&quot;11240&quot;&gt;&lt;property id=&quot;20148&quot; value=&quot;5&quot;/&gt;&lt;property id=&quot;20300&quot; value=&quot;Slide 35 - &amp;quot;Basic SQL (Partial Solution)&amp;quot;&quot;/&gt;&lt;property id=&quot;20307&quot; value=&quot;464&quot;/&gt;&lt;/object&gt;&lt;object type=&quot;3&quot; unique_id=&quot;11241&quot;&gt;&lt;property id=&quot;20148&quot; value=&quot;5&quot;/&gt;&lt;property id=&quot;20300&quot; value=&quot;Slide 36 - &amp;quot;SQL – More on Select Statements&amp;quot;&quot;/&gt;&lt;property id=&quot;20307&quot; value=&quot;435&quot;/&gt;&lt;/object&gt;&lt;object type=&quot;3&quot; unique_id=&quot;11242&quot;&gt;&lt;property id=&quot;20148&quot; value=&quot;5&quot;/&gt;&lt;property id=&quot;20300&quot; value=&quot;Slide 37 - &amp;quot;SQL – Select Statements&amp;quot;&quot;/&gt;&lt;property id=&quot;20307&quot; value=&quot;436&quot;/&gt;&lt;/object&gt;&lt;object type=&quot;3&quot; unique_id=&quot;11243&quot;&gt;&lt;property id=&quot;20148&quot; value=&quot;5&quot;/&gt;&lt;property id=&quot;20300&quot; value=&quot;Slide 38 - &amp;quot;SQL – Select Statements&amp;quot;&quot;/&gt;&lt;property id=&quot;20307&quot; value=&quot;437&quot;/&gt;&lt;/object&gt;&lt;object type=&quot;3&quot; unique_id=&quot;11244&quot;&gt;&lt;property id=&quot;20148&quot; value=&quot;5&quot;/&gt;&lt;property id=&quot;20300&quot; value=&quot;Slide 39 - &amp;quot;SQL – Delete Statements&amp;quot;&quot;/&gt;&lt;property id=&quot;20307&quot; value=&quot;438&quot;/&gt;&lt;/object&gt;&lt;object type=&quot;3&quot; unique_id=&quot;11245&quot;&gt;&lt;property id=&quot;20148&quot; value=&quot;5&quot;/&gt;&lt;property id=&quot;20300&quot; value=&quot;Slide 40 - &amp;quot;SQL – Delete Statements&amp;quot;&quot;/&gt;&lt;property id=&quot;20307&quot; value=&quot;439&quot;/&gt;&lt;/object&gt;&lt;object type=&quot;3&quot; unique_id=&quot;11246&quot;&gt;&lt;property id=&quot;20148&quot; value=&quot;5&quot;/&gt;&lt;property id=&quot;20300&quot; value=&quot;Slide 41 - &amp;quot;SQL – Update Statements&amp;quot;&quot;/&gt;&lt;property id=&quot;20307&quot; value=&quot;440&quot;/&gt;&lt;/object&gt;&lt;object type=&quot;3&quot; unique_id=&quot;11247&quot;&gt;&lt;property id=&quot;20148&quot; value=&quot;5&quot;/&gt;&lt;property id=&quot;20300&quot; value=&quot;Slide 42 - &amp;quot;SQL – Update Statements&amp;quot;&quot;/&gt;&lt;property id=&quot;20307&quot; value=&quot;441&quot;/&gt;&lt;/object&gt;&lt;object type=&quot;3&quot; unique_id=&quot;11248&quot;&gt;&lt;property id=&quot;20148&quot; value=&quot;5&quot;/&gt;&lt;property id=&quot;20300&quot; value=&quot;Slide 43 - &amp;quot;SQL – Ordering Results&amp;quot;&quot;/&gt;&lt;property id=&quot;20307&quot; value=&quot;442&quot;/&gt;&lt;/object&gt;&lt;object type=&quot;3&quot; unique_id=&quot;11249&quot;&gt;&lt;property id=&quot;20148&quot; value=&quot;5&quot;/&gt;&lt;property id=&quot;20300&quot; value=&quot;Slide 44 - &amp;quot;SQL – Ordering Results&amp;quot;&quot;/&gt;&lt;property id=&quot;20307&quot; value=&quot;443&quot;/&gt;&lt;/object&gt;&lt;object type=&quot;3&quot; unique_id=&quot;11250&quot;&gt;&lt;property id=&quot;20148&quot; value=&quot;5&quot;/&gt;&lt;property id=&quot;20300&quot; value=&quot;Slide 45 - &amp;quot;SQL – Limiting Results&amp;quot;&quot;/&gt;&lt;property id=&quot;20307&quot; value=&quot;444&quot;/&gt;&lt;/object&gt;&lt;object type=&quot;3&quot; unique_id=&quot;11251&quot;&gt;&lt;property id=&quot;20148&quot; value=&quot;5&quot;/&gt;&lt;property id=&quot;20300&quot; value=&quot;Slide 46 - &amp;quot;SQL – Joining Tables&amp;quot;&quot;/&gt;&lt;property id=&quot;20307&quot; value=&quot;445&quot;/&gt;&lt;/object&gt;&lt;object type=&quot;3&quot; unique_id=&quot;11252&quot;&gt;&lt;property id=&quot;20148&quot; value=&quot;5&quot;/&gt;&lt;property id=&quot;20300&quot; value=&quot;Slide 47 - &amp;quot;SQL – Joining Tables&amp;quot;&quot;/&gt;&lt;property id=&quot;20307&quot; value=&quot;446&quot;/&gt;&lt;/object&gt;&lt;object type=&quot;3&quot; unique_id=&quot;11253&quot;&gt;&lt;property id=&quot;20148&quot; value=&quot;5&quot;/&gt;&lt;property id=&quot;20300&quot; value=&quot;Slide 48 - &amp;quot;SQL – Joining Tables&amp;quot;&quot;/&gt;&lt;property id=&quot;20307&quot; value=&quot;447&quot;/&gt;&lt;/object&gt;&lt;object type=&quot;3&quot; unique_id=&quot;11254&quot;&gt;&lt;property id=&quot;20148&quot; value=&quot;5&quot;/&gt;&lt;property id=&quot;20300&quot; value=&quot;Slide 49 - &amp;quot;SQL – Joining Tables&amp;quot;&quot;/&gt;&lt;property id=&quot;20307&quot; value=&quot;448&quot;/&gt;&lt;/object&gt;&lt;object type=&quot;3&quot; unique_id=&quot;11255&quot;&gt;&lt;property id=&quot;20148&quot; value=&quot;5&quot;/&gt;&lt;property id=&quot;20300&quot; value=&quot;Slide 50 - &amp;quot;SQL – Joining Tables&amp;quot;&quot;/&gt;&lt;property id=&quot;20307&quot; value=&quot;449&quot;/&gt;&lt;/object&gt;&lt;object type=&quot;3&quot; unique_id=&quot;11256&quot;&gt;&lt;property id=&quot;20148&quot; value=&quot;5&quot;/&gt;&lt;property id=&quot;20300&quot; value=&quot;Slide 51 - &amp;quot;SQL – CONCAT and AS&amp;quot;&quot;/&gt;&lt;property id=&quot;20307&quot; value=&quot;465&quot;/&gt;&lt;/object&gt;&lt;object type=&quot;3&quot; unique_id=&quot;11257&quot;&gt;&lt;property id=&quot;20148&quot; value=&quot;5&quot;/&gt;&lt;property id=&quot;20300&quot; value=&quot;Slide 52 - &amp;quot;SQL - Summing&amp;quot;&quot;/&gt;&lt;property id=&quot;20307&quot; value=&quot;466&quot;/&gt;&lt;/object&gt;&lt;object type=&quot;3&quot; unique_id=&quot;11258&quot;&gt;&lt;property id=&quot;20148&quot; value=&quot;5&quot;/&gt;&lt;property id=&quot;20300&quot; value=&quot;Slide 53 - &amp;quot;SQL – Counting&amp;quot;&quot;/&gt;&lt;property id=&quot;20307&quot; value=&quot;450&quot;/&gt;&lt;/object&gt;&lt;object type=&quot;3&quot; unique_id=&quot;11259&quot;&gt;&lt;property id=&quot;20148&quot; value=&quot;5&quot;/&gt;&lt;property id=&quot;20300&quot; value=&quot;Slide 54 - &amp;quot;SQL – Nesting Queries&amp;quot;&quot;/&gt;&lt;property id=&quot;20307&quot; value=&quot;451&quot;/&gt;&lt;/object&gt;&lt;object type=&quot;3&quot; unique_id=&quot;11260&quot;&gt;&lt;property id=&quot;20148&quot; value=&quot;5&quot;/&gt;&lt;property id=&quot;20300&quot; value=&quot;Slide 55 - &amp;quot;SQL – Nesting Queries with IN&amp;quot;&quot;/&gt;&lt;property id=&quot;20307&quot; value=&quot;469&quot;/&gt;&lt;/object&gt;&lt;object type=&quot;3&quot; unique_id=&quot;11261&quot;&gt;&lt;property id=&quot;20148&quot; value=&quot;5&quot;/&gt;&lt;property id=&quot;20300&quot; value=&quot;Slide 56 - &amp;quot;LA Houses (Group Work)&amp;quot;&quot;/&gt;&lt;property id=&quot;20307&quot; value=&quot;467&quot;/&gt;&lt;/object&gt;&lt;object type=&quot;3&quot; unique_id=&quot;11262&quot;&gt;&lt;property id=&quot;20148&quot; value=&quot;5&quot;/&gt;&lt;property id=&quot;20300&quot; value=&quot;Slide 57 - &amp;quot;LA Houses (Solution)&amp;quot;&quot;/&gt;&lt;property id=&quot;20307&quot; value=&quot;46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2097</TotalTime>
  <Words>1717</Words>
  <Application>Microsoft Office PowerPoint</Application>
  <PresentationFormat>On-screen Show (4:3)</PresentationFormat>
  <Paragraphs>338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Module</vt:lpstr>
      <vt:lpstr>I211 – Information Infrastructure II</vt:lpstr>
      <vt:lpstr>Storing Data</vt:lpstr>
      <vt:lpstr>Storing Data</vt:lpstr>
      <vt:lpstr>Storing Data</vt:lpstr>
      <vt:lpstr>Ways to Store Data</vt:lpstr>
      <vt:lpstr>What Does a Database Do?</vt:lpstr>
      <vt:lpstr>Data Types</vt:lpstr>
      <vt:lpstr>Operations on Data</vt:lpstr>
      <vt:lpstr>Data Constraints</vt:lpstr>
      <vt:lpstr>Data Integrity</vt:lpstr>
      <vt:lpstr>Data Queries</vt:lpstr>
      <vt:lpstr>Data Queries</vt:lpstr>
      <vt:lpstr>Relational DBs</vt:lpstr>
      <vt:lpstr>Relational DBs</vt:lpstr>
      <vt:lpstr>Relational DBs</vt:lpstr>
      <vt:lpstr>Relational DBs</vt:lpstr>
      <vt:lpstr>Relational DBs</vt:lpstr>
      <vt:lpstr>Relational DBs</vt:lpstr>
      <vt:lpstr>MySQL</vt:lpstr>
      <vt:lpstr>Logging Into MySQL</vt:lpstr>
      <vt:lpstr>MySQL – View Current Tables</vt:lpstr>
      <vt:lpstr>MySQL – Creating a Table</vt:lpstr>
      <vt:lpstr>MySQL – Creating a Table</vt:lpstr>
      <vt:lpstr>MySQL – Table Details</vt:lpstr>
      <vt:lpstr>MySQL – Deleting Tables</vt:lpstr>
      <vt:lpstr>MySQL – Field Constraints</vt:lpstr>
      <vt:lpstr>MySQL - Remaking Our Table</vt:lpstr>
      <vt:lpstr>MySQL – Inserting Data</vt:lpstr>
      <vt:lpstr>MySQL</vt:lpstr>
      <vt:lpstr>MySQL</vt:lpstr>
      <vt:lpstr>MySQL – Selecting Data</vt:lpstr>
      <vt:lpstr>MySQL – Selecting Data</vt:lpstr>
      <vt:lpstr>MySQL - Exiting</vt:lpstr>
      <vt:lpstr>Basic SQL (Group Work)</vt:lpstr>
      <vt:lpstr>Basic SQL (Partial Solution)</vt:lpstr>
      <vt:lpstr>SQL – More on Select Statements</vt:lpstr>
      <vt:lpstr>SQL – Select Statements</vt:lpstr>
      <vt:lpstr>SQL – Select Statements</vt:lpstr>
      <vt:lpstr>SQL – Delete Statements</vt:lpstr>
      <vt:lpstr>SQL – Delete Statements</vt:lpstr>
      <vt:lpstr>SQL – Update Statements</vt:lpstr>
      <vt:lpstr>SQL – Update Statements</vt:lpstr>
      <vt:lpstr>SQL – Ordering Results</vt:lpstr>
      <vt:lpstr>SQL – Ordering Results</vt:lpstr>
      <vt:lpstr>SQL – Limiting Results</vt:lpstr>
      <vt:lpstr>SQL – Joining Tables</vt:lpstr>
      <vt:lpstr>SQL – Joining Tables</vt:lpstr>
      <vt:lpstr>SQL – Joining Tables</vt:lpstr>
      <vt:lpstr>SQL – Joining Tables</vt:lpstr>
      <vt:lpstr>SQL – Joining Tables</vt:lpstr>
      <vt:lpstr>SQL – CONCAT and AS</vt:lpstr>
      <vt:lpstr>SQL - Summing</vt:lpstr>
      <vt:lpstr>SQL – Counting</vt:lpstr>
      <vt:lpstr>SQL – Nesting Queries</vt:lpstr>
      <vt:lpstr>SQL – Nesting Queries with IN</vt:lpstr>
      <vt:lpstr>LA Houses (Group Work)</vt:lpstr>
      <vt:lpstr>LA Houses (Solution)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IU Student</cp:lastModifiedBy>
  <cp:revision>261</cp:revision>
  <dcterms:created xsi:type="dcterms:W3CDTF">2011-05-09T18:33:34Z</dcterms:created>
  <dcterms:modified xsi:type="dcterms:W3CDTF">2014-07-24T19:11:58Z</dcterms:modified>
</cp:coreProperties>
</file>