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6" r:id="rId2"/>
    <p:sldId id="44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30" r:id="rId11"/>
    <p:sldId id="427" r:id="rId12"/>
    <p:sldId id="428" r:id="rId13"/>
    <p:sldId id="431" r:id="rId14"/>
    <p:sldId id="449" r:id="rId15"/>
    <p:sldId id="432" r:id="rId16"/>
    <p:sldId id="450" r:id="rId17"/>
    <p:sldId id="451" r:id="rId18"/>
    <p:sldId id="433" r:id="rId19"/>
    <p:sldId id="434" r:id="rId20"/>
    <p:sldId id="435" r:id="rId21"/>
    <p:sldId id="436" r:id="rId22"/>
    <p:sldId id="452" r:id="rId23"/>
    <p:sldId id="437" r:id="rId24"/>
    <p:sldId id="438" r:id="rId25"/>
    <p:sldId id="439" r:id="rId26"/>
    <p:sldId id="440" r:id="rId27"/>
    <p:sldId id="441" r:id="rId28"/>
    <p:sldId id="442" r:id="rId29"/>
    <p:sldId id="455" r:id="rId30"/>
    <p:sldId id="443" r:id="rId31"/>
    <p:sldId id="444" r:id="rId32"/>
    <p:sldId id="445" r:id="rId33"/>
    <p:sldId id="454" r:id="rId34"/>
    <p:sldId id="447" r:id="rId35"/>
    <p:sldId id="453" r:id="rId36"/>
    <p:sldId id="399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>
      <p:cViewPr>
        <p:scale>
          <a:sx n="118" d="100"/>
          <a:sy n="118" d="100"/>
        </p:scale>
        <p:origin x="-168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mysql/mysql-create-table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gi.soic.indiana.edu/~johfdunc/person_li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will catch attempts to insert invalid data, just like MySQL did!</a:t>
            </a:r>
          </a:p>
          <a:p>
            <a:pPr marL="118872" indent="0">
              <a:buNone/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 err="1" smtClean="0">
                <a:solidFill>
                  <a:srgbClr val="FF0000"/>
                </a:solidFill>
              </a:rPr>
              <a:t>insertPerson</a:t>
            </a:r>
            <a:r>
              <a:rPr lang="en-US" sz="2100" b="1" dirty="0" smtClean="0">
                <a:solidFill>
                  <a:srgbClr val="FF0000"/>
                </a:solidFill>
              </a:rPr>
              <a:t>(cursor</a:t>
            </a:r>
            <a:r>
              <a:rPr lang="en-US" sz="2100" b="1" dirty="0">
                <a:solidFill>
                  <a:srgbClr val="FF0000"/>
                </a:solidFill>
              </a:rPr>
              <a:t>, 1, 'Jack', 'Sparrow', </a:t>
            </a:r>
            <a:r>
              <a:rPr lang="en-US" sz="2100" b="1" dirty="0" smtClean="0">
                <a:solidFill>
                  <a:srgbClr val="FF0000"/>
                </a:solidFill>
              </a:rPr>
              <a:t>'1745-04-01</a:t>
            </a:r>
            <a:r>
              <a:rPr lang="en-US" sz="2100" b="1" dirty="0">
                <a:solidFill>
                  <a:srgbClr val="FF0000"/>
                </a:solidFill>
              </a:rPr>
              <a:t>', 46)</a:t>
            </a:r>
          </a:p>
          <a:p>
            <a:pPr marL="118872" indent="0">
              <a:buNone/>
            </a:pPr>
            <a:r>
              <a:rPr lang="en-US" sz="2100" b="1" dirty="0" err="1">
                <a:solidFill>
                  <a:srgbClr val="FF0000"/>
                </a:solidFill>
              </a:rPr>
              <a:t>insertPerson</a:t>
            </a:r>
            <a:r>
              <a:rPr lang="en-US" sz="2100" b="1" dirty="0">
                <a:solidFill>
                  <a:srgbClr val="FF0000"/>
                </a:solidFill>
              </a:rPr>
              <a:t>(cursor, 1, 'Other', 'Pirate', </a:t>
            </a:r>
            <a:r>
              <a:rPr lang="en-US" sz="2100" b="1" dirty="0" smtClean="0">
                <a:solidFill>
                  <a:srgbClr val="FF0000"/>
                </a:solidFill>
              </a:rPr>
              <a:t>'1745-04-01</a:t>
            </a:r>
            <a:r>
              <a:rPr lang="en-US" sz="2100" b="1" dirty="0">
                <a:solidFill>
                  <a:srgbClr val="FF0000"/>
                </a:solidFill>
              </a:rPr>
              <a:t>', 46)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80295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show our current results: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("SELECT * FROM Person;")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results = </a:t>
            </a:r>
            <a:r>
              <a:rPr lang="en-US" b="1" dirty="0" err="1">
                <a:solidFill>
                  <a:srgbClr val="FF0000"/>
                </a:solidFill>
              </a:rPr>
              <a:t>cursor.</a:t>
            </a:r>
            <a:r>
              <a:rPr lang="en-US" b="1" dirty="0" err="1">
                <a:solidFill>
                  <a:srgbClr val="7030A0"/>
                </a:solidFill>
              </a:rPr>
              <a:t>fetchall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row in results: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smtClean="0">
                <a:solidFill>
                  <a:srgbClr val="FF0000"/>
                </a:solidFill>
              </a:rPr>
              <a:t>row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(u'1', </a:t>
            </a:r>
            <a:r>
              <a:rPr lang="en-US" b="1" dirty="0" err="1">
                <a:solidFill>
                  <a:srgbClr val="00B050"/>
                </a:solidFill>
              </a:rPr>
              <a:t>u'Jack</a:t>
            </a:r>
            <a:r>
              <a:rPr lang="en-US" b="1" dirty="0">
                <a:solidFill>
                  <a:srgbClr val="00B050"/>
                </a:solidFill>
              </a:rPr>
              <a:t>', </a:t>
            </a:r>
            <a:r>
              <a:rPr lang="en-US" b="1" dirty="0" err="1">
                <a:solidFill>
                  <a:srgbClr val="00B050"/>
                </a:solidFill>
              </a:rPr>
              <a:t>u'Sparrow</a:t>
            </a:r>
            <a:r>
              <a:rPr lang="en-US" b="1" dirty="0">
                <a:solidFill>
                  <a:srgbClr val="00B050"/>
                </a:solidFill>
              </a:rPr>
              <a:t>', u'1745-04-01', 46)</a:t>
            </a:r>
          </a:p>
          <a:p>
            <a:endParaRPr lang="en-US" dirty="0" smtClean="0"/>
          </a:p>
          <a:p>
            <a:r>
              <a:rPr lang="en-US" dirty="0" smtClean="0"/>
              <a:t>What happens when you exit the program, reopen it, and try to show the DB without running an </a:t>
            </a:r>
            <a:r>
              <a:rPr lang="en-US" b="1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3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didn’t commit the data, so the transactions weren’t saved!</a:t>
            </a:r>
          </a:p>
          <a:p>
            <a:endParaRPr lang="en-US" dirty="0"/>
          </a:p>
          <a:p>
            <a:r>
              <a:rPr lang="en-US" dirty="0" smtClean="0"/>
              <a:t>After an </a:t>
            </a:r>
            <a:r>
              <a:rPr lang="en-US" b="1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, we must commit the data!!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db_con.commit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4357310" cy="212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	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sqlite3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createPersonTable</a:t>
            </a:r>
            <a:r>
              <a:rPr lang="en-US" b="1" dirty="0">
                <a:solidFill>
                  <a:srgbClr val="FF0000"/>
                </a:solidFill>
              </a:rPr>
              <a:t>(cursor):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SQL = """CREATE TABLE Person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(</a:t>
            </a:r>
            <a:r>
              <a:rPr lang="en-US" b="1" dirty="0" err="1">
                <a:solidFill>
                  <a:srgbClr val="FF0000"/>
                </a:solidFill>
              </a:rPr>
              <a:t>PersonID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(10) UNIQUE,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Birth date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Age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DEFAULT 18);"""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insertPerson</a:t>
            </a:r>
            <a:r>
              <a:rPr lang="en-US" b="1" dirty="0">
                <a:solidFill>
                  <a:srgbClr val="FF0000"/>
                </a:solidFill>
              </a:rPr>
              <a:t>(cursor, </a:t>
            </a:r>
            <a:r>
              <a:rPr lang="en-US" b="1" dirty="0" err="1">
                <a:solidFill>
                  <a:srgbClr val="FF0000"/>
                </a:solidFill>
              </a:rPr>
              <a:t>id_num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fname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bdate</a:t>
            </a:r>
            <a:r>
              <a:rPr lang="en-US" b="1" dirty="0">
                <a:solidFill>
                  <a:srgbClr val="FF0000"/>
                </a:solidFill>
              </a:rPr>
              <a:t>, age=18):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SQL = "INSERT INTO Person (</a:t>
            </a:r>
            <a:r>
              <a:rPr lang="en-US" b="1" dirty="0" err="1">
                <a:solidFill>
                  <a:srgbClr val="FF0000"/>
                </a:solidFill>
              </a:rPr>
              <a:t>PersonID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, Birth, Age)"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SQL += "VALUES ('"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id_num</a:t>
            </a:r>
            <a:r>
              <a:rPr lang="en-US" b="1" dirty="0">
                <a:solidFill>
                  <a:srgbClr val="FF0000"/>
                </a:solidFill>
              </a:rPr>
              <a:t>) + "', '" + </a:t>
            </a:r>
            <a:r>
              <a:rPr lang="en-US" b="1" dirty="0" err="1">
                <a:solidFill>
                  <a:srgbClr val="FF0000"/>
                </a:solidFill>
              </a:rPr>
              <a:t>fname</a:t>
            </a:r>
            <a:r>
              <a:rPr lang="en-US" b="1" dirty="0">
                <a:solidFill>
                  <a:srgbClr val="FF0000"/>
                </a:solidFill>
              </a:rPr>
              <a:t> + "', '" + </a:t>
            </a:r>
            <a:r>
              <a:rPr lang="en-US" b="1" dirty="0" err="1">
                <a:solidFill>
                  <a:srgbClr val="FF0000"/>
                </a:solidFill>
              </a:rPr>
              <a:t>lname</a:t>
            </a:r>
            <a:r>
              <a:rPr lang="en-US" b="1" dirty="0">
                <a:solidFill>
                  <a:srgbClr val="FF0000"/>
                </a:solidFill>
              </a:rPr>
              <a:t> + "', '"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SQL += </a:t>
            </a:r>
            <a:r>
              <a:rPr lang="en-US" b="1" dirty="0" err="1">
                <a:solidFill>
                  <a:srgbClr val="FF0000"/>
                </a:solidFill>
              </a:rPr>
              <a:t>bdate</a:t>
            </a:r>
            <a:r>
              <a:rPr lang="en-US" b="1" dirty="0">
                <a:solidFill>
                  <a:srgbClr val="FF0000"/>
                </a:solidFill>
              </a:rPr>
              <a:t> + "', 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(age) + ");"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db_con</a:t>
            </a:r>
            <a:r>
              <a:rPr lang="en-US" b="1" dirty="0">
                <a:solidFill>
                  <a:srgbClr val="FF0000"/>
                </a:solidFill>
              </a:rPr>
              <a:t> = sqlite3.connect("my_db.txt")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createPersonTable</a:t>
            </a:r>
            <a:r>
              <a:rPr lang="en-US" b="1" dirty="0">
                <a:solidFill>
                  <a:srgbClr val="FF0000"/>
                </a:solidFill>
              </a:rPr>
              <a:t>(cursor)</a:t>
            </a:r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insertPerson</a:t>
            </a:r>
            <a:r>
              <a:rPr lang="en-US" b="1" dirty="0" smtClean="0">
                <a:solidFill>
                  <a:srgbClr val="FF0000"/>
                </a:solidFill>
              </a:rPr>
              <a:t>(cursor</a:t>
            </a:r>
            <a:r>
              <a:rPr lang="en-US" b="1" dirty="0">
                <a:solidFill>
                  <a:srgbClr val="FF0000"/>
                </a:solidFill>
              </a:rPr>
              <a:t>, 1, 'Jack', 'Sparrow', '1745-04-01', 46)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db_con.commit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("SELECT * FROM Person;")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results = </a:t>
            </a:r>
            <a:r>
              <a:rPr lang="en-US" b="1" dirty="0" err="1">
                <a:solidFill>
                  <a:srgbClr val="FF0000"/>
                </a:solidFill>
              </a:rPr>
              <a:t>cursor.fetchall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row in results: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row</a:t>
            </a:r>
          </a:p>
        </p:txBody>
      </p:sp>
    </p:spTree>
    <p:extLst>
      <p:ext uri="{BB962C8B-B14F-4D97-AF65-F5344CB8AC3E}">
        <p14:creationId xmlns:p14="http://schemas.microsoft.com/office/powerpoint/2010/main" val="3685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query "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SHOW TABLES;</a:t>
            </a:r>
            <a:r>
              <a:rPr lang="en-US" dirty="0" smtClean="0"/>
              <a:t>" doesn’t work in sqlite3.</a:t>
            </a:r>
          </a:p>
          <a:p>
            <a:endParaRPr lang="en-US" dirty="0"/>
          </a:p>
          <a:p>
            <a:r>
              <a:rPr lang="en-US" dirty="0"/>
              <a:t>The equivalent is </a:t>
            </a:r>
            <a:br>
              <a:rPr lang="en-US" dirty="0"/>
            </a:br>
            <a:r>
              <a:rPr lang="en-US" dirty="0" smtClean="0"/>
              <a:t>"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SELECT name FROM </a:t>
            </a:r>
            <a:r>
              <a:rPr lang="en-US" b="1" dirty="0" err="1">
                <a:solidFill>
                  <a:srgbClr val="7030A0"/>
                </a:solidFill>
                <a:latin typeface="Courier" pitchFamily="49" charset="0"/>
              </a:rPr>
              <a:t>sqlite_master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 WHERE type='table';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793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1"/>
            <a:ext cx="8991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Duplicate the data from the Person and House tables online into your local DB file. To do this:</a:t>
            </a:r>
          </a:p>
          <a:p>
            <a:endParaRPr lang="en-US" dirty="0"/>
          </a:p>
          <a:p>
            <a:pPr lvl="1"/>
            <a:r>
              <a:rPr lang="en-US" sz="3300" dirty="0" smtClean="0"/>
              <a:t>Write </a:t>
            </a:r>
            <a:r>
              <a:rPr lang="en-US" sz="3300" dirty="0" smtClean="0">
                <a:solidFill>
                  <a:srgbClr val="FF0000"/>
                </a:solidFill>
              </a:rPr>
              <a:t>a function for creating the House table</a:t>
            </a:r>
            <a:r>
              <a:rPr lang="en-US" sz="3300" dirty="0" smtClean="0"/>
              <a:t>, and </a:t>
            </a:r>
            <a:r>
              <a:rPr lang="en-US" sz="3300" dirty="0" smtClean="0">
                <a:solidFill>
                  <a:srgbClr val="FF0000"/>
                </a:solidFill>
              </a:rPr>
              <a:t>functions for inserting records into both tables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 smtClean="0"/>
              <a:t>Write a loop that runs until the user tells it to stop. The loop should </a:t>
            </a:r>
            <a:r>
              <a:rPr lang="en-US" sz="3300" dirty="0" smtClean="0">
                <a:solidFill>
                  <a:srgbClr val="FF0000"/>
                </a:solidFill>
              </a:rPr>
              <a:t>print out the names of the current tables</a:t>
            </a:r>
            <a:r>
              <a:rPr lang="en-US" sz="3300" dirty="0" smtClean="0"/>
              <a:t>, then </a:t>
            </a:r>
            <a:r>
              <a:rPr lang="en-US" sz="3300" dirty="0" smtClean="0">
                <a:solidFill>
                  <a:srgbClr val="FF0000"/>
                </a:solidFill>
              </a:rPr>
              <a:t>prompt the user for which table </a:t>
            </a:r>
            <a:r>
              <a:rPr lang="en-US" sz="3300" dirty="0" smtClean="0"/>
              <a:t>they want to insert data into, then </a:t>
            </a:r>
            <a:r>
              <a:rPr lang="en-US" sz="3300" dirty="0" smtClean="0">
                <a:solidFill>
                  <a:srgbClr val="FF0000"/>
                </a:solidFill>
              </a:rPr>
              <a:t>prompt them for the entry </a:t>
            </a:r>
            <a:r>
              <a:rPr lang="en-US" sz="3300" dirty="0" smtClean="0"/>
              <a:t>for each field. It should then call the function that </a:t>
            </a:r>
            <a:r>
              <a:rPr lang="en-US" sz="3300" dirty="0" smtClean="0">
                <a:solidFill>
                  <a:srgbClr val="FF0000"/>
                </a:solidFill>
              </a:rPr>
              <a:t>inserts the record</a:t>
            </a:r>
          </a:p>
          <a:p>
            <a:pPr lvl="1"/>
            <a:endParaRPr lang="en-US" sz="3300" dirty="0" smtClean="0"/>
          </a:p>
          <a:p>
            <a:pPr lvl="1"/>
            <a:r>
              <a:rPr lang="en-US" sz="3300" dirty="0" smtClean="0"/>
              <a:t>After the loop, </a:t>
            </a:r>
            <a:r>
              <a:rPr lang="en-US" sz="3300" dirty="0" smtClean="0">
                <a:solidFill>
                  <a:srgbClr val="FF0000"/>
                </a:solidFill>
              </a:rPr>
              <a:t>show the contents </a:t>
            </a:r>
            <a:r>
              <a:rPr lang="en-US" sz="3300" dirty="0" smtClean="0"/>
              <a:t>of both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(Solution </a:t>
            </a:r>
            <a:r>
              <a:rPr lang="en-US" dirty="0" err="1" smtClean="0"/>
              <a:t>pt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24000"/>
            <a:ext cx="4572000" cy="533399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import sqlite3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createPersonTable</a:t>
            </a:r>
            <a:r>
              <a:rPr lang="en-US" sz="1600" b="1" dirty="0">
                <a:solidFill>
                  <a:srgbClr val="FF0000"/>
                </a:solidFill>
              </a:rPr>
              <a:t>(cursor):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SQL = """CREATE TABLE Person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(</a:t>
            </a:r>
            <a:r>
              <a:rPr lang="en-US" sz="1600" b="1" dirty="0" err="1">
                <a:solidFill>
                  <a:srgbClr val="FF0000"/>
                </a:solidFill>
              </a:rPr>
              <a:t>PersonID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(10) UNIQUE,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</a:rPr>
              <a:t>FirstName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</a:rPr>
              <a:t>LastName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Birth date NOT NULL,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Age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DEFAULT 18);"""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cursor.execute</a:t>
            </a:r>
            <a:r>
              <a:rPr lang="en-US" sz="1600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createHouseTable</a:t>
            </a:r>
            <a:r>
              <a:rPr lang="en-US" sz="1600" b="1" dirty="0">
                <a:solidFill>
                  <a:srgbClr val="FF0000"/>
                </a:solidFill>
              </a:rPr>
              <a:t>(cursor):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SQL = """CREATE TABLE House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(</a:t>
            </a:r>
            <a:r>
              <a:rPr lang="en-US" sz="1600" b="1" dirty="0" err="1">
                <a:solidFill>
                  <a:srgbClr val="FF0000"/>
                </a:solidFill>
              </a:rPr>
              <a:t>HouseID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(10) UNIQUE,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City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Value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DEFAULT 100000,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    Owner </a:t>
            </a:r>
            <a:r>
              <a:rPr lang="en-US" sz="1600" b="1" dirty="0" err="1">
                <a:solidFill>
                  <a:srgbClr val="FF0000"/>
                </a:solidFill>
              </a:rPr>
              <a:t>varchar</a:t>
            </a:r>
            <a:r>
              <a:rPr lang="en-US" sz="1600" b="1" dirty="0">
                <a:solidFill>
                  <a:srgbClr val="FF0000"/>
                </a:solidFill>
              </a:rPr>
              <a:t> (10));"""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cursor.execute</a:t>
            </a:r>
            <a:r>
              <a:rPr lang="en-US" sz="1600" b="1" dirty="0">
                <a:solidFill>
                  <a:srgbClr val="FF0000"/>
                </a:solidFill>
              </a:rPr>
              <a:t>(SQL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1600201"/>
            <a:ext cx="5334000" cy="533399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def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insertPerson</a:t>
            </a:r>
            <a:r>
              <a:rPr lang="en-US" sz="1200" b="1" dirty="0" smtClean="0">
                <a:solidFill>
                  <a:srgbClr val="FF0000"/>
                </a:solidFill>
              </a:rPr>
              <a:t>(cursor, </a:t>
            </a:r>
            <a:r>
              <a:rPr lang="en-US" sz="1200" b="1" dirty="0" err="1" smtClean="0">
                <a:solidFill>
                  <a:srgbClr val="FF0000"/>
                </a:solidFill>
              </a:rPr>
              <a:t>id_num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fname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lname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bdate</a:t>
            </a:r>
            <a:r>
              <a:rPr lang="en-US" sz="1200" b="1" dirty="0" smtClean="0">
                <a:solidFill>
                  <a:srgbClr val="FF0000"/>
                </a:solidFill>
              </a:rPr>
              <a:t>, age=18):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= "INSERT INTO Person (</a:t>
            </a:r>
            <a:r>
              <a:rPr lang="en-US" sz="1200" b="1" dirty="0" err="1" smtClean="0">
                <a:solidFill>
                  <a:srgbClr val="FF0000"/>
                </a:solidFill>
              </a:rPr>
              <a:t>PersonID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FirstName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LastName</a:t>
            </a:r>
            <a:r>
              <a:rPr lang="en-US" sz="1200" b="1" dirty="0" smtClean="0">
                <a:solidFill>
                  <a:srgbClr val="FF0000"/>
                </a:solidFill>
              </a:rPr>
              <a:t>, Birth, Age)"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+= "VALUES ('" + </a:t>
            </a:r>
            <a:r>
              <a:rPr lang="en-US" sz="1200" b="1" dirty="0" err="1" smtClean="0">
                <a:solidFill>
                  <a:srgbClr val="FF0000"/>
                </a:solidFill>
              </a:rPr>
              <a:t>str</a:t>
            </a:r>
            <a:r>
              <a:rPr lang="en-US" sz="1200" b="1" dirty="0" smtClean="0">
                <a:solidFill>
                  <a:srgbClr val="FF0000"/>
                </a:solidFill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</a:rPr>
              <a:t>id_num</a:t>
            </a:r>
            <a:r>
              <a:rPr lang="en-US" sz="1200" b="1" dirty="0" smtClean="0">
                <a:solidFill>
                  <a:srgbClr val="FF0000"/>
                </a:solidFill>
              </a:rPr>
              <a:t>) + "', '" + </a:t>
            </a:r>
            <a:r>
              <a:rPr lang="en-US" sz="1200" b="1" dirty="0" err="1" smtClean="0">
                <a:solidFill>
                  <a:srgbClr val="FF0000"/>
                </a:solidFill>
              </a:rPr>
              <a:t>fname</a:t>
            </a:r>
            <a:r>
              <a:rPr lang="en-US" sz="1200" b="1" dirty="0" smtClean="0">
                <a:solidFill>
                  <a:srgbClr val="FF0000"/>
                </a:solidFill>
              </a:rPr>
              <a:t> + "', '" + </a:t>
            </a:r>
            <a:r>
              <a:rPr lang="en-US" sz="1200" b="1" dirty="0" err="1" smtClean="0">
                <a:solidFill>
                  <a:srgbClr val="FF0000"/>
                </a:solidFill>
              </a:rPr>
              <a:t>lname</a:t>
            </a:r>
            <a:r>
              <a:rPr lang="en-US" sz="1200" b="1" dirty="0" smtClean="0">
                <a:solidFill>
                  <a:srgbClr val="FF0000"/>
                </a:solidFill>
              </a:rPr>
              <a:t> + "', '"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+= </a:t>
            </a:r>
            <a:r>
              <a:rPr lang="en-US" sz="1200" b="1" dirty="0" err="1" smtClean="0">
                <a:solidFill>
                  <a:srgbClr val="FF0000"/>
                </a:solidFill>
              </a:rPr>
              <a:t>bdate</a:t>
            </a:r>
            <a:r>
              <a:rPr lang="en-US" sz="1200" b="1" dirty="0" smtClean="0">
                <a:solidFill>
                  <a:srgbClr val="FF0000"/>
                </a:solidFill>
              </a:rPr>
              <a:t> + "', " + </a:t>
            </a:r>
            <a:r>
              <a:rPr lang="en-US" sz="1200" b="1" dirty="0" err="1" smtClean="0">
                <a:solidFill>
                  <a:srgbClr val="FF0000"/>
                </a:solidFill>
              </a:rPr>
              <a:t>str</a:t>
            </a:r>
            <a:r>
              <a:rPr lang="en-US" sz="1200" b="1" dirty="0" smtClean="0">
                <a:solidFill>
                  <a:srgbClr val="FF0000"/>
                </a:solidFill>
              </a:rPr>
              <a:t>(age) + ");"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</a:rPr>
              <a:t>cursor.execute</a:t>
            </a:r>
            <a:r>
              <a:rPr lang="en-US" sz="1200" b="1" dirty="0" smtClean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Font typeface="Wingdings 2"/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def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insertHouse</a:t>
            </a:r>
            <a:r>
              <a:rPr lang="en-US" sz="1200" b="1" dirty="0" smtClean="0">
                <a:solidFill>
                  <a:srgbClr val="FF0000"/>
                </a:solidFill>
              </a:rPr>
              <a:t>(cursor, </a:t>
            </a:r>
            <a:r>
              <a:rPr lang="en-US" sz="1200" b="1" dirty="0" err="1" smtClean="0">
                <a:solidFill>
                  <a:srgbClr val="FF0000"/>
                </a:solidFill>
              </a:rPr>
              <a:t>id_num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cit</a:t>
            </a:r>
            <a:r>
              <a:rPr lang="en-US" sz="1200" b="1" dirty="0" smtClean="0">
                <a:solidFill>
                  <a:srgbClr val="FF0000"/>
                </a:solidFill>
              </a:rPr>
              <a:t>, own, 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=100000):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= "INSERT INTO House (</a:t>
            </a:r>
            <a:r>
              <a:rPr lang="en-US" sz="1200" b="1" dirty="0" err="1" smtClean="0">
                <a:solidFill>
                  <a:srgbClr val="FF0000"/>
                </a:solidFill>
              </a:rPr>
              <a:t>HouseID</a:t>
            </a:r>
            <a:r>
              <a:rPr lang="en-US" sz="1200" b="1" dirty="0" smtClean="0">
                <a:solidFill>
                  <a:srgbClr val="FF0000"/>
                </a:solidFill>
              </a:rPr>
              <a:t>, City, Value, Owner)"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+= "VALUES ('" + </a:t>
            </a:r>
            <a:r>
              <a:rPr lang="en-US" sz="1200" b="1" dirty="0" err="1" smtClean="0">
                <a:solidFill>
                  <a:srgbClr val="FF0000"/>
                </a:solidFill>
              </a:rPr>
              <a:t>str</a:t>
            </a:r>
            <a:r>
              <a:rPr lang="en-US" sz="1200" b="1" dirty="0" smtClean="0">
                <a:solidFill>
                  <a:srgbClr val="FF0000"/>
                </a:solidFill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</a:rPr>
              <a:t>id_num</a:t>
            </a:r>
            <a:r>
              <a:rPr lang="en-US" sz="1200" b="1" dirty="0" smtClean="0">
                <a:solidFill>
                  <a:srgbClr val="FF0000"/>
                </a:solidFill>
              </a:rPr>
              <a:t>) + "', '" + </a:t>
            </a:r>
            <a:r>
              <a:rPr lang="en-US" sz="1200" b="1" dirty="0" err="1" smtClean="0">
                <a:solidFill>
                  <a:srgbClr val="FF0000"/>
                </a:solidFill>
              </a:rPr>
              <a:t>cit</a:t>
            </a:r>
            <a:r>
              <a:rPr lang="en-US" sz="1200" b="1" dirty="0" smtClean="0">
                <a:solidFill>
                  <a:srgbClr val="FF0000"/>
                </a:solidFill>
              </a:rPr>
              <a:t> + "', '" + </a:t>
            </a:r>
            <a:r>
              <a:rPr lang="en-US" sz="1200" b="1" dirty="0" err="1" smtClean="0">
                <a:solidFill>
                  <a:srgbClr val="FF0000"/>
                </a:solidFill>
              </a:rPr>
              <a:t>str</a:t>
            </a:r>
            <a:r>
              <a:rPr lang="en-US" sz="1200" b="1" dirty="0" smtClean="0">
                <a:solidFill>
                  <a:srgbClr val="FF0000"/>
                </a:solidFill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) + "', '"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SQL += own + "');"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</a:rPr>
              <a:t>cursor.execute</a:t>
            </a:r>
            <a:r>
              <a:rPr lang="en-US" sz="1200" b="1" dirty="0" smtClean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Font typeface="Wingdings 2"/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def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show_table</a:t>
            </a:r>
            <a:r>
              <a:rPr lang="en-US" sz="1200" b="1" dirty="0" smtClean="0">
                <a:solidFill>
                  <a:srgbClr val="FF0000"/>
                </a:solidFill>
              </a:rPr>
              <a:t>(cursor, </a:t>
            </a:r>
            <a:r>
              <a:rPr lang="en-US" sz="1200" b="1" dirty="0" err="1" smtClean="0">
                <a:solidFill>
                  <a:srgbClr val="FF0000"/>
                </a:solidFill>
              </a:rPr>
              <a:t>table_name</a:t>
            </a:r>
            <a:r>
              <a:rPr lang="en-US" sz="1200" b="1" dirty="0" smtClean="0">
                <a:solidFill>
                  <a:srgbClr val="FF0000"/>
                </a:solidFill>
              </a:rPr>
              <a:t>):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print "Contents of the", </a:t>
            </a:r>
            <a:r>
              <a:rPr lang="en-US" sz="1200" b="1" dirty="0" err="1" smtClean="0">
                <a:solidFill>
                  <a:srgbClr val="FF0000"/>
                </a:solidFill>
              </a:rPr>
              <a:t>table_name</a:t>
            </a:r>
            <a:r>
              <a:rPr lang="en-US" sz="1200" b="1" dirty="0" smtClean="0">
                <a:solidFill>
                  <a:srgbClr val="FF0000"/>
                </a:solidFill>
              </a:rPr>
              <a:t>, "Table:"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</a:rPr>
              <a:t>cursor.execute</a:t>
            </a:r>
            <a:r>
              <a:rPr lang="en-US" sz="1200" b="1" dirty="0" smtClean="0">
                <a:solidFill>
                  <a:srgbClr val="FF0000"/>
                </a:solidFill>
              </a:rPr>
              <a:t>("SELECT * FROM " + </a:t>
            </a:r>
            <a:r>
              <a:rPr lang="en-US" sz="1200" b="1" dirty="0" err="1" smtClean="0">
                <a:solidFill>
                  <a:srgbClr val="FF0000"/>
                </a:solidFill>
              </a:rPr>
              <a:t>table_name</a:t>
            </a:r>
            <a:r>
              <a:rPr lang="en-US" sz="1200" b="1" dirty="0" smtClean="0">
                <a:solidFill>
                  <a:srgbClr val="FF0000"/>
                </a:solidFill>
              </a:rPr>
              <a:t> + ";")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results = </a:t>
            </a:r>
            <a:r>
              <a:rPr lang="en-US" sz="1200" b="1" dirty="0" err="1" smtClean="0">
                <a:solidFill>
                  <a:srgbClr val="FF0000"/>
                </a:solidFill>
              </a:rPr>
              <a:t>cursor.fetchall</a:t>
            </a:r>
            <a:r>
              <a:rPr lang="en-US" sz="1200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for row in results: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print row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print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(Solution 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24000"/>
            <a:ext cx="5105400" cy="53339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100" b="1" dirty="0" err="1">
                <a:solidFill>
                  <a:srgbClr val="FF0000"/>
                </a:solidFill>
              </a:rPr>
              <a:t>db_con</a:t>
            </a:r>
            <a:r>
              <a:rPr lang="en-US" sz="1100" b="1" dirty="0">
                <a:solidFill>
                  <a:srgbClr val="FF0000"/>
                </a:solidFill>
              </a:rPr>
              <a:t> = sqlite3.connect("my_db.txt")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cursor = </a:t>
            </a:r>
            <a:r>
              <a:rPr lang="en-US" sz="1100" b="1" dirty="0" err="1">
                <a:solidFill>
                  <a:srgbClr val="FF0000"/>
                </a:solidFill>
              </a:rPr>
              <a:t>db_con.cursor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#</a:t>
            </a:r>
            <a:r>
              <a:rPr lang="en-US" sz="1100" b="1" dirty="0" err="1">
                <a:solidFill>
                  <a:srgbClr val="FF0000"/>
                </a:solidFill>
              </a:rPr>
              <a:t>createPersonTable</a:t>
            </a:r>
            <a:r>
              <a:rPr lang="en-US" sz="1100" b="1" dirty="0">
                <a:solidFill>
                  <a:srgbClr val="FF0000"/>
                </a:solidFill>
              </a:rPr>
              <a:t>(cursor)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#</a:t>
            </a:r>
            <a:r>
              <a:rPr lang="en-US" sz="1100" b="1" dirty="0" err="1">
                <a:solidFill>
                  <a:srgbClr val="FF0000"/>
                </a:solidFill>
              </a:rPr>
              <a:t>createHouseTable</a:t>
            </a:r>
            <a:r>
              <a:rPr lang="en-US" sz="1100" b="1" dirty="0">
                <a:solidFill>
                  <a:srgbClr val="FF0000"/>
                </a:solidFill>
              </a:rPr>
              <a:t>(cursor)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#</a:t>
            </a:r>
            <a:r>
              <a:rPr lang="en-US" sz="1100" b="1" dirty="0" err="1">
                <a:solidFill>
                  <a:srgbClr val="FF0000"/>
                </a:solidFill>
              </a:rPr>
              <a:t>insertPerson</a:t>
            </a:r>
            <a:r>
              <a:rPr lang="en-US" sz="1100" b="1" dirty="0">
                <a:solidFill>
                  <a:srgbClr val="FF0000"/>
                </a:solidFill>
              </a:rPr>
              <a:t>(cursor, 1, 'Jack', 'Sparrow', '1745-04-01', 46)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#</a:t>
            </a:r>
            <a:r>
              <a:rPr lang="en-US" sz="1100" b="1" dirty="0" err="1">
                <a:solidFill>
                  <a:srgbClr val="FF0000"/>
                </a:solidFill>
              </a:rPr>
              <a:t>db_con.commit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while True: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</a:rPr>
              <a:t>cursor.execute</a:t>
            </a:r>
            <a:r>
              <a:rPr lang="en-US" sz="1100" b="1" dirty="0">
                <a:solidFill>
                  <a:srgbClr val="FF0000"/>
                </a:solidFill>
              </a:rPr>
              <a:t>("SELECT name FROM </a:t>
            </a:r>
            <a:r>
              <a:rPr lang="en-US" sz="1100" b="1" dirty="0" err="1">
                <a:solidFill>
                  <a:srgbClr val="FF0000"/>
                </a:solidFill>
              </a:rPr>
              <a:t>sqlite_master</a:t>
            </a:r>
            <a:r>
              <a:rPr lang="en-US" sz="1100" b="1" dirty="0">
                <a:solidFill>
                  <a:srgbClr val="FF0000"/>
                </a:solidFill>
              </a:rPr>
              <a:t> WHERE type='table';")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results = </a:t>
            </a:r>
            <a:r>
              <a:rPr lang="en-US" sz="1100" b="1" dirty="0" err="1">
                <a:solidFill>
                  <a:srgbClr val="FF0000"/>
                </a:solidFill>
              </a:rPr>
              <a:t>cursor.fetchall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print "Available Tables:"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for row in results: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print row[0], "\t",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print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choice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("Insert into which Table (or Enter to stop): ").lower()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if not choice: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print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break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4724400" cy="533399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if choice == 'house':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hid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</a:t>
            </a:r>
            <a:r>
              <a:rPr lang="en-US" sz="1100" b="1" dirty="0" err="1">
                <a:solidFill>
                  <a:srgbClr val="FF0000"/>
                </a:solidFill>
              </a:rPr>
              <a:t>HouseID</a:t>
            </a:r>
            <a:r>
              <a:rPr lang="en-US" sz="1100" b="1" dirty="0">
                <a:solidFill>
                  <a:srgbClr val="FF0000"/>
                </a:solidFill>
              </a:rPr>
              <a:t>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10):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city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City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25):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value = </a:t>
            </a:r>
            <a:r>
              <a:rPr lang="en-US" sz="1100" b="1" dirty="0" err="1">
                <a:solidFill>
                  <a:srgbClr val="FF0000"/>
                </a:solidFill>
              </a:rPr>
              <a:t>int</a:t>
            </a:r>
            <a:r>
              <a:rPr lang="en-US" sz="1100" b="1" dirty="0">
                <a:solidFill>
                  <a:srgbClr val="FF0000"/>
                </a:solidFill>
              </a:rPr>
              <a:t>(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Value (</a:t>
            </a:r>
            <a:r>
              <a:rPr lang="en-US" sz="1100" b="1" dirty="0" err="1">
                <a:solidFill>
                  <a:srgbClr val="FF0000"/>
                </a:solidFill>
              </a:rPr>
              <a:t>int</a:t>
            </a:r>
            <a:r>
              <a:rPr lang="en-US" sz="1100" b="1" dirty="0">
                <a:solidFill>
                  <a:srgbClr val="FF0000"/>
                </a:solidFill>
              </a:rPr>
              <a:t>): "))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owner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an Owner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10):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insertHouse</a:t>
            </a:r>
            <a:r>
              <a:rPr lang="en-US" sz="1100" b="1" dirty="0">
                <a:solidFill>
                  <a:srgbClr val="FF0000"/>
                </a:solidFill>
              </a:rPr>
              <a:t>(cursor, hid, city, owner, value)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db_con.commit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print "House added.\</a:t>
            </a:r>
            <a:r>
              <a:rPr lang="en-US" sz="1100" b="1" dirty="0" smtClean="0">
                <a:solidFill>
                  <a:srgbClr val="FF0000"/>
                </a:solidFill>
              </a:rPr>
              <a:t>n“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</a:rPr>
              <a:t>elif</a:t>
            </a:r>
            <a:r>
              <a:rPr lang="en-US" sz="1100" b="1" dirty="0">
                <a:solidFill>
                  <a:srgbClr val="FF0000"/>
                </a:solidFill>
              </a:rPr>
              <a:t> choice == 'person':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pid</a:t>
            </a:r>
            <a:r>
              <a:rPr lang="en-US" sz="1100" b="1" dirty="0">
                <a:solidFill>
                  <a:srgbClr val="FF0000"/>
                </a:solidFill>
              </a:rPr>
              <a:t>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</a:t>
            </a:r>
            <a:r>
              <a:rPr lang="en-US" sz="1100" b="1" dirty="0" err="1">
                <a:solidFill>
                  <a:srgbClr val="FF0000"/>
                </a:solidFill>
              </a:rPr>
              <a:t>PersonID</a:t>
            </a:r>
            <a:r>
              <a:rPr lang="en-US" sz="1100" b="1" dirty="0">
                <a:solidFill>
                  <a:srgbClr val="FF0000"/>
                </a:solidFill>
              </a:rPr>
              <a:t>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10):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first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</a:t>
            </a:r>
            <a:r>
              <a:rPr lang="en-US" sz="1100" b="1" dirty="0" err="1">
                <a:solidFill>
                  <a:srgbClr val="FF0000"/>
                </a:solidFill>
              </a:rPr>
              <a:t>FirstName</a:t>
            </a:r>
            <a:r>
              <a:rPr lang="en-US" sz="1100" b="1" dirty="0">
                <a:solidFill>
                  <a:srgbClr val="FF0000"/>
                </a:solidFill>
              </a:rPr>
              <a:t>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25):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last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</a:t>
            </a:r>
            <a:r>
              <a:rPr lang="en-US" sz="1100" b="1" dirty="0" err="1">
                <a:solidFill>
                  <a:srgbClr val="FF0000"/>
                </a:solidFill>
              </a:rPr>
              <a:t>LastName</a:t>
            </a:r>
            <a:r>
              <a:rPr lang="en-US" sz="1100" b="1" dirty="0">
                <a:solidFill>
                  <a:srgbClr val="FF0000"/>
                </a:solidFill>
              </a:rPr>
              <a:t> (</a:t>
            </a:r>
            <a:r>
              <a:rPr lang="en-US" sz="1100" b="1" dirty="0" err="1">
                <a:solidFill>
                  <a:srgbClr val="FF0000"/>
                </a:solidFill>
              </a:rPr>
              <a:t>varchar</a:t>
            </a:r>
            <a:r>
              <a:rPr lang="en-US" sz="1100" b="1" dirty="0">
                <a:solidFill>
                  <a:srgbClr val="FF0000"/>
                </a:solidFill>
              </a:rPr>
              <a:t> 25):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birth = 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 Birth (date) (year-mm-</a:t>
            </a:r>
            <a:r>
              <a:rPr lang="en-US" sz="1100" b="1" dirty="0" err="1">
                <a:solidFill>
                  <a:srgbClr val="FF0000"/>
                </a:solidFill>
              </a:rPr>
              <a:t>dd</a:t>
            </a:r>
            <a:r>
              <a:rPr lang="en-US" sz="1100" b="1" dirty="0">
                <a:solidFill>
                  <a:srgbClr val="FF0000"/>
                </a:solidFill>
              </a:rPr>
              <a:t>): ")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years_old</a:t>
            </a:r>
            <a:r>
              <a:rPr lang="en-US" sz="1100" b="1" dirty="0">
                <a:solidFill>
                  <a:srgbClr val="FF0000"/>
                </a:solidFill>
              </a:rPr>
              <a:t> = </a:t>
            </a:r>
            <a:r>
              <a:rPr lang="en-US" sz="1100" b="1" dirty="0" err="1">
                <a:solidFill>
                  <a:srgbClr val="FF0000"/>
                </a:solidFill>
              </a:rPr>
              <a:t>int</a:t>
            </a:r>
            <a:r>
              <a:rPr lang="en-US" sz="1100" b="1" dirty="0">
                <a:solidFill>
                  <a:srgbClr val="FF0000"/>
                </a:solidFill>
              </a:rPr>
              <a:t>(</a:t>
            </a:r>
            <a:r>
              <a:rPr lang="en-US" sz="1100" b="1" dirty="0" err="1">
                <a:solidFill>
                  <a:srgbClr val="FF0000"/>
                </a:solidFill>
              </a:rPr>
              <a:t>raw_input</a:t>
            </a:r>
            <a:r>
              <a:rPr lang="en-US" sz="1100" b="1" dirty="0">
                <a:solidFill>
                  <a:srgbClr val="FF0000"/>
                </a:solidFill>
              </a:rPr>
              <a:t>("Please enter an Age (</a:t>
            </a:r>
            <a:r>
              <a:rPr lang="en-US" sz="1100" b="1" dirty="0" err="1">
                <a:solidFill>
                  <a:srgbClr val="FF0000"/>
                </a:solidFill>
              </a:rPr>
              <a:t>int</a:t>
            </a:r>
            <a:r>
              <a:rPr lang="en-US" sz="1100" b="1" dirty="0">
                <a:solidFill>
                  <a:srgbClr val="FF0000"/>
                </a:solidFill>
              </a:rPr>
              <a:t>): "))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insertPerson</a:t>
            </a:r>
            <a:r>
              <a:rPr lang="en-US" sz="1100" b="1" dirty="0">
                <a:solidFill>
                  <a:srgbClr val="FF0000"/>
                </a:solidFill>
              </a:rPr>
              <a:t>(cursor, </a:t>
            </a:r>
            <a:r>
              <a:rPr lang="en-US" sz="1100" b="1" dirty="0" err="1">
                <a:solidFill>
                  <a:srgbClr val="FF0000"/>
                </a:solidFill>
              </a:rPr>
              <a:t>pid</a:t>
            </a:r>
            <a:r>
              <a:rPr lang="en-US" sz="1100" b="1" dirty="0">
                <a:solidFill>
                  <a:srgbClr val="FF0000"/>
                </a:solidFill>
              </a:rPr>
              <a:t>, first, last, birth, </a:t>
            </a:r>
            <a:r>
              <a:rPr lang="en-US" sz="1100" b="1" dirty="0" err="1">
                <a:solidFill>
                  <a:srgbClr val="FF0000"/>
                </a:solidFill>
              </a:rPr>
              <a:t>years_old</a:t>
            </a:r>
            <a:r>
              <a:rPr lang="en-US" sz="11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db_con.commit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print "Person added.\</a:t>
            </a:r>
            <a:r>
              <a:rPr lang="en-US" sz="1100" b="1" dirty="0" smtClean="0">
                <a:solidFill>
                  <a:srgbClr val="FF0000"/>
                </a:solidFill>
              </a:rPr>
              <a:t>n“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print "That table does not exist.\n"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 err="1">
                <a:solidFill>
                  <a:srgbClr val="FF0000"/>
                </a:solidFill>
              </a:rPr>
              <a:t>show_table</a:t>
            </a:r>
            <a:r>
              <a:rPr lang="en-US" sz="1100" b="1" dirty="0">
                <a:solidFill>
                  <a:srgbClr val="FF0000"/>
                </a:solidFill>
              </a:rPr>
              <a:t>(cursor, "Person")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 err="1">
                <a:solidFill>
                  <a:srgbClr val="FF0000"/>
                </a:solidFill>
              </a:rPr>
              <a:t>show_table</a:t>
            </a:r>
            <a:r>
              <a:rPr lang="en-US" sz="1100" b="1" dirty="0">
                <a:solidFill>
                  <a:srgbClr val="FF0000"/>
                </a:solidFill>
              </a:rPr>
              <a:t>(cursor, "House")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We’ll be using the </a:t>
            </a:r>
            <a:r>
              <a:rPr lang="en-US" b="1" dirty="0" err="1" smtClean="0">
                <a:solidFill>
                  <a:srgbClr val="7030A0"/>
                </a:solidFill>
              </a:rPr>
              <a:t>MySQLdb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MySQLdb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This is an additional module installed on the servers, so you won’t be able to do this import on other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Save this as </a:t>
            </a:r>
            <a:r>
              <a:rPr lang="en-US" b="1" dirty="0" err="1" smtClean="0">
                <a:solidFill>
                  <a:srgbClr val="0070C0"/>
                </a:solidFill>
              </a:rPr>
              <a:t>sql_test.cgi</a:t>
            </a:r>
            <a:r>
              <a:rPr lang="en-US" dirty="0" smtClean="0"/>
              <a:t>, copy it into your </a:t>
            </a:r>
            <a:r>
              <a:rPr lang="en-US" b="1" dirty="0" err="1" smtClean="0">
                <a:solidFill>
                  <a:srgbClr val="002060"/>
                </a:solidFill>
              </a:rPr>
              <a:t>cgi</a:t>
            </a:r>
            <a:r>
              <a:rPr lang="en-US" b="1" dirty="0" smtClean="0">
                <a:solidFill>
                  <a:srgbClr val="002060"/>
                </a:solidFill>
              </a:rPr>
              <a:t>-pub</a:t>
            </a:r>
            <a:r>
              <a:rPr lang="en-US" dirty="0" smtClean="0"/>
              <a:t>, and make sure you don’t get any errors from accessing it online: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#! /</a:t>
            </a:r>
            <a:r>
              <a:rPr lang="en-US" sz="1600" b="1" dirty="0" err="1">
                <a:solidFill>
                  <a:srgbClr val="FF0000"/>
                </a:solidFill>
              </a:rPr>
              <a:t>usr</a:t>
            </a:r>
            <a:r>
              <a:rPr lang="en-US" sz="1600" b="1" dirty="0">
                <a:solidFill>
                  <a:srgbClr val="FF0000"/>
                </a:solidFill>
              </a:rPr>
              <a:t>/bin/</a:t>
            </a:r>
            <a:r>
              <a:rPr lang="en-US" sz="1600" b="1" dirty="0" err="1">
                <a:solidFill>
                  <a:srgbClr val="FF0000"/>
                </a:solidFill>
              </a:rPr>
              <a:t>env</a:t>
            </a:r>
            <a:r>
              <a:rPr lang="en-US" sz="1600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import </a:t>
            </a:r>
            <a:r>
              <a:rPr lang="en-US" sz="1600" b="1" dirty="0" err="1">
                <a:solidFill>
                  <a:srgbClr val="FF0000"/>
                </a:solidFill>
              </a:rPr>
              <a:t>MySQLdb</a:t>
            </a: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string = "</a:t>
            </a:r>
            <a:r>
              <a:rPr lang="en-US" sz="1600" b="1" dirty="0" smtClean="0">
                <a:solidFill>
                  <a:srgbClr val="FF0000"/>
                </a:solidFill>
              </a:rPr>
              <a:t>i211u14_username" </a:t>
            </a: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	#</a:t>
            </a:r>
            <a:r>
              <a:rPr lang="en-US" sz="1600" b="1" dirty="0">
                <a:solidFill>
                  <a:srgbClr val="FF0000"/>
                </a:solidFill>
              </a:rPr>
              <a:t>change </a:t>
            </a:r>
            <a:r>
              <a:rPr lang="en-US" sz="1600" b="1" dirty="0" smtClean="0">
                <a:solidFill>
                  <a:srgbClr val="FF0000"/>
                </a:solidFill>
              </a:rPr>
              <a:t>username to </a:t>
            </a:r>
            <a:r>
              <a:rPr lang="en-US" sz="1600" b="1" dirty="0">
                <a:solidFill>
                  <a:srgbClr val="FF0000"/>
                </a:solidFill>
              </a:rPr>
              <a:t>yours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password = "</a:t>
            </a:r>
            <a:r>
              <a:rPr lang="en-US" sz="1600" b="1" dirty="0" err="1" smtClean="0">
                <a:solidFill>
                  <a:srgbClr val="FF0000"/>
                </a:solidFill>
              </a:rPr>
              <a:t>my+sql</a:t>
            </a:r>
            <a:r>
              <a:rPr lang="en-US" sz="1600" b="1" dirty="0" smtClean="0">
                <a:solidFill>
                  <a:srgbClr val="FF0000"/>
                </a:solidFill>
              </a:rPr>
              <a:t>=i211u14_username"</a:t>
            </a:r>
            <a:r>
              <a:rPr lang="en-US" sz="1600" b="1" dirty="0">
                <a:solidFill>
                  <a:srgbClr val="FF0000"/>
                </a:solidFill>
              </a:rPr>
              <a:t> 	#change username </a:t>
            </a:r>
            <a:r>
              <a:rPr lang="en-US" sz="1600" b="1" dirty="0" smtClean="0">
                <a:solidFill>
                  <a:srgbClr val="FF0000"/>
                </a:solidFill>
              </a:rPr>
              <a:t>to </a:t>
            </a:r>
            <a:r>
              <a:rPr lang="en-US" sz="1600" b="1" dirty="0">
                <a:solidFill>
                  <a:srgbClr val="FF0000"/>
                </a:solidFill>
              </a:rPr>
              <a:t>yours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 err="1">
                <a:solidFill>
                  <a:srgbClr val="FF0000"/>
                </a:solidFill>
              </a:rPr>
              <a:t>db_con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MySQLdb.connect</a:t>
            </a:r>
            <a:r>
              <a:rPr lang="en-US" sz="1300" b="1" dirty="0">
                <a:solidFill>
                  <a:srgbClr val="FF0000"/>
                </a:solidFill>
              </a:rPr>
              <a:t>(host="burrow.soic.indiana.edu", port = 3306, user=string, </a:t>
            </a:r>
            <a:r>
              <a:rPr lang="en-US" sz="1300" b="1" dirty="0" err="1">
                <a:solidFill>
                  <a:srgbClr val="FF0000"/>
                </a:solidFill>
              </a:rPr>
              <a:t>passwd</a:t>
            </a:r>
            <a:r>
              <a:rPr lang="en-US" sz="1300" b="1" dirty="0">
                <a:solidFill>
                  <a:srgbClr val="FF0000"/>
                </a:solidFill>
              </a:rPr>
              <a:t>=password, </a:t>
            </a:r>
            <a:r>
              <a:rPr lang="en-US" sz="1300" b="1" dirty="0" err="1">
                <a:solidFill>
                  <a:srgbClr val="FF0000"/>
                </a:solidFill>
              </a:rPr>
              <a:t>db</a:t>
            </a:r>
            <a:r>
              <a:rPr lang="en-US" sz="1300" b="1" dirty="0">
                <a:solidFill>
                  <a:srgbClr val="FF0000"/>
                </a:solidFill>
              </a:rPr>
              <a:t>=string)</a:t>
            </a:r>
          </a:p>
          <a:p>
            <a:pPr marL="118872" indent="0">
              <a:buNone/>
            </a:pPr>
            <a:endParaRPr lang="en-US" sz="13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cursor </a:t>
            </a:r>
            <a:r>
              <a:rPr lang="en-US" sz="1600" b="1" dirty="0">
                <a:solidFill>
                  <a:srgbClr val="FF0000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db_con.cursor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print 'Connection Successful!'</a:t>
            </a:r>
          </a:p>
        </p:txBody>
      </p:sp>
    </p:spTree>
    <p:extLst>
      <p:ext uri="{BB962C8B-B14F-4D97-AF65-F5344CB8AC3E}">
        <p14:creationId xmlns:p14="http://schemas.microsoft.com/office/powerpoint/2010/main" val="36293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775191"/>
            <a:ext cx="9220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PuTTY</a:t>
            </a:r>
            <a:r>
              <a:rPr lang="en-US" dirty="0" smtClean="0"/>
              <a:t> to connect to: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burrow</a:t>
            </a:r>
            <a:r>
              <a:rPr lang="en-US" dirty="0" smtClean="0">
                <a:solidFill>
                  <a:srgbClr val="FF0000"/>
                </a:solidFill>
              </a:rPr>
              <a:t>.soic.indiana.edu</a:t>
            </a:r>
          </a:p>
          <a:p>
            <a:pPr lvl="1"/>
            <a:r>
              <a:rPr lang="en-US" dirty="0" smtClean="0"/>
              <a:t>Login as your IU account</a:t>
            </a:r>
          </a:p>
          <a:p>
            <a:endParaRPr lang="en-US" dirty="0"/>
          </a:p>
          <a:p>
            <a:r>
              <a:rPr lang="en-US" dirty="0" smtClean="0"/>
              <a:t>At the prompt, type: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" pitchFamily="49" charset="0"/>
              </a:rPr>
              <a:t>mysql</a:t>
            </a:r>
            <a:r>
              <a:rPr lang="en-US" sz="18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-h db.soic.indiana.edu –p –u i211u14_username 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</a:rPr>
              <a:t>i211u14_username</a:t>
            </a:r>
            <a:endParaRPr lang="en-US" sz="1800" b="1" dirty="0" smtClean="0">
              <a:solidFill>
                <a:srgbClr val="7030A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600" dirty="0" smtClean="0"/>
              <a:t>				(Replace ‘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username</a:t>
            </a:r>
            <a:r>
              <a:rPr lang="en-US" sz="2600" dirty="0" smtClean="0"/>
              <a:t>’ with yours)</a:t>
            </a:r>
          </a:p>
          <a:p>
            <a:endParaRPr lang="en-US" dirty="0"/>
          </a:p>
          <a:p>
            <a:r>
              <a:rPr lang="en-US" dirty="0" smtClean="0"/>
              <a:t>Your Password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sz="3000" b="1" dirty="0" err="1" smtClean="0">
                <a:solidFill>
                  <a:srgbClr val="00B050"/>
                </a:solidFill>
                <a:latin typeface="Courier" pitchFamily="49" charset="0"/>
              </a:rPr>
              <a:t>my+sql</a:t>
            </a:r>
            <a:r>
              <a:rPr lang="en-US" sz="3000" b="1" dirty="0" smtClean="0">
                <a:solidFill>
                  <a:srgbClr val="00B050"/>
                </a:solidFill>
                <a:latin typeface="Courier" pitchFamily="49" charset="0"/>
              </a:rPr>
              <a:t>=i211u14_username</a:t>
            </a:r>
            <a:endParaRPr lang="en-US" sz="3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16" y="1676400"/>
            <a:ext cx="4472684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9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SQL Statements have errors or can’t be executed, an exception will be thrown</a:t>
            </a:r>
          </a:p>
          <a:p>
            <a:endParaRPr lang="en-US" dirty="0"/>
          </a:p>
          <a:p>
            <a:r>
              <a:rPr lang="en-US" dirty="0" smtClean="0"/>
              <a:t>We need to be sure to catch it or we may not know what happened, and the page will crash.</a:t>
            </a:r>
          </a:p>
          <a:p>
            <a:endParaRPr lang="en-US" dirty="0"/>
          </a:p>
          <a:p>
            <a:r>
              <a:rPr lang="en-US" dirty="0" smtClean="0"/>
              <a:t>If there’s no error, there will be no automatic response to executing an SQL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Sample Script		</a:t>
            </a:r>
            <a:r>
              <a:rPr lang="en-US" dirty="0" err="1" smtClean="0"/>
              <a:t>showperson.cgi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5105401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MySQLdb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= "</a:t>
            </a:r>
            <a:r>
              <a:rPr lang="en-US" b="1" dirty="0" smtClean="0">
                <a:solidFill>
                  <a:srgbClr val="FF0000"/>
                </a:solidFill>
              </a:rPr>
              <a:t>i211u14_username"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change this to yours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password = "</a:t>
            </a:r>
            <a:r>
              <a:rPr lang="en-US" b="1" dirty="0" err="1" smtClean="0">
                <a:solidFill>
                  <a:srgbClr val="FF0000"/>
                </a:solidFill>
              </a:rPr>
              <a:t>my+sql</a:t>
            </a:r>
            <a:r>
              <a:rPr lang="en-US" b="1" dirty="0" smtClean="0">
                <a:solidFill>
                  <a:srgbClr val="FF0000"/>
                </a:solidFill>
              </a:rPr>
              <a:t>=i211u14_username"	#</a:t>
            </a:r>
            <a:r>
              <a:rPr lang="en-US" b="1" dirty="0">
                <a:solidFill>
                  <a:srgbClr val="FF0000"/>
                </a:solidFill>
              </a:rPr>
              <a:t>change this to yours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db_con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MySQLdb.connect</a:t>
            </a:r>
            <a:r>
              <a:rPr lang="en-US" sz="2200" b="1" dirty="0">
                <a:solidFill>
                  <a:srgbClr val="FF0000"/>
                </a:solidFill>
              </a:rPr>
              <a:t>(host="burrow.soic.indiana.edu", port = 3306, user=string, </a:t>
            </a:r>
            <a:r>
              <a:rPr lang="en-US" sz="2200" b="1" dirty="0" err="1">
                <a:solidFill>
                  <a:srgbClr val="FF0000"/>
                </a:solidFill>
              </a:rPr>
              <a:t>passwd</a:t>
            </a:r>
            <a:r>
              <a:rPr lang="en-US" sz="2200" b="1" dirty="0">
                <a:solidFill>
                  <a:srgbClr val="FF0000"/>
                </a:solidFill>
              </a:rPr>
              <a:t>=password, </a:t>
            </a:r>
            <a:r>
              <a:rPr lang="en-US" sz="2200" b="1" dirty="0" err="1">
                <a:solidFill>
                  <a:srgbClr val="FF0000"/>
                </a:solidFill>
              </a:rPr>
              <a:t>db</a:t>
            </a:r>
            <a:r>
              <a:rPr lang="en-US" sz="2200" b="1" dirty="0">
                <a:solidFill>
                  <a:srgbClr val="FF0000"/>
                </a:solidFill>
              </a:rPr>
              <a:t>=string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				#Always surround .execute with a try!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"SELECT * FROM </a:t>
            </a:r>
            <a:r>
              <a:rPr lang="en-US" b="1" dirty="0" smtClean="0">
                <a:solidFill>
                  <a:srgbClr val="FF0000"/>
                </a:solidFill>
              </a:rPr>
              <a:t>Person</a:t>
            </a:r>
            <a:r>
              <a:rPr lang="en-US" b="1" dirty="0">
                <a:solidFill>
                  <a:srgbClr val="FF0000"/>
                </a:solidFill>
              </a:rPr>
              <a:t>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results = </a:t>
            </a:r>
            <a:r>
              <a:rPr lang="en-US" b="1" dirty="0" err="1">
                <a:solidFill>
                  <a:srgbClr val="FF0000"/>
                </a:solidFill>
              </a:rPr>
              <a:t>cursor.fetchall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 Exception, e:		#Here we handle the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'&lt;p&gt;Something went wrong with the SQL!&lt;/p&gt;'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SQL, "Error:", 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				#This runs if there was no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for row in results: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row, '&lt;</a:t>
            </a:r>
            <a:r>
              <a:rPr lang="en-US" b="1" dirty="0" err="1">
                <a:solidFill>
                  <a:srgbClr val="FF0000"/>
                </a:solidFill>
              </a:rPr>
              <a:t>br</a:t>
            </a:r>
            <a:r>
              <a:rPr lang="en-US" b="1" dirty="0">
                <a:solidFill>
                  <a:srgbClr val="FF0000"/>
                </a:solidFill>
              </a:rPr>
              <a:t> /&gt;'</a:t>
            </a:r>
          </a:p>
        </p:txBody>
      </p:sp>
    </p:spTree>
    <p:extLst>
      <p:ext uri="{BB962C8B-B14F-4D97-AF65-F5344CB8AC3E}">
        <p14:creationId xmlns:p14="http://schemas.microsoft.com/office/powerpoint/2010/main" val="1586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8392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/>
              <a:t>an Error	</a:t>
            </a:r>
            <a:r>
              <a:rPr lang="en-US" dirty="0" smtClean="0"/>
              <a:t>	</a:t>
            </a:r>
            <a:r>
              <a:rPr lang="en-US" dirty="0" err="1" smtClean="0"/>
              <a:t>showperson.cgi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5105401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MySQLdb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= "</a:t>
            </a:r>
            <a:r>
              <a:rPr lang="en-US" b="1" dirty="0" smtClean="0">
                <a:solidFill>
                  <a:srgbClr val="FF0000"/>
                </a:solidFill>
              </a:rPr>
              <a:t>i211u14_username"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change this to yours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password = "</a:t>
            </a:r>
            <a:r>
              <a:rPr lang="en-US" b="1" dirty="0" err="1" smtClean="0">
                <a:solidFill>
                  <a:srgbClr val="FF0000"/>
                </a:solidFill>
              </a:rPr>
              <a:t>my+sql</a:t>
            </a:r>
            <a:r>
              <a:rPr lang="en-US" b="1" dirty="0" smtClean="0">
                <a:solidFill>
                  <a:srgbClr val="FF0000"/>
                </a:solidFill>
              </a:rPr>
              <a:t>=i211u14_username"	#</a:t>
            </a:r>
            <a:r>
              <a:rPr lang="en-US" b="1" dirty="0">
                <a:solidFill>
                  <a:srgbClr val="FF0000"/>
                </a:solidFill>
              </a:rPr>
              <a:t>change this to yours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db_con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MySQLdb.connect</a:t>
            </a:r>
            <a:r>
              <a:rPr lang="en-US" sz="2200" b="1" dirty="0">
                <a:solidFill>
                  <a:srgbClr val="FF0000"/>
                </a:solidFill>
              </a:rPr>
              <a:t>(host="burrow.soic.indiana.edu", port = 3306, user=string, </a:t>
            </a:r>
            <a:r>
              <a:rPr lang="en-US" sz="2200" b="1" dirty="0" err="1">
                <a:solidFill>
                  <a:srgbClr val="FF0000"/>
                </a:solidFill>
              </a:rPr>
              <a:t>passwd</a:t>
            </a:r>
            <a:r>
              <a:rPr lang="en-US" sz="2200" b="1" dirty="0">
                <a:solidFill>
                  <a:srgbClr val="FF0000"/>
                </a:solidFill>
              </a:rPr>
              <a:t>=password, </a:t>
            </a:r>
            <a:r>
              <a:rPr lang="en-US" sz="2200" b="1" dirty="0" err="1">
                <a:solidFill>
                  <a:srgbClr val="FF0000"/>
                </a:solidFill>
              </a:rPr>
              <a:t>db</a:t>
            </a:r>
            <a:r>
              <a:rPr lang="en-US" sz="2200" b="1" dirty="0">
                <a:solidFill>
                  <a:srgbClr val="FF0000"/>
                </a:solidFill>
              </a:rPr>
              <a:t>=string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				#Always surround .execute with a try!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"SELECT * FROM </a:t>
            </a:r>
            <a:r>
              <a:rPr lang="en-US" b="1" dirty="0" smtClean="0">
                <a:solidFill>
                  <a:srgbClr val="00B050"/>
                </a:solidFill>
              </a:rPr>
              <a:t>Pearson</a:t>
            </a:r>
            <a:r>
              <a:rPr lang="en-US" b="1" dirty="0">
                <a:solidFill>
                  <a:srgbClr val="FF0000"/>
                </a:solidFill>
              </a:rPr>
              <a:t>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results = </a:t>
            </a:r>
            <a:r>
              <a:rPr lang="en-US" b="1" dirty="0" err="1">
                <a:solidFill>
                  <a:srgbClr val="FF0000"/>
                </a:solidFill>
              </a:rPr>
              <a:t>cursor.fetchall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 Exception, e:		#Here we handle the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'&lt;p&gt;Something went wrong with the SQL!&lt;/p&gt;'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SQL, "Error:", 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				#This runs if there was no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for row in results: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row, '&lt;</a:t>
            </a:r>
            <a:r>
              <a:rPr lang="en-US" b="1" dirty="0" err="1">
                <a:solidFill>
                  <a:srgbClr val="FF0000"/>
                </a:solidFill>
              </a:rPr>
              <a:t>br</a:t>
            </a:r>
            <a:r>
              <a:rPr lang="en-US" b="1" dirty="0">
                <a:solidFill>
                  <a:srgbClr val="FF0000"/>
                </a:solidFill>
              </a:rPr>
              <a:t> /&gt;'</a:t>
            </a:r>
          </a:p>
        </p:txBody>
      </p:sp>
    </p:spTree>
    <p:extLst>
      <p:ext uri="{BB962C8B-B14F-4D97-AF65-F5344CB8AC3E}">
        <p14:creationId xmlns:p14="http://schemas.microsoft.com/office/powerpoint/2010/main" val="28830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Once we’ve successfully executed a query, we get the results from the cursor object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fetchall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– returns all the results as a list of formatted tuples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fetchone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returns a single tuple with the next result</a:t>
            </a:r>
          </a:p>
          <a:p>
            <a:endParaRPr lang="en-US" dirty="0"/>
          </a:p>
          <a:p>
            <a:r>
              <a:rPr lang="en-US" dirty="0" smtClean="0"/>
              <a:t>Tuples will have N elements, where N is the number of columns in the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SELECT</a:t>
            </a:r>
            <a:r>
              <a:rPr lang="en-US" dirty="0" smtClean="0"/>
              <a:t>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the record set is enormous, running </a:t>
            </a:r>
            <a:r>
              <a:rPr lang="en-US" b="1" dirty="0" err="1" smtClean="0">
                <a:solidFill>
                  <a:srgbClr val="FF0000"/>
                </a:solidFill>
              </a:rPr>
              <a:t>fetchall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could crash the script. In that case, you can use </a:t>
            </a:r>
            <a:r>
              <a:rPr lang="en-US" b="1" dirty="0" err="1" smtClean="0">
                <a:solidFill>
                  <a:srgbClr val="FF0000"/>
                </a:solidFill>
              </a:rPr>
              <a:t>fetchone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in a loop like this: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"SELECT * FROM Person;"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result = </a:t>
            </a:r>
            <a:r>
              <a:rPr lang="en-US" b="1" dirty="0" err="1">
                <a:solidFill>
                  <a:srgbClr val="FF0000"/>
                </a:solidFill>
              </a:rPr>
              <a:t>cursor.fetchone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while result</a:t>
            </a:r>
            <a:r>
              <a:rPr lang="en-US" b="1" dirty="0" smtClean="0">
                <a:solidFill>
                  <a:srgbClr val="FF0000"/>
                </a:solidFill>
              </a:rPr>
              <a:t>:	#this pulls results one at a time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result, '&lt;</a:t>
            </a:r>
            <a:r>
              <a:rPr lang="en-US" b="1" dirty="0" err="1">
                <a:solidFill>
                  <a:srgbClr val="FF0000"/>
                </a:solidFill>
              </a:rPr>
              <a:t>br</a:t>
            </a:r>
            <a:r>
              <a:rPr lang="en-US" b="1" dirty="0">
                <a:solidFill>
                  <a:srgbClr val="FF0000"/>
                </a:solidFill>
              </a:rPr>
              <a:t> /&gt;'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result = </a:t>
            </a:r>
            <a:r>
              <a:rPr lang="en-US" b="1" dirty="0" err="1">
                <a:solidFill>
                  <a:srgbClr val="FF0000"/>
                </a:solidFill>
              </a:rPr>
              <a:t>cursor.fetchone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870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fetchone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is also useful if you only want the ‘first’ result</a:t>
            </a:r>
          </a:p>
          <a:p>
            <a:endParaRPr lang="en-US" dirty="0"/>
          </a:p>
          <a:p>
            <a:r>
              <a:rPr lang="en-US" dirty="0" smtClean="0"/>
              <a:t>You can call </a:t>
            </a:r>
            <a:r>
              <a:rPr lang="en-US" b="1" dirty="0" err="1" smtClean="0">
                <a:solidFill>
                  <a:srgbClr val="FF0000"/>
                </a:solidFill>
              </a:rPr>
              <a:t>fetchone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a few times, then </a:t>
            </a:r>
            <a:r>
              <a:rPr lang="en-US" b="1" dirty="0" err="1" smtClean="0">
                <a:solidFill>
                  <a:srgbClr val="FF0000"/>
                </a:solidFill>
              </a:rPr>
              <a:t>fetchall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get any remaining results in the record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call </a:t>
            </a:r>
            <a:r>
              <a:rPr lang="en-US" b="1" dirty="0" err="1" smtClean="0">
                <a:solidFill>
                  <a:srgbClr val="FF0000"/>
                </a:solidFill>
              </a:rPr>
              <a:t>fetchall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FF0000"/>
                </a:solidFill>
              </a:rPr>
              <a:t>fetchone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once on any given result (either all records or a single record)</a:t>
            </a:r>
          </a:p>
          <a:p>
            <a:pPr lvl="1"/>
            <a:r>
              <a:rPr lang="en-US" dirty="0" smtClean="0"/>
              <a:t>After that the cursor has moved along</a:t>
            </a:r>
          </a:p>
          <a:p>
            <a:endParaRPr lang="en-US" dirty="0"/>
          </a:p>
          <a:p>
            <a:r>
              <a:rPr lang="en-US" dirty="0" smtClean="0"/>
              <a:t>If you need to keep the results around for later use, you’ll have to re-run the query or store the results in a variable, like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b="1" dirty="0" smtClean="0">
                <a:solidFill>
                  <a:srgbClr val="FF0000"/>
                </a:solidFill>
              </a:rPr>
              <a:t>sqlite3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MySQLdb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uses transactions</a:t>
            </a:r>
          </a:p>
          <a:p>
            <a:endParaRPr lang="en-US" dirty="0"/>
          </a:p>
          <a:p>
            <a:r>
              <a:rPr lang="en-US" dirty="0" smtClean="0"/>
              <a:t>This doesn’t affect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SELECT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But if you do an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UPDATE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INSERT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DELETE</a:t>
            </a:r>
            <a:r>
              <a:rPr lang="en-US" dirty="0" smtClean="0"/>
              <a:t> you need to do a </a:t>
            </a:r>
            <a:r>
              <a:rPr lang="en-US" b="1" dirty="0" smtClean="0">
                <a:solidFill>
                  <a:srgbClr val="FF0000"/>
                </a:solidFill>
              </a:rPr>
              <a:t>.commit() </a:t>
            </a:r>
            <a:r>
              <a:rPr lang="en-US" dirty="0" smtClean="0"/>
              <a:t>to make the changes ‘permanent’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db_con.commit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CGI and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Because of these environments, debugging can be difficult.  Use </a:t>
            </a:r>
            <a:r>
              <a:rPr lang="en-US" b="1" dirty="0" smtClean="0">
                <a:solidFill>
                  <a:srgbClr val="FF0000"/>
                </a:solidFill>
              </a:rPr>
              <a:t>try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lot, it helps!</a:t>
            </a:r>
          </a:p>
          <a:p>
            <a:endParaRPr lang="en-US" dirty="0"/>
          </a:p>
          <a:p>
            <a:r>
              <a:rPr lang="en-US" dirty="0" smtClean="0"/>
              <a:t>To see the errors generated by </a:t>
            </a:r>
            <a:r>
              <a:rPr lang="en-US" dirty="0" err="1" smtClean="0"/>
              <a:t>cgi</a:t>
            </a:r>
            <a:r>
              <a:rPr lang="en-US" dirty="0" smtClean="0"/>
              <a:t> scripts, you can </a:t>
            </a:r>
            <a:r>
              <a:rPr lang="en-US" dirty="0" err="1" smtClean="0"/>
              <a:t>ssh</a:t>
            </a:r>
            <a:r>
              <a:rPr lang="en-US" dirty="0" smtClean="0"/>
              <a:t> (using </a:t>
            </a:r>
            <a:r>
              <a:rPr lang="en-US" dirty="0" err="1" smtClean="0"/>
              <a:t>PuTTY</a:t>
            </a:r>
            <a:r>
              <a:rPr lang="en-US" dirty="0" smtClean="0"/>
              <a:t> or SSH client) into: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cgi.soic.indiana.edu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logged in, you can run this command to get a live stream of the errors generated by scripts: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tail –f /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/log/</a:t>
            </a:r>
            <a:r>
              <a:rPr lang="en-US" dirty="0" err="1" smtClean="0">
                <a:solidFill>
                  <a:srgbClr val="002060"/>
                </a:solidFill>
              </a:rPr>
              <a:t>httpd</a:t>
            </a:r>
            <a:r>
              <a:rPr lang="en-US" dirty="0" smtClean="0">
                <a:solidFill>
                  <a:srgbClr val="002060"/>
                </a:solidFill>
              </a:rPr>
              <a:t>/</a:t>
            </a:r>
            <a:r>
              <a:rPr lang="en-US" dirty="0" err="1" smtClean="0">
                <a:solidFill>
                  <a:srgbClr val="002060"/>
                </a:solidFill>
              </a:rPr>
              <a:t>error_log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CGI and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Alternately, when  you’re logged into burrow, go into your </a:t>
            </a:r>
            <a:r>
              <a:rPr lang="en-US" dirty="0" err="1" smtClean="0"/>
              <a:t>cgi</a:t>
            </a:r>
            <a:r>
              <a:rPr lang="en-US" dirty="0" smtClean="0"/>
              <a:t>-pub folder and type: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python </a:t>
            </a:r>
            <a:r>
              <a:rPr lang="en-US" b="1" dirty="0" err="1" smtClean="0">
                <a:solidFill>
                  <a:srgbClr val="7030A0"/>
                </a:solidFill>
              </a:rPr>
              <a:t>name_of_script.cgi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 smtClean="0"/>
              <a:t>This tells the version of python on the server to parse your script, and should generate any Python errors in a more visible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need a way to connect Python scripts with our DB</a:t>
            </a:r>
          </a:p>
          <a:p>
            <a:endParaRPr lang="en-US" dirty="0"/>
          </a:p>
          <a:p>
            <a:r>
              <a:rPr lang="en-US" dirty="0" smtClean="0"/>
              <a:t>We will build SQL statements as strings and send them to the DB</a:t>
            </a:r>
          </a:p>
          <a:p>
            <a:endParaRPr lang="en-US" dirty="0"/>
          </a:p>
          <a:p>
            <a:r>
              <a:rPr lang="en-US" dirty="0" smtClean="0"/>
              <a:t>The MySQL DB will return the results, either one at a time or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 want to store information in a form that you’ll need when it’s submitted, and you don’t want to show it to the user, there’s an input type called hidden: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&lt;input type=“hidden” name=“id” value=“6”&gt;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When the form is submitted, it will have a field called id with a value of 6, even though the user didn’t see this field.</a:t>
            </a:r>
          </a:p>
          <a:p>
            <a:endParaRPr lang="en-US" dirty="0"/>
          </a:p>
          <a:p>
            <a:r>
              <a:rPr lang="en-US" dirty="0" smtClean="0"/>
              <a:t>If the form was created by Python printing out HTML, then the number in the value attribute can be anything you want it to 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make sure you don’t use an ID # that’s already in use when you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INSERT</a:t>
            </a:r>
            <a:r>
              <a:rPr lang="en-US" dirty="0" smtClean="0"/>
              <a:t> a record into a table, there are two things you can do:</a:t>
            </a:r>
          </a:p>
          <a:p>
            <a:pPr lvl="1"/>
            <a:r>
              <a:rPr lang="en-US" dirty="0" smtClean="0"/>
              <a:t>You can define the ID # (when you create </a:t>
            </a:r>
            <a:r>
              <a:rPr lang="en-US" dirty="0"/>
              <a:t>the table) to be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AUTO_INCREMENT</a:t>
            </a:r>
            <a:r>
              <a:rPr lang="en-US" dirty="0"/>
              <a:t> (see: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www.tutorialspoint.com/mysql/mysql-create-tables.htm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figure out the largest ID # currently in use, and add 1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you’re building an SQL statement for the first time, don’t execute it. Print the SQL string out, load the page, make sure it looks valid, </a:t>
            </a:r>
            <a:br>
              <a:rPr lang="en-US" dirty="0" smtClean="0"/>
            </a:br>
            <a:r>
              <a:rPr lang="en-US" i="1" dirty="0" smtClean="0"/>
              <a:t>then</a:t>
            </a:r>
            <a:r>
              <a:rPr lang="en-US" dirty="0" smtClean="0"/>
              <a:t> try to execute it.</a:t>
            </a:r>
          </a:p>
          <a:p>
            <a:endParaRPr lang="en-US" dirty="0"/>
          </a:p>
          <a:p>
            <a:r>
              <a:rPr lang="en-US" dirty="0" smtClean="0"/>
              <a:t>When I’m testing code, I always leave the SQL printing out in addition to executing so that I know what just ran.</a:t>
            </a:r>
          </a:p>
          <a:p>
            <a:endParaRPr lang="en-US" dirty="0"/>
          </a:p>
          <a:p>
            <a:r>
              <a:rPr lang="en-US" dirty="0" smtClean="0"/>
              <a:t>Make sure you print something out if the SQL statement succeeded.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make a row of headers, use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&gt;&lt;/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instead of </a:t>
            </a:r>
            <a:r>
              <a:rPr lang="en-US" dirty="0">
                <a:solidFill>
                  <a:srgbClr val="00B050"/>
                </a:solidFill>
              </a:rPr>
              <a:t>&lt;td&gt;&lt;/td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. This makes them centered and bolded.</a:t>
            </a:r>
          </a:p>
          <a:p>
            <a:endParaRPr lang="en-US" dirty="0"/>
          </a:p>
          <a:p>
            <a:r>
              <a:rPr lang="en-US" dirty="0" smtClean="0"/>
              <a:t>If you want to center-align a data cell, try this: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&lt;td align='center'&gt;&lt;/td&gt;</a:t>
            </a:r>
          </a:p>
          <a:p>
            <a:endParaRPr lang="en-US" dirty="0"/>
          </a:p>
          <a:p>
            <a:r>
              <a:rPr lang="en-US" dirty="0" smtClean="0"/>
              <a:t>If you want your table to be wider, try this: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&lt;table border='1' width='400'&gt;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Table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en-US" dirty="0" err="1" smtClean="0">
                <a:solidFill>
                  <a:srgbClr val="002060"/>
                </a:solidFill>
              </a:rPr>
              <a:t>cgi</a:t>
            </a:r>
            <a:r>
              <a:rPr lang="en-US" dirty="0" smtClean="0"/>
              <a:t> page that prints out all of the rows in your Person table as an HTML table.</a:t>
            </a:r>
          </a:p>
          <a:p>
            <a:endParaRPr lang="en-US" dirty="0"/>
          </a:p>
          <a:p>
            <a:r>
              <a:rPr lang="en-US" dirty="0" smtClean="0"/>
              <a:t>Include a row of headers with the name of each field, and center the data as well.</a:t>
            </a:r>
          </a:p>
          <a:p>
            <a:endParaRPr lang="en-US" dirty="0"/>
          </a:p>
          <a:p>
            <a:r>
              <a:rPr lang="en-US" sz="4000" dirty="0" smtClean="0"/>
              <a:t>This should look like:</a:t>
            </a:r>
          </a:p>
          <a:p>
            <a:pPr lvl="1"/>
            <a:r>
              <a:rPr lang="en-US" dirty="0">
                <a:hlinkClick r:id="rId2"/>
              </a:rPr>
              <a:t>http://cgi.soic.indiana.edu/~</a:t>
            </a:r>
            <a:r>
              <a:rPr lang="en-US" dirty="0" smtClean="0">
                <a:hlinkClick r:id="rId2"/>
              </a:rPr>
              <a:t>johfdunc/person_list.cgi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Table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MySQLdb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= "</a:t>
            </a:r>
            <a:r>
              <a:rPr lang="en-US" b="1" dirty="0" smtClean="0">
                <a:solidFill>
                  <a:srgbClr val="FF0000"/>
                </a:solidFill>
              </a:rPr>
              <a:t>i211u14_username"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change this to yours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password = "</a:t>
            </a:r>
            <a:r>
              <a:rPr lang="en-US" b="1" dirty="0" err="1" smtClean="0">
                <a:solidFill>
                  <a:srgbClr val="FF0000"/>
                </a:solidFill>
              </a:rPr>
              <a:t>my+sql</a:t>
            </a:r>
            <a:r>
              <a:rPr lang="en-US" b="1" dirty="0" smtClean="0">
                <a:solidFill>
                  <a:srgbClr val="FF0000"/>
                </a:solidFill>
              </a:rPr>
              <a:t>=i211u14_username"	</a:t>
            </a:r>
            <a:r>
              <a:rPr lang="en-US" b="1" dirty="0">
                <a:solidFill>
                  <a:srgbClr val="FF0000"/>
                </a:solidFill>
              </a:rPr>
              <a:t>#change this to </a:t>
            </a:r>
            <a:r>
              <a:rPr lang="en-US" b="1" dirty="0" smtClean="0">
                <a:solidFill>
                  <a:srgbClr val="FF0000"/>
                </a:solidFill>
              </a:rPr>
              <a:t>yours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db_con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MySQLdb.connect</a:t>
            </a:r>
            <a:r>
              <a:rPr lang="en-US" b="1" dirty="0">
                <a:solidFill>
                  <a:srgbClr val="FF0000"/>
                </a:solidFill>
              </a:rPr>
              <a:t>(host="burrow.soic.indiana.edu", port = 3306, user=string, </a:t>
            </a:r>
            <a:r>
              <a:rPr lang="en-US" b="1" dirty="0" err="1">
                <a:solidFill>
                  <a:srgbClr val="FF0000"/>
                </a:solidFill>
              </a:rPr>
              <a:t>passwd</a:t>
            </a:r>
            <a:r>
              <a:rPr lang="en-US" b="1" dirty="0">
                <a:solidFill>
                  <a:srgbClr val="FF0000"/>
                </a:solidFill>
              </a:rPr>
              <a:t>=password, </a:t>
            </a:r>
            <a:r>
              <a:rPr lang="en-US" b="1" dirty="0" err="1">
                <a:solidFill>
                  <a:srgbClr val="FF0000"/>
                </a:solidFill>
              </a:rPr>
              <a:t>db</a:t>
            </a:r>
            <a:r>
              <a:rPr lang="en-US" b="1" dirty="0">
                <a:solidFill>
                  <a:srgbClr val="FF0000"/>
                </a:solidFill>
              </a:rPr>
              <a:t>=string)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				#Always surround .execute with a try!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"SELECT * FROM Person;"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results = </a:t>
            </a:r>
            <a:r>
              <a:rPr lang="en-US" b="1" dirty="0" err="1">
                <a:solidFill>
                  <a:srgbClr val="FF0000"/>
                </a:solidFill>
              </a:rPr>
              <a:t>cursor.fetchall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 Exception, e:		#Here we handle the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'&lt;p&gt;Something went wrong with the SQL!&lt;/p&gt;'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SQL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"\</a:t>
            </a:r>
            <a:r>
              <a:rPr lang="en-US" b="1" dirty="0" err="1">
                <a:solidFill>
                  <a:srgbClr val="FF0000"/>
                </a:solidFill>
              </a:rPr>
              <a:t>nError</a:t>
            </a:r>
            <a:r>
              <a:rPr lang="en-US" b="1" dirty="0">
                <a:solidFill>
                  <a:srgbClr val="FF0000"/>
                </a:solidFill>
              </a:rPr>
              <a:t>:", 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				#This runs if there was no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"&lt;html&gt;&lt;body&gt;&lt;table border='1' width='30%'&gt;"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 err="1">
                <a:solidFill>
                  <a:srgbClr val="FF0000"/>
                </a:solidFill>
              </a:rPr>
              <a:t>PersonID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&gt;Birth&lt;/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&gt;Age&lt;/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for row in results: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"&lt;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for entry in row: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print "&lt;td  align='center'&gt;", entry, "&lt;/td&gt;"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print "&lt;/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"&lt;/table&gt;&lt;/body&gt;&lt;/html&gt;"</a:t>
            </a:r>
          </a:p>
        </p:txBody>
      </p:sp>
    </p:spTree>
    <p:extLst>
      <p:ext uri="{BB962C8B-B14F-4D97-AF65-F5344CB8AC3E}">
        <p14:creationId xmlns:p14="http://schemas.microsoft.com/office/powerpoint/2010/main" val="25971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/>
          <a:lstStyle/>
          <a:p>
            <a:r>
              <a:rPr lang="en-US" dirty="0" smtClean="0"/>
              <a:t>Inserting, updating, or deleting data might take multiple steps</a:t>
            </a:r>
          </a:p>
          <a:p>
            <a:endParaRPr lang="en-US" dirty="0"/>
          </a:p>
          <a:p>
            <a:r>
              <a:rPr lang="en-US" dirty="0" smtClean="0"/>
              <a:t>If the server goes down between steps or loses data, we could get invalid, partially correct, or inconsistent data!</a:t>
            </a:r>
          </a:p>
          <a:p>
            <a:endParaRPr lang="en-US" dirty="0"/>
          </a:p>
          <a:p>
            <a:r>
              <a:rPr lang="en-US" dirty="0" smtClean="0"/>
              <a:t>This violates our criteria for using a DB, so…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want operations to be </a:t>
            </a:r>
            <a:r>
              <a:rPr lang="en-US" b="1" dirty="0" smtClean="0"/>
              <a:t>atomic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steps must complete successfully before we consider the operation to be successful</a:t>
            </a:r>
          </a:p>
          <a:p>
            <a:pPr lvl="1"/>
            <a:r>
              <a:rPr lang="en-US" dirty="0" smtClean="0"/>
              <a:t>If one step fails, we revert to before the entire operation</a:t>
            </a:r>
          </a:p>
          <a:p>
            <a:endParaRPr lang="en-US" dirty="0"/>
          </a:p>
          <a:p>
            <a:r>
              <a:rPr lang="en-US" dirty="0" smtClean="0"/>
              <a:t>A collection of operations that are atomic is called a </a:t>
            </a:r>
            <a:r>
              <a:rPr lang="en-US" b="1" dirty="0" smtClean="0"/>
              <a:t>transaction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b="1" dirty="0"/>
              <a:t>commit</a:t>
            </a:r>
            <a:r>
              <a:rPr lang="en-US" dirty="0"/>
              <a:t> </a:t>
            </a:r>
            <a:r>
              <a:rPr lang="en-US" dirty="0" smtClean="0"/>
              <a:t>a transaction</a:t>
            </a:r>
            <a:r>
              <a:rPr lang="en-US" dirty="0"/>
              <a:t>, which makes it permanent (like </a:t>
            </a:r>
            <a:r>
              <a:rPr lang="en-US" dirty="0">
                <a:solidFill>
                  <a:srgbClr val="FF0000"/>
                </a:solidFill>
              </a:rPr>
              <a:t>.close() </a:t>
            </a:r>
            <a:r>
              <a:rPr lang="en-US" dirty="0"/>
              <a:t>on a file)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We’ll be using the </a:t>
            </a:r>
            <a:r>
              <a:rPr lang="en-US" b="1" dirty="0" smtClean="0">
                <a:solidFill>
                  <a:srgbClr val="7030A0"/>
                </a:solidFill>
              </a:rPr>
              <a:t>sqlite3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module for now, which opens a DB in a file, and returns a connection</a:t>
            </a:r>
          </a:p>
          <a:p>
            <a:endParaRPr lang="en-US" dirty="0"/>
          </a:p>
          <a:p>
            <a:r>
              <a:rPr lang="en-US" dirty="0" smtClean="0"/>
              <a:t>We create a </a:t>
            </a:r>
            <a:r>
              <a:rPr lang="en-US" b="1" dirty="0" smtClean="0"/>
              <a:t>cursor</a:t>
            </a:r>
            <a:r>
              <a:rPr lang="en-US" dirty="0" smtClean="0"/>
              <a:t> in that connection, which is an object that allows us to conduct SQL transactions.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sqlite3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db_con</a:t>
            </a:r>
            <a:r>
              <a:rPr lang="en-US" b="1" dirty="0">
                <a:solidFill>
                  <a:srgbClr val="FF0000"/>
                </a:solidFill>
              </a:rPr>
              <a:t> = sqlite3.connect("my_db.txt")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1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create a file that acts as a database (if the file doesn’t already exist)</a:t>
            </a:r>
          </a:p>
          <a:p>
            <a:endParaRPr lang="en-US" dirty="0"/>
          </a:p>
          <a:p>
            <a:r>
              <a:rPr lang="en-US" dirty="0" smtClean="0"/>
              <a:t>This will allow us to test SQL in Python without having to use the burrow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Let’s create the Person Table: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sqlite3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createPersonTable</a:t>
            </a:r>
            <a:r>
              <a:rPr lang="en-US" b="1" dirty="0">
                <a:solidFill>
                  <a:srgbClr val="FF0000"/>
                </a:solidFill>
              </a:rPr>
              <a:t>(cursor):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SQL = """CREATE TABLE Person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(</a:t>
            </a:r>
            <a:r>
              <a:rPr lang="en-US" b="1" dirty="0" err="1">
                <a:solidFill>
                  <a:srgbClr val="FF0000"/>
                </a:solidFill>
              </a:rPr>
              <a:t>PersonID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(10) UNIQUE,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 (25)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Birth date NOT NULL,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Age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DEFAULT 18);"""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db_con</a:t>
            </a:r>
            <a:r>
              <a:rPr lang="en-US" b="1" dirty="0">
                <a:solidFill>
                  <a:srgbClr val="FF0000"/>
                </a:solidFill>
              </a:rPr>
              <a:t> = sqlite3.connect("my_db.txt")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createPersonTable</a:t>
            </a:r>
            <a:r>
              <a:rPr lang="en-US" b="1" dirty="0">
                <a:solidFill>
                  <a:srgbClr val="FF0000"/>
                </a:solidFill>
              </a:rPr>
              <a:t>(cursor)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53" y="1524000"/>
            <a:ext cx="401504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Let’s write a function to insert data</a:t>
            </a:r>
          </a:p>
          <a:p>
            <a:endParaRPr lang="en-US" sz="1700" dirty="0"/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import </a:t>
            </a:r>
            <a:r>
              <a:rPr lang="en-US" sz="2100" b="1" dirty="0" smtClean="0">
                <a:solidFill>
                  <a:srgbClr val="FF0000"/>
                </a:solidFill>
              </a:rPr>
              <a:t>sqlite3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 err="1" smtClean="0">
                <a:solidFill>
                  <a:srgbClr val="FF0000"/>
                </a:solidFill>
              </a:rPr>
              <a:t>def</a:t>
            </a:r>
            <a:r>
              <a:rPr lang="en-US" sz="2100" b="1" dirty="0" smtClean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insertPerson</a:t>
            </a:r>
            <a:r>
              <a:rPr lang="en-US" sz="2100" b="1" dirty="0">
                <a:solidFill>
                  <a:srgbClr val="FF0000"/>
                </a:solidFill>
              </a:rPr>
              <a:t>(cursor, </a:t>
            </a:r>
            <a:r>
              <a:rPr lang="en-US" sz="2100" b="1" dirty="0" err="1">
                <a:solidFill>
                  <a:srgbClr val="FF0000"/>
                </a:solidFill>
              </a:rPr>
              <a:t>id_num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  <a:r>
              <a:rPr lang="en-US" sz="2100" b="1" dirty="0" err="1">
                <a:solidFill>
                  <a:srgbClr val="FF0000"/>
                </a:solidFill>
              </a:rPr>
              <a:t>fname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  <a:r>
              <a:rPr lang="en-US" sz="2100" b="1" dirty="0" err="1">
                <a:solidFill>
                  <a:srgbClr val="FF0000"/>
                </a:solidFill>
              </a:rPr>
              <a:t>lname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  <a:r>
              <a:rPr lang="en-US" sz="2100" b="1" dirty="0" err="1">
                <a:solidFill>
                  <a:srgbClr val="FF0000"/>
                </a:solidFill>
              </a:rPr>
              <a:t>bdate</a:t>
            </a:r>
            <a:r>
              <a:rPr lang="en-US" sz="2100" b="1" dirty="0">
                <a:solidFill>
                  <a:srgbClr val="FF0000"/>
                </a:solidFill>
              </a:rPr>
              <a:t>, age=18):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  SQL = "INSERT INTO Person (</a:t>
            </a:r>
            <a:r>
              <a:rPr lang="en-US" sz="2100" b="1" dirty="0" err="1">
                <a:solidFill>
                  <a:srgbClr val="FF0000"/>
                </a:solidFill>
              </a:rPr>
              <a:t>PersonID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  <a:r>
              <a:rPr lang="en-US" sz="2100" b="1" dirty="0" err="1">
                <a:solidFill>
                  <a:srgbClr val="FF0000"/>
                </a:solidFill>
              </a:rPr>
              <a:t>FirstName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  <a:r>
              <a:rPr lang="en-US" sz="2100" b="1" dirty="0" err="1">
                <a:solidFill>
                  <a:srgbClr val="FF0000"/>
                </a:solidFill>
              </a:rPr>
              <a:t>LastName</a:t>
            </a:r>
            <a:r>
              <a:rPr lang="en-US" sz="2100" b="1" dirty="0">
                <a:solidFill>
                  <a:srgbClr val="FF0000"/>
                </a:solidFill>
              </a:rPr>
              <a:t>, Birth, Age)"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  SQL += "VALUES ('" + </a:t>
            </a:r>
            <a:r>
              <a:rPr lang="en-US" sz="2100" b="1" dirty="0" err="1">
                <a:solidFill>
                  <a:srgbClr val="FF0000"/>
                </a:solidFill>
              </a:rPr>
              <a:t>str</a:t>
            </a:r>
            <a:r>
              <a:rPr lang="en-US" sz="2100" b="1" dirty="0">
                <a:solidFill>
                  <a:srgbClr val="FF0000"/>
                </a:solidFill>
              </a:rPr>
              <a:t>(</a:t>
            </a:r>
            <a:r>
              <a:rPr lang="en-US" sz="2100" b="1" dirty="0" err="1">
                <a:solidFill>
                  <a:srgbClr val="FF0000"/>
                </a:solidFill>
              </a:rPr>
              <a:t>id_num</a:t>
            </a:r>
            <a:r>
              <a:rPr lang="en-US" sz="2100" b="1" dirty="0">
                <a:solidFill>
                  <a:srgbClr val="FF0000"/>
                </a:solidFill>
              </a:rPr>
              <a:t>) + "', '" + </a:t>
            </a:r>
            <a:r>
              <a:rPr lang="en-US" sz="2100" b="1" dirty="0" err="1">
                <a:solidFill>
                  <a:srgbClr val="FF0000"/>
                </a:solidFill>
              </a:rPr>
              <a:t>fname</a:t>
            </a:r>
            <a:r>
              <a:rPr lang="en-US" sz="2100" b="1" dirty="0">
                <a:solidFill>
                  <a:srgbClr val="FF0000"/>
                </a:solidFill>
              </a:rPr>
              <a:t> + "', '" + </a:t>
            </a:r>
            <a:r>
              <a:rPr lang="en-US" sz="2100" b="1" dirty="0" err="1">
                <a:solidFill>
                  <a:srgbClr val="FF0000"/>
                </a:solidFill>
              </a:rPr>
              <a:t>lname</a:t>
            </a:r>
            <a:r>
              <a:rPr lang="en-US" sz="2100" b="1" dirty="0">
                <a:solidFill>
                  <a:srgbClr val="FF0000"/>
                </a:solidFill>
              </a:rPr>
              <a:t> + "', '"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  SQL += </a:t>
            </a:r>
            <a:r>
              <a:rPr lang="en-US" sz="2100" b="1" dirty="0" err="1">
                <a:solidFill>
                  <a:srgbClr val="FF0000"/>
                </a:solidFill>
              </a:rPr>
              <a:t>bdate</a:t>
            </a:r>
            <a:r>
              <a:rPr lang="en-US" sz="2100" b="1" dirty="0">
                <a:solidFill>
                  <a:srgbClr val="FF0000"/>
                </a:solidFill>
              </a:rPr>
              <a:t> + "', " + </a:t>
            </a:r>
            <a:r>
              <a:rPr lang="en-US" sz="2100" b="1" dirty="0" err="1">
                <a:solidFill>
                  <a:srgbClr val="FF0000"/>
                </a:solidFill>
              </a:rPr>
              <a:t>str</a:t>
            </a:r>
            <a:r>
              <a:rPr lang="en-US" sz="2100" b="1" dirty="0">
                <a:solidFill>
                  <a:srgbClr val="FF0000"/>
                </a:solidFill>
              </a:rPr>
              <a:t>(age) + ");"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  </a:t>
            </a:r>
            <a:r>
              <a:rPr lang="en-US" sz="2100" b="1" dirty="0" err="1">
                <a:solidFill>
                  <a:srgbClr val="FF0000"/>
                </a:solidFill>
              </a:rPr>
              <a:t>cursor.execute</a:t>
            </a:r>
            <a:r>
              <a:rPr lang="en-US" sz="2100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 err="1">
                <a:solidFill>
                  <a:srgbClr val="FF0000"/>
                </a:solidFill>
              </a:rPr>
              <a:t>db_con</a:t>
            </a:r>
            <a:r>
              <a:rPr lang="en-US" sz="2100" b="1" dirty="0">
                <a:solidFill>
                  <a:srgbClr val="FF0000"/>
                </a:solidFill>
              </a:rPr>
              <a:t> = sqlite3.connect("my_db.txt")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cursor = </a:t>
            </a:r>
            <a:r>
              <a:rPr lang="en-US" sz="2100" b="1" dirty="0" err="1">
                <a:solidFill>
                  <a:srgbClr val="FF0000"/>
                </a:solidFill>
              </a:rPr>
              <a:t>db_con.cursor</a:t>
            </a:r>
            <a:r>
              <a:rPr lang="en-US" sz="2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#</a:t>
            </a:r>
            <a:r>
              <a:rPr lang="en-US" sz="2100" b="1" dirty="0" err="1">
                <a:solidFill>
                  <a:srgbClr val="FF0000"/>
                </a:solidFill>
              </a:rPr>
              <a:t>createPersonTable</a:t>
            </a:r>
            <a:r>
              <a:rPr lang="en-US" sz="2100" b="1" dirty="0">
                <a:solidFill>
                  <a:srgbClr val="FF0000"/>
                </a:solidFill>
              </a:rPr>
              <a:t>(cursor)</a:t>
            </a:r>
          </a:p>
          <a:p>
            <a:pPr marL="118872" indent="0">
              <a:buNone/>
            </a:pPr>
            <a:r>
              <a:rPr lang="en-US" sz="2100" b="1" dirty="0" err="1">
                <a:solidFill>
                  <a:srgbClr val="FF0000"/>
                </a:solidFill>
              </a:rPr>
              <a:t>insertPerson</a:t>
            </a:r>
            <a:r>
              <a:rPr lang="en-US" sz="2100" b="1" dirty="0">
                <a:solidFill>
                  <a:srgbClr val="FF0000"/>
                </a:solidFill>
              </a:rPr>
              <a:t>(cursor, 1, 'Jack', 'Sparrow', '1745-04-01', 46)</a:t>
            </a:r>
          </a:p>
        </p:txBody>
      </p:sp>
    </p:spTree>
    <p:extLst>
      <p:ext uri="{BB962C8B-B14F-4D97-AF65-F5344CB8AC3E}">
        <p14:creationId xmlns:p14="http://schemas.microsoft.com/office/powerpoint/2010/main" val="503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32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Logging Into MySQL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SQL – Select Statements&amp;quot;&quot;/&gt;&lt;property id=&quot;20307&quot; value=&quot;401&quot;/&gt;&lt;/object&gt;&lt;object type=&quot;3&quot; unique_id=&quot;10471&quot;&gt;&lt;property id=&quot;20148&quot; value=&quot;5&quot;/&gt;&lt;property id=&quot;20300&quot; value=&quot;Slide 4 - &amp;quot;SQL – Select Statements&amp;quot;&quot;/&gt;&lt;property id=&quot;20307&quot; value=&quot;403&quot;/&gt;&lt;/object&gt;&lt;object type=&quot;3&quot; unique_id=&quot;10596&quot;&gt;&lt;property id=&quot;20148&quot; value=&quot;5&quot;/&gt;&lt;property id=&quot;20300&quot; value=&quot;Slide 8 - &amp;quot;SQL – Update Statements&amp;quot;&quot;/&gt;&lt;property id=&quot;20307&quot; value=&quot;408&quot;/&gt;&lt;/object&gt;&lt;object type=&quot;3&quot; unique_id=&quot;10688&quot;&gt;&lt;property id=&quot;20148&quot; value=&quot;5&quot;/&gt;&lt;property id=&quot;20300&quot; value=&quot;Slide 9 - &amp;quot;SQL – Update Statements&amp;quot;&quot;/&gt;&lt;property id=&quot;20307&quot; value=&quot;409&quot;/&gt;&lt;/object&gt;&lt;object type=&quot;3&quot; unique_id=&quot;10689&quot;&gt;&lt;property id=&quot;20148&quot; value=&quot;5&quot;/&gt;&lt;property id=&quot;20300&quot; value=&quot;Slide 11 - &amp;quot;SQL – Ordering Results&amp;quot;&quot;/&gt;&lt;property id=&quot;20307&quot; value=&quot;410&quot;/&gt;&lt;/object&gt;&lt;object type=&quot;3&quot; unique_id=&quot;10690&quot;&gt;&lt;property id=&quot;20148&quot; value=&quot;5&quot;/&gt;&lt;property id=&quot;20300&quot; value=&quot;Slide 12 - &amp;quot;SQL – Limiting Results&amp;quot;&quot;/&gt;&lt;property id=&quot;20307&quot; value=&quot;411&quot;/&gt;&lt;/object&gt;&lt;object type=&quot;3&quot; unique_id=&quot;10771&quot;&gt;&lt;property id=&quot;20148&quot; value=&quot;5&quot;/&gt;&lt;property id=&quot;20300&quot; value=&quot;Slide 13 - &amp;quot;SQL – Joining Tables&amp;quot;&quot;/&gt;&lt;property id=&quot;20307&quot; value=&quot;412&quot;/&gt;&lt;/object&gt;&lt;object type=&quot;3&quot; unique_id=&quot;10857&quot;&gt;&lt;property id=&quot;20148&quot; value=&quot;5&quot;/&gt;&lt;property id=&quot;20300&quot; value=&quot;Slide 14 - &amp;quot;SQL – Joining Tables&amp;quot;&quot;/&gt;&lt;property id=&quot;20307&quot; value=&quot;413&quot;/&gt;&lt;/object&gt;&lt;object type=&quot;3&quot; unique_id=&quot;10930&quot;&gt;&lt;property id=&quot;20148&quot; value=&quot;5&quot;/&gt;&lt;property id=&quot;20300&quot; value=&quot;Slide 17 - &amp;quot;SQL – Joining Tables&amp;quot;&quot;/&gt;&lt;property id=&quot;20307&quot; value=&quot;415&quot;/&gt;&lt;/object&gt;&lt;object type=&quot;3&quot; unique_id=&quot;10931&quot;&gt;&lt;property id=&quot;20148&quot; value=&quot;5&quot;/&gt;&lt;property id=&quot;20300&quot; value=&quot;Slide 16 - &amp;quot;SQL – Joining Tables&amp;quot;&quot;/&gt;&lt;property id=&quot;20307&quot; value=&quot;414&quot;/&gt;&lt;/object&gt;&lt;object type=&quot;3&quot; unique_id=&quot;10932&quot;&gt;&lt;property id=&quot;20148&quot; value=&quot;5&quot;/&gt;&lt;property id=&quot;20300&quot; value=&quot;Slide 18 - &amp;quot;SQL – Counting&amp;quot;&quot;/&gt;&lt;property id=&quot;20307&quot; value=&quot;416&quot;/&gt;&lt;/object&gt;&lt;object type=&quot;3&quot; unique_id=&quot;11201&quot;&gt;&lt;property id=&quot;20148&quot; value=&quot;5&quot;/&gt;&lt;property id=&quot;20300&quot; value=&quot;Slide 15 - &amp;quot;SQL – Joining Tables&amp;quot;&quot;/&gt;&lt;property id=&quot;20307&quot; value=&quot;418&quot;/&gt;&lt;/object&gt;&lt;object type=&quot;3&quot; unique_id=&quot;11202&quot;&gt;&lt;property id=&quot;20148&quot; value=&quot;5&quot;/&gt;&lt;property id=&quot;20300&quot; value=&quot;Slide 5 - &amp;quot;SQL – Select Statements&amp;quot;&quot;/&gt;&lt;property id=&quot;20307&quot; value=&quot;404&quot;/&gt;&lt;/object&gt;&lt;object type=&quot;3&quot; unique_id=&quot;11203&quot;&gt;&lt;property id=&quot;20148&quot; value=&quot;5&quot;/&gt;&lt;property id=&quot;20300&quot; value=&quot;Slide 6 - &amp;quot;SQL – Delete Statements&amp;quot;&quot;/&gt;&lt;property id=&quot;20307&quot; value=&quot;407&quot;/&gt;&lt;/object&gt;&lt;object type=&quot;3&quot; unique_id=&quot;11204&quot;&gt;&lt;property id=&quot;20148&quot; value=&quot;5&quot;/&gt;&lt;property id=&quot;20300&quot; value=&quot;Slide 7 - &amp;quot;SQL – Delete Statements&amp;quot;&quot;/&gt;&lt;property id=&quot;20307&quot; value=&quot;405&quot;/&gt;&lt;/object&gt;&lt;object type=&quot;3&quot; unique_id=&quot;11205&quot;&gt;&lt;property id=&quot;20148&quot; value=&quot;5&quot;/&gt;&lt;property id=&quot;20300&quot; value=&quot;Slide 10 - &amp;quot;SQL – Ordering Results&amp;quot;&quot;/&gt;&lt;property id=&quot;20307&quot; value=&quot;406&quot;/&gt;&lt;/object&gt;&lt;object type=&quot;3&quot; unique_id=&quot;11206&quot;&gt;&lt;property id=&quot;20148&quot; value=&quot;5&quot;/&gt;&lt;property id=&quot;20300&quot; value=&quot;Slide 19 - &amp;quot;SQL – Nesting Queries&amp;quot;&quot;/&gt;&lt;property id=&quot;20307&quot; value=&quot;417&quot;/&gt;&lt;/object&gt;&lt;object type=&quot;3&quot; unique_id=&quot;11207&quot;&gt;&lt;property id=&quot;20148&quot; value=&quot;5&quot;/&gt;&lt;property id=&quot;20300&quot; value=&quot;Slide 20 - &amp;quot;Python &amp;amp; SQL&amp;quot;&quot;/&gt;&lt;property id=&quot;20307&quot; value=&quot;420&quot;/&gt;&lt;/object&gt;&lt;object type=&quot;3&quot; unique_id=&quot;11208&quot;&gt;&lt;property id=&quot;20148&quot; value=&quot;5&quot;/&gt;&lt;property id=&quot;20300&quot; value=&quot;Slide 21 - &amp;quot;Python &amp;amp; SQL&amp;quot;&quot;/&gt;&lt;property id=&quot;20307&quot; value=&quot;421&quot;/&gt;&lt;/object&gt;&lt;object type=&quot;3&quot; unique_id=&quot;11209&quot;&gt;&lt;property id=&quot;20148&quot; value=&quot;5&quot;/&gt;&lt;property id=&quot;20300&quot; value=&quot;Slide 22 - &amp;quot;Python &amp;amp; SQL&amp;quot;&quot;/&gt;&lt;property id=&quot;20307&quot; value=&quot;422&quot;/&gt;&lt;/object&gt;&lt;object type=&quot;3&quot; unique_id=&quot;11210&quot;&gt;&lt;property id=&quot;20148&quot; value=&quot;5&quot;/&gt;&lt;property id=&quot;20300&quot; value=&quot;Slide 23 - &amp;quot;Python &amp;amp; SQL&amp;quot;&quot;/&gt;&lt;property id=&quot;20307&quot; value=&quot;423&quot;/&gt;&lt;/object&gt;&lt;object type=&quot;3&quot; unique_id=&quot;11211&quot;&gt;&lt;property id=&quot;20148&quot; value=&quot;5&quot;/&gt;&lt;property id=&quot;20300&quot; value=&quot;Slide 24 - &amp;quot;Python &amp;amp; SQL&amp;quot;&quot;/&gt;&lt;property id=&quot;20307&quot; value=&quot;424&quot;/&gt;&lt;/object&gt;&lt;object type=&quot;3&quot; unique_id=&quot;11212&quot;&gt;&lt;property id=&quot;20148&quot; value=&quot;5&quot;/&gt;&lt;property id=&quot;20300&quot; value=&quot;Slide 25 - &amp;quot;Python &amp;amp; SQL&amp;quot;&quot;/&gt;&lt;property id=&quot;20307&quot; value=&quot;425&quot;/&gt;&lt;/object&gt;&lt;object type=&quot;3&quot; unique_id=&quot;11213&quot;&gt;&lt;property id=&quot;20148&quot; value=&quot;5&quot;/&gt;&lt;property id=&quot;20300&quot; value=&quot;Slide 26 - &amp;quot;Python &amp;amp; SQL&amp;quot;&quot;/&gt;&lt;property id=&quot;20307&quot; value=&quot;426&quot;/&gt;&lt;/object&gt;&lt;object type=&quot;3&quot; unique_id=&quot;11214&quot;&gt;&lt;property id=&quot;20148&quot; value=&quot;5&quot;/&gt;&lt;property id=&quot;20300&quot; value=&quot;Slide 27 - &amp;quot;Python &amp;amp; SQL&amp;quot;&quot;/&gt;&lt;property id=&quot;20307&quot; value=&quot;430&quot;/&gt;&lt;/object&gt;&lt;object type=&quot;3&quot; unique_id=&quot;11215&quot;&gt;&lt;property id=&quot;20148&quot; value=&quot;5&quot;/&gt;&lt;property id=&quot;20300&quot; value=&quot;Slide 28 - &amp;quot;Python &amp;amp; SQL&amp;quot;&quot;/&gt;&lt;property id=&quot;20307&quot; value=&quot;427&quot;/&gt;&lt;/object&gt;&lt;object type=&quot;3&quot; unique_id=&quot;11216&quot;&gt;&lt;property id=&quot;20148&quot; value=&quot;5&quot;/&gt;&lt;property id=&quot;20300&quot; value=&quot;Slide 29 - &amp;quot;Python &amp;amp; SQL&amp;quot;&quot;/&gt;&lt;property id=&quot;20307&quot; value=&quot;428&quot;/&gt;&lt;/object&gt;&lt;object type=&quot;3&quot; unique_id=&quot;11217&quot;&gt;&lt;property id=&quot;20148&quot; value=&quot;5&quot;/&gt;&lt;property id=&quot;20300&quot; value=&quot;Slide 30 - &amp;quot;Python &amp;amp; SQL&amp;amp;#x09;(so far)&amp;quot;&quot;/&gt;&lt;property id=&quot;20307&quot; value=&quot;431&quot;/&gt;&lt;/object&gt;&lt;object type=&quot;3&quot; unique_id=&quot;11218&quot;&gt;&lt;property id=&quot;20148&quot; value=&quot;5&quot;/&gt;&lt;property id=&quot;20300&quot; value=&quot;Slide 31 - &amp;quot;Duplicate (Group Work)&amp;quot;&quot;/&gt;&lt;property id=&quot;20307&quot; value=&quot;43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2075</TotalTime>
  <Words>2366</Words>
  <Application>Microsoft Office PowerPoint</Application>
  <PresentationFormat>On-screen Show (4:3)</PresentationFormat>
  <Paragraphs>421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I211 – Information Infrastructure II</vt:lpstr>
      <vt:lpstr>Logging Into MySQL</vt:lpstr>
      <vt:lpstr>Python &amp; SQL</vt:lpstr>
      <vt:lpstr>Python &amp; SQL</vt:lpstr>
      <vt:lpstr>Python &amp; SQL</vt:lpstr>
      <vt:lpstr>Python &amp; SQL</vt:lpstr>
      <vt:lpstr>Python &amp; SQL</vt:lpstr>
      <vt:lpstr>Python &amp; SQL</vt:lpstr>
      <vt:lpstr>Python &amp; SQL</vt:lpstr>
      <vt:lpstr>Python &amp; SQL</vt:lpstr>
      <vt:lpstr>Python &amp; SQL</vt:lpstr>
      <vt:lpstr>Python &amp; SQL</vt:lpstr>
      <vt:lpstr>Python &amp; SQL (so far)</vt:lpstr>
      <vt:lpstr>Python &amp; SQL </vt:lpstr>
      <vt:lpstr>Duplicate (Group Work)</vt:lpstr>
      <vt:lpstr>Duplicate (Solution pt 1)</vt:lpstr>
      <vt:lpstr>Duplicate (Solution pt 2)</vt:lpstr>
      <vt:lpstr>Connecting to MySQL</vt:lpstr>
      <vt:lpstr>Connecting to MySQL</vt:lpstr>
      <vt:lpstr>SQL and Errors</vt:lpstr>
      <vt:lpstr>Sample Script  showperson.cgi</vt:lpstr>
      <vt:lpstr>Show an Error  showperson.cgi</vt:lpstr>
      <vt:lpstr>Getting Results</vt:lpstr>
      <vt:lpstr>Getting Results</vt:lpstr>
      <vt:lpstr>Getting Results</vt:lpstr>
      <vt:lpstr>Keeping Results</vt:lpstr>
      <vt:lpstr>Committing Transactions</vt:lpstr>
      <vt:lpstr>Debugging CGI and MySQL</vt:lpstr>
      <vt:lpstr>Debugging CGI and MySQL</vt:lpstr>
      <vt:lpstr>Tips and Tricks</vt:lpstr>
      <vt:lpstr>Tips and Tricks</vt:lpstr>
      <vt:lpstr>Tips and Tricks</vt:lpstr>
      <vt:lpstr>HTML Table Tips</vt:lpstr>
      <vt:lpstr>Person Table (Group Work)</vt:lpstr>
      <vt:lpstr>Person Table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270</cp:revision>
  <dcterms:created xsi:type="dcterms:W3CDTF">2011-05-09T18:33:34Z</dcterms:created>
  <dcterms:modified xsi:type="dcterms:W3CDTF">2014-07-30T19:44:40Z</dcterms:modified>
</cp:coreProperties>
</file>