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"/>
  </p:notesMasterIdLst>
  <p:sldIdLst>
    <p:sldId id="256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399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0" autoAdjust="0"/>
    <p:restoredTop sz="94660"/>
  </p:normalViewPr>
  <p:slideViewPr>
    <p:cSldViewPr>
      <p:cViewPr varScale="1">
        <p:scale>
          <a:sx n="111" d="100"/>
          <a:sy n="111" d="100"/>
        </p:scale>
        <p:origin x="-21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gi.soic.indiana.edu/~johfdunc/FacultySearch.cg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Faculty Data Import </a:t>
            </a:r>
            <a:r>
              <a:rPr lang="en-US" dirty="0" smtClean="0"/>
              <a:t>(Solution </a:t>
            </a:r>
            <a:r>
              <a:rPr lang="en-US" dirty="0" err="1" smtClean="0"/>
              <a:t>pt</a:t>
            </a:r>
            <a:r>
              <a:rPr lang="en-US" dirty="0" smtClean="0"/>
              <a:t>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5257799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try:				#Always surround .execute with a try!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>
                <a:solidFill>
                  <a:srgbClr val="7030A0"/>
                </a:solidFill>
              </a:rPr>
              <a:t>#insert data into database, then select the newly inserted data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SQL = "DELETE FROM Faculty;"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cursor.execute</a:t>
            </a:r>
            <a:r>
              <a:rPr lang="en-US" b="1" dirty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db_con.commit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for member in </a:t>
            </a:r>
            <a:r>
              <a:rPr lang="en-US" b="1" dirty="0" err="1">
                <a:solidFill>
                  <a:srgbClr val="FF0000"/>
                </a:solidFill>
              </a:rPr>
              <a:t>faculty_list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SQL = "INSERT INTO Faculty (Name, Title, Email, Areas, Picture)"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SQL += "VALUES('" + member[0] + "','" + member[1] + "','" + member[2] + "','"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SQL += member[3] + "','" + member[4] + "');"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cursor.execute</a:t>
            </a:r>
            <a:r>
              <a:rPr lang="en-US" b="1" dirty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db_con.commit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SQL = "SELECT * FROM Faculty;"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cursor.execute</a:t>
            </a:r>
            <a:r>
              <a:rPr lang="en-US" b="1" dirty="0">
                <a:solidFill>
                  <a:srgbClr val="FF0000"/>
                </a:solidFill>
              </a:rPr>
              <a:t>(SQL)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results = </a:t>
            </a:r>
            <a:r>
              <a:rPr lang="en-US" b="1" dirty="0" err="1">
                <a:solidFill>
                  <a:srgbClr val="FF0000"/>
                </a:solidFill>
              </a:rPr>
              <a:t>cursor.fetchall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except Exception, e:		#Here we handle the error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'&lt;p&gt;Something went wrong with the SQL!&lt;/p&gt;'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SQL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"\</a:t>
            </a:r>
            <a:r>
              <a:rPr lang="en-US" b="1" dirty="0" err="1">
                <a:solidFill>
                  <a:srgbClr val="FF0000"/>
                </a:solidFill>
              </a:rPr>
              <a:t>nError</a:t>
            </a:r>
            <a:r>
              <a:rPr lang="en-US" b="1" dirty="0">
                <a:solidFill>
                  <a:srgbClr val="FF0000"/>
                </a:solidFill>
              </a:rPr>
              <a:t>:", e</a:t>
            </a:r>
          </a:p>
        </p:txBody>
      </p:sp>
    </p:spTree>
    <p:extLst>
      <p:ext uri="{BB962C8B-B14F-4D97-AF65-F5344CB8AC3E}">
        <p14:creationId xmlns:p14="http://schemas.microsoft.com/office/powerpoint/2010/main" val="3330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Faculty Data Import </a:t>
            </a:r>
            <a:r>
              <a:rPr lang="en-US" dirty="0" smtClean="0"/>
              <a:t>(Solution </a:t>
            </a:r>
            <a:r>
              <a:rPr lang="en-US" dirty="0" err="1" smtClean="0"/>
              <a:t>pt</a:t>
            </a:r>
            <a:r>
              <a:rPr lang="en-US" dirty="0" smtClean="0"/>
              <a:t>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524000"/>
            <a:ext cx="9448800" cy="525779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else:				#This runs if there was no error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en-US" sz="1400" b="1" dirty="0">
                <a:solidFill>
                  <a:srgbClr val="7030A0"/>
                </a:solidFill>
              </a:rPr>
              <a:t>#display data from DB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print "&lt;html&gt;&lt;body&gt;&lt;table border='1' width='100%'&gt;"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print "&lt;</a:t>
            </a:r>
            <a:r>
              <a:rPr lang="en-US" sz="1400" b="1" dirty="0" err="1">
                <a:solidFill>
                  <a:srgbClr val="FF0000"/>
                </a:solidFill>
              </a:rPr>
              <a:t>tr</a:t>
            </a:r>
            <a:r>
              <a:rPr lang="en-US" sz="1400" b="1" dirty="0">
                <a:solidFill>
                  <a:srgbClr val="FF0000"/>
                </a:solidFill>
              </a:rPr>
              <a:t>&gt;&lt;</a:t>
            </a:r>
            <a:r>
              <a:rPr lang="en-US" sz="1400" b="1" dirty="0" err="1">
                <a:solidFill>
                  <a:srgbClr val="FF0000"/>
                </a:solidFill>
              </a:rPr>
              <a:t>th</a:t>
            </a:r>
            <a:r>
              <a:rPr lang="en-US" sz="1400" b="1" dirty="0">
                <a:solidFill>
                  <a:srgbClr val="FF0000"/>
                </a:solidFill>
              </a:rPr>
              <a:t>&gt;</a:t>
            </a:r>
            <a:r>
              <a:rPr lang="en-US" sz="1400" b="1" dirty="0" err="1">
                <a:solidFill>
                  <a:srgbClr val="FF0000"/>
                </a:solidFill>
              </a:rPr>
              <a:t>FacultyID</a:t>
            </a:r>
            <a:r>
              <a:rPr lang="en-US" sz="1400" b="1" dirty="0">
                <a:solidFill>
                  <a:srgbClr val="FF0000"/>
                </a:solidFill>
              </a:rPr>
              <a:t>&lt;/</a:t>
            </a:r>
            <a:r>
              <a:rPr lang="en-US" sz="1400" b="1" dirty="0" err="1">
                <a:solidFill>
                  <a:srgbClr val="FF0000"/>
                </a:solidFill>
              </a:rPr>
              <a:t>th</a:t>
            </a:r>
            <a:r>
              <a:rPr lang="en-US" sz="1400" b="1" dirty="0">
                <a:solidFill>
                  <a:srgbClr val="FF0000"/>
                </a:solidFill>
              </a:rPr>
              <a:t>&gt;&lt;</a:t>
            </a:r>
            <a:r>
              <a:rPr lang="en-US" sz="1400" b="1" dirty="0" err="1">
                <a:solidFill>
                  <a:srgbClr val="FF0000"/>
                </a:solidFill>
              </a:rPr>
              <a:t>th</a:t>
            </a:r>
            <a:r>
              <a:rPr lang="en-US" sz="1400" b="1" dirty="0">
                <a:solidFill>
                  <a:srgbClr val="FF0000"/>
                </a:solidFill>
              </a:rPr>
              <a:t>&gt;Name&lt;/</a:t>
            </a:r>
            <a:r>
              <a:rPr lang="en-US" sz="1400" b="1" dirty="0" err="1">
                <a:solidFill>
                  <a:srgbClr val="FF0000"/>
                </a:solidFill>
              </a:rPr>
              <a:t>th</a:t>
            </a:r>
            <a:r>
              <a:rPr lang="en-US" sz="1400" b="1" dirty="0">
                <a:solidFill>
                  <a:srgbClr val="FF0000"/>
                </a:solidFill>
              </a:rPr>
              <a:t>&gt;&lt;</a:t>
            </a:r>
            <a:r>
              <a:rPr lang="en-US" sz="1400" b="1" dirty="0" err="1">
                <a:solidFill>
                  <a:srgbClr val="FF0000"/>
                </a:solidFill>
              </a:rPr>
              <a:t>th</a:t>
            </a:r>
            <a:r>
              <a:rPr lang="en-US" sz="1400" b="1" dirty="0">
                <a:solidFill>
                  <a:srgbClr val="FF0000"/>
                </a:solidFill>
              </a:rPr>
              <a:t>&gt;Title&lt;/</a:t>
            </a:r>
            <a:r>
              <a:rPr lang="en-US" sz="1400" b="1" dirty="0" err="1">
                <a:solidFill>
                  <a:srgbClr val="FF0000"/>
                </a:solidFill>
              </a:rPr>
              <a:t>th</a:t>
            </a:r>
            <a:r>
              <a:rPr lang="en-US" sz="1400" b="1" dirty="0">
                <a:solidFill>
                  <a:srgbClr val="FF0000"/>
                </a:solidFill>
              </a:rPr>
              <a:t>&gt;&lt;</a:t>
            </a:r>
            <a:r>
              <a:rPr lang="en-US" sz="1400" b="1" dirty="0" err="1">
                <a:solidFill>
                  <a:srgbClr val="FF0000"/>
                </a:solidFill>
              </a:rPr>
              <a:t>th</a:t>
            </a:r>
            <a:r>
              <a:rPr lang="en-US" sz="1400" b="1" dirty="0">
                <a:solidFill>
                  <a:srgbClr val="FF0000"/>
                </a:solidFill>
              </a:rPr>
              <a:t>&gt;Email&lt;/</a:t>
            </a:r>
            <a:r>
              <a:rPr lang="en-US" sz="1400" b="1" dirty="0" err="1">
                <a:solidFill>
                  <a:srgbClr val="FF0000"/>
                </a:solidFill>
              </a:rPr>
              <a:t>th</a:t>
            </a:r>
            <a:r>
              <a:rPr lang="en-US" sz="1400" b="1" dirty="0">
                <a:solidFill>
                  <a:srgbClr val="FF0000"/>
                </a:solidFill>
              </a:rPr>
              <a:t>&gt;&lt;</a:t>
            </a:r>
            <a:r>
              <a:rPr lang="en-US" sz="1400" b="1" dirty="0" err="1">
                <a:solidFill>
                  <a:srgbClr val="FF0000"/>
                </a:solidFill>
              </a:rPr>
              <a:t>th</a:t>
            </a:r>
            <a:r>
              <a:rPr lang="en-US" sz="1400" b="1" dirty="0">
                <a:solidFill>
                  <a:srgbClr val="FF0000"/>
                </a:solidFill>
              </a:rPr>
              <a:t>&gt;Areas&lt;/</a:t>
            </a:r>
            <a:r>
              <a:rPr lang="en-US" sz="1400" b="1" dirty="0" err="1">
                <a:solidFill>
                  <a:srgbClr val="FF0000"/>
                </a:solidFill>
              </a:rPr>
              <a:t>th</a:t>
            </a:r>
            <a:r>
              <a:rPr lang="en-US" sz="1400" b="1" dirty="0">
                <a:solidFill>
                  <a:srgbClr val="FF0000"/>
                </a:solidFill>
              </a:rPr>
              <a:t>&gt;&lt;</a:t>
            </a:r>
            <a:r>
              <a:rPr lang="en-US" sz="1400" b="1" dirty="0" err="1">
                <a:solidFill>
                  <a:srgbClr val="FF0000"/>
                </a:solidFill>
              </a:rPr>
              <a:t>th</a:t>
            </a:r>
            <a:r>
              <a:rPr lang="en-US" sz="1400" b="1" dirty="0">
                <a:solidFill>
                  <a:srgbClr val="FF0000"/>
                </a:solidFill>
              </a:rPr>
              <a:t>&gt;Picture&lt;/</a:t>
            </a:r>
            <a:r>
              <a:rPr lang="en-US" sz="1400" b="1" dirty="0" err="1">
                <a:solidFill>
                  <a:srgbClr val="FF0000"/>
                </a:solidFill>
              </a:rPr>
              <a:t>th</a:t>
            </a:r>
            <a:r>
              <a:rPr lang="en-US" sz="1400" b="1" dirty="0">
                <a:solidFill>
                  <a:srgbClr val="FF0000"/>
                </a:solidFill>
              </a:rPr>
              <a:t>&gt;&lt;/</a:t>
            </a:r>
            <a:r>
              <a:rPr lang="en-US" sz="1400" b="1" dirty="0" err="1">
                <a:solidFill>
                  <a:srgbClr val="FF0000"/>
                </a:solidFill>
              </a:rPr>
              <a:t>tr</a:t>
            </a:r>
            <a:r>
              <a:rPr lang="en-US" sz="1400" b="1" dirty="0">
                <a:solidFill>
                  <a:srgbClr val="FF0000"/>
                </a:solidFill>
              </a:rPr>
              <a:t>&gt;"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for row in results: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    print "&lt;</a:t>
            </a:r>
            <a:r>
              <a:rPr lang="en-US" sz="1400" b="1" dirty="0" err="1">
                <a:solidFill>
                  <a:srgbClr val="FF0000"/>
                </a:solidFill>
              </a:rPr>
              <a:t>tr</a:t>
            </a:r>
            <a:r>
              <a:rPr lang="en-US" sz="1400" b="1" dirty="0">
                <a:solidFill>
                  <a:srgbClr val="FF0000"/>
                </a:solidFill>
              </a:rPr>
              <a:t>&gt;"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    for 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 in range(</a:t>
            </a:r>
            <a:r>
              <a:rPr lang="en-US" sz="1400" b="1" dirty="0" err="1">
                <a:solidFill>
                  <a:srgbClr val="FF0000"/>
                </a:solidFill>
              </a:rPr>
              <a:t>len</a:t>
            </a:r>
            <a:r>
              <a:rPr lang="en-US" sz="1400" b="1" dirty="0">
                <a:solidFill>
                  <a:srgbClr val="FF0000"/>
                </a:solidFill>
              </a:rPr>
              <a:t>(row)):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        if 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 != 5: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            print "&lt;td  align='center'&gt;", row[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],"&lt;/td&gt;"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        else: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            print "&lt;td  align='center'&gt;&lt;</a:t>
            </a:r>
            <a:r>
              <a:rPr lang="en-US" sz="1400" b="1" dirty="0" err="1">
                <a:solidFill>
                  <a:srgbClr val="FF0000"/>
                </a:solidFill>
              </a:rPr>
              <a:t>img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src</a:t>
            </a:r>
            <a:r>
              <a:rPr lang="en-US" sz="1400" b="1" dirty="0">
                <a:solidFill>
                  <a:srgbClr val="FF0000"/>
                </a:solidFill>
              </a:rPr>
              <a:t>='http://www.soic.indiana.edu" + row[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] + "'&gt;&lt;/td&gt;"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    print "&lt;/</a:t>
            </a:r>
            <a:r>
              <a:rPr lang="en-US" sz="1400" b="1" dirty="0" err="1">
                <a:solidFill>
                  <a:srgbClr val="FF0000"/>
                </a:solidFill>
              </a:rPr>
              <a:t>tr</a:t>
            </a:r>
            <a:r>
              <a:rPr lang="en-US" sz="1400" b="1" dirty="0">
                <a:solidFill>
                  <a:srgbClr val="FF0000"/>
                </a:solidFill>
              </a:rPr>
              <a:t>&gt;"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print "&lt;/table&gt;&lt;/body&gt;&lt;/html&gt;"</a:t>
            </a:r>
          </a:p>
        </p:txBody>
      </p:sp>
    </p:spTree>
    <p:extLst>
      <p:ext uri="{BB962C8B-B14F-4D97-AF65-F5344CB8AC3E}">
        <p14:creationId xmlns:p14="http://schemas.microsoft.com/office/powerpoint/2010/main" val="92423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Into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775191"/>
            <a:ext cx="92202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PuTTY</a:t>
            </a:r>
            <a:r>
              <a:rPr lang="en-US" dirty="0" smtClean="0"/>
              <a:t> to connect to: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burrow</a:t>
            </a:r>
            <a:r>
              <a:rPr lang="en-US" dirty="0" smtClean="0">
                <a:solidFill>
                  <a:srgbClr val="FF0000"/>
                </a:solidFill>
              </a:rPr>
              <a:t>.soic.indiana.edu</a:t>
            </a:r>
          </a:p>
          <a:p>
            <a:pPr lvl="1"/>
            <a:r>
              <a:rPr lang="en-US" dirty="0" smtClean="0"/>
              <a:t>Login as your IU account</a:t>
            </a:r>
          </a:p>
          <a:p>
            <a:endParaRPr lang="en-US" dirty="0"/>
          </a:p>
          <a:p>
            <a:r>
              <a:rPr lang="en-US" dirty="0" smtClean="0"/>
              <a:t>At the prompt, type: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1800" b="1" dirty="0" err="1" smtClean="0">
                <a:solidFill>
                  <a:srgbClr val="7030A0"/>
                </a:solidFill>
                <a:latin typeface="Courier" pitchFamily="49" charset="0"/>
              </a:rPr>
              <a:t>mysql</a:t>
            </a:r>
            <a:r>
              <a:rPr lang="en-US" sz="1800" b="1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</a:rPr>
              <a:t>-h db.soic.indiana.edu –p –u i211u14_username </a:t>
            </a:r>
            <a:r>
              <a:rPr lang="en-US" sz="1800" b="1" dirty="0" err="1">
                <a:solidFill>
                  <a:srgbClr val="7030A0"/>
                </a:solidFill>
                <a:latin typeface="Courier" pitchFamily="49" charset="0"/>
              </a:rPr>
              <a:t>i211u14_username</a:t>
            </a:r>
            <a:endParaRPr lang="en-US" sz="1800" b="1" dirty="0" smtClean="0">
              <a:solidFill>
                <a:srgbClr val="7030A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2600" dirty="0" smtClean="0"/>
              <a:t>				(Replace ‘</a:t>
            </a:r>
            <a:r>
              <a:rPr lang="en-US" sz="2600" b="1" dirty="0" smtClean="0">
                <a:solidFill>
                  <a:srgbClr val="7030A0"/>
                </a:solidFill>
                <a:latin typeface="Courier" pitchFamily="49" charset="0"/>
              </a:rPr>
              <a:t>username</a:t>
            </a:r>
            <a:r>
              <a:rPr lang="en-US" sz="2600" dirty="0" smtClean="0"/>
              <a:t>’ with yours)</a:t>
            </a:r>
          </a:p>
          <a:p>
            <a:endParaRPr lang="en-US" dirty="0"/>
          </a:p>
          <a:p>
            <a:r>
              <a:rPr lang="en-US" dirty="0" smtClean="0"/>
              <a:t>Your Password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sz="3000" b="1" dirty="0" err="1" smtClean="0">
                <a:solidFill>
                  <a:srgbClr val="00B050"/>
                </a:solidFill>
                <a:latin typeface="Courier" pitchFamily="49" charset="0"/>
              </a:rPr>
              <a:t>my+sql</a:t>
            </a:r>
            <a:r>
              <a:rPr lang="en-US" sz="3000" b="1" dirty="0" smtClean="0">
                <a:solidFill>
                  <a:srgbClr val="00B050"/>
                </a:solidFill>
                <a:latin typeface="Courier" pitchFamily="49" charset="0"/>
              </a:rPr>
              <a:t>=i211u14_username</a:t>
            </a:r>
            <a:endParaRPr lang="en-US" sz="3000" b="1" dirty="0">
              <a:solidFill>
                <a:srgbClr val="00B050"/>
              </a:solidFill>
              <a:latin typeface="Courier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16" y="1676400"/>
            <a:ext cx="4472684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5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Info Parse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Using XML or RE (your choice), write a program that parses the </a:t>
            </a:r>
            <a:r>
              <a:rPr lang="en-US" sz="3800" dirty="0" err="1" smtClean="0"/>
              <a:t>SoIC</a:t>
            </a:r>
            <a:r>
              <a:rPr lang="en-US" sz="3800" dirty="0" smtClean="0"/>
              <a:t> faculty page for key information. If information is not present, show it as “None Listed”. You can find my sample output on </a:t>
            </a:r>
            <a:r>
              <a:rPr lang="en-US" sz="3800" dirty="0" err="1" smtClean="0"/>
              <a:t>Oncourse</a:t>
            </a:r>
            <a:r>
              <a:rPr lang="en-US" sz="3800" dirty="0" smtClean="0"/>
              <a:t> under Sample Code and Files as </a:t>
            </a:r>
            <a:r>
              <a:rPr lang="en-US" sz="3800" b="1" dirty="0" smtClean="0">
                <a:solidFill>
                  <a:srgbClr val="002060"/>
                </a:solidFill>
              </a:rPr>
              <a:t>fullparse.txt</a:t>
            </a:r>
          </a:p>
          <a:p>
            <a:pPr marL="118872" indent="0">
              <a:buNone/>
            </a:pPr>
            <a:endParaRPr lang="en-US" sz="2400" dirty="0"/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Picture: ../</a:t>
            </a:r>
            <a:r>
              <a:rPr lang="en-US" sz="2400" b="1" dirty="0" err="1">
                <a:solidFill>
                  <a:srgbClr val="00B050"/>
                </a:solidFill>
              </a:rPr>
              <a:t>img</a:t>
            </a:r>
            <a:r>
              <a:rPr lang="en-US" sz="2400" b="1" dirty="0">
                <a:solidFill>
                  <a:srgbClr val="00B050"/>
                </a:solidFill>
              </a:rPr>
              <a:t>/people/yyahn_sm.jpg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Name: Yong-</a:t>
            </a:r>
            <a:r>
              <a:rPr lang="en-US" sz="2400" b="1" dirty="0" err="1">
                <a:solidFill>
                  <a:srgbClr val="00B050"/>
                </a:solidFill>
              </a:rPr>
              <a:t>Yeol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Ahn</a:t>
            </a:r>
            <a:endParaRPr lang="en-US" sz="2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Title: Assistant Professor of Informatics and Computing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Email: yyahn@indiana.edu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Areas: Complex Networks and </a:t>
            </a:r>
            <a:r>
              <a:rPr lang="en-US" sz="2400" b="1" dirty="0" err="1">
                <a:solidFill>
                  <a:srgbClr val="00B050"/>
                </a:solidFill>
              </a:rPr>
              <a:t>Systems,Data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Mining,Web</a:t>
            </a:r>
            <a:r>
              <a:rPr lang="en-US" sz="2400" b="1" dirty="0">
                <a:solidFill>
                  <a:srgbClr val="00B050"/>
                </a:solidFill>
              </a:rPr>
              <a:t> Science</a:t>
            </a:r>
          </a:p>
          <a:p>
            <a:pPr marL="118872" indent="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Picture: ../</a:t>
            </a:r>
            <a:r>
              <a:rPr lang="en-US" sz="2400" b="1" dirty="0" err="1">
                <a:solidFill>
                  <a:srgbClr val="00B050"/>
                </a:solidFill>
              </a:rPr>
              <a:t>img</a:t>
            </a:r>
            <a:r>
              <a:rPr lang="en-US" sz="2400" b="1" dirty="0">
                <a:solidFill>
                  <a:srgbClr val="00B050"/>
                </a:solidFill>
              </a:rPr>
              <a:t>/people/jbardzel_sm.jpg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Name: Jeffrey </a:t>
            </a:r>
            <a:r>
              <a:rPr lang="en-US" sz="2400" b="1" dirty="0" err="1">
                <a:solidFill>
                  <a:srgbClr val="00B050"/>
                </a:solidFill>
              </a:rPr>
              <a:t>Bardzell</a:t>
            </a:r>
            <a:endParaRPr lang="en-US" sz="2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Title: Associate Professor of Informatics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Email: jbardzel@indiana.edu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Areas: Health </a:t>
            </a:r>
            <a:r>
              <a:rPr lang="en-US" sz="2400" b="1" dirty="0" err="1">
                <a:solidFill>
                  <a:srgbClr val="00B050"/>
                </a:solidFill>
              </a:rPr>
              <a:t>Informatics,Human</a:t>
            </a:r>
            <a:r>
              <a:rPr lang="en-US" sz="2400" b="1" dirty="0">
                <a:solidFill>
                  <a:srgbClr val="00B050"/>
                </a:solidFill>
              </a:rPr>
              <a:t> Centered </a:t>
            </a:r>
            <a:r>
              <a:rPr lang="en-US" sz="2400" b="1" dirty="0" err="1">
                <a:solidFill>
                  <a:srgbClr val="00B050"/>
                </a:solidFill>
              </a:rPr>
              <a:t>Computing,Human</a:t>
            </a:r>
            <a:r>
              <a:rPr lang="en-US" sz="2400" b="1" dirty="0">
                <a:solidFill>
                  <a:srgbClr val="00B050"/>
                </a:solidFill>
              </a:rPr>
              <a:t> Computer Interaction Design</a:t>
            </a:r>
          </a:p>
          <a:p>
            <a:pPr marL="118872" indent="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Picture: ../</a:t>
            </a:r>
            <a:r>
              <a:rPr lang="en-US" sz="2400" b="1" dirty="0" err="1">
                <a:solidFill>
                  <a:srgbClr val="00B050"/>
                </a:solidFill>
              </a:rPr>
              <a:t>img</a:t>
            </a:r>
            <a:r>
              <a:rPr lang="en-US" sz="2400" b="1" dirty="0">
                <a:solidFill>
                  <a:srgbClr val="00B050"/>
                </a:solidFill>
              </a:rPr>
              <a:t>/people/selu_sm.jpg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Name: </a:t>
            </a:r>
            <a:r>
              <a:rPr lang="en-US" sz="2400" b="1" dirty="0" err="1">
                <a:solidFill>
                  <a:srgbClr val="00B050"/>
                </a:solidFill>
              </a:rPr>
              <a:t>Shaowen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Bardzell</a:t>
            </a:r>
            <a:endParaRPr lang="en-US" sz="2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Title: Associate Professor of Informatics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Email: selu@indiana.edu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Areas: Health </a:t>
            </a:r>
            <a:r>
              <a:rPr lang="en-US" sz="2400" b="1" dirty="0" err="1">
                <a:solidFill>
                  <a:srgbClr val="00B050"/>
                </a:solidFill>
              </a:rPr>
              <a:t>Informatics,Human</a:t>
            </a:r>
            <a:r>
              <a:rPr lang="en-US" sz="2400" b="1" dirty="0">
                <a:solidFill>
                  <a:srgbClr val="00B050"/>
                </a:solidFill>
              </a:rPr>
              <a:t> Centered </a:t>
            </a:r>
            <a:r>
              <a:rPr lang="en-US" sz="2400" b="1" dirty="0" err="1">
                <a:solidFill>
                  <a:srgbClr val="00B050"/>
                </a:solidFill>
              </a:rPr>
              <a:t>Computing,Human</a:t>
            </a:r>
            <a:r>
              <a:rPr lang="en-US" sz="2400" b="1" dirty="0">
                <a:solidFill>
                  <a:srgbClr val="00B050"/>
                </a:solidFill>
              </a:rPr>
              <a:t> Computer Interaction </a:t>
            </a:r>
            <a:r>
              <a:rPr lang="en-US" sz="2400" b="1" dirty="0" smtClean="0">
                <a:solidFill>
                  <a:srgbClr val="00B050"/>
                </a:solidFill>
              </a:rPr>
              <a:t>Design</a:t>
            </a:r>
          </a:p>
          <a:p>
            <a:pPr marL="118872" indent="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Etc.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3276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HINT: For XML, the path to the table you want is </a:t>
            </a:r>
            <a:r>
              <a:rPr lang="en-US" b="1" dirty="0">
                <a:solidFill>
                  <a:srgbClr val="FF0000"/>
                </a:solidFill>
              </a:rPr>
              <a:t>body/div/div/div/div/div/table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9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Info Parse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3962400" cy="52578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import </a:t>
            </a:r>
            <a:r>
              <a:rPr lang="en-US" sz="1400" b="1" dirty="0" err="1">
                <a:solidFill>
                  <a:srgbClr val="FF0000"/>
                </a:solidFill>
              </a:rPr>
              <a:t>urllib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xml.etree.ElementTree</a:t>
            </a:r>
            <a:r>
              <a:rPr lang="en-US" sz="1400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 err="1">
                <a:solidFill>
                  <a:srgbClr val="FF0000"/>
                </a:solidFill>
              </a:rPr>
              <a:t>def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open_page</a:t>
            </a:r>
            <a:r>
              <a:rPr lang="en-US" sz="1400" b="1" dirty="0">
                <a:solidFill>
                  <a:srgbClr val="FF0000"/>
                </a:solidFill>
              </a:rPr>
              <a:t>(page):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try: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</a:rPr>
              <a:t>web_page</a:t>
            </a:r>
            <a:r>
              <a:rPr lang="en-US" sz="1400" b="1" dirty="0">
                <a:solidFill>
                  <a:srgbClr val="FF0000"/>
                </a:solidFill>
              </a:rPr>
              <a:t> = </a:t>
            </a:r>
            <a:r>
              <a:rPr lang="en-US" sz="1400" b="1" dirty="0" err="1">
                <a:solidFill>
                  <a:srgbClr val="FF0000"/>
                </a:solidFill>
              </a:rPr>
              <a:t>urllib.urlopen</a:t>
            </a:r>
            <a:r>
              <a:rPr lang="en-US" sz="1400" b="1" dirty="0">
                <a:solidFill>
                  <a:srgbClr val="FF0000"/>
                </a:solidFill>
              </a:rPr>
              <a:t>(page)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lines = </a:t>
            </a:r>
            <a:r>
              <a:rPr lang="en-US" sz="1400" b="1" dirty="0" err="1">
                <a:solidFill>
                  <a:srgbClr val="FF0000"/>
                </a:solidFill>
              </a:rPr>
              <a:t>web_page.read</a:t>
            </a:r>
            <a:r>
              <a:rPr lang="en-US" sz="14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if "404 Page Not Found" in lines: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</a:t>
            </a:r>
            <a:r>
              <a:rPr lang="en-US" sz="1200" b="1" dirty="0">
                <a:solidFill>
                  <a:srgbClr val="FF0000"/>
                </a:solidFill>
              </a:rPr>
              <a:t>print "That page doesn't exist on the server."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</a:rPr>
              <a:t>web_page.close</a:t>
            </a:r>
            <a:r>
              <a:rPr lang="en-US" sz="14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except: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print "Error opening that URL!"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lines = []</a:t>
            </a:r>
          </a:p>
          <a:p>
            <a:pPr marL="118872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return </a:t>
            </a:r>
            <a:r>
              <a:rPr lang="en-US" sz="1400" b="1" dirty="0" smtClean="0">
                <a:solidFill>
                  <a:srgbClr val="FF0000"/>
                </a:solidFill>
              </a:rPr>
              <a:t>lines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1447800"/>
            <a:ext cx="5181600" cy="5257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lines = </a:t>
            </a:r>
            <a:r>
              <a:rPr lang="en-US" sz="1200" b="1" dirty="0" err="1" smtClean="0">
                <a:solidFill>
                  <a:srgbClr val="FF0000"/>
                </a:solidFill>
              </a:rPr>
              <a:t>open_page</a:t>
            </a:r>
            <a:r>
              <a:rPr lang="en-US" sz="1200" b="1" dirty="0" smtClean="0">
                <a:solidFill>
                  <a:srgbClr val="FF0000"/>
                </a:solidFill>
              </a:rPr>
              <a:t>("http://www.soic.indiana.edu/people/faculty.shtml")</a:t>
            </a:r>
          </a:p>
          <a:p>
            <a:pPr marL="118872" indent="0">
              <a:buFont typeface="Wingdings 2"/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if lines: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faculty = ET.XML(lines).</a:t>
            </a:r>
            <a:r>
              <a:rPr lang="en-US" sz="1200" b="1" dirty="0" err="1" smtClean="0">
                <a:solidFill>
                  <a:srgbClr val="FF0000"/>
                </a:solidFill>
              </a:rPr>
              <a:t>findall</a:t>
            </a:r>
            <a:r>
              <a:rPr lang="en-US" sz="1200" b="1" dirty="0" smtClean="0">
                <a:solidFill>
                  <a:srgbClr val="FF0000"/>
                </a:solidFill>
              </a:rPr>
              <a:t>("body/div/div/div/div/div/table/</a:t>
            </a:r>
            <a:r>
              <a:rPr lang="en-US" sz="1200" b="1" dirty="0" err="1" smtClean="0">
                <a:solidFill>
                  <a:srgbClr val="FF0000"/>
                </a:solidFill>
              </a:rPr>
              <a:t>tbody</a:t>
            </a:r>
            <a:r>
              <a:rPr lang="en-US" sz="1200" b="1" dirty="0" smtClean="0">
                <a:solidFill>
                  <a:srgbClr val="FF0000"/>
                </a:solidFill>
              </a:rPr>
              <a:t>/</a:t>
            </a:r>
            <a:r>
              <a:rPr lang="en-US" sz="1200" b="1" dirty="0" err="1" smtClean="0">
                <a:solidFill>
                  <a:srgbClr val="FF0000"/>
                </a:solidFill>
              </a:rPr>
              <a:t>tr</a:t>
            </a:r>
            <a:r>
              <a:rPr lang="en-US" sz="1200" b="1" dirty="0" smtClean="0">
                <a:solidFill>
                  <a:srgbClr val="FF0000"/>
                </a:solidFill>
              </a:rPr>
              <a:t>")</a:t>
            </a:r>
          </a:p>
          <a:p>
            <a:pPr marL="118872" indent="0">
              <a:buFont typeface="Wingdings 2"/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for item in faculty: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print "\</a:t>
            </a:r>
            <a:r>
              <a:rPr lang="en-US" sz="1200" b="1" dirty="0" err="1" smtClean="0">
                <a:solidFill>
                  <a:srgbClr val="FF0000"/>
                </a:solidFill>
              </a:rPr>
              <a:t>nPicture</a:t>
            </a:r>
            <a:r>
              <a:rPr lang="en-US" sz="1200" b="1" dirty="0" smtClean="0">
                <a:solidFill>
                  <a:srgbClr val="FF0000"/>
                </a:solidFill>
              </a:rPr>
              <a:t>:", </a:t>
            </a:r>
            <a:r>
              <a:rPr lang="en-US" sz="1200" b="1" dirty="0" err="1" smtClean="0">
                <a:solidFill>
                  <a:srgbClr val="FF0000"/>
                </a:solidFill>
              </a:rPr>
              <a:t>item.find</a:t>
            </a:r>
            <a:r>
              <a:rPr lang="en-US" sz="1200" b="1" dirty="0" smtClean="0">
                <a:solidFill>
                  <a:srgbClr val="FF0000"/>
                </a:solidFill>
              </a:rPr>
              <a:t>("td/</a:t>
            </a:r>
            <a:r>
              <a:rPr lang="en-US" sz="1200" b="1" dirty="0" err="1" smtClean="0">
                <a:solidFill>
                  <a:srgbClr val="FF0000"/>
                </a:solidFill>
              </a:rPr>
              <a:t>img</a:t>
            </a:r>
            <a:r>
              <a:rPr lang="en-US" sz="1200" b="1" dirty="0" smtClean="0">
                <a:solidFill>
                  <a:srgbClr val="FF0000"/>
                </a:solidFill>
              </a:rPr>
              <a:t>").get("</a:t>
            </a:r>
            <a:r>
              <a:rPr lang="en-US" sz="1200" b="1" dirty="0" err="1" smtClean="0">
                <a:solidFill>
                  <a:srgbClr val="FF0000"/>
                </a:solidFill>
              </a:rPr>
              <a:t>src</a:t>
            </a:r>
            <a:r>
              <a:rPr lang="en-US" sz="1200" b="1" dirty="0" smtClean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print "Name:", </a:t>
            </a:r>
            <a:r>
              <a:rPr lang="en-US" sz="1200" b="1" dirty="0" err="1" smtClean="0">
                <a:solidFill>
                  <a:srgbClr val="FF0000"/>
                </a:solidFill>
              </a:rPr>
              <a:t>item.find</a:t>
            </a:r>
            <a:r>
              <a:rPr lang="en-US" sz="1200" b="1" dirty="0" smtClean="0">
                <a:solidFill>
                  <a:srgbClr val="FF0000"/>
                </a:solidFill>
              </a:rPr>
              <a:t>("td/h3/a</a:t>
            </a:r>
            <a:r>
              <a:rPr lang="en-US" sz="1200" b="1" dirty="0">
                <a:solidFill>
                  <a:srgbClr val="FF0000"/>
                </a:solidFill>
              </a:rPr>
              <a:t>").text .encode('utf-8')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print "Title:", </a:t>
            </a:r>
            <a:r>
              <a:rPr lang="en-US" sz="1200" b="1" dirty="0" err="1" smtClean="0">
                <a:solidFill>
                  <a:srgbClr val="FF0000"/>
                </a:solidFill>
              </a:rPr>
              <a:t>item.find</a:t>
            </a:r>
            <a:r>
              <a:rPr lang="en-US" sz="1200" b="1" dirty="0" smtClean="0">
                <a:solidFill>
                  <a:srgbClr val="FF0000"/>
                </a:solidFill>
              </a:rPr>
              <a:t>("td/p").text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emails = </a:t>
            </a:r>
            <a:r>
              <a:rPr lang="en-US" sz="1200" b="1" dirty="0" err="1" smtClean="0">
                <a:solidFill>
                  <a:srgbClr val="FF0000"/>
                </a:solidFill>
              </a:rPr>
              <a:t>item.findall</a:t>
            </a:r>
            <a:r>
              <a:rPr lang="en-US" sz="1200" b="1" dirty="0" smtClean="0">
                <a:solidFill>
                  <a:srgbClr val="FF0000"/>
                </a:solidFill>
              </a:rPr>
              <a:t>("td/p/span/span")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if emails:        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    print "Email:", emails[0].text + "@" + emails[1].text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    print "Email: None Listed"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interests = </a:t>
            </a:r>
            <a:r>
              <a:rPr lang="en-US" sz="1200" b="1" dirty="0" err="1" smtClean="0">
                <a:solidFill>
                  <a:srgbClr val="FF0000"/>
                </a:solidFill>
              </a:rPr>
              <a:t>item.findall</a:t>
            </a:r>
            <a:r>
              <a:rPr lang="en-US" sz="1200" b="1" dirty="0" smtClean="0">
                <a:solidFill>
                  <a:srgbClr val="FF0000"/>
                </a:solidFill>
              </a:rPr>
              <a:t>("td/</a:t>
            </a:r>
            <a:r>
              <a:rPr lang="en-US" sz="1200" b="1" dirty="0" err="1" smtClean="0">
                <a:solidFill>
                  <a:srgbClr val="FF0000"/>
                </a:solidFill>
              </a:rPr>
              <a:t>ul</a:t>
            </a:r>
            <a:r>
              <a:rPr lang="en-US" sz="1200" b="1" dirty="0" smtClean="0">
                <a:solidFill>
                  <a:srgbClr val="FF0000"/>
                </a:solidFill>
              </a:rPr>
              <a:t>/li")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if interests[0].text: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    print "Areas:", ",".join([</a:t>
            </a:r>
            <a:r>
              <a:rPr lang="en-US" sz="1200" b="1" dirty="0" err="1" smtClean="0">
                <a:solidFill>
                  <a:srgbClr val="FF0000"/>
                </a:solidFill>
              </a:rPr>
              <a:t>bit.text</a:t>
            </a:r>
            <a:r>
              <a:rPr lang="en-US" sz="1200" b="1" dirty="0" smtClean="0">
                <a:solidFill>
                  <a:srgbClr val="FF0000"/>
                </a:solidFill>
              </a:rPr>
              <a:t> for bit in interests if </a:t>
            </a:r>
            <a:r>
              <a:rPr lang="en-US" sz="1200" b="1" dirty="0" err="1" smtClean="0">
                <a:solidFill>
                  <a:srgbClr val="FF0000"/>
                </a:solidFill>
              </a:rPr>
              <a:t>bit.text</a:t>
            </a:r>
            <a:r>
              <a:rPr lang="en-US" sz="1200" b="1" dirty="0" smtClean="0">
                <a:solidFill>
                  <a:srgbClr val="FF0000"/>
                </a:solidFill>
              </a:rPr>
              <a:t>])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Font typeface="Wingdings 2"/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    print "Areas: None Listed"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3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Table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this table to your MySQL database: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783214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30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Table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915400" cy="4625609"/>
          </a:xfrm>
        </p:spPr>
        <p:txBody>
          <a:bodyPr/>
          <a:lstStyle/>
          <a:p>
            <a:pPr marL="118872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ourier" pitchFamily="49" charset="0"/>
              </a:rPr>
              <a:t>CREATE TABLE Faculty 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(</a:t>
            </a:r>
            <a:r>
              <a:rPr lang="en-US" sz="2800" b="1" dirty="0" err="1">
                <a:solidFill>
                  <a:srgbClr val="7030A0"/>
                </a:solidFill>
                <a:latin typeface="Courier" pitchFamily="49" charset="0"/>
              </a:rPr>
              <a:t>FacultyID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urier" pitchFamily="49" charset="0"/>
              </a:rPr>
              <a:t>int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</a:rPr>
              <a:t> AUTO_INCREMENT 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UNIQUE,</a:t>
            </a:r>
            <a:b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Name </a:t>
            </a:r>
            <a:r>
              <a:rPr lang="en-US" sz="2800" b="1" dirty="0" err="1">
                <a:solidFill>
                  <a:srgbClr val="7030A0"/>
                </a:solidFill>
                <a:latin typeface="Courier" pitchFamily="49" charset="0"/>
              </a:rPr>
              <a:t>varchar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</a:rPr>
              <a:t> (25) NOT 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NULL,</a:t>
            </a:r>
            <a:b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Title </a:t>
            </a:r>
            <a:r>
              <a:rPr lang="en-US" sz="2800" b="1" dirty="0" err="1" smtClean="0">
                <a:solidFill>
                  <a:srgbClr val="7030A0"/>
                </a:solidFill>
                <a:latin typeface="Courier" pitchFamily="49" charset="0"/>
              </a:rPr>
              <a:t>varchar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 (100)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</a:rPr>
              <a:t> NOT NULL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,</a:t>
            </a: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Email </a:t>
            </a:r>
            <a:r>
              <a:rPr lang="en-US" sz="2800" b="1" dirty="0" err="1" smtClean="0">
                <a:solidFill>
                  <a:srgbClr val="7030A0"/>
                </a:solidFill>
                <a:latin typeface="Courier" pitchFamily="49" charset="0"/>
              </a:rPr>
              <a:t>varchar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 (30), </a:t>
            </a:r>
            <a:b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Areas </a:t>
            </a:r>
            <a:r>
              <a:rPr lang="en-US" sz="2800" b="1" dirty="0" err="1">
                <a:solidFill>
                  <a:srgbClr val="7030A0"/>
                </a:solidFill>
                <a:latin typeface="Courier" pitchFamily="49" charset="0"/>
              </a:rPr>
              <a:t>varchar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</a:rPr>
              <a:t> (200), </a:t>
            </a: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urier" pitchFamily="49" charset="0"/>
              </a:rPr>
              <a:t>Picture </a:t>
            </a:r>
            <a:r>
              <a:rPr lang="en-US" sz="2800" b="1" dirty="0" err="1">
                <a:solidFill>
                  <a:srgbClr val="7030A0"/>
                </a:solidFill>
                <a:latin typeface="Courier" pitchFamily="49" charset="0"/>
              </a:rPr>
              <a:t>varchar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</a:rPr>
              <a:t>(50) NOT NULL);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4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Faculty Data Import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Write a CGI script that loads the Faculty data into the Faculty table in your DB. </a:t>
            </a:r>
          </a:p>
          <a:p>
            <a:endParaRPr lang="en-US" dirty="0" smtClean="0"/>
          </a:p>
          <a:p>
            <a:r>
              <a:rPr lang="en-US" dirty="0" smtClean="0"/>
              <a:t>When your page loads. delete all records from the table before you add the new ones so that you can test the script without creating duplicate entries.</a:t>
            </a:r>
          </a:p>
          <a:p>
            <a:endParaRPr lang="en-US" dirty="0"/>
          </a:p>
          <a:p>
            <a:r>
              <a:rPr lang="en-US" dirty="0" smtClean="0"/>
              <a:t>Your page should behave like this:</a:t>
            </a:r>
          </a:p>
          <a:p>
            <a:pPr lvl="1"/>
            <a:r>
              <a:rPr lang="en-US" dirty="0">
                <a:hlinkClick r:id="rId2"/>
              </a:rPr>
              <a:t>http://cgi.soic.indiana.edu/~</a:t>
            </a:r>
            <a:r>
              <a:rPr lang="en-US" dirty="0" smtClean="0">
                <a:hlinkClick r:id="rId2"/>
              </a:rPr>
              <a:t>johfdunc/FacultySearch.cgi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5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Faculty Data Import </a:t>
            </a:r>
            <a:r>
              <a:rPr lang="en-US" dirty="0" smtClean="0"/>
              <a:t>(Solution </a:t>
            </a:r>
            <a:r>
              <a:rPr lang="en-US" dirty="0" err="1" smtClean="0"/>
              <a:t>pt</a:t>
            </a:r>
            <a:r>
              <a:rPr lang="en-US" dirty="0" smtClean="0"/>
              <a:t>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5257799"/>
          </a:xfrm>
        </p:spPr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MySQLdb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urllib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open_page</a:t>
            </a:r>
            <a:r>
              <a:rPr lang="en-US" b="1" dirty="0">
                <a:solidFill>
                  <a:srgbClr val="FF0000"/>
                </a:solidFill>
              </a:rPr>
              <a:t>(page):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try: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web_page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urllib.urlopen</a:t>
            </a:r>
            <a:r>
              <a:rPr lang="en-US" b="1" dirty="0">
                <a:solidFill>
                  <a:srgbClr val="FF0000"/>
                </a:solidFill>
              </a:rPr>
              <a:t>(page)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lines = </a:t>
            </a:r>
            <a:r>
              <a:rPr lang="en-US" b="1" dirty="0" err="1">
                <a:solidFill>
                  <a:srgbClr val="FF0000"/>
                </a:solidFill>
              </a:rPr>
              <a:t>web_page.read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"404 Page Not Found" in lines: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print "That page doesn't exist on the server."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web_page.close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except: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"Error opening that URL!"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lines = []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return lines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#establish DB connection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string = "</a:t>
            </a:r>
            <a:r>
              <a:rPr lang="en-US" b="1" dirty="0" smtClean="0">
                <a:solidFill>
                  <a:srgbClr val="FF0000"/>
                </a:solidFill>
              </a:rPr>
              <a:t>i211u14_username" </a:t>
            </a:r>
            <a:r>
              <a:rPr lang="en-US" b="1" dirty="0">
                <a:solidFill>
                  <a:srgbClr val="FF0000"/>
                </a:solidFill>
              </a:rPr>
              <a:t>		#change this to yours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password = "</a:t>
            </a:r>
            <a:r>
              <a:rPr lang="en-US" b="1" dirty="0" err="1" smtClean="0">
                <a:solidFill>
                  <a:srgbClr val="FF0000"/>
                </a:solidFill>
              </a:rPr>
              <a:t>my+sql</a:t>
            </a:r>
            <a:r>
              <a:rPr lang="en-US" b="1" dirty="0" smtClean="0">
                <a:solidFill>
                  <a:srgbClr val="FF0000"/>
                </a:solidFill>
              </a:rPr>
              <a:t>=i211u14_username"</a:t>
            </a:r>
            <a:r>
              <a:rPr lang="en-US" b="1" dirty="0">
                <a:solidFill>
                  <a:srgbClr val="FF0000"/>
                </a:solidFill>
              </a:rPr>
              <a:t>	#change this to yours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db_con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MySQLdb.connect</a:t>
            </a:r>
            <a:r>
              <a:rPr lang="en-US" b="1" dirty="0">
                <a:solidFill>
                  <a:srgbClr val="FF0000"/>
                </a:solidFill>
              </a:rPr>
              <a:t>(host="burrow.soic.indiana.edu", port = 3306, user=string, </a:t>
            </a:r>
            <a:r>
              <a:rPr lang="en-US" b="1" dirty="0" err="1">
                <a:solidFill>
                  <a:srgbClr val="FF0000"/>
                </a:solidFill>
              </a:rPr>
              <a:t>passwd</a:t>
            </a:r>
            <a:r>
              <a:rPr lang="en-US" b="1" dirty="0">
                <a:solidFill>
                  <a:srgbClr val="FF0000"/>
                </a:solidFill>
              </a:rPr>
              <a:t>=password, </a:t>
            </a:r>
            <a:r>
              <a:rPr lang="en-US" b="1" dirty="0" err="1">
                <a:solidFill>
                  <a:srgbClr val="FF0000"/>
                </a:solidFill>
              </a:rPr>
              <a:t>db</a:t>
            </a:r>
            <a:r>
              <a:rPr lang="en-US" b="1" dirty="0">
                <a:solidFill>
                  <a:srgbClr val="FF0000"/>
                </a:solidFill>
              </a:rPr>
              <a:t>=string)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cursor = </a:t>
            </a:r>
            <a:r>
              <a:rPr lang="en-US" b="1" dirty="0" err="1">
                <a:solidFill>
                  <a:srgbClr val="FF0000"/>
                </a:solidFill>
              </a:rPr>
              <a:t>db_con.cursor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lines = </a:t>
            </a:r>
            <a:r>
              <a:rPr lang="en-US" b="1" dirty="0" err="1">
                <a:solidFill>
                  <a:srgbClr val="FF0000"/>
                </a:solidFill>
              </a:rPr>
              <a:t>open_page</a:t>
            </a:r>
            <a:r>
              <a:rPr lang="en-US" b="1" dirty="0">
                <a:solidFill>
                  <a:srgbClr val="FF0000"/>
                </a:solidFill>
              </a:rPr>
              <a:t>("http://www.soic.indiana.edu/people/faculty.shtml")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faculty_list</a:t>
            </a:r>
            <a:r>
              <a:rPr lang="en-US" b="1" dirty="0">
                <a:solidFill>
                  <a:srgbClr val="FF0000"/>
                </a:solidFill>
              </a:rPr>
              <a:t> = []</a:t>
            </a:r>
          </a:p>
        </p:txBody>
      </p:sp>
    </p:spTree>
    <p:extLst>
      <p:ext uri="{BB962C8B-B14F-4D97-AF65-F5344CB8AC3E}">
        <p14:creationId xmlns:p14="http://schemas.microsoft.com/office/powerpoint/2010/main" val="28981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Faculty Data Import </a:t>
            </a:r>
            <a:r>
              <a:rPr lang="en-US" dirty="0" smtClean="0"/>
              <a:t>(Solution </a:t>
            </a:r>
            <a:r>
              <a:rPr lang="en-US" dirty="0" err="1" smtClean="0"/>
              <a:t>pt</a:t>
            </a:r>
            <a:r>
              <a:rPr lang="en-US" dirty="0" smtClean="0"/>
              <a:t>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5257799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lines: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#read data from page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faculty = ET.XML(lines).</a:t>
            </a:r>
            <a:r>
              <a:rPr lang="en-US" b="1" dirty="0" err="1">
                <a:solidFill>
                  <a:srgbClr val="FF0000"/>
                </a:solidFill>
              </a:rPr>
              <a:t>findall</a:t>
            </a:r>
            <a:r>
              <a:rPr lang="en-US" b="1" dirty="0">
                <a:solidFill>
                  <a:srgbClr val="FF0000"/>
                </a:solidFill>
              </a:rPr>
              <a:t>("body/div/div/div/div/div/table/</a:t>
            </a:r>
            <a:r>
              <a:rPr lang="en-US" b="1" dirty="0" err="1">
                <a:solidFill>
                  <a:srgbClr val="FF0000"/>
                </a:solidFill>
              </a:rPr>
              <a:t>tbody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item in faculty: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info = []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info.append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item.find</a:t>
            </a:r>
            <a:r>
              <a:rPr lang="en-US" b="1" dirty="0">
                <a:solidFill>
                  <a:srgbClr val="FF0000"/>
                </a:solidFill>
              </a:rPr>
              <a:t>("td/h3/a").</a:t>
            </a:r>
            <a:r>
              <a:rPr lang="en-US" b="1" dirty="0" err="1">
                <a:solidFill>
                  <a:srgbClr val="FF0000"/>
                </a:solidFill>
              </a:rPr>
              <a:t>text.encode</a:t>
            </a:r>
            <a:r>
              <a:rPr lang="en-US" b="1" dirty="0">
                <a:solidFill>
                  <a:srgbClr val="FF0000"/>
                </a:solidFill>
              </a:rPr>
              <a:t>('utf-8'))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info.append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item.find</a:t>
            </a:r>
            <a:r>
              <a:rPr lang="en-US" b="1" dirty="0">
                <a:solidFill>
                  <a:srgbClr val="FF0000"/>
                </a:solidFill>
              </a:rPr>
              <a:t>("td/p").text)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emails = </a:t>
            </a:r>
            <a:r>
              <a:rPr lang="en-US" b="1" dirty="0" err="1">
                <a:solidFill>
                  <a:srgbClr val="FF0000"/>
                </a:solidFill>
              </a:rPr>
              <a:t>item.findall</a:t>
            </a:r>
            <a:r>
              <a:rPr lang="en-US" b="1" dirty="0">
                <a:solidFill>
                  <a:srgbClr val="FF0000"/>
                </a:solidFill>
              </a:rPr>
              <a:t>("td/p/span/span")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emails:       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info.append</a:t>
            </a:r>
            <a:r>
              <a:rPr lang="en-US" b="1" dirty="0">
                <a:solidFill>
                  <a:srgbClr val="FF0000"/>
                </a:solidFill>
              </a:rPr>
              <a:t>(emails[0].text + "@" + emails[1].text)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info.append</a:t>
            </a:r>
            <a:r>
              <a:rPr lang="en-US" b="1" dirty="0">
                <a:solidFill>
                  <a:srgbClr val="FF0000"/>
                </a:solidFill>
              </a:rPr>
              <a:t>("None Listed")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interests = </a:t>
            </a:r>
            <a:r>
              <a:rPr lang="en-US" b="1" dirty="0" err="1">
                <a:solidFill>
                  <a:srgbClr val="FF0000"/>
                </a:solidFill>
              </a:rPr>
              <a:t>item.findall</a:t>
            </a:r>
            <a:r>
              <a:rPr lang="en-US" b="1" dirty="0">
                <a:solidFill>
                  <a:srgbClr val="FF0000"/>
                </a:solidFill>
              </a:rPr>
              <a:t>("td/</a:t>
            </a:r>
            <a:r>
              <a:rPr lang="en-US" b="1" dirty="0" err="1">
                <a:solidFill>
                  <a:srgbClr val="FF0000"/>
                </a:solidFill>
              </a:rPr>
              <a:t>ul</a:t>
            </a:r>
            <a:r>
              <a:rPr lang="en-US" b="1" dirty="0">
                <a:solidFill>
                  <a:srgbClr val="FF0000"/>
                </a:solidFill>
              </a:rPr>
              <a:t>/li")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interests[0].text: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info.append</a:t>
            </a:r>
            <a:r>
              <a:rPr lang="en-US" b="1" dirty="0">
                <a:solidFill>
                  <a:srgbClr val="FF0000"/>
                </a:solidFill>
              </a:rPr>
              <a:t>(",".join([</a:t>
            </a:r>
            <a:r>
              <a:rPr lang="en-US" b="1" dirty="0" err="1">
                <a:solidFill>
                  <a:srgbClr val="FF0000"/>
                </a:solidFill>
              </a:rPr>
              <a:t>bit.text</a:t>
            </a:r>
            <a:r>
              <a:rPr lang="en-US" b="1" dirty="0">
                <a:solidFill>
                  <a:srgbClr val="FF0000"/>
                </a:solidFill>
              </a:rPr>
              <a:t> for bit in interests if </a:t>
            </a:r>
            <a:r>
              <a:rPr lang="en-US" b="1" dirty="0" err="1">
                <a:solidFill>
                  <a:srgbClr val="FF0000"/>
                </a:solidFill>
              </a:rPr>
              <a:t>bit.text</a:t>
            </a:r>
            <a:r>
              <a:rPr lang="en-US" b="1" dirty="0">
                <a:solidFill>
                  <a:srgbClr val="FF0000"/>
                </a:solidFill>
              </a:rPr>
              <a:t>]))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info.append</a:t>
            </a:r>
            <a:r>
              <a:rPr lang="en-US" b="1" dirty="0">
                <a:solidFill>
                  <a:srgbClr val="FF0000"/>
                </a:solidFill>
              </a:rPr>
              <a:t>("None Listed")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info.append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item.find</a:t>
            </a:r>
            <a:r>
              <a:rPr lang="en-US" b="1" dirty="0">
                <a:solidFill>
                  <a:srgbClr val="FF0000"/>
                </a:solidFill>
              </a:rPr>
              <a:t>("td/</a:t>
            </a:r>
            <a:r>
              <a:rPr lang="en-US" b="1" dirty="0" err="1">
                <a:solidFill>
                  <a:srgbClr val="FF0000"/>
                </a:solidFill>
              </a:rPr>
              <a:t>img</a:t>
            </a:r>
            <a:r>
              <a:rPr lang="en-US" b="1" dirty="0">
                <a:solidFill>
                  <a:srgbClr val="FF0000"/>
                </a:solidFill>
              </a:rPr>
              <a:t>").get("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").replace("..",""))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faculty_list.append</a:t>
            </a:r>
            <a:r>
              <a:rPr lang="en-US" b="1" dirty="0">
                <a:solidFill>
                  <a:srgbClr val="FF0000"/>
                </a:solidFill>
              </a:rPr>
              <a:t>(info)</a:t>
            </a:r>
          </a:p>
        </p:txBody>
      </p:sp>
    </p:spTree>
    <p:extLst>
      <p:ext uri="{BB962C8B-B14F-4D97-AF65-F5344CB8AC3E}">
        <p14:creationId xmlns:p14="http://schemas.microsoft.com/office/powerpoint/2010/main" val="21068446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97&quot;&gt;&lt;property id=&quot;20148&quot; value=&quot;5&quot;/&gt;&lt;property id=&quot;20300&quot; value=&quot;Slide 18 - &amp;quot;Questions?&amp;quot;&quot;/&gt;&lt;property id=&quot;20307&quot; value=&quot;399&quot;/&gt;&lt;/object&gt;&lt;object type=&quot;3&quot; unique_id=&quot;10414&quot;&gt;&lt;property id=&quot;20148&quot; value=&quot;5&quot;/&gt;&lt;property id=&quot;20300&quot; value=&quot;Slide 3 - &amp;quot;Connecting to MySQL&amp;quot;&quot;/&gt;&lt;property id=&quot;20307&quot; value=&quot;400&quot;/&gt;&lt;/object&gt;&lt;object type=&quot;3&quot; unique_id=&quot;10430&quot;&gt;&lt;property id=&quot;20148&quot; value=&quot;5&quot;/&gt;&lt;property id=&quot;20300&quot; value=&quot;Slide 4 - &amp;quot;Connecting to MySQL&amp;quot;&quot;/&gt;&lt;property id=&quot;20307&quot; value=&quot;401&quot;/&gt;&lt;/object&gt;&lt;object type=&quot;3&quot; unique_id=&quot;10471&quot;&gt;&lt;property id=&quot;20148&quot; value=&quot;5&quot;/&gt;&lt;property id=&quot;20300&quot; value=&quot;Slide 6 - &amp;quot;Basic Connection&amp;quot;&quot;/&gt;&lt;property id=&quot;20307&quot; value=&quot;403&quot;/&gt;&lt;/object&gt;&lt;object type=&quot;3&quot; unique_id=&quot;10596&quot;&gt;&lt;property id=&quot;20148&quot; value=&quot;5&quot;/&gt;&lt;property id=&quot;20300&quot; value=&quot;Slide 11 - &amp;quot;Committing Transactions&amp;quot;&quot;/&gt;&lt;property id=&quot;20307&quot; value=&quot;408&quot;/&gt;&lt;/object&gt;&lt;object type=&quot;3&quot; unique_id=&quot;10688&quot;&gt;&lt;property id=&quot;20148&quot; value=&quot;5&quot;/&gt;&lt;property id=&quot;20300&quot; value=&quot;Slide 12 - &amp;quot;Debugging CGI and MySQL&amp;quot;&quot;/&gt;&lt;property id=&quot;20307&quot; value=&quot;409&quot;/&gt;&lt;/object&gt;&lt;object type=&quot;3&quot; unique_id=&quot;10689&quot;&gt;&lt;property id=&quot;20148&quot; value=&quot;5&quot;/&gt;&lt;property id=&quot;20300&quot; value=&quot;Slide 13 - &amp;quot;Tips and Tricks&amp;quot;&quot;/&gt;&lt;property id=&quot;20307&quot; value=&quot;410&quot;/&gt;&lt;/object&gt;&lt;object type=&quot;3&quot; unique_id=&quot;10690&quot;&gt;&lt;property id=&quot;20148&quot; value=&quot;5&quot;/&gt;&lt;property id=&quot;20300&quot; value=&quot;Slide 14 - &amp;quot;Tips and Tricks&amp;quot;&quot;/&gt;&lt;property id=&quot;20307&quot; value=&quot;411&quot;/&gt;&lt;/object&gt;&lt;object type=&quot;3&quot; unique_id=&quot;10771&quot;&gt;&lt;property id=&quot;20148&quot; value=&quot;5&quot;/&gt;&lt;property id=&quot;20300&quot; value=&quot;Slide 15 - &amp;quot;Tips and Tricks&amp;quot;&quot;/&gt;&lt;property id=&quot;20307&quot; value=&quot;412&quot;/&gt;&lt;/object&gt;&lt;object type=&quot;3&quot; unique_id=&quot;10857&quot;&gt;&lt;property id=&quot;20148&quot; value=&quot;5&quot;/&gt;&lt;property id=&quot;20300&quot; value=&quot;Slide 16 - &amp;quot;Links that do things&amp;quot;&quot;/&gt;&lt;property id=&quot;20307&quot; value=&quot;413&quot;/&gt;&lt;/object&gt;&lt;object type=&quot;3&quot; unique_id=&quot;10931&quot;&gt;&lt;property id=&quot;20148&quot; value=&quot;5&quot;/&gt;&lt;property id=&quot;20300&quot; value=&quot;Slide 17 - &amp;quot;Person Table (Group Work)&amp;quot;&quot;/&gt;&lt;property id=&quot;20307&quot; value=&quot;414&quot;/&gt;&lt;/object&gt;&lt;object type=&quot;3&quot; unique_id=&quot;11218&quot;&gt;&lt;property id=&quot;20148&quot; value=&quot;5&quot;/&gt;&lt;property id=&quot;20300&quot; value=&quot;Slide 2 - &amp;quot;Logging Into MySQL&amp;quot;&quot;/&gt;&lt;property id=&quot;20307&quot; value=&quot;415&quot;/&gt;&lt;/object&gt;&lt;object type=&quot;3&quot; unique_id=&quot;11219&quot;&gt;&lt;property id=&quot;20148&quot; value=&quot;5&quot;/&gt;&lt;property id=&quot;20300&quot; value=&quot;Slide 5 - &amp;quot;SQL and Errors&amp;quot;&quot;/&gt;&lt;property id=&quot;20307&quot; value=&quot;402&quot;/&gt;&lt;/object&gt;&lt;object type=&quot;3&quot; unique_id=&quot;11220&quot;&gt;&lt;property id=&quot;20148&quot; value=&quot;5&quot;/&gt;&lt;property id=&quot;20300&quot; value=&quot;Slide 7 - &amp;quot;Getting Results&amp;quot;&quot;/&gt;&lt;property id=&quot;20307&quot; value=&quot;404&quot;/&gt;&lt;/object&gt;&lt;object type=&quot;3&quot; unique_id=&quot;11221&quot;&gt;&lt;property id=&quot;20148&quot; value=&quot;5&quot;/&gt;&lt;property id=&quot;20300&quot; value=&quot;Slide 8 - &amp;quot;Getting Results&amp;quot;&quot;/&gt;&lt;property id=&quot;20307&quot; value=&quot;405&quot;/&gt;&lt;/object&gt;&lt;object type=&quot;3&quot; unique_id=&quot;11222&quot;&gt;&lt;property id=&quot;20148&quot; value=&quot;5&quot;/&gt;&lt;property id=&quot;20300&quot; value=&quot;Slide 9 - &amp;quot;Getting Results&amp;quot;&quot;/&gt;&lt;property id=&quot;20307&quot; value=&quot;407&quot;/&gt;&lt;/object&gt;&lt;object type=&quot;3&quot; unique_id=&quot;11223&quot;&gt;&lt;property id=&quot;20148&quot; value=&quot;5&quot;/&gt;&lt;property id=&quot;20300&quot; value=&quot;Slide 10 - &amp;quot;Keeping Results&amp;quot;&quot;/&gt;&lt;property id=&quot;20307&quot; value=&quot;40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2148</TotalTime>
  <Words>714</Words>
  <Application>Microsoft Office PowerPoint</Application>
  <PresentationFormat>On-screen Show (4:3)</PresentationFormat>
  <Paragraphs>170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I211 – Information Infrastructure II</vt:lpstr>
      <vt:lpstr>Logging Into MySQL</vt:lpstr>
      <vt:lpstr>Faculty Info Parse (Group Work)</vt:lpstr>
      <vt:lpstr>Faculty Info Parse (Solution)</vt:lpstr>
      <vt:lpstr>Faculty Table (Group Work)</vt:lpstr>
      <vt:lpstr>Faculty Table (Solution)</vt:lpstr>
      <vt:lpstr>Faculty Data Import (Group Work)</vt:lpstr>
      <vt:lpstr>Faculty Data Import (Solution pt 1)</vt:lpstr>
      <vt:lpstr>Faculty Data Import (Solution pt 2)</vt:lpstr>
      <vt:lpstr>Faculty Data Import (Solution pt 3)</vt:lpstr>
      <vt:lpstr>Faculty Data Import (Solution pt 4)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267</cp:revision>
  <dcterms:created xsi:type="dcterms:W3CDTF">2011-05-09T18:33:34Z</dcterms:created>
  <dcterms:modified xsi:type="dcterms:W3CDTF">2014-07-29T16:05:49Z</dcterms:modified>
</cp:coreProperties>
</file>