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635" r:id="rId3"/>
    <p:sldId id="610" r:id="rId4"/>
    <p:sldId id="612" r:id="rId5"/>
    <p:sldId id="618" r:id="rId6"/>
    <p:sldId id="619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1" r:id="rId15"/>
    <p:sldId id="632" r:id="rId16"/>
    <p:sldId id="634" r:id="rId17"/>
    <p:sldId id="633" r:id="rId18"/>
    <p:sldId id="636" r:id="rId19"/>
    <p:sldId id="552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60"/>
  </p:normalViewPr>
  <p:slideViewPr>
    <p:cSldViewPr>
      <p:cViewPr varScale="1">
        <p:scale>
          <a:sx n="103" d="100"/>
          <a:sy n="103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Vowels (Solution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0678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file_name</a:t>
            </a:r>
            <a:r>
              <a:rPr lang="en-US" sz="2200" b="1" dirty="0">
                <a:solidFill>
                  <a:srgbClr val="FF0000"/>
                </a:solidFill>
              </a:rPr>
              <a:t> = </a:t>
            </a:r>
            <a:r>
              <a:rPr lang="en-US" sz="2200" b="1" dirty="0" err="1">
                <a:solidFill>
                  <a:srgbClr val="FF0000"/>
                </a:solidFill>
              </a:rPr>
              <a:t>raw_input</a:t>
            </a:r>
            <a:r>
              <a:rPr lang="en-US" sz="2200" b="1" dirty="0">
                <a:solidFill>
                  <a:srgbClr val="FF0000"/>
                </a:solidFill>
              </a:rPr>
              <a:t>("Please enter a file name: ")</a:t>
            </a:r>
          </a:p>
          <a:p>
            <a:pPr marL="118872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all_words</a:t>
            </a:r>
            <a:r>
              <a:rPr lang="en-US" sz="2200" b="1" dirty="0">
                <a:solidFill>
                  <a:srgbClr val="FF0000"/>
                </a:solidFill>
              </a:rPr>
              <a:t> = [line for line in open("test.txt", "r").read().strip().split()]</a:t>
            </a:r>
          </a:p>
          <a:p>
            <a:pPr marL="118872" indent="0"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file_contents</a:t>
            </a:r>
            <a:r>
              <a:rPr lang="en-US" sz="2200" b="1" dirty="0">
                <a:solidFill>
                  <a:srgbClr val="FF0000"/>
                </a:solidFill>
              </a:rPr>
              <a:t> = [line for line in open("test.txt", "r").read().strip().split() \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           </a:t>
            </a:r>
            <a:r>
              <a:rPr lang="en-US" sz="2200" b="1" dirty="0">
                <a:solidFill>
                  <a:srgbClr val="7030A0"/>
                </a:solidFill>
              </a:rPr>
              <a:t>if </a:t>
            </a:r>
            <a:r>
              <a:rPr lang="en-US" sz="2200" b="1" dirty="0" err="1">
                <a:solidFill>
                  <a:srgbClr val="7030A0"/>
                </a:solidFill>
              </a:rPr>
              <a:t>len</a:t>
            </a:r>
            <a:r>
              <a:rPr lang="en-US" sz="2200" b="1" dirty="0">
                <a:solidFill>
                  <a:srgbClr val="7030A0"/>
                </a:solidFill>
              </a:rPr>
              <a:t>([let for let in line if let in "</a:t>
            </a:r>
            <a:r>
              <a:rPr lang="en-US" sz="2200" b="1" dirty="0" err="1">
                <a:solidFill>
                  <a:srgbClr val="7030A0"/>
                </a:solidFill>
              </a:rPr>
              <a:t>aeiou</a:t>
            </a:r>
            <a:r>
              <a:rPr lang="en-US" sz="2200" b="1" dirty="0">
                <a:solidFill>
                  <a:srgbClr val="7030A0"/>
                </a:solidFill>
              </a:rPr>
              <a:t>"]) &gt;=2]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	#nested list comprehension!!</a:t>
            </a:r>
          </a:p>
          <a:p>
            <a:pPr marL="118872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print "All words in the file: ", </a:t>
            </a:r>
            <a:r>
              <a:rPr lang="en-US" sz="2200" b="1" dirty="0" err="1">
                <a:solidFill>
                  <a:srgbClr val="FF0000"/>
                </a:solidFill>
              </a:rPr>
              <a:t>all_words</a:t>
            </a:r>
            <a:endParaRPr lang="en-US" sz="2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print "The words in the file that contain 2 or more vowels:", </a:t>
            </a:r>
            <a:r>
              <a:rPr lang="en-US" sz="2200" b="1" dirty="0" err="1">
                <a:solidFill>
                  <a:srgbClr val="FF0000"/>
                </a:solidFill>
              </a:rPr>
              <a:t>file_contents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7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15400" cy="4930409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We can also change the template a bit in order to use </a:t>
            </a:r>
            <a:r>
              <a:rPr lang="en-US" sz="3400" b="1" dirty="0" smtClean="0">
                <a:solidFill>
                  <a:srgbClr val="FF0000"/>
                </a:solidFill>
              </a:rPr>
              <a:t>else</a:t>
            </a:r>
            <a:r>
              <a:rPr lang="en-US" sz="3400" dirty="0" smtClean="0"/>
              <a:t>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Old:</a:t>
            </a:r>
            <a:endParaRPr lang="en-US" dirty="0"/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phrase = "I had a nice walk this afternoon, until it began to rain."</a:t>
            </a:r>
          </a:p>
          <a:p>
            <a:pPr marL="118872" indent="0">
              <a:buNone/>
            </a:pPr>
            <a:endParaRPr lang="en-US" sz="3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new = ""</a:t>
            </a: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for </a:t>
            </a:r>
            <a:r>
              <a:rPr lang="en-US" sz="3300" b="1" dirty="0" err="1">
                <a:solidFill>
                  <a:srgbClr val="FF0000"/>
                </a:solidFill>
              </a:rPr>
              <a:t>ch</a:t>
            </a:r>
            <a:r>
              <a:rPr lang="en-US" sz="3300" b="1" dirty="0">
                <a:solidFill>
                  <a:srgbClr val="FF0000"/>
                </a:solidFill>
              </a:rPr>
              <a:t> in phrase:</a:t>
            </a: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    if </a:t>
            </a:r>
            <a:r>
              <a:rPr lang="en-US" sz="3300" b="1" dirty="0" err="1">
                <a:solidFill>
                  <a:srgbClr val="FF0000"/>
                </a:solidFill>
              </a:rPr>
              <a:t>ch</a:t>
            </a:r>
            <a:r>
              <a:rPr lang="en-US" sz="3300" b="1" dirty="0">
                <a:solidFill>
                  <a:srgbClr val="FF0000"/>
                </a:solidFill>
              </a:rPr>
              <a:t> == "a":</a:t>
            </a: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        new += "A"</a:t>
            </a: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    else:</a:t>
            </a: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        new += </a:t>
            </a:r>
            <a:r>
              <a:rPr lang="en-US" sz="3300" b="1" dirty="0" err="1">
                <a:solidFill>
                  <a:srgbClr val="FF0000"/>
                </a:solidFill>
              </a:rPr>
              <a:t>ch</a:t>
            </a:r>
            <a:endParaRPr lang="en-US" sz="3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print </a:t>
            </a:r>
            <a:r>
              <a:rPr lang="en-US" sz="3300" b="1" dirty="0" smtClean="0">
                <a:solidFill>
                  <a:srgbClr val="FF0000"/>
                </a:solidFill>
              </a:rPr>
              <a:t>new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Outputs: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I </a:t>
            </a:r>
            <a:r>
              <a:rPr lang="en-US" sz="2800" b="1" dirty="0" err="1">
                <a:solidFill>
                  <a:srgbClr val="00B050"/>
                </a:solidFill>
              </a:rPr>
              <a:t>hAd</a:t>
            </a:r>
            <a:r>
              <a:rPr lang="en-US" sz="2800" b="1" dirty="0">
                <a:solidFill>
                  <a:srgbClr val="00B050"/>
                </a:solidFill>
              </a:rPr>
              <a:t> A nice </a:t>
            </a:r>
            <a:r>
              <a:rPr lang="en-US" sz="2800" b="1" dirty="0" err="1">
                <a:solidFill>
                  <a:srgbClr val="00B050"/>
                </a:solidFill>
              </a:rPr>
              <a:t>wAlk</a:t>
            </a:r>
            <a:r>
              <a:rPr lang="en-US" sz="2800" b="1" dirty="0">
                <a:solidFill>
                  <a:srgbClr val="00B050"/>
                </a:solidFill>
              </a:rPr>
              <a:t> this Afternoon, until it </a:t>
            </a:r>
            <a:r>
              <a:rPr lang="en-US" sz="2800" b="1" dirty="0" err="1">
                <a:solidFill>
                  <a:srgbClr val="00B050"/>
                </a:solidFill>
              </a:rPr>
              <a:t>begAn</a:t>
            </a:r>
            <a:r>
              <a:rPr lang="en-US" sz="2800" b="1" dirty="0">
                <a:solidFill>
                  <a:srgbClr val="00B050"/>
                </a:solidFill>
              </a:rPr>
              <a:t> to </a:t>
            </a:r>
            <a:r>
              <a:rPr lang="en-US" sz="2800" b="1" dirty="0" err="1">
                <a:solidFill>
                  <a:srgbClr val="00B050"/>
                </a:solidFill>
              </a:rPr>
              <a:t>rAin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78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15400" cy="4625609"/>
          </a:xfrm>
        </p:spPr>
        <p:txBody>
          <a:bodyPr/>
          <a:lstStyle/>
          <a:p>
            <a:r>
              <a:rPr lang="en-US" dirty="0" smtClean="0"/>
              <a:t>We can also change the template a bit in order to use else: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New:</a:t>
            </a:r>
            <a:endParaRPr lang="en-US" dirty="0"/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phrase = "I had a nice walk this afternoon, until it began to rain."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print "".join([</a:t>
            </a:r>
            <a:r>
              <a:rPr lang="en-US" sz="2800" b="1" dirty="0">
                <a:solidFill>
                  <a:srgbClr val="00B050"/>
                </a:solidFill>
              </a:rPr>
              <a:t>"A"</a:t>
            </a:r>
            <a:r>
              <a:rPr lang="en-US" sz="2800" b="1" dirty="0">
                <a:solidFill>
                  <a:srgbClr val="FF0000"/>
                </a:solidFill>
              </a:rPr>
              <a:t> if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ch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== "a"</a:t>
            </a:r>
            <a:r>
              <a:rPr lang="en-US" sz="2800" b="1" dirty="0">
                <a:solidFill>
                  <a:srgbClr val="FF0000"/>
                </a:solidFill>
              </a:rPr>
              <a:t> else </a:t>
            </a:r>
            <a:r>
              <a:rPr lang="en-US" sz="2800" b="1" dirty="0" err="1">
                <a:solidFill>
                  <a:srgbClr val="00B0F0"/>
                </a:solidFill>
              </a:rPr>
              <a:t>ch</a:t>
            </a:r>
            <a:r>
              <a:rPr lang="en-US" sz="2800" b="1" dirty="0">
                <a:solidFill>
                  <a:srgbClr val="FF0000"/>
                </a:solidFill>
              </a:rPr>
              <a:t> for </a:t>
            </a:r>
            <a:r>
              <a:rPr lang="en-US" sz="2800" b="1" dirty="0" err="1">
                <a:solidFill>
                  <a:srgbClr val="7030A0"/>
                </a:solidFill>
              </a:rPr>
              <a:t>ch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in </a:t>
            </a:r>
            <a:r>
              <a:rPr lang="en-US" sz="2800" b="1" dirty="0">
                <a:solidFill>
                  <a:srgbClr val="7030A0"/>
                </a:solidFill>
              </a:rPr>
              <a:t>phrase</a:t>
            </a:r>
            <a:r>
              <a:rPr lang="en-US" sz="2800" b="1" dirty="0" smtClean="0">
                <a:solidFill>
                  <a:srgbClr val="FF0000"/>
                </a:solidFill>
              </a:rPr>
              <a:t>])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Outputs: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I </a:t>
            </a:r>
            <a:r>
              <a:rPr lang="en-US" sz="2800" b="1" dirty="0" err="1">
                <a:solidFill>
                  <a:srgbClr val="00B050"/>
                </a:solidFill>
              </a:rPr>
              <a:t>hAd</a:t>
            </a:r>
            <a:r>
              <a:rPr lang="en-US" sz="2800" b="1" dirty="0">
                <a:solidFill>
                  <a:srgbClr val="00B050"/>
                </a:solidFill>
              </a:rPr>
              <a:t> A nice </a:t>
            </a:r>
            <a:r>
              <a:rPr lang="en-US" sz="2800" b="1" dirty="0" err="1">
                <a:solidFill>
                  <a:srgbClr val="00B050"/>
                </a:solidFill>
              </a:rPr>
              <a:t>wAlk</a:t>
            </a:r>
            <a:r>
              <a:rPr lang="en-US" sz="2800" b="1" dirty="0">
                <a:solidFill>
                  <a:srgbClr val="00B050"/>
                </a:solidFill>
              </a:rPr>
              <a:t> this Afternoon, until it </a:t>
            </a:r>
            <a:r>
              <a:rPr lang="en-US" sz="2800" b="1" dirty="0" err="1">
                <a:solidFill>
                  <a:srgbClr val="00B050"/>
                </a:solidFill>
              </a:rPr>
              <a:t>begAn</a:t>
            </a:r>
            <a:r>
              <a:rPr lang="en-US" sz="2800" b="1" dirty="0">
                <a:solidFill>
                  <a:srgbClr val="00B050"/>
                </a:solidFill>
              </a:rPr>
              <a:t> to </a:t>
            </a:r>
            <a:r>
              <a:rPr lang="en-US" sz="2800" b="1" dirty="0" err="1">
                <a:solidFill>
                  <a:srgbClr val="00B050"/>
                </a:solidFill>
              </a:rPr>
              <a:t>rAin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03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2964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turn any situation in which we’d write: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sequence = empty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for </a:t>
            </a:r>
            <a:r>
              <a:rPr lang="en-US" sz="2800" b="1" dirty="0">
                <a:solidFill>
                  <a:srgbClr val="7030A0"/>
                </a:solidFill>
              </a:rPr>
              <a:t>item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b="1" dirty="0">
                <a:solidFill>
                  <a:srgbClr val="7030A0"/>
                </a:solidFill>
              </a:rPr>
              <a:t>sequence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if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expression&gt;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sequence += </a:t>
            </a:r>
            <a:r>
              <a:rPr lang="en-US" sz="2800" b="1" dirty="0">
                <a:solidFill>
                  <a:srgbClr val="00B050"/>
                </a:solidFill>
              </a:rPr>
              <a:t>&lt;pattern 1&gt;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else: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sequence += </a:t>
            </a:r>
            <a:r>
              <a:rPr lang="en-US" sz="2800" b="1" dirty="0">
                <a:solidFill>
                  <a:srgbClr val="00B0F0"/>
                </a:solidFill>
              </a:rPr>
              <a:t>&lt;pattern 2</a:t>
            </a:r>
            <a:r>
              <a:rPr lang="en-US" sz="2800" b="1" dirty="0" smtClean="0">
                <a:solidFill>
                  <a:srgbClr val="00B0F0"/>
                </a:solidFill>
              </a:rPr>
              <a:t>&gt;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into: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sequence = [</a:t>
            </a:r>
            <a:r>
              <a:rPr lang="en-US" sz="2200" b="1" dirty="0">
                <a:solidFill>
                  <a:srgbClr val="00B050"/>
                </a:solidFill>
              </a:rPr>
              <a:t>&lt;pattern 1&gt;</a:t>
            </a:r>
            <a:r>
              <a:rPr lang="en-US" sz="2200" b="1" dirty="0">
                <a:solidFill>
                  <a:srgbClr val="FF0000"/>
                </a:solidFill>
              </a:rPr>
              <a:t> if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expression&gt; 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smtClean="0">
                <a:solidFill>
                  <a:srgbClr val="FF0000"/>
                </a:solidFill>
              </a:rPr>
              <a:t>		     else </a:t>
            </a:r>
            <a:r>
              <a:rPr lang="en-US" sz="2200" b="1" dirty="0">
                <a:solidFill>
                  <a:srgbClr val="00B0F0"/>
                </a:solidFill>
              </a:rPr>
              <a:t>&lt;pattern 2&gt; </a:t>
            </a:r>
            <a:r>
              <a:rPr lang="en-US" sz="2200" b="1" dirty="0">
                <a:solidFill>
                  <a:srgbClr val="FF0000"/>
                </a:solidFill>
              </a:rPr>
              <a:t>for </a:t>
            </a:r>
            <a:r>
              <a:rPr lang="en-US" sz="2200" b="1" dirty="0">
                <a:solidFill>
                  <a:srgbClr val="7030A0"/>
                </a:solidFill>
              </a:rPr>
              <a:t>item</a:t>
            </a:r>
            <a:r>
              <a:rPr lang="en-US" sz="2200" b="1" dirty="0">
                <a:solidFill>
                  <a:srgbClr val="FF0000"/>
                </a:solidFill>
              </a:rPr>
              <a:t> in </a:t>
            </a:r>
            <a:r>
              <a:rPr lang="en-US" sz="2200" b="1" dirty="0">
                <a:solidFill>
                  <a:srgbClr val="7030A0"/>
                </a:solidFill>
              </a:rPr>
              <a:t>sequence</a:t>
            </a:r>
            <a:r>
              <a:rPr lang="en-US" sz="2200" b="1" dirty="0">
                <a:solidFill>
                  <a:srgbClr val="FF0000"/>
                </a:solidFill>
              </a:rPr>
              <a:t>]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16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Censorship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/>
          <a:lstStyle/>
          <a:p>
            <a:r>
              <a:rPr lang="en-US" dirty="0"/>
              <a:t>Use list comprehensions to mimic this exchange: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Please enter the secret: This is an important secret! Don't tell anyone!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Redacted:  ---- -- -- --------- ------! ---'- ---- </a:t>
            </a:r>
            <a:r>
              <a:rPr lang="en-US" sz="2800" b="1" dirty="0" smtClean="0">
                <a:solidFill>
                  <a:srgbClr val="FF0000"/>
                </a:solidFill>
              </a:rPr>
              <a:t>------!</a:t>
            </a:r>
          </a:p>
          <a:p>
            <a:pPr marL="118872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HINT: There is a string method called 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  <a:r>
              <a:rPr lang="en-US" sz="2800" b="1" dirty="0" err="1" smtClean="0">
                <a:solidFill>
                  <a:srgbClr val="FF0000"/>
                </a:solidFill>
              </a:rPr>
              <a:t>isalpha</a:t>
            </a:r>
            <a:r>
              <a:rPr lang="en-US" sz="2800" b="1" dirty="0" smtClean="0">
                <a:solidFill>
                  <a:srgbClr val="FF0000"/>
                </a:solidFill>
              </a:rPr>
              <a:t>() </a:t>
            </a:r>
            <a:r>
              <a:rPr lang="en-US" sz="2800" b="1" dirty="0" smtClean="0">
                <a:solidFill>
                  <a:srgbClr val="7030A0"/>
                </a:solidFill>
              </a:rPr>
              <a:t>that does the same thing for letters that 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  <a:r>
              <a:rPr lang="en-US" sz="2800" b="1" dirty="0" err="1" smtClean="0">
                <a:solidFill>
                  <a:srgbClr val="FF0000"/>
                </a:solidFill>
              </a:rPr>
              <a:t>isdigit</a:t>
            </a:r>
            <a:r>
              <a:rPr lang="en-US" sz="2800" b="1" dirty="0" smtClean="0">
                <a:solidFill>
                  <a:srgbClr val="FF0000"/>
                </a:solidFill>
              </a:rPr>
              <a:t>() </a:t>
            </a:r>
            <a:r>
              <a:rPr lang="en-US" sz="2800" b="1" dirty="0" smtClean="0">
                <a:solidFill>
                  <a:srgbClr val="7030A0"/>
                </a:solidFill>
              </a:rPr>
              <a:t>does for numbers!!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2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Censorship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9154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unredacted</a:t>
            </a:r>
            <a:r>
              <a:rPr lang="en-US" sz="2800" b="1" dirty="0">
                <a:solidFill>
                  <a:srgbClr val="FF0000"/>
                </a:solidFill>
              </a:rPr>
              <a:t> = </a:t>
            </a:r>
            <a:r>
              <a:rPr lang="en-US" sz="2800" b="1" dirty="0" err="1">
                <a:solidFill>
                  <a:srgbClr val="FF0000"/>
                </a:solidFill>
              </a:rPr>
              <a:t>raw_input</a:t>
            </a:r>
            <a:r>
              <a:rPr lang="en-US" sz="2800" b="1" dirty="0">
                <a:solidFill>
                  <a:srgbClr val="FF0000"/>
                </a:solidFill>
              </a:rPr>
              <a:t>("Please enter the secret: ")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print "Redacted: ", "".join(["-" if </a:t>
            </a:r>
            <a:r>
              <a:rPr lang="en-US" sz="2800" b="1" dirty="0" err="1">
                <a:solidFill>
                  <a:srgbClr val="FF0000"/>
                </a:solidFill>
              </a:rPr>
              <a:t>ch.isalpha</a:t>
            </a:r>
            <a:r>
              <a:rPr lang="en-US" sz="28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                     else </a:t>
            </a:r>
            <a:r>
              <a:rPr lang="en-US" sz="2800" b="1" dirty="0" err="1">
                <a:solidFill>
                  <a:srgbClr val="FF0000"/>
                </a:solidFill>
              </a:rPr>
              <a:t>ch</a:t>
            </a:r>
            <a:r>
              <a:rPr lang="en-US" sz="2800" b="1" dirty="0">
                <a:solidFill>
                  <a:srgbClr val="FF0000"/>
                </a:solidFill>
              </a:rPr>
              <a:t> for </a:t>
            </a:r>
            <a:r>
              <a:rPr lang="en-US" sz="2800" b="1" dirty="0" err="1">
                <a:solidFill>
                  <a:srgbClr val="FF0000"/>
                </a:solidFill>
              </a:rPr>
              <a:t>ch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b="1" dirty="0" err="1">
                <a:solidFill>
                  <a:srgbClr val="FF0000"/>
                </a:solidFill>
              </a:rPr>
              <a:t>unredacted</a:t>
            </a:r>
            <a:r>
              <a:rPr lang="en-US" sz="2800" b="1" dirty="0">
                <a:solidFill>
                  <a:srgbClr val="FF0000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13439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L337 5p34k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9304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list comprehensions to mimic this exchange: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Please enter the phrase to translate: 7h15 15 4 t357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Output: this is a </a:t>
            </a:r>
            <a:r>
              <a:rPr lang="en-US" b="1" dirty="0" smtClean="0">
                <a:solidFill>
                  <a:srgbClr val="FF0000"/>
                </a:solidFill>
              </a:rPr>
              <a:t>test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HINT: Use a dictionary to manage the translations: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1 -&gt;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	3 -&gt; e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	4 -&gt; a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	5 -&gt; s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	7 -&gt; t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L337 5p34k </a:t>
            </a:r>
            <a:r>
              <a:rPr lang="en-US" dirty="0" smtClean="0"/>
              <a:t>(</a:t>
            </a:r>
            <a:r>
              <a:rPr lang="en-US" dirty="0" smtClean="0"/>
              <a:t>Solution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leet</a:t>
            </a:r>
            <a:r>
              <a:rPr lang="en-US" sz="2800" b="1" dirty="0">
                <a:solidFill>
                  <a:srgbClr val="FF0000"/>
                </a:solidFill>
              </a:rPr>
              <a:t> = </a:t>
            </a:r>
            <a:r>
              <a:rPr lang="en-US" sz="2800" b="1" dirty="0" err="1">
                <a:solidFill>
                  <a:srgbClr val="FF0000"/>
                </a:solidFill>
              </a:rPr>
              <a:t>raw_input</a:t>
            </a:r>
            <a:r>
              <a:rPr lang="en-US" sz="2800" b="1" dirty="0">
                <a:solidFill>
                  <a:srgbClr val="FF0000"/>
                </a:solidFill>
              </a:rPr>
              <a:t>("Please enter the phrase to translate: ")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leet_dict</a:t>
            </a:r>
            <a:r>
              <a:rPr lang="en-US" sz="2800" b="1" dirty="0">
                <a:solidFill>
                  <a:srgbClr val="FF0000"/>
                </a:solidFill>
              </a:rPr>
              <a:t> = {"1": "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", "3": "e", "4": "a", "5": "s", "7": "t"}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print "Output:", "".join([</a:t>
            </a:r>
            <a:r>
              <a:rPr lang="en-US" sz="2800" b="1" dirty="0" err="1">
                <a:solidFill>
                  <a:srgbClr val="FF0000"/>
                </a:solidFill>
              </a:rPr>
              <a:t>ch</a:t>
            </a:r>
            <a:r>
              <a:rPr lang="en-US" sz="2800" b="1" dirty="0">
                <a:solidFill>
                  <a:srgbClr val="FF0000"/>
                </a:solidFill>
              </a:rPr>
              <a:t> if </a:t>
            </a:r>
            <a:r>
              <a:rPr lang="en-US" sz="2800" b="1" dirty="0" err="1">
                <a:solidFill>
                  <a:srgbClr val="FF0000"/>
                </a:solidFill>
              </a:rPr>
              <a:t>ch.isalpha</a:t>
            </a:r>
            <a:r>
              <a:rPr lang="en-US" sz="2800" b="1" dirty="0">
                <a:solidFill>
                  <a:srgbClr val="FF0000"/>
                </a:solidFill>
              </a:rPr>
              <a:t>() or </a:t>
            </a:r>
            <a:r>
              <a:rPr lang="en-US" sz="2800" b="1" dirty="0" err="1">
                <a:solidFill>
                  <a:srgbClr val="FF0000"/>
                </a:solidFill>
              </a:rPr>
              <a:t>ch</a:t>
            </a:r>
            <a:r>
              <a:rPr lang="en-US" sz="2800" b="1" dirty="0">
                <a:solidFill>
                  <a:srgbClr val="FF0000"/>
                </a:solidFill>
              </a:rPr>
              <a:t> == " "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                  else </a:t>
            </a:r>
            <a:r>
              <a:rPr lang="en-US" sz="2800" b="1" dirty="0" err="1">
                <a:solidFill>
                  <a:srgbClr val="FF0000"/>
                </a:solidFill>
              </a:rPr>
              <a:t>leet_dict</a:t>
            </a:r>
            <a:r>
              <a:rPr lang="en-US" sz="2800" b="1" dirty="0">
                <a:solidFill>
                  <a:srgbClr val="FF0000"/>
                </a:solidFill>
              </a:rPr>
              <a:t>[</a:t>
            </a:r>
            <a:r>
              <a:rPr lang="en-US" sz="2800" b="1" dirty="0" err="1">
                <a:solidFill>
                  <a:srgbClr val="FF0000"/>
                </a:solidFill>
              </a:rPr>
              <a:t>ch</a:t>
            </a:r>
            <a:r>
              <a:rPr lang="en-US" sz="2800" b="1" dirty="0">
                <a:solidFill>
                  <a:srgbClr val="FF0000"/>
                </a:solidFill>
              </a:rPr>
              <a:t>] for </a:t>
            </a:r>
            <a:r>
              <a:rPr lang="en-US" sz="2800" b="1" dirty="0" err="1">
                <a:solidFill>
                  <a:srgbClr val="FF0000"/>
                </a:solidFill>
              </a:rPr>
              <a:t>ch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b="1" dirty="0" err="1">
                <a:solidFill>
                  <a:srgbClr val="FF0000"/>
                </a:solidFill>
              </a:rPr>
              <a:t>leet</a:t>
            </a:r>
            <a:r>
              <a:rPr lang="en-US" sz="2800" b="1" dirty="0">
                <a:solidFill>
                  <a:srgbClr val="FF0000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27470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L337 5p34k </a:t>
            </a:r>
            <a:r>
              <a:rPr lang="en-US" dirty="0" smtClean="0"/>
              <a:t>(</a:t>
            </a:r>
            <a:r>
              <a:rPr lang="en-US" dirty="0" smtClean="0"/>
              <a:t>Solution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leet</a:t>
            </a:r>
            <a:r>
              <a:rPr lang="en-US" sz="2800" b="1" dirty="0">
                <a:solidFill>
                  <a:srgbClr val="FF0000"/>
                </a:solidFill>
              </a:rPr>
              <a:t> = </a:t>
            </a:r>
            <a:r>
              <a:rPr lang="en-US" sz="2800" b="1" dirty="0" err="1">
                <a:solidFill>
                  <a:srgbClr val="FF0000"/>
                </a:solidFill>
              </a:rPr>
              <a:t>raw_input</a:t>
            </a:r>
            <a:r>
              <a:rPr lang="en-US" sz="2800" b="1" dirty="0">
                <a:solidFill>
                  <a:srgbClr val="FF0000"/>
                </a:solidFill>
              </a:rPr>
              <a:t>("Please enter the phrase to translate: ")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leet_dict</a:t>
            </a:r>
            <a:r>
              <a:rPr lang="en-US" sz="2800" b="1" dirty="0">
                <a:solidFill>
                  <a:srgbClr val="FF0000"/>
                </a:solidFill>
              </a:rPr>
              <a:t> = {"1": "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", "3": "e", "4": "a", "5": "s", "7": "t"}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print "Output:", "".join([</a:t>
            </a:r>
            <a:r>
              <a:rPr lang="en-US" sz="2800" b="1" dirty="0" err="1">
                <a:solidFill>
                  <a:srgbClr val="FF0000"/>
                </a:solidFill>
              </a:rPr>
              <a:t>leet_dict</a:t>
            </a:r>
            <a:r>
              <a:rPr lang="en-US" sz="2800" b="1" dirty="0">
                <a:solidFill>
                  <a:srgbClr val="FF0000"/>
                </a:solidFill>
              </a:rPr>
              <a:t>[</a:t>
            </a:r>
            <a:r>
              <a:rPr lang="en-US" sz="2800" b="1" dirty="0" err="1">
                <a:solidFill>
                  <a:srgbClr val="FF0000"/>
                </a:solidFill>
              </a:rPr>
              <a:t>ch</a:t>
            </a:r>
            <a:r>
              <a:rPr lang="en-US" sz="2800" b="1" dirty="0">
                <a:solidFill>
                  <a:srgbClr val="FF0000"/>
                </a:solidFill>
              </a:rPr>
              <a:t>] if </a:t>
            </a:r>
            <a:r>
              <a:rPr lang="en-US" sz="2800" b="1" dirty="0" err="1">
                <a:solidFill>
                  <a:srgbClr val="FF0000"/>
                </a:solidFill>
              </a:rPr>
              <a:t>ch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b="1" dirty="0" err="1">
                <a:solidFill>
                  <a:srgbClr val="FF0000"/>
                </a:solidFill>
              </a:rPr>
              <a:t>leet_dict</a:t>
            </a:r>
            <a:r>
              <a:rPr lang="en-US" sz="2800" b="1" dirty="0">
                <a:solidFill>
                  <a:srgbClr val="FF0000"/>
                </a:solidFill>
              </a:rPr>
              <a:t> \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                  else </a:t>
            </a:r>
            <a:r>
              <a:rPr lang="en-US" sz="2800" b="1" dirty="0" err="1">
                <a:solidFill>
                  <a:srgbClr val="FF0000"/>
                </a:solidFill>
              </a:rPr>
              <a:t>ch</a:t>
            </a:r>
            <a:r>
              <a:rPr lang="en-US" sz="2800" b="1" dirty="0">
                <a:solidFill>
                  <a:srgbClr val="FF0000"/>
                </a:solidFill>
              </a:rPr>
              <a:t> for </a:t>
            </a:r>
            <a:r>
              <a:rPr lang="en-US" sz="2800" b="1" dirty="0" err="1">
                <a:solidFill>
                  <a:srgbClr val="FF0000"/>
                </a:solidFill>
              </a:rPr>
              <a:t>ch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b="1" dirty="0" err="1">
                <a:solidFill>
                  <a:srgbClr val="FF0000"/>
                </a:solidFill>
              </a:rPr>
              <a:t>leet</a:t>
            </a:r>
            <a:r>
              <a:rPr lang="en-US" sz="2800" b="1" dirty="0">
                <a:solidFill>
                  <a:srgbClr val="FF0000"/>
                </a:solidFill>
              </a:rPr>
              <a:t>])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 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610600" cy="462560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to use </a:t>
            </a:r>
            <a:r>
              <a:rPr lang="en-US" dirty="0" err="1" smtClean="0"/>
              <a:t>PuTTY</a:t>
            </a:r>
            <a:r>
              <a:rPr lang="en-US" dirty="0" smtClean="0"/>
              <a:t> to connect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burrow.soic.indiana.edu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Log in as yourself!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78644"/>
            <a:ext cx="3276600" cy="314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1592499"/>
            <a:ext cx="2951584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75" y="3962400"/>
            <a:ext cx="3578614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438400" y="3505200"/>
            <a:ext cx="3108275" cy="1066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3505200"/>
            <a:ext cx="14478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524000" y="2514600"/>
            <a:ext cx="838200" cy="2895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7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296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We can turn any situation in which we’d write:</a:t>
            </a: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some_list</a:t>
            </a:r>
            <a:r>
              <a:rPr lang="en-US" sz="2800" b="1" dirty="0">
                <a:solidFill>
                  <a:srgbClr val="FF0000"/>
                </a:solidFill>
              </a:rPr>
              <a:t>  = </a:t>
            </a:r>
            <a:r>
              <a:rPr lang="en-US" sz="2800" b="1" dirty="0" smtClean="0">
                <a:solidFill>
                  <a:srgbClr val="FF0000"/>
                </a:solidFill>
              </a:rPr>
              <a:t>[]</a:t>
            </a: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for</a:t>
            </a:r>
            <a:r>
              <a:rPr lang="en-US" sz="2800" b="1" dirty="0">
                <a:solidFill>
                  <a:srgbClr val="7030A0"/>
                </a:solidFill>
              </a:rPr>
              <a:t> item </a:t>
            </a:r>
            <a:r>
              <a:rPr lang="en-US" sz="2800" b="1" dirty="0">
                <a:solidFill>
                  <a:srgbClr val="FF0000"/>
                </a:solidFill>
              </a:rPr>
              <a:t>in</a:t>
            </a:r>
            <a:r>
              <a:rPr lang="en-US" sz="2800" b="1" dirty="0">
                <a:solidFill>
                  <a:srgbClr val="7030A0"/>
                </a:solidFill>
              </a:rPr>
              <a:t> sequence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</a:t>
            </a:r>
            <a:r>
              <a:rPr lang="en-US" sz="2800" b="1" dirty="0" err="1">
                <a:solidFill>
                  <a:srgbClr val="FF0000"/>
                </a:solidFill>
              </a:rPr>
              <a:t>some_list.append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&lt;pattern </a:t>
            </a:r>
            <a:r>
              <a:rPr lang="en-US" sz="2800" b="1" dirty="0">
                <a:solidFill>
                  <a:srgbClr val="00B050"/>
                </a:solidFill>
              </a:rPr>
              <a:t>based on </a:t>
            </a:r>
            <a:r>
              <a:rPr lang="en-US" sz="2800" b="1" dirty="0" smtClean="0">
                <a:solidFill>
                  <a:srgbClr val="00B050"/>
                </a:solidFill>
              </a:rPr>
              <a:t>item&gt;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into:</a:t>
            </a: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some_list</a:t>
            </a:r>
            <a:r>
              <a:rPr lang="en-US" sz="2800" b="1" dirty="0">
                <a:solidFill>
                  <a:srgbClr val="FF0000"/>
                </a:solidFill>
              </a:rPr>
              <a:t> = </a:t>
            </a:r>
            <a:r>
              <a:rPr lang="en-US" sz="2800" b="1" dirty="0" smtClean="0">
                <a:solidFill>
                  <a:srgbClr val="FF0000"/>
                </a:solidFill>
              </a:rPr>
              <a:t>[</a:t>
            </a:r>
            <a:r>
              <a:rPr lang="en-US" sz="2800" b="1" dirty="0" smtClean="0">
                <a:solidFill>
                  <a:srgbClr val="00B050"/>
                </a:solidFill>
              </a:rPr>
              <a:t>&lt;</a:t>
            </a:r>
            <a:r>
              <a:rPr lang="en-US" sz="2800" b="1" dirty="0">
                <a:solidFill>
                  <a:srgbClr val="00B050"/>
                </a:solidFill>
              </a:rPr>
              <a:t>pattern based on item</a:t>
            </a:r>
            <a:r>
              <a:rPr lang="en-US" sz="2800" b="1" dirty="0" smtClean="0">
                <a:solidFill>
                  <a:srgbClr val="00B050"/>
                </a:solidFill>
              </a:rPr>
              <a:t>&gt; </a:t>
            </a:r>
            <a:r>
              <a:rPr lang="en-US" sz="2800" b="1" dirty="0" smtClean="0">
                <a:solidFill>
                  <a:srgbClr val="FF0000"/>
                </a:solidFill>
              </a:rPr>
              <a:t>for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item </a:t>
            </a:r>
            <a:r>
              <a:rPr lang="en-US" sz="2800" b="1" dirty="0">
                <a:solidFill>
                  <a:srgbClr val="FF0000"/>
                </a:solidFill>
              </a:rPr>
              <a:t>in</a:t>
            </a:r>
            <a:r>
              <a:rPr lang="en-US" sz="2800" b="1" dirty="0">
                <a:solidFill>
                  <a:srgbClr val="7030A0"/>
                </a:solidFill>
              </a:rPr>
              <a:t> sequence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296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We can turn any situation in which we’d write:</a:t>
            </a: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some_list</a:t>
            </a:r>
            <a:r>
              <a:rPr lang="en-US" sz="2800" b="1" dirty="0">
                <a:solidFill>
                  <a:srgbClr val="FF0000"/>
                </a:solidFill>
              </a:rPr>
              <a:t>  = []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for</a:t>
            </a:r>
            <a:r>
              <a:rPr lang="en-US" sz="2800" b="1" dirty="0">
                <a:solidFill>
                  <a:srgbClr val="7030A0"/>
                </a:solidFill>
              </a:rPr>
              <a:t> item </a:t>
            </a:r>
            <a:r>
              <a:rPr lang="en-US" sz="2800" b="1" dirty="0">
                <a:solidFill>
                  <a:srgbClr val="FF0000"/>
                </a:solidFill>
              </a:rPr>
              <a:t>in</a:t>
            </a:r>
            <a:r>
              <a:rPr lang="en-US" sz="2800" b="1" dirty="0">
                <a:solidFill>
                  <a:srgbClr val="7030A0"/>
                </a:solidFill>
              </a:rPr>
              <a:t> sequence: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if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expression&gt;</a:t>
            </a:r>
            <a:r>
              <a:rPr lang="en-US" sz="2800" b="1" dirty="0">
                <a:solidFill>
                  <a:srgbClr val="00206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</a:t>
            </a:r>
            <a:r>
              <a:rPr lang="en-US" sz="2800" b="1" dirty="0" err="1">
                <a:solidFill>
                  <a:srgbClr val="FF0000"/>
                </a:solidFill>
              </a:rPr>
              <a:t>some_list.append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&lt;item pattern&gt;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into:</a:t>
            </a:r>
          </a:p>
          <a:p>
            <a:pPr marL="118872" indent="0"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some_list</a:t>
            </a:r>
            <a:r>
              <a:rPr lang="en-US" sz="2200" b="1" dirty="0">
                <a:solidFill>
                  <a:srgbClr val="FF0000"/>
                </a:solidFill>
              </a:rPr>
              <a:t> = [</a:t>
            </a:r>
            <a:r>
              <a:rPr lang="en-US" sz="2200" b="1" dirty="0">
                <a:solidFill>
                  <a:srgbClr val="00B050"/>
                </a:solidFill>
              </a:rPr>
              <a:t>&lt;item pattern&gt;</a:t>
            </a:r>
            <a:r>
              <a:rPr lang="en-US" sz="2200" b="1" dirty="0">
                <a:solidFill>
                  <a:srgbClr val="FF0000"/>
                </a:solidFill>
              </a:rPr>
              <a:t> for</a:t>
            </a:r>
            <a:r>
              <a:rPr lang="en-US" sz="2200" b="1" dirty="0">
                <a:solidFill>
                  <a:srgbClr val="7030A0"/>
                </a:solidFill>
              </a:rPr>
              <a:t> item </a:t>
            </a:r>
            <a:r>
              <a:rPr lang="en-US" sz="2200" b="1" dirty="0">
                <a:solidFill>
                  <a:srgbClr val="FF0000"/>
                </a:solidFill>
              </a:rPr>
              <a:t>in</a:t>
            </a:r>
            <a:r>
              <a:rPr lang="en-US" sz="2200" b="1" dirty="0">
                <a:solidFill>
                  <a:srgbClr val="7030A0"/>
                </a:solidFill>
              </a:rPr>
              <a:t> sequence</a:t>
            </a:r>
            <a:r>
              <a:rPr lang="en-US" sz="2200" b="1" dirty="0">
                <a:solidFill>
                  <a:srgbClr val="FF0000"/>
                </a:solidFill>
              </a:rPr>
              <a:t> if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expression&gt;</a:t>
            </a:r>
            <a:r>
              <a:rPr lang="en-US" sz="2200" b="1" dirty="0">
                <a:solidFill>
                  <a:srgbClr val="FF0000"/>
                </a:solidFill>
              </a:rPr>
              <a:t>]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86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3400" dirty="0"/>
              <a:t>A X B 	= {(a, b) | a </a:t>
            </a:r>
            <a:r>
              <a:rPr lang="en-US" altLang="en-US" sz="3400" dirty="0">
                <a:latin typeface="MS Gothic" pitchFamily="49" charset="-128"/>
                <a:ea typeface="MS Gothic" pitchFamily="49" charset="-128"/>
              </a:rPr>
              <a:t>∈</a:t>
            </a:r>
            <a:r>
              <a:rPr lang="en-US" altLang="en-US" sz="3400" dirty="0"/>
              <a:t>A </a:t>
            </a:r>
            <a:r>
              <a:rPr lang="en-US" altLang="en-US" sz="3400" dirty="0">
                <a:latin typeface="MS Gothic" pitchFamily="49" charset="-128"/>
                <a:ea typeface="MS Gothic" pitchFamily="49" charset="-128"/>
              </a:rPr>
              <a:t>∧</a:t>
            </a:r>
            <a:r>
              <a:rPr lang="en-US" altLang="en-US" sz="3400" dirty="0"/>
              <a:t> b </a:t>
            </a:r>
            <a:r>
              <a:rPr lang="en-US" altLang="en-US" sz="3400" dirty="0">
                <a:latin typeface="MS Gothic" pitchFamily="49" charset="-128"/>
                <a:ea typeface="MS Gothic" pitchFamily="49" charset="-128"/>
              </a:rPr>
              <a:t>∈</a:t>
            </a:r>
            <a:r>
              <a:rPr lang="en-US" altLang="en-US" sz="3400" dirty="0"/>
              <a:t>B</a:t>
            </a:r>
            <a:r>
              <a:rPr lang="en-US" altLang="en-US" sz="3400" dirty="0" smtClean="0"/>
              <a:t>}</a:t>
            </a:r>
          </a:p>
          <a:p>
            <a:endParaRPr lang="en-US" sz="2800" dirty="0"/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set_a</a:t>
            </a:r>
            <a:r>
              <a:rPr lang="en-US" sz="2800" b="1" dirty="0">
                <a:solidFill>
                  <a:srgbClr val="FF0000"/>
                </a:solidFill>
              </a:rPr>
              <a:t> = [0,1,2,3]</a:t>
            </a: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set_b</a:t>
            </a:r>
            <a:r>
              <a:rPr lang="en-US" sz="2800" b="1" dirty="0">
                <a:solidFill>
                  <a:srgbClr val="FF0000"/>
                </a:solidFill>
              </a:rPr>
              <a:t> = ["A", "B</a:t>
            </a:r>
            <a:r>
              <a:rPr lang="en-US" sz="2800" b="1" dirty="0" smtClean="0">
                <a:solidFill>
                  <a:srgbClr val="FF0000"/>
                </a:solidFill>
              </a:rPr>
              <a:t>"]</a:t>
            </a:r>
            <a:endParaRPr lang="en-US" altLang="en-US" sz="2800" dirty="0"/>
          </a:p>
          <a:p>
            <a:endParaRPr lang="en-US" dirty="0" smtClean="0"/>
          </a:p>
          <a:p>
            <a:r>
              <a:rPr lang="en-US" dirty="0" smtClean="0"/>
              <a:t>To create A X B as a list, we could do this:</a:t>
            </a: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a_cross_b</a:t>
            </a:r>
            <a:r>
              <a:rPr lang="en-US" sz="2800" b="1" dirty="0">
                <a:solidFill>
                  <a:srgbClr val="FF0000"/>
                </a:solidFill>
              </a:rPr>
              <a:t> = []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for </a:t>
            </a:r>
            <a:r>
              <a:rPr lang="en-US" sz="2800" b="1" dirty="0" err="1" smtClean="0">
                <a:solidFill>
                  <a:srgbClr val="7030A0"/>
                </a:solidFill>
              </a:rPr>
              <a:t>num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in </a:t>
            </a:r>
            <a:r>
              <a:rPr lang="en-US" sz="2800" b="1" dirty="0" err="1">
                <a:solidFill>
                  <a:srgbClr val="7030A0"/>
                </a:solidFill>
              </a:rPr>
              <a:t>set_a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for </a:t>
            </a:r>
            <a:r>
              <a:rPr lang="en-US" sz="2800" b="1" dirty="0" smtClean="0">
                <a:solidFill>
                  <a:srgbClr val="0070C0"/>
                </a:solidFill>
              </a:rPr>
              <a:t>let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in </a:t>
            </a:r>
            <a:r>
              <a:rPr lang="en-US" sz="2800" b="1" dirty="0" err="1">
                <a:solidFill>
                  <a:srgbClr val="0070C0"/>
                </a:solidFill>
              </a:rPr>
              <a:t>set_b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</a:t>
            </a:r>
            <a:r>
              <a:rPr lang="en-US" sz="2800" b="1" dirty="0" err="1">
                <a:solidFill>
                  <a:srgbClr val="FF0000"/>
                </a:solidFill>
              </a:rPr>
              <a:t>a_cross_b.append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(</a:t>
            </a:r>
            <a:r>
              <a:rPr lang="en-US" sz="2800" b="1" dirty="0" err="1" smtClean="0">
                <a:solidFill>
                  <a:srgbClr val="00B050"/>
                </a:solidFill>
              </a:rPr>
              <a:t>num</a:t>
            </a:r>
            <a:r>
              <a:rPr lang="en-US" sz="2800" b="1" dirty="0" smtClean="0">
                <a:solidFill>
                  <a:srgbClr val="00B050"/>
                </a:solidFill>
              </a:rPr>
              <a:t>, let)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Or we could use a list comprehension:</a:t>
            </a: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a_cross_b</a:t>
            </a:r>
            <a:r>
              <a:rPr lang="en-US" sz="2800" b="1" dirty="0">
                <a:solidFill>
                  <a:srgbClr val="FF0000"/>
                </a:solidFill>
              </a:rPr>
              <a:t> = </a:t>
            </a:r>
            <a:r>
              <a:rPr lang="en-US" sz="2800" b="1" dirty="0" smtClean="0">
                <a:solidFill>
                  <a:srgbClr val="FF0000"/>
                </a:solidFill>
              </a:rPr>
              <a:t>[</a:t>
            </a:r>
            <a:r>
              <a:rPr lang="en-US" sz="2800" b="1" dirty="0" smtClean="0">
                <a:solidFill>
                  <a:srgbClr val="00B050"/>
                </a:solidFill>
              </a:rPr>
              <a:t>(</a:t>
            </a:r>
            <a:r>
              <a:rPr lang="en-US" sz="2800" b="1" dirty="0" err="1" smtClean="0">
                <a:solidFill>
                  <a:srgbClr val="00B050"/>
                </a:solidFill>
              </a:rPr>
              <a:t>num</a:t>
            </a:r>
            <a:r>
              <a:rPr lang="en-US" sz="2800" b="1" dirty="0" smtClean="0">
                <a:solidFill>
                  <a:srgbClr val="00B050"/>
                </a:solidFill>
              </a:rPr>
              <a:t>, </a:t>
            </a:r>
            <a:r>
              <a:rPr lang="en-US" sz="2800" b="1" dirty="0">
                <a:solidFill>
                  <a:srgbClr val="00B050"/>
                </a:solidFill>
              </a:rPr>
              <a:t>let) </a:t>
            </a:r>
            <a:r>
              <a:rPr lang="en-US" sz="2800" b="1" dirty="0">
                <a:solidFill>
                  <a:srgbClr val="FF0000"/>
                </a:solidFill>
              </a:rPr>
              <a:t>for </a:t>
            </a:r>
            <a:r>
              <a:rPr lang="en-US" sz="2800" b="1" dirty="0" err="1">
                <a:solidFill>
                  <a:srgbClr val="7030A0"/>
                </a:solidFill>
              </a:rPr>
              <a:t>num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in </a:t>
            </a:r>
            <a:r>
              <a:rPr lang="en-US" sz="2800" b="1" dirty="0" err="1">
                <a:solidFill>
                  <a:srgbClr val="7030A0"/>
                </a:solidFill>
              </a:rPr>
              <a:t>set_a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for </a:t>
            </a:r>
            <a:r>
              <a:rPr lang="en-US" sz="2800" b="1" dirty="0">
                <a:solidFill>
                  <a:srgbClr val="0070C0"/>
                </a:solidFill>
              </a:rPr>
              <a:t>let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b="1" dirty="0" err="1">
                <a:solidFill>
                  <a:srgbClr val="0070C0"/>
                </a:solidFill>
              </a:rPr>
              <a:t>set_b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296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We can turn any situation in which we’d write:</a:t>
            </a: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some_list</a:t>
            </a:r>
            <a:r>
              <a:rPr lang="en-US" sz="2800" b="1" dirty="0">
                <a:solidFill>
                  <a:srgbClr val="FF0000"/>
                </a:solidFill>
              </a:rPr>
              <a:t>  = []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for </a:t>
            </a:r>
            <a:r>
              <a:rPr lang="en-US" sz="2800" b="1" dirty="0">
                <a:solidFill>
                  <a:srgbClr val="7030A0"/>
                </a:solidFill>
              </a:rPr>
              <a:t>item1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b="1" dirty="0">
                <a:solidFill>
                  <a:srgbClr val="7030A0"/>
                </a:solidFill>
              </a:rPr>
              <a:t>sequence1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for </a:t>
            </a:r>
            <a:r>
              <a:rPr lang="en-US" sz="2800" b="1" dirty="0">
                <a:solidFill>
                  <a:srgbClr val="00B0F0"/>
                </a:solidFill>
              </a:rPr>
              <a:t>item2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b="1" dirty="0">
                <a:solidFill>
                  <a:srgbClr val="00B0F0"/>
                </a:solidFill>
              </a:rPr>
              <a:t>sequence2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</a:t>
            </a:r>
            <a:r>
              <a:rPr lang="en-US" sz="2800" b="1" dirty="0" err="1">
                <a:solidFill>
                  <a:srgbClr val="FF0000"/>
                </a:solidFill>
              </a:rPr>
              <a:t>some_list.append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&lt;item1 </a:t>
            </a:r>
            <a:r>
              <a:rPr lang="en-US" sz="2800" b="1" dirty="0">
                <a:solidFill>
                  <a:srgbClr val="00B050"/>
                </a:solidFill>
              </a:rPr>
              <a:t>&amp; </a:t>
            </a:r>
            <a:r>
              <a:rPr lang="en-US" sz="2800" b="1" dirty="0" smtClean="0">
                <a:solidFill>
                  <a:srgbClr val="00B050"/>
                </a:solidFill>
              </a:rPr>
              <a:t>item2 pattern&gt;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into:</a:t>
            </a:r>
          </a:p>
          <a:p>
            <a:pPr marL="118872" indent="0"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some_list</a:t>
            </a:r>
            <a:r>
              <a:rPr lang="en-US" sz="2200" b="1" dirty="0">
                <a:solidFill>
                  <a:srgbClr val="FF0000"/>
                </a:solidFill>
              </a:rPr>
              <a:t> = </a:t>
            </a:r>
            <a:r>
              <a:rPr lang="en-US" sz="2200" b="1" dirty="0" smtClean="0">
                <a:solidFill>
                  <a:srgbClr val="FF0000"/>
                </a:solidFill>
              </a:rPr>
              <a:t>[</a:t>
            </a:r>
            <a:r>
              <a:rPr lang="en-US" sz="2200" b="1" dirty="0">
                <a:solidFill>
                  <a:srgbClr val="00B050"/>
                </a:solidFill>
              </a:rPr>
              <a:t>&lt;item1 &amp; item2 pattern&gt;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for </a:t>
            </a:r>
            <a:r>
              <a:rPr lang="en-US" sz="2200" b="1" dirty="0">
                <a:solidFill>
                  <a:srgbClr val="7030A0"/>
                </a:solidFill>
              </a:rPr>
              <a:t>item1</a:t>
            </a:r>
            <a:r>
              <a:rPr lang="en-US" sz="2200" b="1" dirty="0">
                <a:solidFill>
                  <a:srgbClr val="FF0000"/>
                </a:solidFill>
              </a:rPr>
              <a:t> in </a:t>
            </a:r>
            <a:r>
              <a:rPr lang="en-US" sz="2200" b="1" dirty="0">
                <a:solidFill>
                  <a:srgbClr val="7030A0"/>
                </a:solidFill>
              </a:rPr>
              <a:t>seq1</a:t>
            </a:r>
            <a:r>
              <a:rPr lang="en-US" sz="2200" b="1" dirty="0">
                <a:solidFill>
                  <a:srgbClr val="FF0000"/>
                </a:solidFill>
              </a:rPr>
              <a:t> for </a:t>
            </a:r>
            <a:r>
              <a:rPr lang="en-US" sz="2200" b="1" dirty="0">
                <a:solidFill>
                  <a:srgbClr val="00B0F0"/>
                </a:solidFill>
              </a:rPr>
              <a:t>item2</a:t>
            </a:r>
            <a:r>
              <a:rPr lang="en-US" sz="2200" b="1" dirty="0">
                <a:solidFill>
                  <a:srgbClr val="FF0000"/>
                </a:solidFill>
              </a:rPr>
              <a:t> in </a:t>
            </a:r>
            <a:r>
              <a:rPr lang="en-US" sz="2200" b="1" dirty="0">
                <a:solidFill>
                  <a:srgbClr val="00B0F0"/>
                </a:solidFill>
              </a:rPr>
              <a:t>seq2</a:t>
            </a:r>
            <a:r>
              <a:rPr lang="en-US" sz="2200" b="1" dirty="0">
                <a:solidFill>
                  <a:srgbClr val="FF0000"/>
                </a:solidFill>
              </a:rPr>
              <a:t>]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69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File objects are sequences!</a:t>
            </a:r>
          </a:p>
          <a:p>
            <a:endParaRPr lang="en-US" dirty="0"/>
          </a:p>
          <a:p>
            <a:r>
              <a:rPr lang="en-US" dirty="0" smtClean="0"/>
              <a:t>Old:</a:t>
            </a:r>
          </a:p>
          <a:p>
            <a:pPr marL="118872" indent="0">
              <a:buNone/>
            </a:pPr>
            <a:r>
              <a:rPr lang="en-US" sz="3000" b="1" dirty="0" err="1">
                <a:solidFill>
                  <a:srgbClr val="FF0000"/>
                </a:solidFill>
              </a:rPr>
              <a:t>read_file</a:t>
            </a:r>
            <a:r>
              <a:rPr lang="en-US" sz="3000" b="1" dirty="0">
                <a:solidFill>
                  <a:srgbClr val="FF0000"/>
                </a:solidFill>
              </a:rPr>
              <a:t> = </a:t>
            </a:r>
            <a:r>
              <a:rPr lang="en-US" sz="3000" b="1" dirty="0">
                <a:solidFill>
                  <a:srgbClr val="7030A0"/>
                </a:solidFill>
              </a:rPr>
              <a:t>open("numbers.txt", "r")</a:t>
            </a:r>
          </a:p>
          <a:p>
            <a:pPr marL="118872" indent="0">
              <a:buNone/>
            </a:pPr>
            <a:r>
              <a:rPr lang="en-US" sz="3000" b="1" dirty="0" err="1">
                <a:solidFill>
                  <a:srgbClr val="FF0000"/>
                </a:solidFill>
              </a:rPr>
              <a:t>file_contents</a:t>
            </a:r>
            <a:r>
              <a:rPr lang="en-US" sz="3000" b="1" dirty="0">
                <a:solidFill>
                  <a:srgbClr val="FF0000"/>
                </a:solidFill>
              </a:rPr>
              <a:t> = </a:t>
            </a:r>
            <a:r>
              <a:rPr lang="en-US" sz="3000" b="1" dirty="0" err="1">
                <a:solidFill>
                  <a:srgbClr val="FF0000"/>
                </a:solidFill>
              </a:rPr>
              <a:t>read_file.readlines</a:t>
            </a:r>
            <a:r>
              <a:rPr lang="en-US" sz="30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print </a:t>
            </a:r>
            <a:r>
              <a:rPr lang="en-US" sz="3000" b="1" dirty="0" err="1">
                <a:solidFill>
                  <a:srgbClr val="FF0000"/>
                </a:solidFill>
              </a:rPr>
              <a:t>file_contents</a:t>
            </a:r>
            <a:endParaRPr lang="en-US" sz="3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000" b="1" dirty="0" err="1">
                <a:solidFill>
                  <a:srgbClr val="00B050"/>
                </a:solidFill>
              </a:rPr>
              <a:t>read_file.close</a:t>
            </a:r>
            <a:r>
              <a:rPr lang="en-US" sz="3000" b="1" dirty="0" smtClean="0">
                <a:solidFill>
                  <a:srgbClr val="00B050"/>
                </a:solidFill>
              </a:rPr>
              <a:t>()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New:</a:t>
            </a: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file_contents</a:t>
            </a:r>
            <a:r>
              <a:rPr lang="en-US" sz="2800" b="1" dirty="0">
                <a:solidFill>
                  <a:srgbClr val="FF0000"/>
                </a:solidFill>
              </a:rPr>
              <a:t> = [line for </a:t>
            </a:r>
            <a:r>
              <a:rPr lang="en-US" sz="2800" b="1" dirty="0">
                <a:solidFill>
                  <a:srgbClr val="7030A0"/>
                </a:solidFill>
              </a:rPr>
              <a:t>line </a:t>
            </a:r>
            <a:r>
              <a:rPr lang="en-US" sz="2800" b="1" dirty="0">
                <a:solidFill>
                  <a:srgbClr val="FF0000"/>
                </a:solidFill>
              </a:rPr>
              <a:t>in </a:t>
            </a:r>
            <a:r>
              <a:rPr lang="en-US" sz="2800" b="1" dirty="0">
                <a:solidFill>
                  <a:srgbClr val="7030A0"/>
                </a:solidFill>
              </a:rPr>
              <a:t>open("numbers.txt", "r")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print </a:t>
            </a:r>
            <a:r>
              <a:rPr lang="en-US" sz="2800" b="1" dirty="0" err="1" smtClean="0">
                <a:solidFill>
                  <a:srgbClr val="FF0000"/>
                </a:solidFill>
              </a:rPr>
              <a:t>file_contents</a:t>
            </a:r>
            <a:r>
              <a:rPr lang="en-US" sz="2800" b="1" dirty="0" smtClean="0">
                <a:solidFill>
                  <a:srgbClr val="FF0000"/>
                </a:solidFill>
              </a:rPr>
              <a:t>	    </a:t>
            </a:r>
            <a:r>
              <a:rPr lang="en-US" sz="2800" b="1" dirty="0" smtClean="0">
                <a:solidFill>
                  <a:srgbClr val="00B050"/>
                </a:solidFill>
              </a:rPr>
              <a:t>#note we don’t have to close this read!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7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Vowels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067800" cy="4625609"/>
          </a:xfrm>
        </p:spPr>
        <p:txBody>
          <a:bodyPr/>
          <a:lstStyle/>
          <a:p>
            <a:r>
              <a:rPr lang="en-US" dirty="0" smtClean="0"/>
              <a:t>Use list comprehensions to mimic this exchange: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Please enter a file name: words.txt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All words in the file:  ['The', 'quick', 'brown', 'fox', 'jumps', 'over', 'the', 'lazy', 'dog']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The words in the file that contain 2 or more vowels: ['quick', 'over</a:t>
            </a:r>
            <a:r>
              <a:rPr lang="en-US" sz="1800" b="1" dirty="0" smtClean="0">
                <a:solidFill>
                  <a:srgbClr val="00B050"/>
                </a:solidFill>
              </a:rPr>
              <a:t>']</a:t>
            </a:r>
          </a:p>
          <a:p>
            <a:pPr marL="118872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HINT: You can nest list comprehensions, since a list is a sequence!!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0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Vowels (Solution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067800" cy="4625609"/>
          </a:xfrm>
        </p:spPr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def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two_vowels</a:t>
            </a:r>
            <a:r>
              <a:rPr lang="en-US" sz="2400" b="1" dirty="0">
                <a:solidFill>
                  <a:srgbClr val="FF0000"/>
                </a:solidFill>
              </a:rPr>
              <a:t>(string</a:t>
            </a:r>
            <a:r>
              <a:rPr lang="en-US" sz="2400" b="1" dirty="0" smtClean="0">
                <a:solidFill>
                  <a:srgbClr val="FF0000"/>
                </a:solidFill>
              </a:rPr>
              <a:t>):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count = 0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for let in string: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if let in "</a:t>
            </a:r>
            <a:r>
              <a:rPr lang="en-US" sz="2400" b="1" dirty="0" err="1" smtClean="0">
                <a:solidFill>
                  <a:srgbClr val="FF0000"/>
                </a:solidFill>
              </a:rPr>
              <a:t>aeiou</a:t>
            </a:r>
            <a:r>
              <a:rPr lang="en-US" sz="2400" b="1" dirty="0" smtClean="0">
                <a:solidFill>
                  <a:srgbClr val="FF0000"/>
                </a:solidFill>
              </a:rPr>
              <a:t>":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 </a:t>
            </a:r>
            <a:r>
              <a:rPr lang="en-US" sz="2400" b="1" dirty="0">
                <a:solidFill>
                  <a:srgbClr val="FF0000"/>
                </a:solidFill>
              </a:rPr>
              <a:t>count += 1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return count &gt;= 2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file_name</a:t>
            </a:r>
            <a:r>
              <a:rPr lang="en-US" sz="2400" b="1" dirty="0">
                <a:solidFill>
                  <a:srgbClr val="FF0000"/>
                </a:solidFill>
              </a:rPr>
              <a:t> = </a:t>
            </a:r>
            <a:r>
              <a:rPr lang="en-US" sz="2400" b="1" dirty="0" err="1">
                <a:solidFill>
                  <a:srgbClr val="FF0000"/>
                </a:solidFill>
              </a:rPr>
              <a:t>raw_input</a:t>
            </a:r>
            <a:r>
              <a:rPr lang="en-US" sz="2400" b="1" dirty="0">
                <a:solidFill>
                  <a:srgbClr val="FF0000"/>
                </a:solidFill>
              </a:rPr>
              <a:t>("Please enter a file name: ")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all_words</a:t>
            </a:r>
            <a:r>
              <a:rPr lang="en-US" sz="2400" b="1" dirty="0">
                <a:solidFill>
                  <a:srgbClr val="FF0000"/>
                </a:solidFill>
              </a:rPr>
              <a:t> = [</a:t>
            </a:r>
            <a:r>
              <a:rPr lang="en-US" sz="2400" b="1" dirty="0" err="1">
                <a:solidFill>
                  <a:srgbClr val="FF0000"/>
                </a:solidFill>
              </a:rPr>
              <a:t>line.strip</a:t>
            </a:r>
            <a:r>
              <a:rPr lang="en-US" sz="2400" b="1" dirty="0">
                <a:solidFill>
                  <a:srgbClr val="FF0000"/>
                </a:solidFill>
              </a:rPr>
              <a:t>() for line in open(</a:t>
            </a:r>
            <a:r>
              <a:rPr lang="en-US" sz="2400" b="1" dirty="0" err="1">
                <a:solidFill>
                  <a:srgbClr val="FF0000"/>
                </a:solidFill>
              </a:rPr>
              <a:t>file_name</a:t>
            </a:r>
            <a:r>
              <a:rPr lang="en-US" sz="2400" b="1" dirty="0">
                <a:solidFill>
                  <a:srgbClr val="FF0000"/>
                </a:solidFill>
              </a:rPr>
              <a:t>, "r")]</a:t>
            </a:r>
          </a:p>
          <a:p>
            <a:pPr marL="118872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file_contents</a:t>
            </a:r>
            <a:r>
              <a:rPr lang="en-US" sz="2400" b="1" dirty="0">
                <a:solidFill>
                  <a:srgbClr val="FF0000"/>
                </a:solidFill>
              </a:rPr>
              <a:t> = [</a:t>
            </a:r>
            <a:r>
              <a:rPr lang="en-US" sz="2400" b="1" dirty="0" err="1">
                <a:solidFill>
                  <a:srgbClr val="FF0000"/>
                </a:solidFill>
              </a:rPr>
              <a:t>line.strip</a:t>
            </a:r>
            <a:r>
              <a:rPr lang="en-US" sz="2400" b="1" dirty="0">
                <a:solidFill>
                  <a:srgbClr val="FF0000"/>
                </a:solidFill>
              </a:rPr>
              <a:t>() for line in open(</a:t>
            </a:r>
            <a:r>
              <a:rPr lang="en-US" sz="2400" b="1" dirty="0" err="1">
                <a:solidFill>
                  <a:srgbClr val="FF0000"/>
                </a:solidFill>
              </a:rPr>
              <a:t>file_name</a:t>
            </a:r>
            <a:r>
              <a:rPr lang="en-US" sz="2400" b="1" dirty="0">
                <a:solidFill>
                  <a:srgbClr val="FF0000"/>
                </a:solidFill>
              </a:rPr>
              <a:t>, "r") \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         if </a:t>
            </a:r>
            <a:r>
              <a:rPr lang="en-US" sz="2400" b="1" dirty="0" err="1">
                <a:solidFill>
                  <a:srgbClr val="FF0000"/>
                </a:solidFill>
              </a:rPr>
              <a:t>two_vowels</a:t>
            </a:r>
            <a:r>
              <a:rPr lang="en-US" sz="2400" b="1" dirty="0">
                <a:solidFill>
                  <a:srgbClr val="FF0000"/>
                </a:solidFill>
              </a:rPr>
              <a:t>(line</a:t>
            </a:r>
            <a:r>
              <a:rPr lang="en-US" sz="2400" b="1" dirty="0" smtClean="0">
                <a:solidFill>
                  <a:srgbClr val="FF0000"/>
                </a:solidFill>
              </a:rPr>
              <a:t>)]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"All words in the file: ", </a:t>
            </a:r>
            <a:r>
              <a:rPr lang="en-US" sz="2400" b="1" dirty="0" err="1">
                <a:solidFill>
                  <a:srgbClr val="FF0000"/>
                </a:solidFill>
              </a:rPr>
              <a:t>all_words</a:t>
            </a: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"The words in the file that contain 2 or more vowels:", </a:t>
            </a:r>
            <a:r>
              <a:rPr lang="en-US" sz="2400" b="1" dirty="0" err="1">
                <a:solidFill>
                  <a:srgbClr val="FF0000"/>
                </a:solidFill>
              </a:rPr>
              <a:t>file_contents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47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184&quot;&gt;&lt;property id=&quot;20148&quot; value=&quot;5&quot;/&gt;&lt;property id=&quot;20300&quot; value=&quot;Slide 3 - &amp;quot;List Comprehensions&amp;quot;&quot;/&gt;&lt;property id=&quot;20307&quot; value=&quot;610&quot;/&gt;&lt;/object&gt;&lt;object type=&quot;3&quot; unique_id=&quot;10185&quot;&gt;&lt;property id=&quot;20148&quot; value=&quot;5&quot;/&gt;&lt;property id=&quot;20300&quot; value=&quot;Slide 4 - &amp;quot;List Comprehensions&amp;quot;&quot;/&gt;&lt;property id=&quot;20307&quot; value=&quot;612&quot;/&gt;&lt;/object&gt;&lt;object type=&quot;3&quot; unique_id=&quot;10186&quot;&gt;&lt;property id=&quot;20148&quot; value=&quot;5&quot;/&gt;&lt;property id=&quot;20300&quot; value=&quot;Slide 5 - &amp;quot;List Comprehensions&amp;quot;&quot;/&gt;&lt;property id=&quot;20307&quot; value=&quot;618&quot;/&gt;&lt;/object&gt;&lt;object type=&quot;3&quot; unique_id=&quot;10187&quot;&gt;&lt;property id=&quot;20148&quot; value=&quot;5&quot;/&gt;&lt;property id=&quot;20300&quot; value=&quot;Slide 6 - &amp;quot;List Comprehensions&amp;quot;&quot;/&gt;&lt;property id=&quot;20307&quot; value=&quot;619&quot;/&gt;&lt;/object&gt;&lt;object type=&quot;3&quot; unique_id=&quot;10188&quot;&gt;&lt;property id=&quot;20148&quot; value=&quot;5&quot;/&gt;&lt;property id=&quot;20300&quot; value=&quot;Slide 7 - &amp;quot;List Comprehensions&amp;quot;&quot;/&gt;&lt;property id=&quot;20307&quot; value=&quot;624&quot;/&gt;&lt;/object&gt;&lt;object type=&quot;3&quot; unique_id=&quot;10189&quot;&gt;&lt;property id=&quot;20148&quot; value=&quot;5&quot;/&gt;&lt;property id=&quot;20300&quot; value=&quot;Slide 8 - &amp;quot;Two Vowels (Group Work)&amp;quot;&quot;/&gt;&lt;property id=&quot;20307&quot; value=&quot;625&quot;/&gt;&lt;/object&gt;&lt;object type=&quot;3&quot; unique_id=&quot;10190&quot;&gt;&lt;property id=&quot;20148&quot; value=&quot;5&quot;/&gt;&lt;property id=&quot;20300&quot; value=&quot;Slide 9 - &amp;quot;Two Vowels (Solution 1)&amp;quot;&quot;/&gt;&lt;property id=&quot;20307&quot; value=&quot;626&quot;/&gt;&lt;/object&gt;&lt;object type=&quot;3&quot; unique_id=&quot;10191&quot;&gt;&lt;property id=&quot;20148&quot; value=&quot;5&quot;/&gt;&lt;property id=&quot;20300&quot; value=&quot;Slide 10 - &amp;quot;Two Vowels (Solution 2)&amp;quot;&quot;/&gt;&lt;property id=&quot;20307&quot; value=&quot;627&quot;/&gt;&lt;/object&gt;&lt;object type=&quot;3&quot; unique_id=&quot;10192&quot;&gt;&lt;property id=&quot;20148&quot; value=&quot;5&quot;/&gt;&lt;property id=&quot;20300&quot; value=&quot;Slide 11 - &amp;quot;List Comprehensions&amp;quot;&quot;/&gt;&lt;property id=&quot;20307&quot; value=&quot;628&quot;/&gt;&lt;/object&gt;&lt;object type=&quot;3&quot; unique_id=&quot;10193&quot;&gt;&lt;property id=&quot;20148&quot; value=&quot;5&quot;/&gt;&lt;property id=&quot;20300&quot; value=&quot;Slide 12 - &amp;quot;List Comprehensions&amp;quot;&quot;/&gt;&lt;property id=&quot;20307&quot; value=&quot;629&quot;/&gt;&lt;/object&gt;&lt;object type=&quot;3&quot; unique_id=&quot;10194&quot;&gt;&lt;property id=&quot;20148&quot; value=&quot;5&quot;/&gt;&lt;property id=&quot;20300&quot; value=&quot;Slide 13 - &amp;quot;List Comprehensions&amp;quot;&quot;/&gt;&lt;property id=&quot;20307&quot; value=&quot;630&quot;/&gt;&lt;/object&gt;&lt;object type=&quot;3&quot; unique_id=&quot;10195&quot;&gt;&lt;property id=&quot;20148&quot; value=&quot;5&quot;/&gt;&lt;property id=&quot;20300&quot; value=&quot;Slide 14 - &amp;quot;Censorship (Group Work)&amp;quot;&quot;/&gt;&lt;property id=&quot;20307&quot; value=&quot;631&quot;/&gt;&lt;/object&gt;&lt;object type=&quot;3&quot; unique_id=&quot;10196&quot;&gt;&lt;property id=&quot;20148&quot; value=&quot;5&quot;/&gt;&lt;property id=&quot;20300&quot; value=&quot;Slide 15 - &amp;quot;Censorship (Solution)&amp;quot;&quot;/&gt;&lt;property id=&quot;20307&quot; value=&quot;632&quot;/&gt;&lt;/object&gt;&lt;object type=&quot;3&quot; unique_id=&quot;10197&quot;&gt;&lt;property id=&quot;20148&quot; value=&quot;5&quot;/&gt;&lt;property id=&quot;20300&quot; value=&quot;Slide 16 - &amp;quot;L337 5p34k (Group Work)&amp;quot;&quot;/&gt;&lt;property id=&quot;20307&quot; value=&quot;634&quot;/&gt;&lt;/object&gt;&lt;object type=&quot;3&quot; unique_id=&quot;10198&quot;&gt;&lt;property id=&quot;20148&quot; value=&quot;5&quot;/&gt;&lt;property id=&quot;20300&quot; value=&quot;Slide 17 - &amp;quot;L337 5p34k (Solution 1)&amp;quot;&quot;/&gt;&lt;property id=&quot;20307&quot; value=&quot;633&quot;/&gt;&lt;/object&gt;&lt;object type=&quot;3&quot; unique_id=&quot;10199&quot;&gt;&lt;property id=&quot;20148&quot; value=&quot;5&quot;/&gt;&lt;property id=&quot;20300&quot; value=&quot;Slide 19 - &amp;quot;Questions?&amp;quot;&quot;/&gt;&lt;property id=&quot;20307&quot; value=&quot;552&quot;/&gt;&lt;/object&gt;&lt;object type=&quot;3&quot; unique_id=&quot;10316&quot;&gt;&lt;property id=&quot;20148&quot; value=&quot;5&quot;/&gt;&lt;property id=&quot;20300&quot; value=&quot;Slide 2 - &amp;quot;Test for Tomorrow&amp;quot;&quot;/&gt;&lt;property id=&quot;20307&quot; value=&quot;635&quot;/&gt;&lt;/object&gt;&lt;object type=&quot;3&quot; unique_id=&quot;10377&quot;&gt;&lt;property id=&quot;20148&quot; value=&quot;5&quot;/&gt;&lt;property id=&quot;20300&quot; value=&quot;Slide 18 - &amp;quot;L337 5p34k (Solution 2)&amp;quot;&quot;/&gt;&lt;property id=&quot;20307&quot; value=&quot;63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1010</TotalTime>
  <Words>963</Words>
  <Application>Microsoft Office PowerPoint</Application>
  <PresentationFormat>On-screen Show (4:3)</PresentationFormat>
  <Paragraphs>178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I211 – Information Infrastructure II</vt:lpstr>
      <vt:lpstr>Test for Tomorrow</vt:lpstr>
      <vt:lpstr>List Comprehensions</vt:lpstr>
      <vt:lpstr>List Comprehensions</vt:lpstr>
      <vt:lpstr>List Comprehensions</vt:lpstr>
      <vt:lpstr>List Comprehensions</vt:lpstr>
      <vt:lpstr>List Comprehensions</vt:lpstr>
      <vt:lpstr>Two Vowels (Group Work)</vt:lpstr>
      <vt:lpstr>Two Vowels (Solution 1)</vt:lpstr>
      <vt:lpstr>Two Vowels (Solution 2)</vt:lpstr>
      <vt:lpstr>List Comprehensions</vt:lpstr>
      <vt:lpstr>List Comprehensions</vt:lpstr>
      <vt:lpstr>List Comprehensions</vt:lpstr>
      <vt:lpstr>Censorship (Group Work)</vt:lpstr>
      <vt:lpstr>Censorship (Solution)</vt:lpstr>
      <vt:lpstr>L337 5p34k (Group Work)</vt:lpstr>
      <vt:lpstr>L337 5p34k (Solution 1)</vt:lpstr>
      <vt:lpstr>L337 5p34k (Solution 2)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IU Student</cp:lastModifiedBy>
  <cp:revision>124</cp:revision>
  <dcterms:created xsi:type="dcterms:W3CDTF">2011-05-09T18:33:34Z</dcterms:created>
  <dcterms:modified xsi:type="dcterms:W3CDTF">2014-06-30T18:42:04Z</dcterms:modified>
</cp:coreProperties>
</file>