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8"/>
  </p:notesMasterIdLst>
  <p:sldIdLst>
    <p:sldId id="256" r:id="rId2"/>
    <p:sldId id="440" r:id="rId3"/>
    <p:sldId id="400" r:id="rId4"/>
    <p:sldId id="401" r:id="rId5"/>
    <p:sldId id="402" r:id="rId6"/>
    <p:sldId id="403" r:id="rId7"/>
    <p:sldId id="422" r:id="rId8"/>
    <p:sldId id="404" r:id="rId9"/>
    <p:sldId id="405" r:id="rId10"/>
    <p:sldId id="406" r:id="rId11"/>
    <p:sldId id="430" r:id="rId12"/>
    <p:sldId id="407" r:id="rId13"/>
    <p:sldId id="413" r:id="rId14"/>
    <p:sldId id="423" r:id="rId15"/>
    <p:sldId id="431" r:id="rId16"/>
    <p:sldId id="432" r:id="rId17"/>
    <p:sldId id="424" r:id="rId18"/>
    <p:sldId id="425" r:id="rId19"/>
    <p:sldId id="426" r:id="rId20"/>
    <p:sldId id="415" r:id="rId21"/>
    <p:sldId id="414" r:id="rId22"/>
    <p:sldId id="433" r:id="rId23"/>
    <p:sldId id="434" r:id="rId24"/>
    <p:sldId id="435" r:id="rId25"/>
    <p:sldId id="416" r:id="rId26"/>
    <p:sldId id="417" r:id="rId27"/>
    <p:sldId id="418" r:id="rId28"/>
    <p:sldId id="419" r:id="rId29"/>
    <p:sldId id="436" r:id="rId30"/>
    <p:sldId id="420" r:id="rId31"/>
    <p:sldId id="437" r:id="rId32"/>
    <p:sldId id="421" r:id="rId33"/>
    <p:sldId id="427" r:id="rId34"/>
    <p:sldId id="438" r:id="rId35"/>
    <p:sldId id="439" r:id="rId36"/>
    <p:sldId id="399" r:id="rId37"/>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65" autoAdjust="0"/>
    <p:restoredTop sz="94660"/>
  </p:normalViewPr>
  <p:slideViewPr>
    <p:cSldViewPr>
      <p:cViewPr varScale="1">
        <p:scale>
          <a:sx n="103" d="100"/>
          <a:sy n="103" d="100"/>
        </p:scale>
        <p:origin x="-5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549CDE-B13E-43DC-A829-B8864F4F0BD1}" type="datetimeFigureOut">
              <a:rPr lang="en-US" smtClean="0"/>
              <a:t>7/2/2014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1555F-F8B5-40C5-AD48-CE1B220BE669}" type="slidenum">
              <a:rPr lang="en-US" smtClean="0"/>
              <a:t>‹#›</a:t>
            </a:fld>
            <a:endParaRPr lang="en-US"/>
          </a:p>
        </p:txBody>
      </p:sp>
    </p:spTree>
    <p:extLst>
      <p:ext uri="{BB962C8B-B14F-4D97-AF65-F5344CB8AC3E}">
        <p14:creationId xmlns:p14="http://schemas.microsoft.com/office/powerpoint/2010/main" val="8737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6D9610AF-C20C-4E41-8441-123C9F75F55A}"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65B08-0F37-450F-AF48-64C5F483915F}"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9610AF-C20C-4E41-8441-123C9F75F55A}"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9610AF-C20C-4E41-8441-123C9F75F55A}" type="datetimeFigureOut">
              <a:rPr lang="en-US" smtClean="0"/>
              <a:t>7/2/2014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9610AF-C20C-4E41-8441-123C9F75F55A}"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9610AF-C20C-4E41-8441-123C9F75F55A}" type="datetimeFigureOut">
              <a:rPr lang="en-US" smtClean="0"/>
              <a:t>7/2/2014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65B08-0F37-450F-AF48-64C5F483915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9610AF-C20C-4E41-8441-123C9F75F55A}"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9610AF-C20C-4E41-8441-123C9F75F55A}" type="datetimeFigureOut">
              <a:rPr lang="en-US" smtClean="0"/>
              <a:t>7/2/2014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9610AF-C20C-4E41-8441-123C9F75F55A}" type="datetimeFigureOut">
              <a:rPr lang="en-US" smtClean="0"/>
              <a:t>7/2/2014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610AF-C20C-4E41-8441-123C9F75F55A}" type="datetimeFigureOut">
              <a:rPr lang="en-US" smtClean="0"/>
              <a:t>7/2/2014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865B08-0F37-450F-AF48-64C5F48391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9610AF-C20C-4E41-8441-123C9F75F55A}" type="datetimeFigureOut">
              <a:rPr lang="en-US" smtClean="0"/>
              <a:t>7/2/2014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65B08-0F37-450F-AF48-64C5F483915F}"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D9610AF-C20C-4E41-8441-123C9F75F55A}" type="datetimeFigureOut">
              <a:rPr lang="en-US" smtClean="0"/>
              <a:t>7/2/2014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1865B08-0F37-450F-AF48-64C5F483915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D9610AF-C20C-4E41-8441-123C9F75F55A}" type="datetimeFigureOut">
              <a:rPr lang="en-US" smtClean="0"/>
              <a:t>7/2/2014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1865B08-0F37-450F-AF48-64C5F48391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ocs.python.org/library/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I211 – Information Infrastructure II</a:t>
            </a:r>
            <a:endParaRPr lang="en-US" dirty="0"/>
          </a:p>
        </p:txBody>
      </p:sp>
      <p:sp>
        <p:nvSpPr>
          <p:cNvPr id="3" name="Subtitle 2"/>
          <p:cNvSpPr>
            <a:spLocks noGrp="1"/>
          </p:cNvSpPr>
          <p:nvPr>
            <p:ph type="subTitle" idx="1"/>
          </p:nvPr>
        </p:nvSpPr>
        <p:spPr/>
        <p:txBody>
          <a:bodyPr/>
          <a:lstStyle/>
          <a:p>
            <a:r>
              <a:rPr lang="en-US" dirty="0" smtClean="0"/>
              <a:t>Lecture 7</a:t>
            </a:r>
            <a:endParaRPr lang="en-US" dirty="0"/>
          </a:p>
        </p:txBody>
      </p:sp>
    </p:spTree>
    <p:extLst>
      <p:ext uri="{BB962C8B-B14F-4D97-AF65-F5344CB8AC3E}">
        <p14:creationId xmlns:p14="http://schemas.microsoft.com/office/powerpoint/2010/main" val="2160707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Module (sys)</a:t>
            </a:r>
            <a:endParaRPr lang="en-US" dirty="0"/>
          </a:p>
        </p:txBody>
      </p:sp>
      <p:sp>
        <p:nvSpPr>
          <p:cNvPr id="3" name="Content Placeholder 2"/>
          <p:cNvSpPr>
            <a:spLocks noGrp="1"/>
          </p:cNvSpPr>
          <p:nvPr>
            <p:ph idx="1"/>
          </p:nvPr>
        </p:nvSpPr>
        <p:spPr/>
        <p:txBody>
          <a:bodyPr/>
          <a:lstStyle/>
          <a:p>
            <a:r>
              <a:rPr lang="en-US" dirty="0" err="1" smtClean="0">
                <a:solidFill>
                  <a:srgbClr val="FF0000"/>
                </a:solidFill>
              </a:rPr>
              <a:t>sys.path</a:t>
            </a:r>
            <a:r>
              <a:rPr lang="en-US" dirty="0" smtClean="0"/>
              <a:t> is a list of the paths Python searches when loading modules (in addition to the current working directory)</a:t>
            </a:r>
          </a:p>
          <a:p>
            <a:endParaRPr lang="en-US" dirty="0"/>
          </a:p>
          <a:p>
            <a:pPr marL="118872" indent="0">
              <a:buNone/>
            </a:pPr>
            <a:r>
              <a:rPr lang="en-US" b="1" dirty="0">
                <a:solidFill>
                  <a:srgbClr val="FF0000"/>
                </a:solidFill>
              </a:rPr>
              <a:t>import sys</a:t>
            </a:r>
          </a:p>
          <a:p>
            <a:pPr marL="118872" indent="0">
              <a:buNone/>
            </a:pPr>
            <a:endParaRPr lang="en-US" b="1" dirty="0">
              <a:solidFill>
                <a:srgbClr val="FF0000"/>
              </a:solidFill>
            </a:endParaRPr>
          </a:p>
          <a:p>
            <a:pPr marL="118872" indent="0">
              <a:buNone/>
            </a:pPr>
            <a:r>
              <a:rPr lang="en-US" b="1" dirty="0">
                <a:solidFill>
                  <a:srgbClr val="FF0000"/>
                </a:solidFill>
              </a:rPr>
              <a:t>for </a:t>
            </a:r>
            <a:r>
              <a:rPr lang="en-US" b="1" dirty="0" err="1">
                <a:solidFill>
                  <a:srgbClr val="FF0000"/>
                </a:solidFill>
              </a:rPr>
              <a:t>i</a:t>
            </a:r>
            <a:r>
              <a:rPr lang="en-US" b="1" dirty="0">
                <a:solidFill>
                  <a:srgbClr val="FF0000"/>
                </a:solidFill>
              </a:rPr>
              <a:t> in </a:t>
            </a:r>
            <a:r>
              <a:rPr lang="en-US" b="1" dirty="0" err="1">
                <a:solidFill>
                  <a:srgbClr val="FF0000"/>
                </a:solidFill>
              </a:rPr>
              <a:t>sys.path</a:t>
            </a:r>
            <a:r>
              <a:rPr lang="en-US" b="1" dirty="0">
                <a:solidFill>
                  <a:srgbClr val="FF0000"/>
                </a:solidFill>
              </a:rPr>
              <a:t>:</a:t>
            </a:r>
          </a:p>
          <a:p>
            <a:pPr marL="118872" indent="0">
              <a:buNone/>
            </a:pPr>
            <a:r>
              <a:rPr lang="en-US" b="1" dirty="0">
                <a:solidFill>
                  <a:srgbClr val="FF0000"/>
                </a:solidFill>
              </a:rPr>
              <a:t>    </a:t>
            </a:r>
            <a:r>
              <a:rPr lang="en-US" b="1" dirty="0" smtClean="0">
                <a:solidFill>
                  <a:srgbClr val="FF0000"/>
                </a:solidFill>
              </a:rPr>
              <a:t>print </a:t>
            </a:r>
            <a:r>
              <a:rPr lang="en-US" b="1" dirty="0" err="1" smtClean="0">
                <a:solidFill>
                  <a:srgbClr val="FF0000"/>
                </a:solidFill>
              </a:rPr>
              <a:t>i</a:t>
            </a:r>
            <a:endParaRPr lang="en-US" b="1" dirty="0">
              <a:solidFill>
                <a:srgbClr val="FF0000"/>
              </a:solidFill>
            </a:endParaRPr>
          </a:p>
        </p:txBody>
      </p:sp>
      <p:sp>
        <p:nvSpPr>
          <p:cNvPr id="4" name="TextBox 3"/>
          <p:cNvSpPr txBox="1"/>
          <p:nvPr/>
        </p:nvSpPr>
        <p:spPr>
          <a:xfrm>
            <a:off x="4724400" y="3505200"/>
            <a:ext cx="3962400" cy="2862322"/>
          </a:xfrm>
          <a:prstGeom prst="rect">
            <a:avLst/>
          </a:prstGeom>
          <a:noFill/>
        </p:spPr>
        <p:txBody>
          <a:bodyPr wrap="square" rtlCol="0">
            <a:spAutoFit/>
          </a:bodyPr>
          <a:lstStyle/>
          <a:p>
            <a:r>
              <a:rPr lang="en-US" b="1" dirty="0">
                <a:solidFill>
                  <a:srgbClr val="00B050"/>
                </a:solidFill>
              </a:rPr>
              <a:t>&gt;&gt;&gt; </a:t>
            </a:r>
          </a:p>
          <a:p>
            <a:r>
              <a:rPr lang="en-US" b="1" dirty="0">
                <a:solidFill>
                  <a:srgbClr val="00B050"/>
                </a:solidFill>
              </a:rPr>
              <a:t>C:/Users/J/Desktop</a:t>
            </a:r>
          </a:p>
          <a:p>
            <a:r>
              <a:rPr lang="en-US" b="1" dirty="0">
                <a:solidFill>
                  <a:srgbClr val="00B050"/>
                </a:solidFill>
              </a:rPr>
              <a:t>C:\Python27\Lib\idlelib</a:t>
            </a:r>
          </a:p>
          <a:p>
            <a:r>
              <a:rPr lang="en-US" b="1" dirty="0">
                <a:solidFill>
                  <a:srgbClr val="00B050"/>
                </a:solidFill>
              </a:rPr>
              <a:t>C:\Windows\system32\python27.zip</a:t>
            </a:r>
          </a:p>
          <a:p>
            <a:r>
              <a:rPr lang="en-US" b="1" dirty="0">
                <a:solidFill>
                  <a:srgbClr val="00B050"/>
                </a:solidFill>
              </a:rPr>
              <a:t>C:\Python27\DLLs</a:t>
            </a:r>
          </a:p>
          <a:p>
            <a:r>
              <a:rPr lang="en-US" b="1" dirty="0">
                <a:solidFill>
                  <a:srgbClr val="00B050"/>
                </a:solidFill>
              </a:rPr>
              <a:t>C:\Python27\lib</a:t>
            </a:r>
          </a:p>
          <a:p>
            <a:r>
              <a:rPr lang="en-US" b="1" dirty="0">
                <a:solidFill>
                  <a:srgbClr val="00B050"/>
                </a:solidFill>
              </a:rPr>
              <a:t>C:\Python27\lib\plat-win</a:t>
            </a:r>
          </a:p>
          <a:p>
            <a:r>
              <a:rPr lang="en-US" b="1" dirty="0">
                <a:solidFill>
                  <a:srgbClr val="00B050"/>
                </a:solidFill>
              </a:rPr>
              <a:t>C:\Python27\lib\lib-tk</a:t>
            </a:r>
          </a:p>
          <a:p>
            <a:r>
              <a:rPr lang="en-US" b="1" dirty="0">
                <a:solidFill>
                  <a:srgbClr val="00B050"/>
                </a:solidFill>
              </a:rPr>
              <a:t>C:\Python27</a:t>
            </a:r>
          </a:p>
          <a:p>
            <a:r>
              <a:rPr lang="en-US" b="1" dirty="0">
                <a:solidFill>
                  <a:srgbClr val="00B050"/>
                </a:solidFill>
              </a:rPr>
              <a:t>C:\Python27\lib\site-packages</a:t>
            </a:r>
          </a:p>
        </p:txBody>
      </p:sp>
    </p:spTree>
    <p:extLst>
      <p:ext uri="{BB962C8B-B14F-4D97-AF65-F5344CB8AC3E}">
        <p14:creationId xmlns:p14="http://schemas.microsoft.com/office/powerpoint/2010/main" val="422733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Module (sys)</a:t>
            </a:r>
            <a:endParaRPr lang="en-US" dirty="0"/>
          </a:p>
        </p:txBody>
      </p:sp>
      <p:sp>
        <p:nvSpPr>
          <p:cNvPr id="3" name="Content Placeholder 2"/>
          <p:cNvSpPr>
            <a:spLocks noGrp="1"/>
          </p:cNvSpPr>
          <p:nvPr>
            <p:ph idx="1"/>
          </p:nvPr>
        </p:nvSpPr>
        <p:spPr>
          <a:xfrm>
            <a:off x="457200" y="1775191"/>
            <a:ext cx="8229600" cy="3939809"/>
          </a:xfrm>
        </p:spPr>
        <p:txBody>
          <a:bodyPr>
            <a:normAutofit fontScale="77500" lnSpcReduction="20000"/>
          </a:bodyPr>
          <a:lstStyle/>
          <a:p>
            <a:r>
              <a:rPr lang="en-US" sz="3600" dirty="0" err="1" smtClean="0">
                <a:solidFill>
                  <a:srgbClr val="FF0000"/>
                </a:solidFill>
              </a:rPr>
              <a:t>sys.platform</a:t>
            </a:r>
            <a:r>
              <a:rPr lang="en-US" sz="3600" dirty="0" smtClean="0"/>
              <a:t> gives basic information about the current operating system</a:t>
            </a:r>
          </a:p>
          <a:p>
            <a:endParaRPr lang="en-US" sz="3600" dirty="0" smtClean="0"/>
          </a:p>
          <a:p>
            <a:r>
              <a:rPr lang="en-US" sz="3600" dirty="0" err="1" smtClean="0">
                <a:solidFill>
                  <a:srgbClr val="FF0000"/>
                </a:solidFill>
              </a:rPr>
              <a:t>sys.version</a:t>
            </a:r>
            <a:r>
              <a:rPr lang="en-US" sz="3600" dirty="0" smtClean="0"/>
              <a:t> </a:t>
            </a:r>
            <a:r>
              <a:rPr lang="en-US" sz="3600" dirty="0"/>
              <a:t>gives </a:t>
            </a:r>
            <a:r>
              <a:rPr lang="en-US" sz="3600" dirty="0" smtClean="0"/>
              <a:t>information </a:t>
            </a:r>
            <a:r>
              <a:rPr lang="en-US" sz="3600" dirty="0"/>
              <a:t>about the current </a:t>
            </a:r>
            <a:r>
              <a:rPr lang="en-US" sz="3600" dirty="0" smtClean="0"/>
              <a:t>version of Python</a:t>
            </a:r>
            <a:endParaRPr lang="en-US" sz="3600" dirty="0"/>
          </a:p>
          <a:p>
            <a:endParaRPr lang="en-US" dirty="0" smtClean="0"/>
          </a:p>
          <a:p>
            <a:endParaRPr lang="en-US" dirty="0"/>
          </a:p>
          <a:p>
            <a:pPr marL="118872" indent="0">
              <a:buNone/>
            </a:pPr>
            <a:r>
              <a:rPr lang="sv-SE" b="1" dirty="0">
                <a:solidFill>
                  <a:srgbClr val="FF0000"/>
                </a:solidFill>
              </a:rPr>
              <a:t>import sys</a:t>
            </a:r>
          </a:p>
          <a:p>
            <a:pPr marL="118872" indent="0">
              <a:buNone/>
            </a:pPr>
            <a:endParaRPr lang="sv-SE" b="1" dirty="0">
              <a:solidFill>
                <a:srgbClr val="FF0000"/>
              </a:solidFill>
            </a:endParaRPr>
          </a:p>
          <a:p>
            <a:pPr marL="118872" indent="0">
              <a:buNone/>
            </a:pPr>
            <a:r>
              <a:rPr lang="sv-SE" b="1" dirty="0">
                <a:solidFill>
                  <a:srgbClr val="FF0000"/>
                </a:solidFill>
              </a:rPr>
              <a:t>print "OS:", sys.platform</a:t>
            </a:r>
          </a:p>
          <a:p>
            <a:pPr marL="118872" indent="0">
              <a:buNone/>
            </a:pPr>
            <a:r>
              <a:rPr lang="sv-SE" b="1" dirty="0">
                <a:solidFill>
                  <a:srgbClr val="FF0000"/>
                </a:solidFill>
              </a:rPr>
              <a:t>print "Python:", sys.version</a:t>
            </a:r>
            <a:endParaRPr lang="en-US" b="1" dirty="0">
              <a:solidFill>
                <a:srgbClr val="FF0000"/>
              </a:solidFill>
            </a:endParaRPr>
          </a:p>
        </p:txBody>
      </p:sp>
      <p:sp>
        <p:nvSpPr>
          <p:cNvPr id="4" name="TextBox 3"/>
          <p:cNvSpPr txBox="1"/>
          <p:nvPr/>
        </p:nvSpPr>
        <p:spPr>
          <a:xfrm>
            <a:off x="533400" y="5546549"/>
            <a:ext cx="8229600" cy="923330"/>
          </a:xfrm>
          <a:prstGeom prst="rect">
            <a:avLst/>
          </a:prstGeom>
          <a:noFill/>
        </p:spPr>
        <p:txBody>
          <a:bodyPr wrap="square" rtlCol="0">
            <a:spAutoFit/>
          </a:bodyPr>
          <a:lstStyle/>
          <a:p>
            <a:r>
              <a:rPr lang="en-US" b="1" dirty="0">
                <a:solidFill>
                  <a:srgbClr val="00B050"/>
                </a:solidFill>
              </a:rPr>
              <a:t>&gt;&gt;&gt; </a:t>
            </a:r>
          </a:p>
          <a:p>
            <a:r>
              <a:rPr lang="en-US" b="1" dirty="0">
                <a:solidFill>
                  <a:srgbClr val="00B050"/>
                </a:solidFill>
              </a:rPr>
              <a:t>OS: win32</a:t>
            </a:r>
          </a:p>
          <a:p>
            <a:r>
              <a:rPr lang="en-US" b="1" dirty="0">
                <a:solidFill>
                  <a:srgbClr val="00B050"/>
                </a:solidFill>
              </a:rPr>
              <a:t>Python: 2.7.7 (default, Jun  1 2014, 14:21:57) [MSC v.1500 64 bit (AMD64)</a:t>
            </a:r>
          </a:p>
        </p:txBody>
      </p:sp>
    </p:spTree>
    <p:extLst>
      <p:ext uri="{BB962C8B-B14F-4D97-AF65-F5344CB8AC3E}">
        <p14:creationId xmlns:p14="http://schemas.microsoft.com/office/powerpoint/2010/main" val="2019159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a:t>
            </a:r>
            <a:endParaRPr lang="en-US" dirty="0"/>
          </a:p>
        </p:txBody>
      </p:sp>
      <p:sp>
        <p:nvSpPr>
          <p:cNvPr id="3" name="Content Placeholder 2"/>
          <p:cNvSpPr>
            <a:spLocks noGrp="1"/>
          </p:cNvSpPr>
          <p:nvPr>
            <p:ph idx="1"/>
          </p:nvPr>
        </p:nvSpPr>
        <p:spPr>
          <a:xfrm>
            <a:off x="457200" y="1775191"/>
            <a:ext cx="8229600" cy="4625609"/>
          </a:xfrm>
        </p:spPr>
        <p:txBody>
          <a:bodyPr>
            <a:normAutofit fontScale="92500" lnSpcReduction="20000"/>
          </a:bodyPr>
          <a:lstStyle/>
          <a:p>
            <a:r>
              <a:rPr lang="en-US" dirty="0" smtClean="0"/>
              <a:t>If you’re not sure what a module has, try this:</a:t>
            </a:r>
          </a:p>
          <a:p>
            <a:endParaRPr lang="en-US" dirty="0"/>
          </a:p>
          <a:p>
            <a:pPr marL="118872" indent="0">
              <a:buNone/>
            </a:pPr>
            <a:r>
              <a:rPr lang="en-US" b="1" dirty="0" smtClean="0">
                <a:solidFill>
                  <a:srgbClr val="FF0000"/>
                </a:solidFill>
              </a:rPr>
              <a:t>	print </a:t>
            </a:r>
            <a:r>
              <a:rPr lang="en-US" b="1" dirty="0" err="1" smtClean="0">
                <a:solidFill>
                  <a:srgbClr val="FF0000"/>
                </a:solidFill>
              </a:rPr>
              <a:t>dir</a:t>
            </a:r>
            <a:r>
              <a:rPr lang="en-US" b="1" dirty="0" smtClean="0">
                <a:solidFill>
                  <a:srgbClr val="FF0000"/>
                </a:solidFill>
              </a:rPr>
              <a:t>([module name])</a:t>
            </a:r>
          </a:p>
          <a:p>
            <a:pPr marL="118872" indent="0">
              <a:buNone/>
            </a:pPr>
            <a:endParaRPr lang="en-US" dirty="0" smtClean="0"/>
          </a:p>
          <a:p>
            <a:r>
              <a:rPr lang="en-US" dirty="0" smtClean="0"/>
              <a:t>This gives you a list with all the objects and functions in the module. Make sure you import the module first!</a:t>
            </a:r>
          </a:p>
          <a:p>
            <a:pPr marL="118872" indent="0">
              <a:buNone/>
            </a:pPr>
            <a:endParaRPr lang="en-US" dirty="0"/>
          </a:p>
          <a:p>
            <a:pPr marL="118872" indent="0">
              <a:buNone/>
            </a:pPr>
            <a:r>
              <a:rPr lang="en-US" b="1" dirty="0" smtClean="0">
                <a:solidFill>
                  <a:srgbClr val="FF0000"/>
                </a:solidFill>
              </a:rPr>
              <a:t>	print help([module name])</a:t>
            </a:r>
          </a:p>
          <a:p>
            <a:pPr marL="118872" indent="0">
              <a:buNone/>
            </a:pPr>
            <a:endParaRPr lang="en-US" dirty="0"/>
          </a:p>
          <a:p>
            <a:r>
              <a:rPr lang="en-US" dirty="0" smtClean="0"/>
              <a:t>This gives you a (very) detailed breakdown of the module. </a:t>
            </a:r>
            <a:endParaRPr lang="en-US" dirty="0">
              <a:solidFill>
                <a:srgbClr val="7030A0"/>
              </a:solidFill>
            </a:endParaRPr>
          </a:p>
        </p:txBody>
      </p:sp>
    </p:spTree>
    <p:extLst>
      <p:ext uri="{BB962C8B-B14F-4D97-AF65-F5344CB8AC3E}">
        <p14:creationId xmlns:p14="http://schemas.microsoft.com/office/powerpoint/2010/main" val="307384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Directories are structured differently in Windows and Unix!</a:t>
            </a:r>
          </a:p>
          <a:p>
            <a:endParaRPr lang="en-US" dirty="0"/>
          </a:p>
          <a:p>
            <a:r>
              <a:rPr lang="en-US" dirty="0" smtClean="0"/>
              <a:t>C:</a:t>
            </a:r>
            <a:r>
              <a:rPr lang="en-US" dirty="0" smtClean="0">
                <a:solidFill>
                  <a:srgbClr val="FF0000"/>
                </a:solidFill>
              </a:rPr>
              <a:t>\</a:t>
            </a:r>
            <a:r>
              <a:rPr lang="en-US" dirty="0" smtClean="0"/>
              <a:t>Users</a:t>
            </a:r>
            <a:r>
              <a:rPr lang="en-US" dirty="0" smtClean="0">
                <a:solidFill>
                  <a:srgbClr val="FF0000"/>
                </a:solidFill>
              </a:rPr>
              <a:t>\</a:t>
            </a:r>
            <a:r>
              <a:rPr lang="en-US" dirty="0" smtClean="0"/>
              <a:t>J</a:t>
            </a:r>
            <a:r>
              <a:rPr lang="en-US" dirty="0" smtClean="0">
                <a:solidFill>
                  <a:srgbClr val="FF0000"/>
                </a:solidFill>
              </a:rPr>
              <a:t>\</a:t>
            </a:r>
            <a:r>
              <a:rPr lang="en-US" dirty="0" smtClean="0"/>
              <a:t>Desktop</a:t>
            </a:r>
            <a:r>
              <a:rPr lang="en-US" dirty="0" smtClean="0">
                <a:solidFill>
                  <a:srgbClr val="FF0000"/>
                </a:solidFill>
              </a:rPr>
              <a:t>\</a:t>
            </a:r>
            <a:r>
              <a:rPr lang="en-US" dirty="0" smtClean="0"/>
              <a:t>file.py	</a:t>
            </a:r>
            <a:r>
              <a:rPr lang="en-US" dirty="0" smtClean="0">
                <a:solidFill>
                  <a:srgbClr val="FF0000"/>
                </a:solidFill>
              </a:rPr>
              <a:t>Windows</a:t>
            </a:r>
          </a:p>
          <a:p>
            <a:endParaRPr lang="en-US" dirty="0"/>
          </a:p>
          <a:p>
            <a:r>
              <a:rPr lang="en-US" dirty="0" smtClean="0">
                <a:solidFill>
                  <a:srgbClr val="0070C0"/>
                </a:solidFill>
              </a:rPr>
              <a:t>/</a:t>
            </a:r>
            <a:r>
              <a:rPr lang="en-US" dirty="0" smtClean="0"/>
              <a:t>nfs</a:t>
            </a:r>
            <a:r>
              <a:rPr lang="en-US" dirty="0" smtClean="0">
                <a:solidFill>
                  <a:srgbClr val="0070C0"/>
                </a:solidFill>
              </a:rPr>
              <a:t>/</a:t>
            </a:r>
            <a:r>
              <a:rPr lang="en-US" dirty="0" smtClean="0"/>
              <a:t>nfs1</a:t>
            </a:r>
            <a:r>
              <a:rPr lang="en-US" dirty="0" smtClean="0">
                <a:solidFill>
                  <a:srgbClr val="0070C0"/>
                </a:solidFill>
              </a:rPr>
              <a:t>/</a:t>
            </a:r>
            <a:r>
              <a:rPr lang="en-US" dirty="0" smtClean="0"/>
              <a:t>home</a:t>
            </a:r>
            <a:r>
              <a:rPr lang="en-US" dirty="0" smtClean="0">
                <a:solidFill>
                  <a:srgbClr val="0070C0"/>
                </a:solidFill>
              </a:rPr>
              <a:t>/</a:t>
            </a:r>
            <a:r>
              <a:rPr lang="en-US" dirty="0" smtClean="0"/>
              <a:t>johfdunc</a:t>
            </a:r>
            <a:r>
              <a:rPr lang="en-US" dirty="0" smtClean="0">
                <a:solidFill>
                  <a:srgbClr val="0070C0"/>
                </a:solidFill>
              </a:rPr>
              <a:t>/</a:t>
            </a:r>
            <a:r>
              <a:rPr lang="en-US" dirty="0" smtClean="0"/>
              <a:t>file.py	</a:t>
            </a:r>
            <a:r>
              <a:rPr lang="en-US" dirty="0" smtClean="0">
                <a:solidFill>
                  <a:srgbClr val="0070C0"/>
                </a:solidFill>
              </a:rPr>
              <a:t>Unix</a:t>
            </a:r>
          </a:p>
          <a:p>
            <a:endParaRPr lang="en-US" dirty="0"/>
          </a:p>
          <a:p>
            <a:r>
              <a:rPr lang="en-US" dirty="0" smtClean="0"/>
              <a:t>Make sure you use the right slashes! Later, we’ll learn how to not have to worry about this.</a:t>
            </a:r>
            <a:endParaRPr lang="en-US" dirty="0"/>
          </a:p>
        </p:txBody>
      </p:sp>
    </p:spTree>
    <p:extLst>
      <p:ext uri="{BB962C8B-B14F-4D97-AF65-F5344CB8AC3E}">
        <p14:creationId xmlns:p14="http://schemas.microsoft.com/office/powerpoint/2010/main" val="32199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Module (</a:t>
            </a:r>
            <a:r>
              <a:rPr lang="en-US" dirty="0" err="1"/>
              <a:t>os</a:t>
            </a:r>
            <a:r>
              <a:rPr lang="en-US" dirty="0"/>
              <a:t>)</a:t>
            </a:r>
          </a:p>
        </p:txBody>
      </p:sp>
      <p:sp>
        <p:nvSpPr>
          <p:cNvPr id="3" name="Content Placeholder 2"/>
          <p:cNvSpPr>
            <a:spLocks noGrp="1"/>
          </p:cNvSpPr>
          <p:nvPr>
            <p:ph idx="1"/>
          </p:nvPr>
        </p:nvSpPr>
        <p:spPr>
          <a:xfrm>
            <a:off x="0" y="1752600"/>
            <a:ext cx="9144000" cy="4625609"/>
          </a:xfrm>
        </p:spPr>
        <p:txBody>
          <a:bodyPr>
            <a:normAutofit lnSpcReduction="10000"/>
          </a:bodyPr>
          <a:lstStyle/>
          <a:p>
            <a:r>
              <a:rPr lang="en-US" dirty="0"/>
              <a:t>To get the current working directory:</a:t>
            </a:r>
          </a:p>
          <a:p>
            <a:pPr marL="457200" lvl="1" indent="0">
              <a:buNone/>
            </a:pPr>
            <a:r>
              <a:rPr lang="en-US" b="1" dirty="0">
                <a:solidFill>
                  <a:srgbClr val="FF0000"/>
                </a:solidFill>
              </a:rPr>
              <a:t>import </a:t>
            </a:r>
            <a:r>
              <a:rPr lang="en-US" b="1" dirty="0" err="1" smtClean="0">
                <a:solidFill>
                  <a:srgbClr val="FF0000"/>
                </a:solidFill>
              </a:rPr>
              <a:t>os</a:t>
            </a:r>
            <a:endParaRPr lang="en-US" b="1" dirty="0" smtClean="0">
              <a:solidFill>
                <a:srgbClr val="FF0000"/>
              </a:solidFill>
            </a:endParaRPr>
          </a:p>
          <a:p>
            <a:pPr marL="457200" lvl="1" indent="0">
              <a:buNone/>
            </a:pPr>
            <a:r>
              <a:rPr lang="en-US" b="1" dirty="0" smtClean="0">
                <a:solidFill>
                  <a:srgbClr val="FF0000"/>
                </a:solidFill>
              </a:rPr>
              <a:t>print </a:t>
            </a:r>
            <a:r>
              <a:rPr lang="en-US" b="1" dirty="0" err="1">
                <a:solidFill>
                  <a:srgbClr val="FF0000"/>
                </a:solidFill>
              </a:rPr>
              <a:t>os.getcwd</a:t>
            </a:r>
            <a:r>
              <a:rPr lang="en-US" b="1" dirty="0">
                <a:solidFill>
                  <a:srgbClr val="FF0000"/>
                </a:solidFill>
              </a:rPr>
              <a:t>()</a:t>
            </a:r>
          </a:p>
          <a:p>
            <a:endParaRPr lang="en-US" sz="2000" dirty="0"/>
          </a:p>
          <a:p>
            <a:r>
              <a:rPr lang="en-US" dirty="0" smtClean="0"/>
              <a:t>List contents of a directory:</a:t>
            </a:r>
            <a:br>
              <a:rPr lang="en-US" dirty="0" smtClean="0"/>
            </a:br>
            <a:r>
              <a:rPr lang="en-US" b="1" dirty="0" smtClean="0">
                <a:solidFill>
                  <a:srgbClr val="FF0000"/>
                </a:solidFill>
              </a:rPr>
              <a:t>print </a:t>
            </a:r>
            <a:r>
              <a:rPr lang="en-US" b="1" dirty="0" err="1" smtClean="0">
                <a:solidFill>
                  <a:srgbClr val="FF0000"/>
                </a:solidFill>
              </a:rPr>
              <a:t>os.listdir</a:t>
            </a:r>
            <a:r>
              <a:rPr lang="en-US" b="1" dirty="0" smtClean="0">
                <a:solidFill>
                  <a:srgbClr val="FF0000"/>
                </a:solidFill>
              </a:rPr>
              <a:t>(</a:t>
            </a:r>
            <a:r>
              <a:rPr lang="en-US" b="1" dirty="0" err="1" smtClean="0">
                <a:solidFill>
                  <a:srgbClr val="FF0000"/>
                </a:solidFill>
              </a:rPr>
              <a:t>os.getcwd</a:t>
            </a:r>
            <a:r>
              <a:rPr lang="en-US" b="1" dirty="0" smtClean="0">
                <a:solidFill>
                  <a:srgbClr val="FF0000"/>
                </a:solidFill>
              </a:rPr>
              <a:t>())</a:t>
            </a:r>
          </a:p>
          <a:p>
            <a:pPr marL="118872" indent="0">
              <a:buNone/>
            </a:pPr>
            <a:endParaRPr lang="en-US" b="1" dirty="0">
              <a:solidFill>
                <a:srgbClr val="FF0000"/>
              </a:solidFill>
            </a:endParaRPr>
          </a:p>
          <a:p>
            <a:pPr marL="118872" indent="0">
              <a:buNone/>
            </a:pPr>
            <a:r>
              <a:rPr lang="en-US" sz="2400" b="1" dirty="0">
                <a:solidFill>
                  <a:srgbClr val="00B050"/>
                </a:solidFill>
              </a:rPr>
              <a:t>&gt;&gt;&gt; </a:t>
            </a:r>
          </a:p>
          <a:p>
            <a:pPr marL="118872" indent="0">
              <a:buNone/>
            </a:pPr>
            <a:r>
              <a:rPr lang="en-US" sz="2400" b="1" dirty="0">
                <a:solidFill>
                  <a:srgbClr val="00B050"/>
                </a:solidFill>
              </a:rPr>
              <a:t>C:\Users\J\Desktop\I211</a:t>
            </a:r>
          </a:p>
          <a:p>
            <a:pPr marL="118872" indent="0">
              <a:buNone/>
            </a:pPr>
            <a:r>
              <a:rPr lang="en-US" sz="2400" b="1" dirty="0" smtClean="0">
                <a:solidFill>
                  <a:srgbClr val="00B050"/>
                </a:solidFill>
              </a:rPr>
              <a:t>['code.py</a:t>
            </a:r>
            <a:r>
              <a:rPr lang="en-US" sz="2400" b="1" dirty="0">
                <a:solidFill>
                  <a:srgbClr val="00B050"/>
                </a:solidFill>
              </a:rPr>
              <a:t>', </a:t>
            </a:r>
            <a:r>
              <a:rPr lang="en-US" sz="2400" b="1" dirty="0" smtClean="0">
                <a:solidFill>
                  <a:srgbClr val="00B050"/>
                </a:solidFill>
              </a:rPr>
              <a:t>'domino.py</a:t>
            </a:r>
            <a:r>
              <a:rPr lang="en-US" sz="2400" b="1" dirty="0">
                <a:solidFill>
                  <a:srgbClr val="00B050"/>
                </a:solidFill>
              </a:rPr>
              <a:t>', 'domino_starter.py', 'float_starter.py', </a:t>
            </a:r>
            <a:r>
              <a:rPr lang="en-US" sz="2400" b="1" dirty="0" smtClean="0">
                <a:solidFill>
                  <a:srgbClr val="00B050"/>
                </a:solidFill>
              </a:rPr>
              <a:t>'I211 </a:t>
            </a:r>
            <a:r>
              <a:rPr lang="en-US" sz="2400" b="1" dirty="0">
                <a:solidFill>
                  <a:srgbClr val="00B050"/>
                </a:solidFill>
              </a:rPr>
              <a:t>Teams.docx', 'movie_reviews_starter.py', 'numbers.txt', </a:t>
            </a:r>
            <a:r>
              <a:rPr lang="en-US" sz="2400" b="1" dirty="0" smtClean="0">
                <a:solidFill>
                  <a:srgbClr val="00B050"/>
                </a:solidFill>
              </a:rPr>
              <a:t>'tools.py']</a:t>
            </a:r>
            <a:endParaRPr lang="en-US" sz="2400" b="1" dirty="0">
              <a:solidFill>
                <a:srgbClr val="00B050"/>
              </a:solidFill>
            </a:endParaRPr>
          </a:p>
        </p:txBody>
      </p:sp>
    </p:spTree>
    <p:extLst>
      <p:ext uri="{BB962C8B-B14F-4D97-AF65-F5344CB8AC3E}">
        <p14:creationId xmlns:p14="http://schemas.microsoft.com/office/powerpoint/2010/main" val="330401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Module (</a:t>
            </a:r>
            <a:r>
              <a:rPr lang="en-US" dirty="0" err="1" smtClean="0"/>
              <a:t>os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To change directories (like </a:t>
            </a:r>
            <a:r>
              <a:rPr lang="en-US" b="1" dirty="0" smtClean="0">
                <a:solidFill>
                  <a:srgbClr val="0070C0"/>
                </a:solidFill>
              </a:rPr>
              <a:t>cd</a:t>
            </a:r>
            <a:r>
              <a:rPr lang="en-US" dirty="0" smtClean="0"/>
              <a:t>):</a:t>
            </a:r>
          </a:p>
          <a:p>
            <a:pPr marL="457200" lvl="1" indent="0">
              <a:buNone/>
            </a:pPr>
            <a:r>
              <a:rPr lang="en-US" b="1" dirty="0" smtClean="0">
                <a:solidFill>
                  <a:srgbClr val="FF0000"/>
                </a:solidFill>
              </a:rPr>
              <a:t>home = </a:t>
            </a:r>
            <a:r>
              <a:rPr lang="en-US" b="1" dirty="0" err="1" smtClean="0">
                <a:solidFill>
                  <a:srgbClr val="FF0000"/>
                </a:solidFill>
              </a:rPr>
              <a:t>os.getcwd</a:t>
            </a:r>
            <a:r>
              <a:rPr lang="en-US" b="1" dirty="0" smtClean="0">
                <a:solidFill>
                  <a:srgbClr val="FF0000"/>
                </a:solidFill>
              </a:rPr>
              <a:t>()</a:t>
            </a:r>
          </a:p>
          <a:p>
            <a:pPr marL="457200" lvl="1" indent="0">
              <a:buNone/>
            </a:pPr>
            <a:endParaRPr lang="en-US" b="1" dirty="0" smtClean="0">
              <a:solidFill>
                <a:srgbClr val="FF0000"/>
              </a:solidFill>
            </a:endParaRPr>
          </a:p>
          <a:p>
            <a:pPr marL="457200" lvl="1" indent="0">
              <a:buNone/>
            </a:pPr>
            <a:r>
              <a:rPr lang="en-US" b="1" dirty="0" smtClean="0">
                <a:solidFill>
                  <a:srgbClr val="FF0000"/>
                </a:solidFill>
              </a:rPr>
              <a:t>path = home + "/</a:t>
            </a:r>
            <a:r>
              <a:rPr lang="en-US" b="1" dirty="0" err="1">
                <a:solidFill>
                  <a:srgbClr val="FF0000"/>
                </a:solidFill>
              </a:rPr>
              <a:t>folderName</a:t>
            </a:r>
            <a:r>
              <a:rPr lang="en-US" b="1" dirty="0">
                <a:solidFill>
                  <a:srgbClr val="FF0000"/>
                </a:solidFill>
              </a:rPr>
              <a:t> </a:t>
            </a:r>
            <a:r>
              <a:rPr lang="en-US" b="1" dirty="0" smtClean="0">
                <a:solidFill>
                  <a:srgbClr val="FF0000"/>
                </a:solidFill>
              </a:rPr>
              <a:t>"	</a:t>
            </a:r>
            <a:r>
              <a:rPr lang="en-US" b="1" dirty="0" smtClean="0">
                <a:solidFill>
                  <a:srgbClr val="7030A0"/>
                </a:solidFill>
              </a:rPr>
              <a:t>#</a:t>
            </a:r>
            <a:r>
              <a:rPr lang="en-US" b="1" dirty="0" err="1" smtClean="0">
                <a:solidFill>
                  <a:srgbClr val="7030A0"/>
                </a:solidFill>
              </a:rPr>
              <a:t>unix</a:t>
            </a:r>
            <a:endParaRPr lang="en-US" b="1" dirty="0" smtClean="0">
              <a:solidFill>
                <a:srgbClr val="7030A0"/>
              </a:solidFill>
            </a:endParaRPr>
          </a:p>
          <a:p>
            <a:pPr marL="457200" lvl="1" indent="0">
              <a:buNone/>
            </a:pPr>
            <a:r>
              <a:rPr lang="en-US" dirty="0" smtClean="0"/>
              <a:t>Or</a:t>
            </a:r>
          </a:p>
          <a:p>
            <a:pPr marL="457200" lvl="1" indent="0">
              <a:buNone/>
            </a:pPr>
            <a:r>
              <a:rPr lang="en-US" b="1" dirty="0" smtClean="0">
                <a:solidFill>
                  <a:srgbClr val="FF0000"/>
                </a:solidFill>
              </a:rPr>
              <a:t>path </a:t>
            </a:r>
            <a:r>
              <a:rPr lang="en-US" b="1" dirty="0">
                <a:solidFill>
                  <a:srgbClr val="FF0000"/>
                </a:solidFill>
              </a:rPr>
              <a:t>= home + "\\folderName" </a:t>
            </a:r>
            <a:r>
              <a:rPr lang="en-US" b="1" dirty="0" smtClean="0">
                <a:solidFill>
                  <a:srgbClr val="FF0000"/>
                </a:solidFill>
              </a:rPr>
              <a:t>	</a:t>
            </a:r>
            <a:r>
              <a:rPr lang="en-US" b="1" dirty="0" smtClean="0">
                <a:solidFill>
                  <a:srgbClr val="7030A0"/>
                </a:solidFill>
              </a:rPr>
              <a:t>#windows</a:t>
            </a:r>
          </a:p>
          <a:p>
            <a:pPr marL="457200" lvl="1" indent="0">
              <a:buNone/>
            </a:pPr>
            <a:endParaRPr lang="en-US" b="1" dirty="0" smtClean="0">
              <a:solidFill>
                <a:srgbClr val="7030A0"/>
              </a:solidFill>
            </a:endParaRPr>
          </a:p>
          <a:p>
            <a:pPr marL="457200" lvl="1" indent="0">
              <a:buNone/>
            </a:pPr>
            <a:r>
              <a:rPr lang="en-US" b="1" dirty="0" err="1">
                <a:solidFill>
                  <a:srgbClr val="0070C0"/>
                </a:solidFill>
              </a:rPr>
              <a:t>o</a:t>
            </a:r>
            <a:r>
              <a:rPr lang="en-US" b="1" dirty="0" err="1" smtClean="0">
                <a:solidFill>
                  <a:srgbClr val="0070C0"/>
                </a:solidFill>
              </a:rPr>
              <a:t>s.chdir</a:t>
            </a:r>
            <a:r>
              <a:rPr lang="en-US" b="1" dirty="0" smtClean="0">
                <a:solidFill>
                  <a:srgbClr val="FF0000"/>
                </a:solidFill>
              </a:rPr>
              <a:t>(path)	</a:t>
            </a:r>
          </a:p>
          <a:p>
            <a:pPr marL="457200" lvl="1" indent="0">
              <a:buNone/>
            </a:pPr>
            <a:r>
              <a:rPr lang="en-US" b="1" dirty="0" smtClean="0">
                <a:solidFill>
                  <a:srgbClr val="FF0000"/>
                </a:solidFill>
              </a:rPr>
              <a:t>#changes the directory Python 'sees'</a:t>
            </a:r>
          </a:p>
        </p:txBody>
      </p:sp>
    </p:spTree>
    <p:extLst>
      <p:ext uri="{BB962C8B-B14F-4D97-AF65-F5344CB8AC3E}">
        <p14:creationId xmlns:p14="http://schemas.microsoft.com/office/powerpoint/2010/main" val="207637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Module (</a:t>
            </a:r>
            <a:r>
              <a:rPr lang="en-US" dirty="0" err="1" smtClean="0"/>
              <a:t>os</a:t>
            </a:r>
            <a:r>
              <a:rPr lang="en-US" dirty="0" smtClean="0"/>
              <a:t>)</a:t>
            </a:r>
            <a:endParaRPr lang="en-US" dirty="0"/>
          </a:p>
        </p:txBody>
      </p:sp>
      <p:sp>
        <p:nvSpPr>
          <p:cNvPr id="3" name="Content Placeholder 2"/>
          <p:cNvSpPr>
            <a:spLocks noGrp="1"/>
          </p:cNvSpPr>
          <p:nvPr>
            <p:ph idx="1"/>
          </p:nvPr>
        </p:nvSpPr>
        <p:spPr>
          <a:xfrm>
            <a:off x="4572000" y="1752600"/>
            <a:ext cx="4114800" cy="4625609"/>
          </a:xfrm>
        </p:spPr>
        <p:txBody>
          <a:bodyPr>
            <a:normAutofit/>
          </a:bodyPr>
          <a:lstStyle/>
          <a:p>
            <a:pPr marL="118872" indent="0">
              <a:buNone/>
            </a:pPr>
            <a:r>
              <a:rPr lang="en-US" sz="2800" b="1" dirty="0">
                <a:solidFill>
                  <a:srgbClr val="00B050"/>
                </a:solidFill>
              </a:rPr>
              <a:t>&gt;&gt;&gt; </a:t>
            </a:r>
          </a:p>
          <a:p>
            <a:pPr marL="118872" indent="0">
              <a:buNone/>
            </a:pPr>
            <a:r>
              <a:rPr lang="en-US" sz="2800" b="1" dirty="0">
                <a:solidFill>
                  <a:srgbClr val="00B050"/>
                </a:solidFill>
              </a:rPr>
              <a:t>C:\Users\J\Desktop\I211</a:t>
            </a:r>
          </a:p>
          <a:p>
            <a:pPr marL="118872" indent="0">
              <a:buNone/>
            </a:pPr>
            <a:r>
              <a:rPr lang="en-US" sz="2800" b="1" dirty="0">
                <a:solidFill>
                  <a:srgbClr val="00B050"/>
                </a:solidFill>
              </a:rPr>
              <a:t>C:\Users\J\Desktop</a:t>
            </a:r>
            <a:endParaRPr lang="en-US" sz="2800" b="1" dirty="0" smtClean="0">
              <a:solidFill>
                <a:srgbClr val="00B050"/>
              </a:solidFill>
            </a:endParaRPr>
          </a:p>
        </p:txBody>
      </p:sp>
      <p:sp>
        <p:nvSpPr>
          <p:cNvPr id="4" name="Content Placeholder 2"/>
          <p:cNvSpPr txBox="1">
            <a:spLocks/>
          </p:cNvSpPr>
          <p:nvPr/>
        </p:nvSpPr>
        <p:spPr>
          <a:xfrm>
            <a:off x="609600" y="1927591"/>
            <a:ext cx="41148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r>
              <a:rPr lang="en-US" b="1" smtClean="0">
                <a:solidFill>
                  <a:srgbClr val="FF0000"/>
                </a:solidFill>
              </a:rPr>
              <a:t>import os</a:t>
            </a:r>
          </a:p>
          <a:p>
            <a:pPr marL="118872" indent="0">
              <a:buFont typeface="Wingdings 2"/>
              <a:buNone/>
            </a:pPr>
            <a:endParaRPr lang="en-US" b="1" smtClean="0">
              <a:solidFill>
                <a:srgbClr val="FF0000"/>
              </a:solidFill>
            </a:endParaRPr>
          </a:p>
          <a:p>
            <a:pPr marL="118872" indent="0">
              <a:buFont typeface="Wingdings 2"/>
              <a:buNone/>
            </a:pPr>
            <a:r>
              <a:rPr lang="en-US" b="1" smtClean="0">
                <a:solidFill>
                  <a:srgbClr val="FF0000"/>
                </a:solidFill>
              </a:rPr>
              <a:t>print os.getcwd()</a:t>
            </a:r>
          </a:p>
          <a:p>
            <a:pPr marL="118872" indent="0">
              <a:buFont typeface="Wingdings 2"/>
              <a:buNone/>
            </a:pPr>
            <a:endParaRPr lang="en-US" b="1" smtClean="0">
              <a:solidFill>
                <a:srgbClr val="FF0000"/>
              </a:solidFill>
            </a:endParaRPr>
          </a:p>
          <a:p>
            <a:pPr marL="118872" indent="0">
              <a:buFont typeface="Wingdings 2"/>
              <a:buNone/>
            </a:pPr>
            <a:r>
              <a:rPr lang="en-US" b="1" smtClean="0">
                <a:solidFill>
                  <a:srgbClr val="FF0000"/>
                </a:solidFill>
              </a:rPr>
              <a:t>home = os.getcwd()</a:t>
            </a:r>
          </a:p>
          <a:p>
            <a:pPr marL="118872" indent="0">
              <a:buFont typeface="Wingdings 2"/>
              <a:buNone/>
            </a:pPr>
            <a:r>
              <a:rPr lang="en-US" b="1" smtClean="0">
                <a:solidFill>
                  <a:srgbClr val="FF0000"/>
                </a:solidFill>
              </a:rPr>
              <a:t>path = home + "\.." </a:t>
            </a:r>
          </a:p>
          <a:p>
            <a:pPr marL="118872" indent="0">
              <a:buFont typeface="Wingdings 2"/>
              <a:buNone/>
            </a:pPr>
            <a:r>
              <a:rPr lang="en-US" b="1" smtClean="0">
                <a:solidFill>
                  <a:srgbClr val="FF0000"/>
                </a:solidFill>
              </a:rPr>
              <a:t>os.chdir(path)	</a:t>
            </a:r>
          </a:p>
          <a:p>
            <a:pPr marL="118872" indent="0">
              <a:buFont typeface="Wingdings 2"/>
              <a:buNone/>
            </a:pPr>
            <a:endParaRPr lang="en-US" b="1" smtClean="0">
              <a:solidFill>
                <a:srgbClr val="FF0000"/>
              </a:solidFill>
            </a:endParaRPr>
          </a:p>
          <a:p>
            <a:pPr marL="118872" indent="0">
              <a:buFont typeface="Wingdings 2"/>
              <a:buNone/>
            </a:pPr>
            <a:r>
              <a:rPr lang="en-US" b="1" smtClean="0">
                <a:solidFill>
                  <a:srgbClr val="FF0000"/>
                </a:solidFill>
              </a:rPr>
              <a:t>print os.getcwd()</a:t>
            </a:r>
            <a:endParaRPr lang="en-US" b="1" dirty="0" smtClean="0">
              <a:solidFill>
                <a:srgbClr val="FF0000"/>
              </a:solidFill>
            </a:endParaRPr>
          </a:p>
        </p:txBody>
      </p:sp>
    </p:spTree>
    <p:extLst>
      <p:ext uri="{BB962C8B-B14F-4D97-AF65-F5344CB8AC3E}">
        <p14:creationId xmlns:p14="http://schemas.microsoft.com/office/powerpoint/2010/main" val="1775872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&amp; Directories</a:t>
            </a:r>
            <a:endParaRPr lang="en-US" dirty="0"/>
          </a:p>
        </p:txBody>
      </p:sp>
      <p:sp>
        <p:nvSpPr>
          <p:cNvPr id="3" name="Content Placeholder 2"/>
          <p:cNvSpPr>
            <a:spLocks noGrp="1"/>
          </p:cNvSpPr>
          <p:nvPr>
            <p:ph idx="1"/>
          </p:nvPr>
        </p:nvSpPr>
        <p:spPr>
          <a:xfrm>
            <a:off x="457200" y="1775191"/>
            <a:ext cx="8610600" cy="4625609"/>
          </a:xfrm>
        </p:spPr>
        <p:txBody>
          <a:bodyPr/>
          <a:lstStyle/>
          <a:p>
            <a:pPr marL="118872" indent="0">
              <a:buNone/>
            </a:pPr>
            <a:r>
              <a:rPr lang="en-US" b="1" dirty="0" smtClean="0">
                <a:solidFill>
                  <a:srgbClr val="FF0000"/>
                </a:solidFill>
              </a:rPr>
              <a:t>import </a:t>
            </a:r>
            <a:r>
              <a:rPr lang="en-US" b="1" dirty="0" err="1" smtClean="0">
                <a:solidFill>
                  <a:srgbClr val="FF0000"/>
                </a:solidFill>
              </a:rPr>
              <a:t>os</a:t>
            </a:r>
            <a:endParaRPr lang="en-US" b="1" dirty="0" smtClean="0">
              <a:solidFill>
                <a:srgbClr val="FF0000"/>
              </a:solidFill>
            </a:endParaRPr>
          </a:p>
          <a:p>
            <a:pPr marL="118872" indent="0">
              <a:buNone/>
            </a:pPr>
            <a:r>
              <a:rPr lang="en-US" b="1" dirty="0">
                <a:solidFill>
                  <a:srgbClr val="FF0000"/>
                </a:solidFill>
              </a:rPr>
              <a:t>home = </a:t>
            </a:r>
            <a:r>
              <a:rPr lang="en-US" b="1" dirty="0" err="1">
                <a:solidFill>
                  <a:srgbClr val="FF0000"/>
                </a:solidFill>
              </a:rPr>
              <a:t>os.getcwd</a:t>
            </a:r>
            <a:r>
              <a:rPr lang="en-US" b="1" dirty="0" smtClean="0">
                <a:solidFill>
                  <a:srgbClr val="FF0000"/>
                </a:solidFill>
              </a:rPr>
              <a:t>()</a:t>
            </a:r>
          </a:p>
          <a:p>
            <a:pPr marL="118872" indent="0">
              <a:buNone/>
            </a:pPr>
            <a:endParaRPr lang="en-US" dirty="0" smtClean="0"/>
          </a:p>
          <a:p>
            <a:r>
              <a:rPr lang="en-US" dirty="0" smtClean="0"/>
              <a:t>Check if something is a directory:</a:t>
            </a:r>
          </a:p>
          <a:p>
            <a:pPr marL="457200" lvl="1" indent="0">
              <a:buNone/>
            </a:pPr>
            <a:r>
              <a:rPr lang="en-US" b="1" dirty="0" err="1" smtClean="0">
                <a:solidFill>
                  <a:srgbClr val="FF0000"/>
                </a:solidFill>
              </a:rPr>
              <a:t>os.path.isdir</a:t>
            </a:r>
            <a:r>
              <a:rPr lang="en-US" b="1" dirty="0" smtClean="0">
                <a:solidFill>
                  <a:srgbClr val="FF0000"/>
                </a:solidFill>
              </a:rPr>
              <a:t>(home)</a:t>
            </a:r>
            <a:r>
              <a:rPr lang="en-US" dirty="0" smtClean="0"/>
              <a:t>		True or False</a:t>
            </a:r>
          </a:p>
          <a:p>
            <a:pPr marL="457200" lvl="1" indent="0">
              <a:buNone/>
            </a:pPr>
            <a:endParaRPr lang="en-US" dirty="0"/>
          </a:p>
          <a:p>
            <a:r>
              <a:rPr lang="en-US" dirty="0" smtClean="0"/>
              <a:t>Check if something is a file:</a:t>
            </a:r>
          </a:p>
          <a:p>
            <a:pPr marL="457200" lvl="1" indent="0">
              <a:buNone/>
            </a:pPr>
            <a:r>
              <a:rPr lang="en-US" b="1" dirty="0" err="1" smtClean="0">
                <a:solidFill>
                  <a:srgbClr val="FF0000"/>
                </a:solidFill>
              </a:rPr>
              <a:t>os.path.isfile</a:t>
            </a:r>
            <a:r>
              <a:rPr lang="en-US" b="1" dirty="0" smtClean="0">
                <a:solidFill>
                  <a:srgbClr val="FF0000"/>
                </a:solidFill>
              </a:rPr>
              <a:t>(home + “\\testfile.py”)</a:t>
            </a:r>
            <a:r>
              <a:rPr lang="en-US" dirty="0" smtClean="0"/>
              <a:t>    True or False</a:t>
            </a:r>
            <a:endParaRPr lang="en-US" dirty="0"/>
          </a:p>
        </p:txBody>
      </p:sp>
    </p:spTree>
    <p:extLst>
      <p:ext uri="{BB962C8B-B14F-4D97-AF65-F5344CB8AC3E}">
        <p14:creationId xmlns:p14="http://schemas.microsoft.com/office/powerpoint/2010/main" val="1955205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Listing (Group Work)</a:t>
            </a:r>
            <a:endParaRPr lang="en-US" dirty="0"/>
          </a:p>
        </p:txBody>
      </p:sp>
      <p:sp>
        <p:nvSpPr>
          <p:cNvPr id="3" name="Content Placeholder 2"/>
          <p:cNvSpPr>
            <a:spLocks noGrp="1"/>
          </p:cNvSpPr>
          <p:nvPr>
            <p:ph idx="1"/>
          </p:nvPr>
        </p:nvSpPr>
        <p:spPr>
          <a:xfrm>
            <a:off x="76200" y="1775191"/>
            <a:ext cx="4495800" cy="4625609"/>
          </a:xfrm>
        </p:spPr>
        <p:txBody>
          <a:bodyPr>
            <a:normAutofit lnSpcReduction="10000"/>
          </a:bodyPr>
          <a:lstStyle/>
          <a:p>
            <a:r>
              <a:rPr lang="en-US" sz="2400" dirty="0" smtClean="0"/>
              <a:t>Write code to print the names of all the </a:t>
            </a:r>
            <a:r>
              <a:rPr lang="en-US" sz="2400" i="1" dirty="0" smtClean="0"/>
              <a:t>directories</a:t>
            </a:r>
            <a:r>
              <a:rPr lang="en-US" sz="2400" dirty="0" smtClean="0"/>
              <a:t> in the </a:t>
            </a:r>
            <a:r>
              <a:rPr lang="en-US" sz="2400" b="1" dirty="0" err="1" smtClean="0"/>
              <a:t>cwd</a:t>
            </a:r>
            <a:r>
              <a:rPr lang="en-US" sz="2400" dirty="0" smtClean="0"/>
              <a:t> (but not the </a:t>
            </a:r>
            <a:r>
              <a:rPr lang="en-US" sz="2400" i="1" dirty="0" smtClean="0"/>
              <a:t>files</a:t>
            </a:r>
            <a:r>
              <a:rPr lang="en-US" sz="2400" dirty="0" smtClean="0"/>
              <a:t>), and then ask the user to choose one of them. </a:t>
            </a:r>
          </a:p>
          <a:p>
            <a:pPr lvl="1"/>
            <a:r>
              <a:rPr lang="en-US" sz="2000" dirty="0" smtClean="0"/>
              <a:t>If they give you something that isn’t valid (isn’t a directory name), ask again until they do. </a:t>
            </a:r>
          </a:p>
          <a:p>
            <a:pPr lvl="1"/>
            <a:endParaRPr lang="en-US" sz="2000" dirty="0" smtClean="0"/>
          </a:p>
          <a:p>
            <a:r>
              <a:rPr lang="en-US" sz="2400" dirty="0" smtClean="0"/>
              <a:t>Then change the current directory to their choice, and print all </a:t>
            </a:r>
            <a:r>
              <a:rPr lang="en-US" sz="2400" i="1" dirty="0" smtClean="0"/>
              <a:t>files</a:t>
            </a:r>
            <a:r>
              <a:rPr lang="en-US" sz="2400" dirty="0" smtClean="0"/>
              <a:t> (but not the </a:t>
            </a:r>
            <a:r>
              <a:rPr lang="en-US" sz="2400" i="1" dirty="0" smtClean="0"/>
              <a:t>directories</a:t>
            </a:r>
            <a:r>
              <a:rPr lang="en-US" sz="2400" dirty="0" smtClean="0"/>
              <a:t>) in that directory.</a:t>
            </a:r>
            <a:endParaRPr lang="en-US" sz="2400" dirty="0"/>
          </a:p>
        </p:txBody>
      </p:sp>
      <p:sp>
        <p:nvSpPr>
          <p:cNvPr id="4" name="TextBox 3"/>
          <p:cNvSpPr txBox="1"/>
          <p:nvPr/>
        </p:nvSpPr>
        <p:spPr>
          <a:xfrm>
            <a:off x="4844041" y="1981200"/>
            <a:ext cx="4223760" cy="4247317"/>
          </a:xfrm>
          <a:prstGeom prst="rect">
            <a:avLst/>
          </a:prstGeom>
          <a:noFill/>
        </p:spPr>
        <p:txBody>
          <a:bodyPr wrap="square" rtlCol="0">
            <a:spAutoFit/>
          </a:bodyPr>
          <a:lstStyle/>
          <a:p>
            <a:r>
              <a:rPr lang="en-US" b="1" dirty="0">
                <a:solidFill>
                  <a:srgbClr val="00B050"/>
                </a:solidFill>
              </a:rPr>
              <a:t>&gt;&gt;&gt; </a:t>
            </a:r>
          </a:p>
          <a:p>
            <a:r>
              <a:rPr lang="en-US" b="1" dirty="0">
                <a:solidFill>
                  <a:srgbClr val="00B050"/>
                </a:solidFill>
              </a:rPr>
              <a:t>Current Directories:</a:t>
            </a:r>
          </a:p>
          <a:p>
            <a:r>
              <a:rPr lang="en-US" b="1" dirty="0">
                <a:solidFill>
                  <a:srgbClr val="00B050"/>
                </a:solidFill>
              </a:rPr>
              <a:t>['code', '</a:t>
            </a:r>
            <a:r>
              <a:rPr lang="en-US" b="1" dirty="0" err="1">
                <a:solidFill>
                  <a:srgbClr val="00B050"/>
                </a:solidFill>
              </a:rPr>
              <a:t>data_files</a:t>
            </a:r>
            <a:r>
              <a:rPr lang="en-US" b="1" dirty="0">
                <a:solidFill>
                  <a:srgbClr val="00B050"/>
                </a:solidFill>
              </a:rPr>
              <a:t>', 'translations'] </a:t>
            </a:r>
          </a:p>
          <a:p>
            <a:endParaRPr lang="en-US" b="1" dirty="0">
              <a:solidFill>
                <a:srgbClr val="00B050"/>
              </a:solidFill>
            </a:endParaRPr>
          </a:p>
          <a:p>
            <a:r>
              <a:rPr lang="en-US" b="1" dirty="0">
                <a:solidFill>
                  <a:srgbClr val="00B050"/>
                </a:solidFill>
              </a:rPr>
              <a:t>Please select a valid directory: cat</a:t>
            </a:r>
          </a:p>
          <a:p>
            <a:r>
              <a:rPr lang="en-US" b="1" dirty="0">
                <a:solidFill>
                  <a:srgbClr val="00B050"/>
                </a:solidFill>
              </a:rPr>
              <a:t>Please select a valid directory: </a:t>
            </a:r>
            <a:r>
              <a:rPr lang="en-US" b="1" dirty="0" err="1">
                <a:solidFill>
                  <a:srgbClr val="00B050"/>
                </a:solidFill>
              </a:rPr>
              <a:t>data_files</a:t>
            </a:r>
            <a:endParaRPr lang="en-US" b="1" dirty="0">
              <a:solidFill>
                <a:srgbClr val="00B050"/>
              </a:solidFill>
            </a:endParaRPr>
          </a:p>
          <a:p>
            <a:r>
              <a:rPr lang="en-US" b="1" dirty="0">
                <a:solidFill>
                  <a:srgbClr val="00B050"/>
                </a:solidFill>
              </a:rPr>
              <a:t>Files in the </a:t>
            </a:r>
            <a:r>
              <a:rPr lang="en-US" b="1" dirty="0" err="1">
                <a:solidFill>
                  <a:srgbClr val="00B050"/>
                </a:solidFill>
              </a:rPr>
              <a:t>data_files</a:t>
            </a:r>
            <a:r>
              <a:rPr lang="en-US" b="1" dirty="0">
                <a:solidFill>
                  <a:srgbClr val="00B050"/>
                </a:solidFill>
              </a:rPr>
              <a:t> directory:</a:t>
            </a:r>
          </a:p>
          <a:p>
            <a:endParaRPr lang="en-US" b="1" dirty="0">
              <a:solidFill>
                <a:srgbClr val="00B050"/>
              </a:solidFill>
            </a:endParaRPr>
          </a:p>
          <a:p>
            <a:r>
              <a:rPr lang="en-US" b="1" dirty="0">
                <a:solidFill>
                  <a:srgbClr val="00B050"/>
                </a:solidFill>
              </a:rPr>
              <a:t>numbers.txt</a:t>
            </a:r>
          </a:p>
          <a:p>
            <a:r>
              <a:rPr lang="en-US" b="1" dirty="0">
                <a:solidFill>
                  <a:srgbClr val="00B050"/>
                </a:solidFill>
              </a:rPr>
              <a:t>numbers2.txt</a:t>
            </a:r>
          </a:p>
          <a:p>
            <a:r>
              <a:rPr lang="en-US" b="1" dirty="0">
                <a:solidFill>
                  <a:srgbClr val="00B050"/>
                </a:solidFill>
              </a:rPr>
              <a:t>pigtest.txt</a:t>
            </a:r>
          </a:p>
          <a:p>
            <a:r>
              <a:rPr lang="en-US" b="1" dirty="0">
                <a:solidFill>
                  <a:srgbClr val="00B050"/>
                </a:solidFill>
              </a:rPr>
              <a:t>sample.txt</a:t>
            </a:r>
          </a:p>
          <a:p>
            <a:r>
              <a:rPr lang="en-US" b="1" dirty="0">
                <a:solidFill>
                  <a:srgbClr val="00B050"/>
                </a:solidFill>
              </a:rPr>
              <a:t>statistics.txt</a:t>
            </a:r>
          </a:p>
          <a:p>
            <a:r>
              <a:rPr lang="en-US" b="1" dirty="0">
                <a:solidFill>
                  <a:srgbClr val="00B050"/>
                </a:solidFill>
              </a:rPr>
              <a:t>test.txt</a:t>
            </a:r>
          </a:p>
          <a:p>
            <a:r>
              <a:rPr lang="en-US" b="1" dirty="0">
                <a:solidFill>
                  <a:srgbClr val="00B050"/>
                </a:solidFill>
              </a:rPr>
              <a:t>words.txt</a:t>
            </a:r>
          </a:p>
        </p:txBody>
      </p:sp>
    </p:spTree>
    <p:extLst>
      <p:ext uri="{BB962C8B-B14F-4D97-AF65-F5344CB8AC3E}">
        <p14:creationId xmlns:p14="http://schemas.microsoft.com/office/powerpoint/2010/main" val="1279613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Listing (Solution)</a:t>
            </a:r>
            <a:endParaRPr lang="en-US" dirty="0"/>
          </a:p>
        </p:txBody>
      </p:sp>
      <p:sp>
        <p:nvSpPr>
          <p:cNvPr id="3" name="Content Placeholder 2"/>
          <p:cNvSpPr>
            <a:spLocks noGrp="1"/>
          </p:cNvSpPr>
          <p:nvPr>
            <p:ph idx="1"/>
          </p:nvPr>
        </p:nvSpPr>
        <p:spPr>
          <a:xfrm>
            <a:off x="152399" y="1524000"/>
            <a:ext cx="6515099" cy="5181599"/>
          </a:xfrm>
        </p:spPr>
        <p:txBody>
          <a:bodyPr>
            <a:noAutofit/>
          </a:bodyPr>
          <a:lstStyle/>
          <a:p>
            <a:pPr marL="118872" indent="0">
              <a:buNone/>
            </a:pPr>
            <a:r>
              <a:rPr lang="en-US" sz="1600" b="1" dirty="0">
                <a:solidFill>
                  <a:srgbClr val="FF0000"/>
                </a:solidFill>
              </a:rPr>
              <a:t>import </a:t>
            </a:r>
            <a:r>
              <a:rPr lang="en-US" sz="1600" b="1" dirty="0" err="1">
                <a:solidFill>
                  <a:srgbClr val="FF0000"/>
                </a:solidFill>
              </a:rPr>
              <a:t>os</a:t>
            </a:r>
            <a:endParaRPr lang="en-US" sz="1600" b="1" dirty="0">
              <a:solidFill>
                <a:srgbClr val="FF0000"/>
              </a:solidFill>
            </a:endParaRPr>
          </a:p>
          <a:p>
            <a:pPr marL="118872" indent="0">
              <a:buNone/>
            </a:pPr>
            <a:endParaRPr lang="en-US" sz="1600" b="1" dirty="0">
              <a:solidFill>
                <a:srgbClr val="FF0000"/>
              </a:solidFill>
            </a:endParaRPr>
          </a:p>
          <a:p>
            <a:pPr marL="118872" indent="0">
              <a:buNone/>
            </a:pPr>
            <a:r>
              <a:rPr lang="en-US" sz="1600" b="1" dirty="0" err="1">
                <a:solidFill>
                  <a:srgbClr val="FF0000"/>
                </a:solidFill>
              </a:rPr>
              <a:t>def</a:t>
            </a:r>
            <a:r>
              <a:rPr lang="en-US" sz="1600" b="1" dirty="0">
                <a:solidFill>
                  <a:srgbClr val="FF0000"/>
                </a:solidFill>
              </a:rPr>
              <a:t> </a:t>
            </a:r>
            <a:r>
              <a:rPr lang="en-US" sz="1600" b="1" dirty="0" err="1">
                <a:solidFill>
                  <a:srgbClr val="FF0000"/>
                </a:solidFill>
              </a:rPr>
              <a:t>directory_choice</a:t>
            </a:r>
            <a:r>
              <a:rPr lang="en-US" sz="1600" b="1" dirty="0">
                <a:solidFill>
                  <a:srgbClr val="FF0000"/>
                </a:solidFill>
              </a:rPr>
              <a:t>():</a:t>
            </a:r>
          </a:p>
          <a:p>
            <a:pPr marL="118872" indent="0">
              <a:buNone/>
            </a:pPr>
            <a:r>
              <a:rPr lang="en-US" sz="1600" b="1" dirty="0">
                <a:solidFill>
                  <a:srgbClr val="FF0000"/>
                </a:solidFill>
              </a:rPr>
              <a:t>    home = </a:t>
            </a:r>
            <a:r>
              <a:rPr lang="en-US" sz="1600" b="1" dirty="0" err="1">
                <a:solidFill>
                  <a:srgbClr val="FF0000"/>
                </a:solidFill>
              </a:rPr>
              <a:t>os.getcwd</a:t>
            </a:r>
            <a:r>
              <a:rPr lang="en-US" sz="1600" b="1" dirty="0">
                <a:solidFill>
                  <a:srgbClr val="FF0000"/>
                </a:solidFill>
              </a:rPr>
              <a:t>()</a:t>
            </a:r>
          </a:p>
          <a:p>
            <a:pPr marL="118872" indent="0">
              <a:buNone/>
            </a:pPr>
            <a:r>
              <a:rPr lang="en-US" sz="1600" b="1" dirty="0">
                <a:solidFill>
                  <a:srgbClr val="FF0000"/>
                </a:solidFill>
              </a:rPr>
              <a:t>    files = </a:t>
            </a:r>
            <a:r>
              <a:rPr lang="en-US" sz="1600" b="1" dirty="0" err="1">
                <a:solidFill>
                  <a:srgbClr val="FF0000"/>
                </a:solidFill>
              </a:rPr>
              <a:t>os.listdir</a:t>
            </a:r>
            <a:r>
              <a:rPr lang="en-US" sz="1600" b="1" dirty="0">
                <a:solidFill>
                  <a:srgbClr val="FF0000"/>
                </a:solidFill>
              </a:rPr>
              <a:t>(home)</a:t>
            </a:r>
          </a:p>
          <a:p>
            <a:pPr marL="118872" indent="0">
              <a:buNone/>
            </a:pPr>
            <a:endParaRPr lang="en-US" sz="1600" b="1" dirty="0">
              <a:solidFill>
                <a:srgbClr val="FF0000"/>
              </a:solidFill>
            </a:endParaRPr>
          </a:p>
          <a:p>
            <a:pPr marL="118872" indent="0">
              <a:buNone/>
            </a:pPr>
            <a:r>
              <a:rPr lang="en-US" sz="1600" b="1" dirty="0">
                <a:solidFill>
                  <a:srgbClr val="FF0000"/>
                </a:solidFill>
              </a:rPr>
              <a:t>    </a:t>
            </a:r>
            <a:r>
              <a:rPr lang="en-US" sz="1600" b="1" dirty="0" err="1">
                <a:solidFill>
                  <a:srgbClr val="FF0000"/>
                </a:solidFill>
              </a:rPr>
              <a:t>dirs</a:t>
            </a:r>
            <a:r>
              <a:rPr lang="en-US" sz="1600" b="1" dirty="0">
                <a:solidFill>
                  <a:srgbClr val="FF0000"/>
                </a:solidFill>
              </a:rPr>
              <a:t> = []</a:t>
            </a:r>
          </a:p>
          <a:p>
            <a:pPr marL="118872" indent="0">
              <a:buNone/>
            </a:pPr>
            <a:endParaRPr lang="en-US" sz="1600" b="1" dirty="0">
              <a:solidFill>
                <a:srgbClr val="FF0000"/>
              </a:solidFill>
            </a:endParaRPr>
          </a:p>
          <a:p>
            <a:pPr marL="118872" indent="0">
              <a:buNone/>
            </a:pPr>
            <a:r>
              <a:rPr lang="en-US" sz="1600" b="1" dirty="0">
                <a:solidFill>
                  <a:srgbClr val="FF0000"/>
                </a:solidFill>
              </a:rPr>
              <a:t>    for entry in files:</a:t>
            </a:r>
          </a:p>
          <a:p>
            <a:pPr marL="118872" indent="0">
              <a:buNone/>
            </a:pPr>
            <a:r>
              <a:rPr lang="en-US" sz="1600" b="1" dirty="0">
                <a:solidFill>
                  <a:srgbClr val="FF0000"/>
                </a:solidFill>
              </a:rPr>
              <a:t>        if </a:t>
            </a:r>
            <a:r>
              <a:rPr lang="en-US" sz="1600" b="1" dirty="0" err="1">
                <a:solidFill>
                  <a:srgbClr val="FF0000"/>
                </a:solidFill>
              </a:rPr>
              <a:t>os.path.isdir</a:t>
            </a:r>
            <a:r>
              <a:rPr lang="en-US" sz="1600" b="1" dirty="0">
                <a:solidFill>
                  <a:srgbClr val="FF0000"/>
                </a:solidFill>
              </a:rPr>
              <a:t>(entry):</a:t>
            </a:r>
          </a:p>
          <a:p>
            <a:pPr marL="118872" indent="0">
              <a:buNone/>
            </a:pPr>
            <a:r>
              <a:rPr lang="en-US" sz="1600" b="1" dirty="0">
                <a:solidFill>
                  <a:srgbClr val="FF0000"/>
                </a:solidFill>
              </a:rPr>
              <a:t>            </a:t>
            </a:r>
            <a:r>
              <a:rPr lang="en-US" sz="1600" b="1" dirty="0" err="1">
                <a:solidFill>
                  <a:srgbClr val="FF0000"/>
                </a:solidFill>
              </a:rPr>
              <a:t>dirs.append</a:t>
            </a:r>
            <a:r>
              <a:rPr lang="en-US" sz="1600" b="1" dirty="0">
                <a:solidFill>
                  <a:srgbClr val="FF0000"/>
                </a:solidFill>
              </a:rPr>
              <a:t>(entry)</a:t>
            </a:r>
          </a:p>
          <a:p>
            <a:pPr marL="118872" indent="0">
              <a:buNone/>
            </a:pPr>
            <a:endParaRPr lang="en-US" sz="1600" b="1" dirty="0">
              <a:solidFill>
                <a:srgbClr val="FF0000"/>
              </a:solidFill>
            </a:endParaRPr>
          </a:p>
          <a:p>
            <a:pPr marL="118872" indent="0">
              <a:buNone/>
            </a:pPr>
            <a:r>
              <a:rPr lang="en-US" sz="1600" b="1" dirty="0">
                <a:solidFill>
                  <a:srgbClr val="FF0000"/>
                </a:solidFill>
              </a:rPr>
              <a:t>    print "Current Directories:\n", </a:t>
            </a:r>
            <a:r>
              <a:rPr lang="en-US" sz="1600" b="1" dirty="0" err="1">
                <a:solidFill>
                  <a:srgbClr val="FF0000"/>
                </a:solidFill>
              </a:rPr>
              <a:t>dirs</a:t>
            </a:r>
            <a:r>
              <a:rPr lang="en-US" sz="1600" b="1" dirty="0">
                <a:solidFill>
                  <a:srgbClr val="FF0000"/>
                </a:solidFill>
              </a:rPr>
              <a:t>, "\n"</a:t>
            </a:r>
          </a:p>
          <a:p>
            <a:pPr marL="118872" indent="0">
              <a:buNone/>
            </a:pPr>
            <a:r>
              <a:rPr lang="en-US" sz="1600" b="1" dirty="0">
                <a:solidFill>
                  <a:srgbClr val="FF0000"/>
                </a:solidFill>
              </a:rPr>
              <a:t>    choice = ""</a:t>
            </a:r>
          </a:p>
          <a:p>
            <a:pPr marL="118872" indent="0">
              <a:buNone/>
            </a:pPr>
            <a:endParaRPr lang="en-US" sz="1600" b="1" dirty="0">
              <a:solidFill>
                <a:srgbClr val="FF0000"/>
              </a:solidFill>
            </a:endParaRPr>
          </a:p>
          <a:p>
            <a:pPr marL="118872" indent="0">
              <a:buNone/>
            </a:pPr>
            <a:r>
              <a:rPr lang="en-US" sz="1600" b="1" dirty="0">
                <a:solidFill>
                  <a:srgbClr val="FF0000"/>
                </a:solidFill>
              </a:rPr>
              <a:t>    while choice not in </a:t>
            </a:r>
            <a:r>
              <a:rPr lang="en-US" sz="1600" b="1" dirty="0" err="1">
                <a:solidFill>
                  <a:srgbClr val="FF0000"/>
                </a:solidFill>
              </a:rPr>
              <a:t>dirs</a:t>
            </a:r>
            <a:r>
              <a:rPr lang="en-US" sz="1600" b="1" dirty="0">
                <a:solidFill>
                  <a:srgbClr val="FF0000"/>
                </a:solidFill>
              </a:rPr>
              <a:t>:</a:t>
            </a:r>
          </a:p>
          <a:p>
            <a:pPr marL="118872" indent="0">
              <a:buNone/>
            </a:pPr>
            <a:r>
              <a:rPr lang="en-US" sz="1600" b="1" dirty="0">
                <a:solidFill>
                  <a:srgbClr val="FF0000"/>
                </a:solidFill>
              </a:rPr>
              <a:t>        choice = </a:t>
            </a:r>
            <a:r>
              <a:rPr lang="en-US" sz="1600" b="1" dirty="0" err="1">
                <a:solidFill>
                  <a:srgbClr val="FF0000"/>
                </a:solidFill>
              </a:rPr>
              <a:t>raw_input</a:t>
            </a:r>
            <a:r>
              <a:rPr lang="en-US" sz="1600" b="1" dirty="0">
                <a:solidFill>
                  <a:srgbClr val="FF0000"/>
                </a:solidFill>
              </a:rPr>
              <a:t>("Please select a valid directory: ")</a:t>
            </a:r>
          </a:p>
          <a:p>
            <a:pPr marL="118872" indent="0">
              <a:buNone/>
            </a:pPr>
            <a:endParaRPr lang="en-US" sz="1600" b="1" dirty="0">
              <a:solidFill>
                <a:srgbClr val="FF0000"/>
              </a:solidFill>
            </a:endParaRPr>
          </a:p>
          <a:p>
            <a:pPr marL="118872" indent="0">
              <a:buNone/>
            </a:pPr>
            <a:r>
              <a:rPr lang="en-US" sz="1600" b="1" dirty="0">
                <a:solidFill>
                  <a:srgbClr val="FF0000"/>
                </a:solidFill>
              </a:rPr>
              <a:t>    return choice</a:t>
            </a:r>
          </a:p>
        </p:txBody>
      </p:sp>
      <p:sp>
        <p:nvSpPr>
          <p:cNvPr id="4" name="Content Placeholder 2"/>
          <p:cNvSpPr txBox="1">
            <a:spLocks/>
          </p:cNvSpPr>
          <p:nvPr/>
        </p:nvSpPr>
        <p:spPr>
          <a:xfrm>
            <a:off x="4343400" y="1524000"/>
            <a:ext cx="4648199" cy="518159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000" b="1" dirty="0" err="1">
                <a:solidFill>
                  <a:srgbClr val="FF0000"/>
                </a:solidFill>
              </a:rPr>
              <a:t>def</a:t>
            </a:r>
            <a:r>
              <a:rPr lang="en-US" sz="2000" b="1" dirty="0">
                <a:solidFill>
                  <a:srgbClr val="FF0000"/>
                </a:solidFill>
              </a:rPr>
              <a:t> </a:t>
            </a:r>
            <a:r>
              <a:rPr lang="en-US" sz="2000" b="1" dirty="0" err="1">
                <a:solidFill>
                  <a:srgbClr val="FF0000"/>
                </a:solidFill>
              </a:rPr>
              <a:t>print_files</a:t>
            </a:r>
            <a:r>
              <a:rPr lang="en-US" sz="2000" b="1" dirty="0">
                <a:solidFill>
                  <a:srgbClr val="FF0000"/>
                </a:solidFill>
              </a:rPr>
              <a:t>():</a:t>
            </a:r>
          </a:p>
          <a:p>
            <a:pPr marL="118872" indent="0">
              <a:buNone/>
            </a:pPr>
            <a:r>
              <a:rPr lang="en-US" sz="2000" b="1" dirty="0">
                <a:solidFill>
                  <a:srgbClr val="FF0000"/>
                </a:solidFill>
              </a:rPr>
              <a:t>    files = </a:t>
            </a:r>
            <a:r>
              <a:rPr lang="en-US" sz="2000" b="1" dirty="0" err="1">
                <a:solidFill>
                  <a:srgbClr val="FF0000"/>
                </a:solidFill>
              </a:rPr>
              <a:t>os.listdir</a:t>
            </a:r>
            <a:r>
              <a:rPr lang="en-US" sz="2000" b="1" dirty="0">
                <a:solidFill>
                  <a:srgbClr val="FF0000"/>
                </a:solidFill>
              </a:rPr>
              <a:t>(</a:t>
            </a:r>
            <a:r>
              <a:rPr lang="en-US" sz="2000" b="1" dirty="0" err="1">
                <a:solidFill>
                  <a:srgbClr val="FF0000"/>
                </a:solidFill>
              </a:rPr>
              <a:t>os.getcwd</a:t>
            </a:r>
            <a:r>
              <a:rPr lang="en-US" sz="2000" b="1" dirty="0">
                <a:solidFill>
                  <a:srgbClr val="FF0000"/>
                </a:solidFill>
              </a:rPr>
              <a:t>())</a:t>
            </a:r>
          </a:p>
          <a:p>
            <a:pPr marL="118872" indent="0">
              <a:buNone/>
            </a:pPr>
            <a:endParaRPr lang="en-US" sz="2000" b="1" dirty="0">
              <a:solidFill>
                <a:srgbClr val="FF0000"/>
              </a:solidFill>
            </a:endParaRPr>
          </a:p>
          <a:p>
            <a:pPr marL="118872" indent="0">
              <a:buNone/>
            </a:pPr>
            <a:r>
              <a:rPr lang="en-US" sz="2000" b="1" dirty="0">
                <a:solidFill>
                  <a:srgbClr val="FF0000"/>
                </a:solidFill>
              </a:rPr>
              <a:t>    for item in files:</a:t>
            </a:r>
          </a:p>
          <a:p>
            <a:pPr marL="118872" indent="0">
              <a:buNone/>
            </a:pPr>
            <a:r>
              <a:rPr lang="en-US" sz="2000" b="1" dirty="0">
                <a:solidFill>
                  <a:srgbClr val="FF0000"/>
                </a:solidFill>
              </a:rPr>
              <a:t>        if </a:t>
            </a:r>
            <a:r>
              <a:rPr lang="en-US" sz="2000" b="1" dirty="0" err="1">
                <a:solidFill>
                  <a:srgbClr val="FF0000"/>
                </a:solidFill>
              </a:rPr>
              <a:t>os.path.isfile</a:t>
            </a:r>
            <a:r>
              <a:rPr lang="en-US" sz="2000" b="1" dirty="0">
                <a:solidFill>
                  <a:srgbClr val="FF0000"/>
                </a:solidFill>
              </a:rPr>
              <a:t>(item):</a:t>
            </a:r>
          </a:p>
          <a:p>
            <a:pPr marL="118872" indent="0">
              <a:buNone/>
            </a:pPr>
            <a:r>
              <a:rPr lang="en-US" sz="2000" b="1" dirty="0">
                <a:solidFill>
                  <a:srgbClr val="FF0000"/>
                </a:solidFill>
              </a:rPr>
              <a:t>            print item</a:t>
            </a:r>
          </a:p>
          <a:p>
            <a:pPr marL="118872" indent="0">
              <a:buNone/>
            </a:pPr>
            <a:endParaRPr lang="en-US" sz="2000" b="1" dirty="0">
              <a:solidFill>
                <a:srgbClr val="FF0000"/>
              </a:solidFill>
            </a:endParaRPr>
          </a:p>
          <a:p>
            <a:pPr marL="118872" indent="0">
              <a:buNone/>
            </a:pPr>
            <a:r>
              <a:rPr lang="en-US" sz="2000" b="1" dirty="0">
                <a:solidFill>
                  <a:srgbClr val="FF0000"/>
                </a:solidFill>
              </a:rPr>
              <a:t>folder = </a:t>
            </a:r>
            <a:r>
              <a:rPr lang="en-US" sz="2000" b="1" dirty="0" err="1">
                <a:solidFill>
                  <a:srgbClr val="FF0000"/>
                </a:solidFill>
              </a:rPr>
              <a:t>directory_choice</a:t>
            </a:r>
            <a:r>
              <a:rPr lang="en-US" sz="2000" b="1" dirty="0">
                <a:solidFill>
                  <a:srgbClr val="FF0000"/>
                </a:solidFill>
              </a:rPr>
              <a:t>()</a:t>
            </a:r>
          </a:p>
          <a:p>
            <a:pPr marL="118872" indent="0">
              <a:buNone/>
            </a:pPr>
            <a:r>
              <a:rPr lang="en-US" sz="2000" b="1" dirty="0">
                <a:solidFill>
                  <a:srgbClr val="FF0000"/>
                </a:solidFill>
              </a:rPr>
              <a:t>print "Files in the", folder, "directory:\n"</a:t>
            </a:r>
          </a:p>
          <a:p>
            <a:pPr marL="118872" indent="0">
              <a:buNone/>
            </a:pPr>
            <a:r>
              <a:rPr lang="en-US" sz="2000" b="1" dirty="0" err="1">
                <a:solidFill>
                  <a:srgbClr val="FF0000"/>
                </a:solidFill>
              </a:rPr>
              <a:t>os.chdir</a:t>
            </a:r>
            <a:r>
              <a:rPr lang="en-US" sz="2000" b="1" dirty="0">
                <a:solidFill>
                  <a:srgbClr val="FF0000"/>
                </a:solidFill>
              </a:rPr>
              <a:t>(</a:t>
            </a:r>
            <a:r>
              <a:rPr lang="en-US" sz="2000" b="1" dirty="0" err="1">
                <a:solidFill>
                  <a:srgbClr val="FF0000"/>
                </a:solidFill>
              </a:rPr>
              <a:t>os.getcwd</a:t>
            </a:r>
            <a:r>
              <a:rPr lang="en-US" sz="2000" b="1" dirty="0">
                <a:solidFill>
                  <a:srgbClr val="FF0000"/>
                </a:solidFill>
              </a:rPr>
              <a:t>() + "\\" + folder)</a:t>
            </a:r>
          </a:p>
          <a:p>
            <a:pPr marL="118872" indent="0">
              <a:buNone/>
            </a:pPr>
            <a:r>
              <a:rPr lang="en-US" sz="2000" b="1" dirty="0" err="1">
                <a:solidFill>
                  <a:srgbClr val="FF0000"/>
                </a:solidFill>
              </a:rPr>
              <a:t>print_files</a:t>
            </a:r>
            <a:r>
              <a:rPr lang="en-US" sz="2000" b="1" dirty="0">
                <a:solidFill>
                  <a:srgbClr val="FF0000"/>
                </a:solidFill>
              </a:rPr>
              <a:t>()</a:t>
            </a:r>
          </a:p>
        </p:txBody>
      </p:sp>
    </p:spTree>
    <p:extLst>
      <p:ext uri="{BB962C8B-B14F-4D97-AF65-F5344CB8AC3E}">
        <p14:creationId xmlns:p14="http://schemas.microsoft.com/office/powerpoint/2010/main" val="1994456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 Python Scripts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Make sure you’re using</a:t>
            </a:r>
          </a:p>
          <a:p>
            <a:pPr marL="118872" indent="0">
              <a:buNone/>
            </a:pPr>
            <a:r>
              <a:rPr lang="en-US" b="1" dirty="0">
                <a:solidFill>
                  <a:srgbClr val="FF0000"/>
                </a:solidFill>
              </a:rPr>
              <a:t>#!/</a:t>
            </a:r>
            <a:r>
              <a:rPr lang="en-US" b="1" dirty="0" err="1">
                <a:solidFill>
                  <a:srgbClr val="FF0000"/>
                </a:solidFill>
              </a:rPr>
              <a:t>usr</a:t>
            </a:r>
            <a:r>
              <a:rPr lang="en-US" b="1" dirty="0">
                <a:solidFill>
                  <a:srgbClr val="FF0000"/>
                </a:solidFill>
              </a:rPr>
              <a:t>/bin/</a:t>
            </a:r>
            <a:r>
              <a:rPr lang="en-US" b="1" dirty="0" err="1">
                <a:solidFill>
                  <a:srgbClr val="FF0000"/>
                </a:solidFill>
              </a:rPr>
              <a:t>env</a:t>
            </a:r>
            <a:r>
              <a:rPr lang="en-US" b="1" dirty="0">
                <a:solidFill>
                  <a:srgbClr val="FF0000"/>
                </a:solidFill>
              </a:rPr>
              <a:t> </a:t>
            </a:r>
            <a:r>
              <a:rPr lang="en-US" b="1" dirty="0" smtClean="0">
                <a:solidFill>
                  <a:srgbClr val="FF0000"/>
                </a:solidFill>
              </a:rPr>
              <a:t>python</a:t>
            </a:r>
          </a:p>
          <a:p>
            <a:pPr marL="118872" indent="0">
              <a:buNone/>
            </a:pPr>
            <a:endParaRPr lang="en-US" dirty="0"/>
          </a:p>
          <a:p>
            <a:r>
              <a:rPr lang="en-US" dirty="0" smtClean="0"/>
              <a:t>And not</a:t>
            </a:r>
          </a:p>
          <a:p>
            <a:pPr marL="118872" indent="0">
              <a:buNone/>
            </a:pPr>
            <a:r>
              <a:rPr lang="en-US" b="1" dirty="0" smtClean="0">
                <a:solidFill>
                  <a:srgbClr val="FF0000"/>
                </a:solidFill>
              </a:rPr>
              <a:t>#! /</a:t>
            </a:r>
            <a:r>
              <a:rPr lang="en-US" b="1" dirty="0" err="1">
                <a:solidFill>
                  <a:srgbClr val="FF0000"/>
                </a:solidFill>
              </a:rPr>
              <a:t>usr</a:t>
            </a:r>
            <a:r>
              <a:rPr lang="en-US" b="1" dirty="0">
                <a:solidFill>
                  <a:srgbClr val="FF0000"/>
                </a:solidFill>
              </a:rPr>
              <a:t>/bin/</a:t>
            </a:r>
            <a:r>
              <a:rPr lang="en-US" b="1" dirty="0" err="1">
                <a:solidFill>
                  <a:srgbClr val="FF0000"/>
                </a:solidFill>
              </a:rPr>
              <a:t>env</a:t>
            </a:r>
            <a:r>
              <a:rPr lang="en-US" b="1" dirty="0">
                <a:solidFill>
                  <a:srgbClr val="FF0000"/>
                </a:solidFill>
              </a:rPr>
              <a:t> </a:t>
            </a:r>
            <a:r>
              <a:rPr lang="en-US" b="1" dirty="0" smtClean="0">
                <a:solidFill>
                  <a:srgbClr val="FF0000"/>
                </a:solidFill>
              </a:rPr>
              <a:t>python</a:t>
            </a:r>
          </a:p>
          <a:p>
            <a:pPr marL="118872" indent="0">
              <a:buNone/>
            </a:pPr>
            <a:endParaRPr lang="en-US" dirty="0"/>
          </a:p>
          <a:p>
            <a:r>
              <a:rPr lang="en-US" dirty="0" smtClean="0"/>
              <a:t>Or</a:t>
            </a:r>
          </a:p>
          <a:p>
            <a:pPr marL="118872" indent="0">
              <a:buNone/>
            </a:pPr>
            <a:r>
              <a:rPr lang="en-US" b="1" dirty="0">
                <a:solidFill>
                  <a:srgbClr val="FF0000"/>
                </a:solidFill>
              </a:rPr>
              <a:t>#!/</a:t>
            </a:r>
            <a:r>
              <a:rPr lang="en-US" b="1" dirty="0" err="1" smtClean="0">
                <a:solidFill>
                  <a:srgbClr val="FF0000"/>
                </a:solidFill>
              </a:rPr>
              <a:t>usr</a:t>
            </a:r>
            <a:r>
              <a:rPr lang="en-US" b="1" dirty="0" smtClean="0">
                <a:solidFill>
                  <a:srgbClr val="FF0000"/>
                </a:solidFill>
              </a:rPr>
              <a:t>/bin/</a:t>
            </a:r>
            <a:r>
              <a:rPr lang="en-US" b="1" dirty="0" err="1" smtClean="0">
                <a:solidFill>
                  <a:srgbClr val="FF0000"/>
                </a:solidFill>
              </a:rPr>
              <a:t>env</a:t>
            </a:r>
            <a:r>
              <a:rPr lang="en-US" b="1" dirty="0" smtClean="0">
                <a:solidFill>
                  <a:srgbClr val="FF0000"/>
                </a:solidFill>
              </a:rPr>
              <a:t>/python</a:t>
            </a:r>
          </a:p>
          <a:p>
            <a:pPr marL="118872" indent="0">
              <a:buNone/>
            </a:pPr>
            <a:endParaRPr lang="en-US" b="1" dirty="0">
              <a:solidFill>
                <a:srgbClr val="FF0000"/>
              </a:solidFill>
            </a:endParaRPr>
          </a:p>
          <a:p>
            <a:pPr marL="118872" indent="0">
              <a:buNone/>
            </a:pPr>
            <a:r>
              <a:rPr lang="en-US" dirty="0" smtClean="0"/>
              <a:t>Tell me if you find a script where that doesn’t work.</a:t>
            </a:r>
            <a:endParaRPr lang="en-US" dirty="0"/>
          </a:p>
        </p:txBody>
      </p:sp>
    </p:spTree>
    <p:extLst>
      <p:ext uri="{BB962C8B-B14F-4D97-AF65-F5344CB8AC3E}">
        <p14:creationId xmlns:p14="http://schemas.microsoft.com/office/powerpoint/2010/main" val="3682424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&amp; Directories</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b="1" dirty="0">
                <a:solidFill>
                  <a:srgbClr val="FF0000"/>
                </a:solidFill>
              </a:rPr>
              <a:t>import </a:t>
            </a:r>
            <a:r>
              <a:rPr lang="en-US" b="1" dirty="0" err="1">
                <a:solidFill>
                  <a:srgbClr val="FF0000"/>
                </a:solidFill>
              </a:rPr>
              <a:t>os</a:t>
            </a:r>
            <a:endParaRPr lang="en-US" b="1" dirty="0">
              <a:solidFill>
                <a:srgbClr val="FF0000"/>
              </a:solidFill>
            </a:endParaRPr>
          </a:p>
          <a:p>
            <a:pPr marL="118872" indent="0">
              <a:buNone/>
            </a:pPr>
            <a:r>
              <a:rPr lang="en-US" b="1" dirty="0">
                <a:solidFill>
                  <a:srgbClr val="FF0000"/>
                </a:solidFill>
              </a:rPr>
              <a:t>home = </a:t>
            </a:r>
            <a:r>
              <a:rPr lang="en-US" b="1" dirty="0" err="1">
                <a:solidFill>
                  <a:srgbClr val="FF0000"/>
                </a:solidFill>
              </a:rPr>
              <a:t>os.getcwd</a:t>
            </a:r>
            <a:r>
              <a:rPr lang="en-US" b="1" dirty="0">
                <a:solidFill>
                  <a:srgbClr val="FF0000"/>
                </a:solidFill>
              </a:rPr>
              <a:t>()</a:t>
            </a:r>
          </a:p>
          <a:p>
            <a:pPr marL="118872" indent="0">
              <a:buNone/>
            </a:pPr>
            <a:r>
              <a:rPr lang="en-US" b="1" dirty="0">
                <a:solidFill>
                  <a:srgbClr val="FF0000"/>
                </a:solidFill>
              </a:rPr>
              <a:t>path = home + </a:t>
            </a:r>
            <a:r>
              <a:rPr lang="en-US" b="1" dirty="0" smtClean="0">
                <a:solidFill>
                  <a:srgbClr val="FF0000"/>
                </a:solidFill>
              </a:rPr>
              <a:t>"\\testfile.py"</a:t>
            </a:r>
          </a:p>
          <a:p>
            <a:pPr marL="118872" indent="0">
              <a:buNone/>
            </a:pPr>
            <a:endParaRPr lang="en-US" dirty="0" smtClean="0"/>
          </a:p>
          <a:p>
            <a:r>
              <a:rPr lang="en-US" dirty="0" smtClean="0"/>
              <a:t>Remove the path from a filename:</a:t>
            </a:r>
          </a:p>
          <a:p>
            <a:pPr marL="457200" lvl="1" indent="0">
              <a:buNone/>
            </a:pPr>
            <a:r>
              <a:rPr lang="en-US" b="1" dirty="0" err="1" smtClean="0">
                <a:solidFill>
                  <a:srgbClr val="FF0000"/>
                </a:solidFill>
              </a:rPr>
              <a:t>os.path.basename</a:t>
            </a:r>
            <a:r>
              <a:rPr lang="en-US" b="1" dirty="0" smtClean="0">
                <a:solidFill>
                  <a:srgbClr val="FF0000"/>
                </a:solidFill>
              </a:rPr>
              <a:t>(path)    </a:t>
            </a:r>
            <a:r>
              <a:rPr lang="en-US" b="1" dirty="0" smtClean="0"/>
              <a:t>-&gt;</a:t>
            </a:r>
            <a:r>
              <a:rPr lang="en-US" b="1" dirty="0" smtClean="0">
                <a:solidFill>
                  <a:srgbClr val="FF0000"/>
                </a:solidFill>
              </a:rPr>
              <a:t>     "testfile.py"</a:t>
            </a:r>
          </a:p>
          <a:p>
            <a:pPr marL="457200" lvl="1" indent="0">
              <a:buNone/>
            </a:pPr>
            <a:endParaRPr lang="en-US" b="1" dirty="0" smtClean="0">
              <a:solidFill>
                <a:srgbClr val="FF0000"/>
              </a:solidFill>
            </a:endParaRPr>
          </a:p>
          <a:p>
            <a:r>
              <a:rPr lang="en-US" dirty="0" smtClean="0"/>
              <a:t>Join parts of a path (OS independent!)</a:t>
            </a:r>
          </a:p>
          <a:p>
            <a:pPr marL="457200" lvl="1" indent="0">
              <a:buNone/>
            </a:pPr>
            <a:r>
              <a:rPr lang="en-US" b="1" dirty="0">
                <a:solidFill>
                  <a:srgbClr val="FF0000"/>
                </a:solidFill>
              </a:rPr>
              <a:t>print </a:t>
            </a:r>
            <a:r>
              <a:rPr lang="en-US" b="1" dirty="0" err="1">
                <a:solidFill>
                  <a:srgbClr val="FF0000"/>
                </a:solidFill>
              </a:rPr>
              <a:t>os.path.join</a:t>
            </a:r>
            <a:r>
              <a:rPr lang="en-US" b="1" dirty="0">
                <a:solidFill>
                  <a:srgbClr val="FF0000"/>
                </a:solidFill>
              </a:rPr>
              <a:t>(home, "files", "testfile.py</a:t>
            </a:r>
            <a:r>
              <a:rPr lang="en-US" b="1" dirty="0" smtClean="0">
                <a:solidFill>
                  <a:srgbClr val="FF0000"/>
                </a:solidFill>
              </a:rPr>
              <a:t>")</a:t>
            </a:r>
          </a:p>
          <a:p>
            <a:pPr marL="457200" lvl="1" indent="0">
              <a:buNone/>
            </a:pPr>
            <a:r>
              <a:rPr lang="en-US" dirty="0" smtClean="0"/>
              <a:t>Each comma will be replaced by a suitable slash:</a:t>
            </a:r>
          </a:p>
          <a:p>
            <a:pPr marL="457200" lvl="1" indent="0">
              <a:buNone/>
            </a:pPr>
            <a:r>
              <a:rPr lang="en-US" b="1" dirty="0" smtClean="0">
                <a:solidFill>
                  <a:srgbClr val="00B050"/>
                </a:solidFill>
              </a:rPr>
              <a:t>	C</a:t>
            </a:r>
            <a:r>
              <a:rPr lang="en-US" b="1" dirty="0">
                <a:solidFill>
                  <a:srgbClr val="00B050"/>
                </a:solidFill>
              </a:rPr>
              <a:t>:\Users\J\Desktop\I211\files\testfile.py</a:t>
            </a:r>
            <a:endParaRPr lang="en-US" b="1" dirty="0" smtClean="0">
              <a:solidFill>
                <a:srgbClr val="00B050"/>
              </a:solidFill>
            </a:endParaRPr>
          </a:p>
          <a:p>
            <a:pPr marL="457200" lvl="1" indent="0">
              <a:buNone/>
            </a:pPr>
            <a:endParaRPr lang="en-US" b="1" dirty="0">
              <a:solidFill>
                <a:srgbClr val="FF0000"/>
              </a:solidFill>
            </a:endParaRPr>
          </a:p>
        </p:txBody>
      </p:sp>
    </p:spTree>
    <p:extLst>
      <p:ext uri="{BB962C8B-B14F-4D97-AF65-F5344CB8AC3E}">
        <p14:creationId xmlns:p14="http://schemas.microsoft.com/office/powerpoint/2010/main" val="33424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File Names</a:t>
            </a:r>
            <a:endParaRPr lang="en-US" dirty="0"/>
          </a:p>
        </p:txBody>
      </p:sp>
      <p:sp>
        <p:nvSpPr>
          <p:cNvPr id="3" name="Content Placeholder 2"/>
          <p:cNvSpPr>
            <a:spLocks noGrp="1"/>
          </p:cNvSpPr>
          <p:nvPr>
            <p:ph idx="1"/>
          </p:nvPr>
        </p:nvSpPr>
        <p:spPr>
          <a:xfrm>
            <a:off x="228600" y="1775191"/>
            <a:ext cx="8763000" cy="4625609"/>
          </a:xfrm>
        </p:spPr>
        <p:txBody>
          <a:bodyPr>
            <a:normAutofit lnSpcReduction="10000"/>
          </a:bodyPr>
          <a:lstStyle/>
          <a:p>
            <a:r>
              <a:rPr lang="en-US" sz="2700" dirty="0" smtClean="0"/>
              <a:t>We can even create file names dynamically! This code creates three text files named </a:t>
            </a:r>
            <a:r>
              <a:rPr lang="en-US" sz="2700" dirty="0" smtClean="0">
                <a:solidFill>
                  <a:srgbClr val="7030A0"/>
                </a:solidFill>
              </a:rPr>
              <a:t>test0.txt</a:t>
            </a:r>
            <a:r>
              <a:rPr lang="en-US" sz="2700" dirty="0" smtClean="0"/>
              <a:t>, </a:t>
            </a:r>
            <a:r>
              <a:rPr lang="en-US" sz="2700" dirty="0" smtClean="0">
                <a:solidFill>
                  <a:srgbClr val="7030A0"/>
                </a:solidFill>
              </a:rPr>
              <a:t>test1.txt</a:t>
            </a:r>
            <a:r>
              <a:rPr lang="en-US" sz="2700" dirty="0" smtClean="0"/>
              <a:t>, and </a:t>
            </a:r>
            <a:r>
              <a:rPr lang="en-US" sz="2700" dirty="0" smtClean="0">
                <a:solidFill>
                  <a:srgbClr val="7030A0"/>
                </a:solidFill>
              </a:rPr>
              <a:t>test2.txt</a:t>
            </a:r>
            <a:r>
              <a:rPr lang="en-US" sz="2700" dirty="0" smtClean="0"/>
              <a:t>:</a:t>
            </a:r>
          </a:p>
          <a:p>
            <a:pPr marL="118872" indent="0">
              <a:buNone/>
            </a:pPr>
            <a:endParaRPr lang="en-US" sz="2700" dirty="0" smtClean="0"/>
          </a:p>
          <a:p>
            <a:pPr marL="118872" indent="0">
              <a:buNone/>
            </a:pPr>
            <a:r>
              <a:rPr lang="en-US" sz="2700" b="1" dirty="0" smtClean="0">
                <a:solidFill>
                  <a:srgbClr val="FF0000"/>
                </a:solidFill>
              </a:rPr>
              <a:t>import </a:t>
            </a:r>
            <a:r>
              <a:rPr lang="en-US" sz="2700" b="1" dirty="0" err="1">
                <a:solidFill>
                  <a:srgbClr val="FF0000"/>
                </a:solidFill>
              </a:rPr>
              <a:t>os</a:t>
            </a:r>
            <a:endParaRPr lang="en-US" sz="2700" b="1" dirty="0">
              <a:solidFill>
                <a:srgbClr val="FF0000"/>
              </a:solidFill>
            </a:endParaRPr>
          </a:p>
          <a:p>
            <a:pPr marL="118872" indent="0">
              <a:buNone/>
            </a:pPr>
            <a:endParaRPr lang="en-US" sz="2700" b="1" dirty="0">
              <a:solidFill>
                <a:srgbClr val="FF0000"/>
              </a:solidFill>
            </a:endParaRPr>
          </a:p>
          <a:p>
            <a:pPr marL="118872" indent="0">
              <a:buNone/>
            </a:pPr>
            <a:r>
              <a:rPr lang="en-US" sz="2700" b="1" dirty="0">
                <a:solidFill>
                  <a:srgbClr val="FF0000"/>
                </a:solidFill>
              </a:rPr>
              <a:t>home = </a:t>
            </a:r>
            <a:r>
              <a:rPr lang="en-US" sz="2700" b="1" dirty="0" err="1">
                <a:solidFill>
                  <a:srgbClr val="FF0000"/>
                </a:solidFill>
              </a:rPr>
              <a:t>os.getcwd</a:t>
            </a:r>
            <a:r>
              <a:rPr lang="en-US" sz="2700" b="1" dirty="0">
                <a:solidFill>
                  <a:srgbClr val="FF0000"/>
                </a:solidFill>
              </a:rPr>
              <a:t>()</a:t>
            </a:r>
          </a:p>
          <a:p>
            <a:pPr marL="118872" indent="0">
              <a:buNone/>
            </a:pPr>
            <a:endParaRPr lang="en-US" sz="2700" b="1" dirty="0">
              <a:solidFill>
                <a:srgbClr val="FF0000"/>
              </a:solidFill>
            </a:endParaRPr>
          </a:p>
          <a:p>
            <a:pPr marL="118872" indent="0">
              <a:buNone/>
            </a:pPr>
            <a:r>
              <a:rPr lang="en-US" sz="2700" b="1" dirty="0">
                <a:solidFill>
                  <a:srgbClr val="FF0000"/>
                </a:solidFill>
              </a:rPr>
              <a:t>for </a:t>
            </a:r>
            <a:r>
              <a:rPr lang="en-US" sz="2700" b="1" dirty="0" err="1">
                <a:solidFill>
                  <a:srgbClr val="FF0000"/>
                </a:solidFill>
              </a:rPr>
              <a:t>i</a:t>
            </a:r>
            <a:r>
              <a:rPr lang="en-US" sz="2700" b="1" dirty="0">
                <a:solidFill>
                  <a:srgbClr val="FF0000"/>
                </a:solidFill>
              </a:rPr>
              <a:t> in range (3):</a:t>
            </a:r>
          </a:p>
          <a:p>
            <a:pPr marL="118872" indent="0">
              <a:buNone/>
            </a:pPr>
            <a:r>
              <a:rPr lang="en-US" sz="2700" b="1" dirty="0">
                <a:solidFill>
                  <a:srgbClr val="FF0000"/>
                </a:solidFill>
              </a:rPr>
              <a:t>    f = open(</a:t>
            </a:r>
            <a:r>
              <a:rPr lang="en-US" sz="2700" b="1" dirty="0" err="1">
                <a:solidFill>
                  <a:srgbClr val="FF0000"/>
                </a:solidFill>
              </a:rPr>
              <a:t>os.path.join</a:t>
            </a:r>
            <a:r>
              <a:rPr lang="en-US" sz="2700" b="1" dirty="0">
                <a:solidFill>
                  <a:srgbClr val="FF0000"/>
                </a:solidFill>
              </a:rPr>
              <a:t>(</a:t>
            </a:r>
            <a:r>
              <a:rPr lang="en-US" sz="2700" b="1" dirty="0" err="1">
                <a:solidFill>
                  <a:srgbClr val="FF0000"/>
                </a:solidFill>
              </a:rPr>
              <a:t>home,</a:t>
            </a:r>
            <a:r>
              <a:rPr lang="en-US" sz="2700" b="1" dirty="0" err="1">
                <a:solidFill>
                  <a:srgbClr val="7030A0"/>
                </a:solidFill>
              </a:rPr>
              <a:t>"test</a:t>
            </a:r>
            <a:r>
              <a:rPr lang="en-US" sz="2700" b="1" dirty="0">
                <a:solidFill>
                  <a:srgbClr val="7030A0"/>
                </a:solidFill>
              </a:rPr>
              <a:t>" + </a:t>
            </a:r>
            <a:r>
              <a:rPr lang="en-US" sz="2700" b="1" dirty="0" err="1">
                <a:solidFill>
                  <a:srgbClr val="7030A0"/>
                </a:solidFill>
              </a:rPr>
              <a:t>str</a:t>
            </a:r>
            <a:r>
              <a:rPr lang="en-US" sz="2700" b="1" dirty="0">
                <a:solidFill>
                  <a:srgbClr val="7030A0"/>
                </a:solidFill>
              </a:rPr>
              <a:t>(</a:t>
            </a:r>
            <a:r>
              <a:rPr lang="en-US" sz="2700" b="1" dirty="0" err="1">
                <a:solidFill>
                  <a:srgbClr val="7030A0"/>
                </a:solidFill>
              </a:rPr>
              <a:t>i</a:t>
            </a:r>
            <a:r>
              <a:rPr lang="en-US" sz="2700" b="1" dirty="0">
                <a:solidFill>
                  <a:srgbClr val="7030A0"/>
                </a:solidFill>
              </a:rPr>
              <a:t>) + ".txt"</a:t>
            </a:r>
            <a:r>
              <a:rPr lang="en-US" sz="2700" b="1" dirty="0">
                <a:solidFill>
                  <a:srgbClr val="FF0000"/>
                </a:solidFill>
              </a:rPr>
              <a:t>),"w")</a:t>
            </a:r>
          </a:p>
          <a:p>
            <a:pPr marL="118872" indent="0">
              <a:buNone/>
            </a:pPr>
            <a:r>
              <a:rPr lang="en-US" sz="2700" b="1" dirty="0">
                <a:solidFill>
                  <a:srgbClr val="FF0000"/>
                </a:solidFill>
              </a:rPr>
              <a:t>    </a:t>
            </a:r>
            <a:r>
              <a:rPr lang="en-US" sz="2700" b="1" dirty="0" err="1">
                <a:solidFill>
                  <a:srgbClr val="FF0000"/>
                </a:solidFill>
              </a:rPr>
              <a:t>f.write</a:t>
            </a:r>
            <a:r>
              <a:rPr lang="en-US" sz="2700" b="1" dirty="0">
                <a:solidFill>
                  <a:srgbClr val="FF0000"/>
                </a:solidFill>
              </a:rPr>
              <a:t>("Test")</a:t>
            </a:r>
          </a:p>
          <a:p>
            <a:pPr marL="118872" indent="0">
              <a:buNone/>
            </a:pPr>
            <a:r>
              <a:rPr lang="en-US" sz="2700" b="1" dirty="0">
                <a:solidFill>
                  <a:srgbClr val="FF0000"/>
                </a:solidFill>
              </a:rPr>
              <a:t>    </a:t>
            </a:r>
            <a:r>
              <a:rPr lang="en-US" sz="2700" b="1" dirty="0" err="1">
                <a:solidFill>
                  <a:srgbClr val="FF0000"/>
                </a:solidFill>
              </a:rPr>
              <a:t>f.close</a:t>
            </a:r>
            <a:r>
              <a:rPr lang="en-US" sz="2700" b="1" dirty="0">
                <a:solidFill>
                  <a:srgbClr val="FF0000"/>
                </a:solidFill>
              </a:rPr>
              <a:t>()</a:t>
            </a:r>
          </a:p>
        </p:txBody>
      </p:sp>
    </p:spTree>
    <p:extLst>
      <p:ext uri="{BB962C8B-B14F-4D97-AF65-F5344CB8AC3E}">
        <p14:creationId xmlns:p14="http://schemas.microsoft.com/office/powerpoint/2010/main" val="1375838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Size, Changing File Names</a:t>
            </a:r>
            <a:endParaRPr lang="en-US" dirty="0"/>
          </a:p>
        </p:txBody>
      </p:sp>
      <p:sp>
        <p:nvSpPr>
          <p:cNvPr id="3" name="Content Placeholder 2"/>
          <p:cNvSpPr>
            <a:spLocks noGrp="1"/>
          </p:cNvSpPr>
          <p:nvPr>
            <p:ph idx="1"/>
          </p:nvPr>
        </p:nvSpPr>
        <p:spPr/>
        <p:txBody>
          <a:bodyPr/>
          <a:lstStyle/>
          <a:p>
            <a:r>
              <a:rPr lang="en-US" dirty="0" smtClean="0"/>
              <a:t>This will tell you how big a file is, in bytes:</a:t>
            </a:r>
          </a:p>
          <a:p>
            <a:pPr marL="118872" indent="0">
              <a:buNone/>
            </a:pPr>
            <a:r>
              <a:rPr lang="en-US" b="1" dirty="0" err="1" smtClean="0">
                <a:solidFill>
                  <a:srgbClr val="FF0000"/>
                </a:solidFill>
              </a:rPr>
              <a:t>os.path.getsize</a:t>
            </a:r>
            <a:r>
              <a:rPr lang="en-US" b="1" dirty="0" smtClean="0">
                <a:solidFill>
                  <a:srgbClr val="FF0000"/>
                </a:solidFill>
              </a:rPr>
              <a:t>(</a:t>
            </a:r>
            <a:r>
              <a:rPr lang="en-US" b="1" dirty="0" err="1" smtClean="0">
                <a:solidFill>
                  <a:srgbClr val="FF0000"/>
                </a:solidFill>
              </a:rPr>
              <a:t>file_name</a:t>
            </a:r>
            <a:r>
              <a:rPr lang="en-US" b="1" dirty="0" smtClean="0">
                <a:solidFill>
                  <a:srgbClr val="FF0000"/>
                </a:solidFill>
              </a:rPr>
              <a:t>)</a:t>
            </a:r>
          </a:p>
          <a:p>
            <a:pPr marL="118872" indent="0">
              <a:buNone/>
            </a:pPr>
            <a:endParaRPr lang="en-US" b="1" dirty="0" smtClean="0">
              <a:solidFill>
                <a:srgbClr val="FF0000"/>
              </a:solidFill>
            </a:endParaRPr>
          </a:p>
          <a:p>
            <a:r>
              <a:rPr lang="en-US" dirty="0" smtClean="0"/>
              <a:t>This will allow you to rename a file:</a:t>
            </a:r>
          </a:p>
          <a:p>
            <a:pPr marL="118872" indent="0">
              <a:buNone/>
            </a:pPr>
            <a:r>
              <a:rPr lang="en-US" b="1" dirty="0" err="1" smtClean="0">
                <a:solidFill>
                  <a:srgbClr val="FF0000"/>
                </a:solidFill>
              </a:rPr>
              <a:t>os.rename</a:t>
            </a:r>
            <a:r>
              <a:rPr lang="en-US" b="1" dirty="0" smtClean="0">
                <a:solidFill>
                  <a:srgbClr val="FF0000"/>
                </a:solidFill>
              </a:rPr>
              <a:t>(</a:t>
            </a:r>
            <a:r>
              <a:rPr lang="en-US" b="1" dirty="0" err="1" smtClean="0">
                <a:solidFill>
                  <a:srgbClr val="FF0000"/>
                </a:solidFill>
              </a:rPr>
              <a:t>old_file_name</a:t>
            </a:r>
            <a:r>
              <a:rPr lang="en-US" b="1" dirty="0" smtClean="0">
                <a:solidFill>
                  <a:srgbClr val="FF0000"/>
                </a:solidFill>
              </a:rPr>
              <a:t>, </a:t>
            </a:r>
            <a:r>
              <a:rPr lang="en-US" b="1" dirty="0" err="1" smtClean="0">
                <a:solidFill>
                  <a:srgbClr val="FF0000"/>
                </a:solidFill>
              </a:rPr>
              <a:t>new_file_name</a:t>
            </a:r>
            <a:r>
              <a:rPr lang="en-US" b="1" dirty="0" smtClean="0">
                <a:solidFill>
                  <a:srgbClr val="FF0000"/>
                </a:solidFill>
              </a:rPr>
              <a:t>)</a:t>
            </a:r>
          </a:p>
          <a:p>
            <a:pPr marL="118872" indent="0">
              <a:buNone/>
            </a:pPr>
            <a:endParaRPr lang="en-US" b="1" dirty="0" smtClean="0">
              <a:solidFill>
                <a:srgbClr val="FF0000"/>
              </a:solidFill>
            </a:endParaRPr>
          </a:p>
          <a:p>
            <a:r>
              <a:rPr lang="en-US" dirty="0" smtClean="0"/>
              <a:t>To remove the word “Test” from a file name:</a:t>
            </a:r>
          </a:p>
          <a:p>
            <a:pPr marL="118872" indent="0">
              <a:buNone/>
            </a:pPr>
            <a:r>
              <a:rPr lang="en-US" sz="2400" b="1" dirty="0" smtClean="0">
                <a:solidFill>
                  <a:srgbClr val="FF0000"/>
                </a:solidFill>
              </a:rPr>
              <a:t>if </a:t>
            </a:r>
            <a:r>
              <a:rPr lang="en-US" sz="2400" b="1" dirty="0">
                <a:solidFill>
                  <a:srgbClr val="FF0000"/>
                </a:solidFill>
              </a:rPr>
              <a:t>"Test" in </a:t>
            </a:r>
            <a:r>
              <a:rPr lang="en-US" sz="2400" b="1" dirty="0" err="1">
                <a:solidFill>
                  <a:srgbClr val="FF0000"/>
                </a:solidFill>
              </a:rPr>
              <a:t>file_name</a:t>
            </a:r>
            <a:r>
              <a:rPr lang="en-US" sz="2400" b="1" dirty="0">
                <a:solidFill>
                  <a:srgbClr val="FF0000"/>
                </a:solidFill>
              </a:rPr>
              <a:t>:</a:t>
            </a:r>
          </a:p>
          <a:p>
            <a:pPr marL="118872" indent="0">
              <a:buNone/>
            </a:pPr>
            <a:r>
              <a:rPr lang="en-US" sz="2400" b="1" dirty="0">
                <a:solidFill>
                  <a:srgbClr val="FF0000"/>
                </a:solidFill>
              </a:rPr>
              <a:t>    </a:t>
            </a:r>
            <a:r>
              <a:rPr lang="en-US" sz="2400" b="1" dirty="0" err="1">
                <a:solidFill>
                  <a:srgbClr val="FF0000"/>
                </a:solidFill>
              </a:rPr>
              <a:t>os.rename</a:t>
            </a:r>
            <a:r>
              <a:rPr lang="en-US" sz="2400" b="1" dirty="0">
                <a:solidFill>
                  <a:srgbClr val="FF0000"/>
                </a:solidFill>
              </a:rPr>
              <a:t>(</a:t>
            </a:r>
            <a:r>
              <a:rPr lang="en-US" sz="2400" b="1" dirty="0" err="1">
                <a:solidFill>
                  <a:srgbClr val="FF0000"/>
                </a:solidFill>
              </a:rPr>
              <a:t>file_name</a:t>
            </a:r>
            <a:r>
              <a:rPr lang="en-US" sz="2400" b="1" dirty="0">
                <a:solidFill>
                  <a:srgbClr val="FF0000"/>
                </a:solidFill>
              </a:rPr>
              <a:t>, </a:t>
            </a:r>
            <a:r>
              <a:rPr lang="en-US" sz="2400" b="1" dirty="0" err="1">
                <a:solidFill>
                  <a:srgbClr val="FF0000"/>
                </a:solidFill>
              </a:rPr>
              <a:t>file_name.replace</a:t>
            </a:r>
            <a:r>
              <a:rPr lang="en-US" sz="2400" b="1" dirty="0">
                <a:solidFill>
                  <a:srgbClr val="FF0000"/>
                </a:solidFill>
              </a:rPr>
              <a:t>("Test", ""))</a:t>
            </a:r>
          </a:p>
        </p:txBody>
      </p:sp>
    </p:spTree>
    <p:extLst>
      <p:ext uri="{BB962C8B-B14F-4D97-AF65-F5344CB8AC3E}">
        <p14:creationId xmlns:p14="http://schemas.microsoft.com/office/powerpoint/2010/main" val="59203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Files (Group 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Write a small program that looks through all files in the current directory. If a file’s size is less than 100 bytes, change its name by adding “(SHORT)”:</a:t>
            </a:r>
          </a:p>
          <a:p>
            <a:endParaRPr lang="en-US" dirty="0" smtClean="0"/>
          </a:p>
          <a:p>
            <a:pPr marL="118872" indent="0">
              <a:buNone/>
            </a:pPr>
            <a:r>
              <a:rPr lang="en-US" b="1" dirty="0">
                <a:solidFill>
                  <a:srgbClr val="00B050"/>
                </a:solidFill>
              </a:rPr>
              <a:t>&gt;&gt;&gt; </a:t>
            </a:r>
          </a:p>
          <a:p>
            <a:pPr marL="118872" indent="0">
              <a:buNone/>
            </a:pPr>
            <a:r>
              <a:rPr lang="en-US" b="1" dirty="0">
                <a:solidFill>
                  <a:srgbClr val="00B050"/>
                </a:solidFill>
              </a:rPr>
              <a:t>These files were renamed:</a:t>
            </a:r>
          </a:p>
          <a:p>
            <a:pPr marL="118872" indent="0">
              <a:buNone/>
            </a:pPr>
            <a:r>
              <a:rPr lang="en-US" b="1" dirty="0">
                <a:solidFill>
                  <a:srgbClr val="00B050"/>
                </a:solidFill>
              </a:rPr>
              <a:t>test0.txt 	Size:	4 bytes</a:t>
            </a:r>
          </a:p>
          <a:p>
            <a:pPr marL="118872" indent="0">
              <a:buNone/>
            </a:pPr>
            <a:r>
              <a:rPr lang="en-US" b="1" dirty="0">
                <a:solidFill>
                  <a:srgbClr val="00B050"/>
                </a:solidFill>
              </a:rPr>
              <a:t>test0.txt 	To:	test0(SHORT).txt</a:t>
            </a:r>
          </a:p>
          <a:p>
            <a:pPr marL="118872" indent="0">
              <a:buNone/>
            </a:pPr>
            <a:r>
              <a:rPr lang="en-US" b="1" dirty="0">
                <a:solidFill>
                  <a:srgbClr val="00B050"/>
                </a:solidFill>
              </a:rPr>
              <a:t>test1.txt 	Size:	4 bytes</a:t>
            </a:r>
          </a:p>
          <a:p>
            <a:pPr marL="118872" indent="0">
              <a:buNone/>
            </a:pPr>
            <a:r>
              <a:rPr lang="en-US" b="1" dirty="0">
                <a:solidFill>
                  <a:srgbClr val="00B050"/>
                </a:solidFill>
              </a:rPr>
              <a:t>test1.txt 	To:	test1(SHORT).txt</a:t>
            </a:r>
          </a:p>
          <a:p>
            <a:pPr marL="118872" indent="0">
              <a:buNone/>
            </a:pPr>
            <a:r>
              <a:rPr lang="en-US" b="1" dirty="0">
                <a:solidFill>
                  <a:srgbClr val="00B050"/>
                </a:solidFill>
              </a:rPr>
              <a:t>test2.txt 	Size:	4 bytes</a:t>
            </a:r>
          </a:p>
          <a:p>
            <a:pPr marL="118872" indent="0">
              <a:buNone/>
            </a:pPr>
            <a:r>
              <a:rPr lang="en-US" b="1" dirty="0">
                <a:solidFill>
                  <a:srgbClr val="00B050"/>
                </a:solidFill>
              </a:rPr>
              <a:t>test2.txt 	To:	test2(SHORT).txt</a:t>
            </a:r>
          </a:p>
        </p:txBody>
      </p:sp>
    </p:spTree>
    <p:extLst>
      <p:ext uri="{BB962C8B-B14F-4D97-AF65-F5344CB8AC3E}">
        <p14:creationId xmlns:p14="http://schemas.microsoft.com/office/powerpoint/2010/main" val="74793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Files (Solution)</a:t>
            </a:r>
            <a:endParaRPr lang="en-US" dirty="0"/>
          </a:p>
        </p:txBody>
      </p:sp>
      <p:sp>
        <p:nvSpPr>
          <p:cNvPr id="3" name="Content Placeholder 2"/>
          <p:cNvSpPr>
            <a:spLocks noGrp="1"/>
          </p:cNvSpPr>
          <p:nvPr>
            <p:ph idx="1"/>
          </p:nvPr>
        </p:nvSpPr>
        <p:spPr>
          <a:xfrm>
            <a:off x="0" y="1524000"/>
            <a:ext cx="8991600" cy="5181599"/>
          </a:xfrm>
        </p:spPr>
        <p:txBody>
          <a:bodyPr>
            <a:normAutofit fontScale="70000" lnSpcReduction="20000"/>
          </a:bodyPr>
          <a:lstStyle/>
          <a:p>
            <a:pPr marL="118872" indent="0">
              <a:buNone/>
            </a:pPr>
            <a:r>
              <a:rPr lang="en-US" b="1" dirty="0">
                <a:solidFill>
                  <a:srgbClr val="FF0000"/>
                </a:solidFill>
              </a:rPr>
              <a:t>import </a:t>
            </a:r>
            <a:r>
              <a:rPr lang="en-US" b="1" dirty="0" err="1">
                <a:solidFill>
                  <a:srgbClr val="FF0000"/>
                </a:solidFill>
              </a:rPr>
              <a:t>os</a:t>
            </a:r>
            <a:endParaRPr lang="en-US" b="1" dirty="0">
              <a:solidFill>
                <a:srgbClr val="FF0000"/>
              </a:solidFill>
            </a:endParaRPr>
          </a:p>
          <a:p>
            <a:pPr marL="118872" indent="0">
              <a:buNone/>
            </a:pPr>
            <a:endParaRPr lang="en-US" b="1" dirty="0">
              <a:solidFill>
                <a:srgbClr val="FF0000"/>
              </a:solidFill>
            </a:endParaRPr>
          </a:p>
          <a:p>
            <a:pPr marL="118872" indent="0">
              <a:buNone/>
            </a:pPr>
            <a:r>
              <a:rPr lang="en-US" b="1" dirty="0" err="1">
                <a:solidFill>
                  <a:srgbClr val="FF0000"/>
                </a:solidFill>
              </a:rPr>
              <a:t>def</a:t>
            </a:r>
            <a:r>
              <a:rPr lang="en-US" b="1" dirty="0">
                <a:solidFill>
                  <a:srgbClr val="FF0000"/>
                </a:solidFill>
              </a:rPr>
              <a:t> </a:t>
            </a:r>
            <a:r>
              <a:rPr lang="en-US" b="1" dirty="0" err="1">
                <a:solidFill>
                  <a:srgbClr val="FF0000"/>
                </a:solidFill>
              </a:rPr>
              <a:t>list_files</a:t>
            </a:r>
            <a:r>
              <a:rPr lang="en-US" b="1" dirty="0">
                <a:solidFill>
                  <a:srgbClr val="FF0000"/>
                </a:solidFill>
              </a:rPr>
              <a:t>():</a:t>
            </a:r>
          </a:p>
          <a:p>
            <a:pPr marL="118872" indent="0">
              <a:buNone/>
            </a:pPr>
            <a:r>
              <a:rPr lang="en-US" b="1" dirty="0">
                <a:solidFill>
                  <a:srgbClr val="FF0000"/>
                </a:solidFill>
              </a:rPr>
              <a:t>    return [item for item in </a:t>
            </a:r>
            <a:r>
              <a:rPr lang="en-US" b="1" dirty="0" err="1">
                <a:solidFill>
                  <a:srgbClr val="FF0000"/>
                </a:solidFill>
              </a:rPr>
              <a:t>os.listdir</a:t>
            </a:r>
            <a:r>
              <a:rPr lang="en-US" b="1" dirty="0">
                <a:solidFill>
                  <a:srgbClr val="FF0000"/>
                </a:solidFill>
              </a:rPr>
              <a:t>(</a:t>
            </a:r>
            <a:r>
              <a:rPr lang="en-US" b="1" dirty="0" err="1">
                <a:solidFill>
                  <a:srgbClr val="FF0000"/>
                </a:solidFill>
              </a:rPr>
              <a:t>os.getcwd</a:t>
            </a:r>
            <a:r>
              <a:rPr lang="en-US" b="1" dirty="0">
                <a:solidFill>
                  <a:srgbClr val="FF0000"/>
                </a:solidFill>
              </a:rPr>
              <a:t>()) if </a:t>
            </a:r>
            <a:r>
              <a:rPr lang="en-US" b="1" dirty="0" err="1">
                <a:solidFill>
                  <a:srgbClr val="FF0000"/>
                </a:solidFill>
              </a:rPr>
              <a:t>os.path.isfile</a:t>
            </a:r>
            <a:r>
              <a:rPr lang="en-US" b="1" dirty="0">
                <a:solidFill>
                  <a:srgbClr val="FF0000"/>
                </a:solidFill>
              </a:rPr>
              <a:t>(item)]</a:t>
            </a:r>
          </a:p>
          <a:p>
            <a:pPr marL="118872" indent="0">
              <a:buNone/>
            </a:pPr>
            <a:endParaRPr lang="en-US" b="1" dirty="0">
              <a:solidFill>
                <a:srgbClr val="FF0000"/>
              </a:solidFill>
            </a:endParaRPr>
          </a:p>
          <a:p>
            <a:pPr marL="118872" indent="0">
              <a:buNone/>
            </a:pPr>
            <a:r>
              <a:rPr lang="en-US" b="1" dirty="0">
                <a:solidFill>
                  <a:srgbClr val="FF0000"/>
                </a:solidFill>
              </a:rPr>
              <a:t>print "These files were renamed:"</a:t>
            </a:r>
          </a:p>
          <a:p>
            <a:pPr marL="118872" indent="0">
              <a:buNone/>
            </a:pPr>
            <a:r>
              <a:rPr lang="en-US" b="1" dirty="0">
                <a:solidFill>
                  <a:srgbClr val="FF0000"/>
                </a:solidFill>
              </a:rPr>
              <a:t>for </a:t>
            </a:r>
            <a:r>
              <a:rPr lang="en-US" b="1" dirty="0" err="1">
                <a:solidFill>
                  <a:srgbClr val="FF0000"/>
                </a:solidFill>
              </a:rPr>
              <a:t>old_file</a:t>
            </a:r>
            <a:r>
              <a:rPr lang="en-US" b="1" dirty="0">
                <a:solidFill>
                  <a:srgbClr val="FF0000"/>
                </a:solidFill>
              </a:rPr>
              <a:t> in </a:t>
            </a:r>
            <a:r>
              <a:rPr lang="en-US" b="1" dirty="0" err="1">
                <a:solidFill>
                  <a:srgbClr val="FF0000"/>
                </a:solidFill>
              </a:rPr>
              <a:t>list_files</a:t>
            </a:r>
            <a:r>
              <a:rPr lang="en-US" b="1" dirty="0">
                <a:solidFill>
                  <a:srgbClr val="FF0000"/>
                </a:solidFill>
              </a:rPr>
              <a:t>():</a:t>
            </a:r>
          </a:p>
          <a:p>
            <a:pPr marL="118872" indent="0">
              <a:buNone/>
            </a:pPr>
            <a:r>
              <a:rPr lang="en-US" b="1" dirty="0">
                <a:solidFill>
                  <a:srgbClr val="FF0000"/>
                </a:solidFill>
              </a:rPr>
              <a:t>    if </a:t>
            </a:r>
            <a:r>
              <a:rPr lang="en-US" b="1" dirty="0" err="1">
                <a:solidFill>
                  <a:srgbClr val="FF0000"/>
                </a:solidFill>
              </a:rPr>
              <a:t>os.path.getsize</a:t>
            </a:r>
            <a:r>
              <a:rPr lang="en-US" b="1" dirty="0">
                <a:solidFill>
                  <a:srgbClr val="FF0000"/>
                </a:solidFill>
              </a:rPr>
              <a:t>(</a:t>
            </a:r>
            <a:r>
              <a:rPr lang="en-US" b="1" dirty="0" err="1">
                <a:solidFill>
                  <a:srgbClr val="FF0000"/>
                </a:solidFill>
              </a:rPr>
              <a:t>old_file</a:t>
            </a:r>
            <a:r>
              <a:rPr lang="en-US" b="1" dirty="0">
                <a:solidFill>
                  <a:srgbClr val="FF0000"/>
                </a:solidFill>
              </a:rPr>
              <a:t>) &lt;= 100:        </a:t>
            </a:r>
          </a:p>
          <a:p>
            <a:pPr marL="118872" indent="0">
              <a:buNone/>
            </a:pPr>
            <a:r>
              <a:rPr lang="en-US" b="1" dirty="0">
                <a:solidFill>
                  <a:srgbClr val="FF0000"/>
                </a:solidFill>
              </a:rPr>
              <a:t>        print </a:t>
            </a:r>
            <a:r>
              <a:rPr lang="en-US" b="1" dirty="0" err="1">
                <a:solidFill>
                  <a:srgbClr val="FF0000"/>
                </a:solidFill>
              </a:rPr>
              <a:t>old_file</a:t>
            </a:r>
            <a:r>
              <a:rPr lang="en-US" b="1" dirty="0">
                <a:solidFill>
                  <a:srgbClr val="FF0000"/>
                </a:solidFill>
              </a:rPr>
              <a:t>, "\</a:t>
            </a:r>
            <a:r>
              <a:rPr lang="en-US" b="1" dirty="0" err="1">
                <a:solidFill>
                  <a:srgbClr val="FF0000"/>
                </a:solidFill>
              </a:rPr>
              <a:t>tSize</a:t>
            </a:r>
            <a:r>
              <a:rPr lang="en-US" b="1" dirty="0">
                <a:solidFill>
                  <a:srgbClr val="FF0000"/>
                </a:solidFill>
              </a:rPr>
              <a:t>:\t", </a:t>
            </a:r>
            <a:r>
              <a:rPr lang="en-US" b="1" dirty="0" err="1">
                <a:solidFill>
                  <a:srgbClr val="FF0000"/>
                </a:solidFill>
              </a:rPr>
              <a:t>os.path.getsize</a:t>
            </a:r>
            <a:r>
              <a:rPr lang="en-US" b="1" dirty="0">
                <a:solidFill>
                  <a:srgbClr val="FF0000"/>
                </a:solidFill>
              </a:rPr>
              <a:t>(</a:t>
            </a:r>
            <a:r>
              <a:rPr lang="en-US" b="1" dirty="0" err="1">
                <a:solidFill>
                  <a:srgbClr val="FF0000"/>
                </a:solidFill>
              </a:rPr>
              <a:t>old_file</a:t>
            </a:r>
            <a:r>
              <a:rPr lang="en-US" b="1" dirty="0">
                <a:solidFill>
                  <a:srgbClr val="FF0000"/>
                </a:solidFill>
              </a:rPr>
              <a:t>), "bytes"</a:t>
            </a:r>
          </a:p>
          <a:p>
            <a:pPr marL="118872" indent="0">
              <a:buNone/>
            </a:pPr>
            <a:r>
              <a:rPr lang="en-US" b="1" dirty="0">
                <a:solidFill>
                  <a:srgbClr val="FF0000"/>
                </a:solidFill>
              </a:rPr>
              <a:t>        name, </a:t>
            </a:r>
            <a:r>
              <a:rPr lang="en-US" b="1" dirty="0" err="1">
                <a:solidFill>
                  <a:srgbClr val="FF0000"/>
                </a:solidFill>
              </a:rPr>
              <a:t>extention</a:t>
            </a:r>
            <a:r>
              <a:rPr lang="en-US" b="1" dirty="0">
                <a:solidFill>
                  <a:srgbClr val="FF0000"/>
                </a:solidFill>
              </a:rPr>
              <a:t> = </a:t>
            </a:r>
            <a:r>
              <a:rPr lang="en-US" b="1" dirty="0" err="1">
                <a:solidFill>
                  <a:srgbClr val="FF0000"/>
                </a:solidFill>
              </a:rPr>
              <a:t>old_file.split</a:t>
            </a:r>
            <a:r>
              <a:rPr lang="en-US" b="1" dirty="0">
                <a:solidFill>
                  <a:srgbClr val="FF0000"/>
                </a:solidFill>
              </a:rPr>
              <a:t>(".")</a:t>
            </a:r>
          </a:p>
          <a:p>
            <a:pPr marL="118872" indent="0">
              <a:buNone/>
            </a:pPr>
            <a:r>
              <a:rPr lang="en-US" b="1" dirty="0">
                <a:solidFill>
                  <a:srgbClr val="FF0000"/>
                </a:solidFill>
              </a:rPr>
              <a:t>        </a:t>
            </a:r>
            <a:r>
              <a:rPr lang="en-US" b="1" dirty="0" err="1">
                <a:solidFill>
                  <a:srgbClr val="FF0000"/>
                </a:solidFill>
              </a:rPr>
              <a:t>os.rename</a:t>
            </a:r>
            <a:r>
              <a:rPr lang="en-US" b="1" dirty="0">
                <a:solidFill>
                  <a:srgbClr val="FF0000"/>
                </a:solidFill>
              </a:rPr>
              <a:t>(</a:t>
            </a:r>
            <a:r>
              <a:rPr lang="en-US" b="1" dirty="0" err="1">
                <a:solidFill>
                  <a:srgbClr val="FF0000"/>
                </a:solidFill>
              </a:rPr>
              <a:t>old_file</a:t>
            </a:r>
            <a:r>
              <a:rPr lang="en-US" b="1" dirty="0">
                <a:solidFill>
                  <a:srgbClr val="FF0000"/>
                </a:solidFill>
              </a:rPr>
              <a:t>, name + "(SHORT)." + </a:t>
            </a:r>
            <a:r>
              <a:rPr lang="en-US" b="1" dirty="0" err="1">
                <a:solidFill>
                  <a:srgbClr val="FF0000"/>
                </a:solidFill>
              </a:rPr>
              <a:t>extention</a:t>
            </a:r>
            <a:r>
              <a:rPr lang="en-US" b="1" dirty="0">
                <a:solidFill>
                  <a:srgbClr val="FF0000"/>
                </a:solidFill>
              </a:rPr>
              <a:t>)</a:t>
            </a:r>
          </a:p>
          <a:p>
            <a:pPr marL="118872" indent="0">
              <a:buNone/>
            </a:pPr>
            <a:r>
              <a:rPr lang="en-US" b="1" dirty="0">
                <a:solidFill>
                  <a:srgbClr val="FF0000"/>
                </a:solidFill>
              </a:rPr>
              <a:t>        print </a:t>
            </a:r>
            <a:r>
              <a:rPr lang="en-US" b="1" dirty="0" err="1">
                <a:solidFill>
                  <a:srgbClr val="FF0000"/>
                </a:solidFill>
              </a:rPr>
              <a:t>old_file</a:t>
            </a:r>
            <a:r>
              <a:rPr lang="en-US" b="1" dirty="0">
                <a:solidFill>
                  <a:srgbClr val="FF0000"/>
                </a:solidFill>
              </a:rPr>
              <a:t>, "\</a:t>
            </a:r>
            <a:r>
              <a:rPr lang="en-US" b="1" dirty="0" err="1">
                <a:solidFill>
                  <a:srgbClr val="FF0000"/>
                </a:solidFill>
              </a:rPr>
              <a:t>tTo</a:t>
            </a:r>
            <a:r>
              <a:rPr lang="en-US" b="1" dirty="0">
                <a:solidFill>
                  <a:srgbClr val="FF0000"/>
                </a:solidFill>
              </a:rPr>
              <a:t>:\t", name + "(SHORT)." + </a:t>
            </a:r>
            <a:r>
              <a:rPr lang="en-US" b="1" dirty="0" err="1">
                <a:solidFill>
                  <a:srgbClr val="FF0000"/>
                </a:solidFill>
              </a:rPr>
              <a:t>extention</a:t>
            </a:r>
            <a:endParaRPr lang="en-US" b="1" dirty="0">
              <a:solidFill>
                <a:srgbClr val="FF0000"/>
              </a:solidFill>
            </a:endParaRPr>
          </a:p>
          <a:p>
            <a:pPr marL="118872" indent="0">
              <a:buNone/>
            </a:pPr>
            <a:endParaRPr lang="en-US" b="1" dirty="0" smtClean="0">
              <a:solidFill>
                <a:srgbClr val="FF0000"/>
              </a:solidFill>
            </a:endParaRPr>
          </a:p>
          <a:p>
            <a:pPr marL="118872" indent="0">
              <a:buNone/>
            </a:pPr>
            <a:r>
              <a:rPr lang="en-US" b="1" dirty="0" smtClean="0">
                <a:solidFill>
                  <a:srgbClr val="7030A0"/>
                </a:solidFill>
              </a:rPr>
              <a:t>#This code reverses the effects so that we can keep testing!!</a:t>
            </a:r>
            <a:endParaRPr lang="en-US" b="1" dirty="0">
              <a:solidFill>
                <a:srgbClr val="7030A0"/>
              </a:solidFill>
            </a:endParaRPr>
          </a:p>
          <a:p>
            <a:pPr marL="118872" indent="0">
              <a:buNone/>
            </a:pPr>
            <a:r>
              <a:rPr lang="en-US" b="1" dirty="0">
                <a:solidFill>
                  <a:srgbClr val="7030A0"/>
                </a:solidFill>
              </a:rPr>
              <a:t>for </a:t>
            </a:r>
            <a:r>
              <a:rPr lang="en-US" b="1" dirty="0" err="1">
                <a:solidFill>
                  <a:srgbClr val="7030A0"/>
                </a:solidFill>
              </a:rPr>
              <a:t>old_file</a:t>
            </a:r>
            <a:r>
              <a:rPr lang="en-US" b="1" dirty="0">
                <a:solidFill>
                  <a:srgbClr val="7030A0"/>
                </a:solidFill>
              </a:rPr>
              <a:t> in </a:t>
            </a:r>
            <a:r>
              <a:rPr lang="en-US" b="1" dirty="0" err="1">
                <a:solidFill>
                  <a:srgbClr val="7030A0"/>
                </a:solidFill>
              </a:rPr>
              <a:t>list_files</a:t>
            </a:r>
            <a:r>
              <a:rPr lang="en-US" b="1" dirty="0">
                <a:solidFill>
                  <a:srgbClr val="7030A0"/>
                </a:solidFill>
              </a:rPr>
              <a:t>():</a:t>
            </a:r>
          </a:p>
          <a:p>
            <a:pPr marL="118872" indent="0">
              <a:buNone/>
            </a:pPr>
            <a:r>
              <a:rPr lang="en-US" b="1" dirty="0">
                <a:solidFill>
                  <a:srgbClr val="7030A0"/>
                </a:solidFill>
              </a:rPr>
              <a:t>    if "(SHORT)" in </a:t>
            </a:r>
            <a:r>
              <a:rPr lang="en-US" b="1" dirty="0" err="1">
                <a:solidFill>
                  <a:srgbClr val="7030A0"/>
                </a:solidFill>
              </a:rPr>
              <a:t>old_file</a:t>
            </a:r>
            <a:r>
              <a:rPr lang="en-US" b="1" dirty="0">
                <a:solidFill>
                  <a:srgbClr val="7030A0"/>
                </a:solidFill>
              </a:rPr>
              <a:t>:</a:t>
            </a:r>
          </a:p>
          <a:p>
            <a:pPr marL="118872" indent="0">
              <a:buNone/>
            </a:pPr>
            <a:r>
              <a:rPr lang="en-US" b="1" dirty="0">
                <a:solidFill>
                  <a:srgbClr val="7030A0"/>
                </a:solidFill>
              </a:rPr>
              <a:t>        </a:t>
            </a:r>
            <a:r>
              <a:rPr lang="en-US" b="1" dirty="0" err="1">
                <a:solidFill>
                  <a:srgbClr val="7030A0"/>
                </a:solidFill>
              </a:rPr>
              <a:t>os.rename</a:t>
            </a:r>
            <a:r>
              <a:rPr lang="en-US" b="1" dirty="0">
                <a:solidFill>
                  <a:srgbClr val="7030A0"/>
                </a:solidFill>
              </a:rPr>
              <a:t>(</a:t>
            </a:r>
            <a:r>
              <a:rPr lang="en-US" b="1" dirty="0" err="1">
                <a:solidFill>
                  <a:srgbClr val="7030A0"/>
                </a:solidFill>
              </a:rPr>
              <a:t>old_file</a:t>
            </a:r>
            <a:r>
              <a:rPr lang="en-US" b="1" dirty="0">
                <a:solidFill>
                  <a:srgbClr val="7030A0"/>
                </a:solidFill>
              </a:rPr>
              <a:t>, </a:t>
            </a:r>
            <a:r>
              <a:rPr lang="en-US" b="1" dirty="0" err="1">
                <a:solidFill>
                  <a:srgbClr val="7030A0"/>
                </a:solidFill>
              </a:rPr>
              <a:t>old_file.replace</a:t>
            </a:r>
            <a:r>
              <a:rPr lang="en-US" b="1" dirty="0">
                <a:solidFill>
                  <a:srgbClr val="7030A0"/>
                </a:solidFill>
              </a:rPr>
              <a:t>("(SHORT)", ""))</a:t>
            </a:r>
          </a:p>
        </p:txBody>
      </p:sp>
    </p:spTree>
    <p:extLst>
      <p:ext uri="{BB962C8B-B14F-4D97-AF65-F5344CB8AC3E}">
        <p14:creationId xmlns:p14="http://schemas.microsoft.com/office/powerpoint/2010/main" val="2364017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CSV Files</a:t>
            </a:r>
            <a:endParaRPr lang="en-US" dirty="0"/>
          </a:p>
        </p:txBody>
      </p:sp>
      <p:sp>
        <p:nvSpPr>
          <p:cNvPr id="3" name="Content Placeholder 2"/>
          <p:cNvSpPr>
            <a:spLocks noGrp="1"/>
          </p:cNvSpPr>
          <p:nvPr>
            <p:ph idx="1"/>
          </p:nvPr>
        </p:nvSpPr>
        <p:spPr/>
        <p:txBody>
          <a:bodyPr/>
          <a:lstStyle/>
          <a:p>
            <a:r>
              <a:rPr lang="en-US" dirty="0" smtClean="0"/>
              <a:t>CSV – Comma Separated Values</a:t>
            </a:r>
          </a:p>
          <a:p>
            <a:endParaRPr lang="en-US" dirty="0"/>
          </a:p>
          <a:p>
            <a:r>
              <a:rPr lang="en-US" dirty="0" smtClean="0"/>
              <a:t>Text file with data stored as a table, with commas between columns:</a:t>
            </a:r>
          </a:p>
          <a:p>
            <a:pPr marL="118872" indent="0">
              <a:buNone/>
            </a:pPr>
            <a:endParaRPr lang="en-US" dirty="0"/>
          </a:p>
          <a:p>
            <a:pPr marL="118872" indent="0">
              <a:buNone/>
            </a:pPr>
            <a:r>
              <a:rPr lang="en-US" dirty="0" smtClean="0">
                <a:solidFill>
                  <a:srgbClr val="FF0000"/>
                </a:solidFill>
              </a:rPr>
              <a:t>	Jim,25,71,210,Black,Brown</a:t>
            </a:r>
          </a:p>
          <a:p>
            <a:pPr marL="118872" indent="0">
              <a:buNone/>
            </a:pPr>
            <a:r>
              <a:rPr lang="en-US" dirty="0" smtClean="0">
                <a:solidFill>
                  <a:srgbClr val="FF0000"/>
                </a:solidFill>
              </a:rPr>
              <a:t>	Alice,31,72,155,Red,Green</a:t>
            </a:r>
          </a:p>
          <a:p>
            <a:pPr marL="118872" indent="0">
              <a:buNone/>
            </a:pPr>
            <a:r>
              <a:rPr lang="en-US" dirty="0" smtClean="0">
                <a:solidFill>
                  <a:srgbClr val="FF0000"/>
                </a:solidFill>
              </a:rPr>
              <a:t>	Sam,23,70,175,Blond,Hazel</a:t>
            </a:r>
            <a:endParaRPr lang="en-US" dirty="0">
              <a:solidFill>
                <a:srgbClr val="FF0000"/>
              </a:solidFill>
            </a:endParaRPr>
          </a:p>
        </p:txBody>
      </p:sp>
    </p:spTree>
    <p:extLst>
      <p:ext uri="{BB962C8B-B14F-4D97-AF65-F5344CB8AC3E}">
        <p14:creationId xmlns:p14="http://schemas.microsoft.com/office/powerpoint/2010/main" val="3002403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CSV Files</a:t>
            </a:r>
            <a:endParaRPr lang="en-US" dirty="0"/>
          </a:p>
        </p:txBody>
      </p:sp>
      <p:sp>
        <p:nvSpPr>
          <p:cNvPr id="3" name="Content Placeholder 2"/>
          <p:cNvSpPr>
            <a:spLocks noGrp="1"/>
          </p:cNvSpPr>
          <p:nvPr>
            <p:ph idx="1"/>
          </p:nvPr>
        </p:nvSpPr>
        <p:spPr>
          <a:xfrm>
            <a:off x="76200" y="1775191"/>
            <a:ext cx="8915400" cy="4625609"/>
          </a:xfrm>
        </p:spPr>
        <p:txBody>
          <a:bodyPr/>
          <a:lstStyle/>
          <a:p>
            <a:r>
              <a:rPr lang="en-US" dirty="0" smtClean="0"/>
              <a:t>Reading a CSV:</a:t>
            </a:r>
          </a:p>
          <a:p>
            <a:pPr lvl="1"/>
            <a:r>
              <a:rPr lang="en-US" dirty="0" smtClean="0"/>
              <a:t>Manually read it line by line, split the lines by "," – </a:t>
            </a:r>
            <a:r>
              <a:rPr lang="en-US" sz="2400" dirty="0" smtClean="0"/>
              <a:t>Done!</a:t>
            </a:r>
          </a:p>
          <a:p>
            <a:pPr lvl="1"/>
            <a:endParaRPr lang="en-US" dirty="0" smtClean="0"/>
          </a:p>
          <a:p>
            <a:pPr lvl="1"/>
            <a:r>
              <a:rPr lang="en-US" dirty="0" smtClean="0"/>
              <a:t>… except that some CSV files may have " or ' around the values, or different amounts of whitespace, etc.</a:t>
            </a:r>
          </a:p>
          <a:p>
            <a:pPr lvl="1"/>
            <a:endParaRPr lang="en-US" dirty="0" smtClean="0"/>
          </a:p>
          <a:p>
            <a:r>
              <a:rPr lang="en-US" dirty="0" smtClean="0"/>
              <a:t>So we can use the </a:t>
            </a:r>
            <a:r>
              <a:rPr lang="en-US" b="1" dirty="0" err="1" smtClean="0">
                <a:solidFill>
                  <a:srgbClr val="FF0000"/>
                </a:solidFill>
              </a:rPr>
              <a:t>csv</a:t>
            </a:r>
            <a:r>
              <a:rPr lang="en-US" dirty="0" smtClean="0">
                <a:solidFill>
                  <a:srgbClr val="FF0000"/>
                </a:solidFill>
              </a:rPr>
              <a:t> </a:t>
            </a:r>
            <a:r>
              <a:rPr lang="en-US" dirty="0" smtClean="0"/>
              <a:t>module to read the files, and let it do the work!</a:t>
            </a:r>
            <a:endParaRPr lang="en-US" dirty="0"/>
          </a:p>
        </p:txBody>
      </p:sp>
    </p:spTree>
    <p:extLst>
      <p:ext uri="{BB962C8B-B14F-4D97-AF65-F5344CB8AC3E}">
        <p14:creationId xmlns:p14="http://schemas.microsoft.com/office/powerpoint/2010/main" val="323875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Reader</a:t>
            </a:r>
            <a:endParaRPr lang="en-US" dirty="0"/>
          </a:p>
        </p:txBody>
      </p:sp>
      <p:sp>
        <p:nvSpPr>
          <p:cNvPr id="3" name="Content Placeholder 2"/>
          <p:cNvSpPr>
            <a:spLocks noGrp="1"/>
          </p:cNvSpPr>
          <p:nvPr>
            <p:ph idx="1"/>
          </p:nvPr>
        </p:nvSpPr>
        <p:spPr/>
        <p:txBody>
          <a:bodyPr>
            <a:normAutofit fontScale="92500" lnSpcReduction="10000"/>
          </a:bodyPr>
          <a:lstStyle/>
          <a:p>
            <a:pPr marL="118872" indent="0">
              <a:buNone/>
            </a:pPr>
            <a:r>
              <a:rPr lang="en-US" b="1" dirty="0">
                <a:solidFill>
                  <a:srgbClr val="FF0000"/>
                </a:solidFill>
              </a:rPr>
              <a:t>import </a:t>
            </a:r>
            <a:r>
              <a:rPr lang="en-US" b="1" dirty="0" err="1">
                <a:solidFill>
                  <a:srgbClr val="FF0000"/>
                </a:solidFill>
              </a:rPr>
              <a:t>os</a:t>
            </a:r>
            <a:endParaRPr lang="en-US" b="1" dirty="0">
              <a:solidFill>
                <a:srgbClr val="FF0000"/>
              </a:solidFill>
            </a:endParaRPr>
          </a:p>
          <a:p>
            <a:pPr marL="118872" indent="0">
              <a:buNone/>
            </a:pPr>
            <a:r>
              <a:rPr lang="en-US" b="1" dirty="0">
                <a:solidFill>
                  <a:srgbClr val="FF0000"/>
                </a:solidFill>
              </a:rPr>
              <a:t>import </a:t>
            </a:r>
            <a:r>
              <a:rPr lang="en-US" b="1" dirty="0" err="1">
                <a:solidFill>
                  <a:srgbClr val="FF0000"/>
                </a:solidFill>
              </a:rPr>
              <a:t>csv</a:t>
            </a:r>
            <a:endParaRPr lang="en-US" b="1" dirty="0">
              <a:solidFill>
                <a:srgbClr val="FF0000"/>
              </a:solidFill>
            </a:endParaRPr>
          </a:p>
          <a:p>
            <a:pPr marL="118872" indent="0">
              <a:buNone/>
            </a:pPr>
            <a:endParaRPr lang="en-US" b="1" dirty="0">
              <a:solidFill>
                <a:srgbClr val="FF0000"/>
              </a:solidFill>
            </a:endParaRPr>
          </a:p>
          <a:p>
            <a:pPr marL="118872" indent="0">
              <a:buNone/>
            </a:pPr>
            <a:r>
              <a:rPr lang="en-US" b="1" dirty="0">
                <a:solidFill>
                  <a:srgbClr val="FF0000"/>
                </a:solidFill>
              </a:rPr>
              <a:t>home = </a:t>
            </a:r>
            <a:r>
              <a:rPr lang="en-US" b="1" dirty="0" err="1">
                <a:solidFill>
                  <a:srgbClr val="FF0000"/>
                </a:solidFill>
              </a:rPr>
              <a:t>os.getcwd</a:t>
            </a:r>
            <a:r>
              <a:rPr lang="en-US" b="1" dirty="0">
                <a:solidFill>
                  <a:srgbClr val="FF0000"/>
                </a:solidFill>
              </a:rPr>
              <a:t>()</a:t>
            </a:r>
          </a:p>
          <a:p>
            <a:pPr marL="118872" indent="0">
              <a:buNone/>
            </a:pPr>
            <a:endParaRPr lang="en-US" b="1" dirty="0">
              <a:solidFill>
                <a:srgbClr val="FF0000"/>
              </a:solidFill>
            </a:endParaRPr>
          </a:p>
          <a:p>
            <a:pPr marL="118872" indent="0">
              <a:buNone/>
            </a:pPr>
            <a:r>
              <a:rPr lang="en-US" b="1" dirty="0">
                <a:solidFill>
                  <a:srgbClr val="FF0000"/>
                </a:solidFill>
              </a:rPr>
              <a:t>f = open(</a:t>
            </a:r>
            <a:r>
              <a:rPr lang="en-US" b="1" dirty="0" err="1">
                <a:solidFill>
                  <a:srgbClr val="FF0000"/>
                </a:solidFill>
              </a:rPr>
              <a:t>os.path.join</a:t>
            </a:r>
            <a:r>
              <a:rPr lang="en-US" b="1" dirty="0">
                <a:solidFill>
                  <a:srgbClr val="FF0000"/>
                </a:solidFill>
              </a:rPr>
              <a:t>(</a:t>
            </a:r>
            <a:r>
              <a:rPr lang="en-US" b="1" dirty="0" err="1">
                <a:solidFill>
                  <a:srgbClr val="FF0000"/>
                </a:solidFill>
              </a:rPr>
              <a:t>home,"people.csv</a:t>
            </a:r>
            <a:r>
              <a:rPr lang="en-US" b="1" dirty="0">
                <a:solidFill>
                  <a:srgbClr val="FF0000"/>
                </a:solidFill>
              </a:rPr>
              <a:t>"), "r")</a:t>
            </a:r>
          </a:p>
          <a:p>
            <a:pPr marL="118872" indent="0">
              <a:buNone/>
            </a:pPr>
            <a:r>
              <a:rPr lang="en-US" b="1" dirty="0">
                <a:solidFill>
                  <a:srgbClr val="FF0000"/>
                </a:solidFill>
              </a:rPr>
              <a:t>read = </a:t>
            </a:r>
            <a:r>
              <a:rPr lang="en-US" b="1" dirty="0" err="1">
                <a:solidFill>
                  <a:srgbClr val="FF0000"/>
                </a:solidFill>
              </a:rPr>
              <a:t>csv.reader</a:t>
            </a:r>
            <a:r>
              <a:rPr lang="en-US" b="1" dirty="0">
                <a:solidFill>
                  <a:srgbClr val="FF0000"/>
                </a:solidFill>
              </a:rPr>
              <a:t>(f)</a:t>
            </a:r>
          </a:p>
          <a:p>
            <a:pPr marL="118872" indent="0">
              <a:buNone/>
            </a:pPr>
            <a:endParaRPr lang="en-US" b="1" dirty="0">
              <a:solidFill>
                <a:srgbClr val="FF0000"/>
              </a:solidFill>
            </a:endParaRPr>
          </a:p>
          <a:p>
            <a:pPr marL="118872" indent="0">
              <a:buNone/>
            </a:pPr>
            <a:r>
              <a:rPr lang="en-US" b="1" dirty="0">
                <a:solidFill>
                  <a:srgbClr val="FF0000"/>
                </a:solidFill>
              </a:rPr>
              <a:t>for row in read:</a:t>
            </a:r>
          </a:p>
          <a:p>
            <a:pPr marL="118872" indent="0">
              <a:buNone/>
            </a:pPr>
            <a:r>
              <a:rPr lang="en-US" b="1" dirty="0">
                <a:solidFill>
                  <a:srgbClr val="FF0000"/>
                </a:solidFill>
              </a:rPr>
              <a:t>    print row</a:t>
            </a:r>
          </a:p>
        </p:txBody>
      </p:sp>
      <p:sp>
        <p:nvSpPr>
          <p:cNvPr id="4" name="TextBox 3"/>
          <p:cNvSpPr txBox="1"/>
          <p:nvPr/>
        </p:nvSpPr>
        <p:spPr>
          <a:xfrm>
            <a:off x="4800600" y="1905000"/>
            <a:ext cx="3276600" cy="1384995"/>
          </a:xfrm>
          <a:prstGeom prst="rect">
            <a:avLst/>
          </a:prstGeom>
          <a:noFill/>
        </p:spPr>
        <p:txBody>
          <a:bodyPr wrap="square" rtlCol="0">
            <a:spAutoFit/>
          </a:bodyPr>
          <a:lstStyle/>
          <a:p>
            <a:r>
              <a:rPr lang="en-US" sz="2800" dirty="0" smtClean="0">
                <a:solidFill>
                  <a:srgbClr val="7030A0"/>
                </a:solidFill>
              </a:rPr>
              <a:t>Try this! people.csv is on </a:t>
            </a:r>
            <a:r>
              <a:rPr lang="en-US" sz="2800" dirty="0" err="1" smtClean="0">
                <a:solidFill>
                  <a:srgbClr val="7030A0"/>
                </a:solidFill>
              </a:rPr>
              <a:t>Oncourse</a:t>
            </a:r>
            <a:r>
              <a:rPr lang="en-US" sz="2800" dirty="0" smtClean="0">
                <a:solidFill>
                  <a:srgbClr val="7030A0"/>
                </a:solidFill>
              </a:rPr>
              <a:t> under Sample Code</a:t>
            </a:r>
            <a:endParaRPr lang="en-US" sz="2800" dirty="0">
              <a:solidFill>
                <a:srgbClr val="7030A0"/>
              </a:solidFill>
            </a:endParaRPr>
          </a:p>
        </p:txBody>
      </p:sp>
    </p:spTree>
    <p:extLst>
      <p:ext uri="{BB962C8B-B14F-4D97-AF65-F5344CB8AC3E}">
        <p14:creationId xmlns:p14="http://schemas.microsoft.com/office/powerpoint/2010/main" val="1390371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 &amp; Time Module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the </a:t>
            </a:r>
            <a:r>
              <a:rPr lang="en-US" b="1" dirty="0" err="1" smtClean="0">
                <a:solidFill>
                  <a:srgbClr val="FF0000"/>
                </a:solidFill>
              </a:rPr>
              <a:t>datetime</a:t>
            </a:r>
            <a:r>
              <a:rPr lang="en-US" dirty="0" smtClean="0">
                <a:solidFill>
                  <a:srgbClr val="FF0000"/>
                </a:solidFill>
              </a:rPr>
              <a:t> </a:t>
            </a:r>
            <a:r>
              <a:rPr lang="en-US" dirty="0" smtClean="0"/>
              <a:t>module to get the current day and time:</a:t>
            </a:r>
          </a:p>
          <a:p>
            <a:endParaRPr lang="en-US" dirty="0"/>
          </a:p>
          <a:p>
            <a:pPr marL="118872" indent="0">
              <a:buNone/>
            </a:pPr>
            <a:r>
              <a:rPr lang="en-US" sz="2800" b="1" dirty="0">
                <a:solidFill>
                  <a:srgbClr val="FF0000"/>
                </a:solidFill>
              </a:rPr>
              <a:t>import </a:t>
            </a:r>
            <a:r>
              <a:rPr lang="en-US" sz="2800" b="1" dirty="0" err="1">
                <a:solidFill>
                  <a:srgbClr val="FF0000"/>
                </a:solidFill>
              </a:rPr>
              <a:t>datetime</a:t>
            </a:r>
            <a:endParaRPr lang="en-US" sz="2800" b="1" dirty="0">
              <a:solidFill>
                <a:srgbClr val="FF0000"/>
              </a:solidFill>
            </a:endParaRPr>
          </a:p>
          <a:p>
            <a:pPr marL="118872" indent="0">
              <a:buNone/>
            </a:pPr>
            <a:endParaRPr lang="en-US" sz="2800" b="1" dirty="0">
              <a:solidFill>
                <a:srgbClr val="FF0000"/>
              </a:solidFill>
            </a:endParaRPr>
          </a:p>
          <a:p>
            <a:pPr marL="118872" indent="0">
              <a:buNone/>
            </a:pPr>
            <a:r>
              <a:rPr lang="en-US" sz="2800" b="1" dirty="0" err="1">
                <a:solidFill>
                  <a:srgbClr val="FF0000"/>
                </a:solidFill>
              </a:rPr>
              <a:t>now_date</a:t>
            </a:r>
            <a:r>
              <a:rPr lang="en-US" sz="2800" b="1" dirty="0">
                <a:solidFill>
                  <a:srgbClr val="FF0000"/>
                </a:solidFill>
              </a:rPr>
              <a:t> = </a:t>
            </a:r>
            <a:r>
              <a:rPr lang="en-US" sz="2800" b="1" dirty="0" err="1">
                <a:solidFill>
                  <a:srgbClr val="FF0000"/>
                </a:solidFill>
              </a:rPr>
              <a:t>datetime.date.today</a:t>
            </a:r>
            <a:r>
              <a:rPr lang="en-US" sz="2800" b="1" dirty="0">
                <a:solidFill>
                  <a:srgbClr val="FF0000"/>
                </a:solidFill>
              </a:rPr>
              <a:t>()</a:t>
            </a:r>
          </a:p>
          <a:p>
            <a:pPr marL="118872" indent="0">
              <a:buNone/>
            </a:pPr>
            <a:r>
              <a:rPr lang="en-US" sz="2800" b="1" dirty="0" err="1">
                <a:solidFill>
                  <a:srgbClr val="FF0000"/>
                </a:solidFill>
              </a:rPr>
              <a:t>now_time</a:t>
            </a:r>
            <a:r>
              <a:rPr lang="en-US" sz="2800" b="1" dirty="0">
                <a:solidFill>
                  <a:srgbClr val="FF0000"/>
                </a:solidFill>
              </a:rPr>
              <a:t> = </a:t>
            </a:r>
            <a:r>
              <a:rPr lang="en-US" sz="2800" b="1" dirty="0" err="1">
                <a:solidFill>
                  <a:srgbClr val="FF0000"/>
                </a:solidFill>
              </a:rPr>
              <a:t>datetime.datetime.today</a:t>
            </a:r>
            <a:r>
              <a:rPr lang="en-US" sz="2800" b="1" dirty="0">
                <a:solidFill>
                  <a:srgbClr val="FF0000"/>
                </a:solidFill>
              </a:rPr>
              <a:t>().time()</a:t>
            </a:r>
          </a:p>
          <a:p>
            <a:pPr marL="118872" indent="0">
              <a:buNone/>
            </a:pPr>
            <a:endParaRPr lang="en-US" sz="2800" b="1" dirty="0">
              <a:solidFill>
                <a:srgbClr val="FF0000"/>
              </a:solidFill>
            </a:endParaRPr>
          </a:p>
          <a:p>
            <a:pPr marL="118872" indent="0">
              <a:buNone/>
            </a:pPr>
            <a:r>
              <a:rPr lang="en-US" sz="2800" b="1" dirty="0">
                <a:solidFill>
                  <a:srgbClr val="FF0000"/>
                </a:solidFill>
              </a:rPr>
              <a:t>print </a:t>
            </a:r>
            <a:r>
              <a:rPr lang="en-US" sz="2800" b="1" dirty="0" err="1">
                <a:solidFill>
                  <a:srgbClr val="FF0000"/>
                </a:solidFill>
              </a:rPr>
              <a:t>now_date</a:t>
            </a:r>
            <a:endParaRPr lang="en-US" sz="2800" b="1" dirty="0">
              <a:solidFill>
                <a:srgbClr val="FF0000"/>
              </a:solidFill>
            </a:endParaRPr>
          </a:p>
          <a:p>
            <a:pPr marL="118872" indent="0">
              <a:buNone/>
            </a:pPr>
            <a:r>
              <a:rPr lang="en-US" sz="2800" b="1" dirty="0">
                <a:solidFill>
                  <a:srgbClr val="FF0000"/>
                </a:solidFill>
              </a:rPr>
              <a:t>print </a:t>
            </a:r>
            <a:r>
              <a:rPr lang="en-US" sz="2800" b="1" dirty="0" err="1" smtClean="0">
                <a:solidFill>
                  <a:srgbClr val="FF0000"/>
                </a:solidFill>
              </a:rPr>
              <a:t>now_time</a:t>
            </a:r>
            <a:endParaRPr lang="en-US" sz="2800" b="1" dirty="0" smtClean="0">
              <a:solidFill>
                <a:srgbClr val="FF0000"/>
              </a:solidFill>
            </a:endParaRPr>
          </a:p>
          <a:p>
            <a:pPr marL="118872" indent="0">
              <a:buNone/>
            </a:pPr>
            <a:endParaRPr lang="en-US" sz="2800" b="1" dirty="0">
              <a:solidFill>
                <a:srgbClr val="FF0000"/>
              </a:solidFill>
            </a:endParaRPr>
          </a:p>
          <a:p>
            <a:pPr marL="118872" indent="0">
              <a:buNone/>
            </a:pPr>
            <a:r>
              <a:rPr lang="en-US" b="1" dirty="0">
                <a:solidFill>
                  <a:srgbClr val="00B050"/>
                </a:solidFill>
              </a:rPr>
              <a:t>&gt;&gt;&gt; </a:t>
            </a:r>
          </a:p>
          <a:p>
            <a:pPr marL="118872" indent="0">
              <a:buNone/>
            </a:pPr>
            <a:r>
              <a:rPr lang="en-US" b="1" dirty="0">
                <a:solidFill>
                  <a:srgbClr val="00B050"/>
                </a:solidFill>
              </a:rPr>
              <a:t>2014-07-02</a:t>
            </a:r>
          </a:p>
          <a:p>
            <a:pPr marL="118872" indent="0">
              <a:buNone/>
            </a:pPr>
            <a:r>
              <a:rPr lang="en-US" b="1" dirty="0">
                <a:solidFill>
                  <a:srgbClr val="00B050"/>
                </a:solidFill>
              </a:rPr>
              <a:t>12:11:23.335000</a:t>
            </a:r>
          </a:p>
        </p:txBody>
      </p:sp>
      <p:sp>
        <p:nvSpPr>
          <p:cNvPr id="4" name="TextBox 3"/>
          <p:cNvSpPr txBox="1"/>
          <p:nvPr/>
        </p:nvSpPr>
        <p:spPr>
          <a:xfrm>
            <a:off x="5486400" y="5029200"/>
            <a:ext cx="3276600" cy="1384995"/>
          </a:xfrm>
          <a:prstGeom prst="rect">
            <a:avLst/>
          </a:prstGeom>
          <a:noFill/>
        </p:spPr>
        <p:txBody>
          <a:bodyPr wrap="square" rtlCol="0">
            <a:spAutoFit/>
          </a:bodyPr>
          <a:lstStyle/>
          <a:p>
            <a:r>
              <a:rPr lang="en-US" sz="2800" dirty="0" smtClean="0"/>
              <a:t>Dates don’t include a time component, but </a:t>
            </a:r>
            <a:r>
              <a:rPr lang="en-US" sz="2800" dirty="0" err="1" smtClean="0"/>
              <a:t>datetimes</a:t>
            </a:r>
            <a:r>
              <a:rPr lang="en-US" sz="2800" dirty="0" smtClean="0"/>
              <a:t> do!</a:t>
            </a:r>
            <a:endParaRPr lang="en-US" sz="2800" dirty="0"/>
          </a:p>
        </p:txBody>
      </p:sp>
    </p:spTree>
    <p:extLst>
      <p:ext uri="{BB962C8B-B14F-4D97-AF65-F5344CB8AC3E}">
        <p14:creationId xmlns:p14="http://schemas.microsoft.com/office/powerpoint/2010/main" val="1408546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 &amp; Time Module</a:t>
            </a:r>
            <a:endParaRPr lang="en-US" dirty="0"/>
          </a:p>
        </p:txBody>
      </p:sp>
      <p:sp>
        <p:nvSpPr>
          <p:cNvPr id="3" name="Content Placeholder 2"/>
          <p:cNvSpPr>
            <a:spLocks noGrp="1"/>
          </p:cNvSpPr>
          <p:nvPr>
            <p:ph idx="1"/>
          </p:nvPr>
        </p:nvSpPr>
        <p:spPr/>
        <p:txBody>
          <a:bodyPr>
            <a:normAutofit/>
          </a:bodyPr>
          <a:lstStyle/>
          <a:p>
            <a:r>
              <a:rPr lang="en-US" dirty="0" smtClean="0"/>
              <a:t>Dates can be constructed and formatted:</a:t>
            </a:r>
          </a:p>
          <a:p>
            <a:endParaRPr lang="en-US" dirty="0"/>
          </a:p>
          <a:p>
            <a:pPr marL="118872" indent="0">
              <a:buNone/>
            </a:pPr>
            <a:r>
              <a:rPr lang="en-US" sz="2800" b="1" dirty="0">
                <a:solidFill>
                  <a:srgbClr val="FF0000"/>
                </a:solidFill>
              </a:rPr>
              <a:t>import </a:t>
            </a:r>
            <a:r>
              <a:rPr lang="en-US" sz="2800" b="1" dirty="0" err="1">
                <a:solidFill>
                  <a:srgbClr val="FF0000"/>
                </a:solidFill>
              </a:rPr>
              <a:t>datetime</a:t>
            </a:r>
            <a:endParaRPr lang="en-US" sz="2800" b="1" dirty="0">
              <a:solidFill>
                <a:srgbClr val="FF0000"/>
              </a:solidFill>
            </a:endParaRPr>
          </a:p>
          <a:p>
            <a:pPr marL="118872" indent="0">
              <a:buNone/>
            </a:pPr>
            <a:endParaRPr lang="en-US" sz="2800" b="1" dirty="0">
              <a:solidFill>
                <a:srgbClr val="FF0000"/>
              </a:solidFill>
            </a:endParaRPr>
          </a:p>
          <a:p>
            <a:pPr marL="118872" indent="0">
              <a:buNone/>
            </a:pPr>
            <a:r>
              <a:rPr lang="en-US" sz="2800" b="1" dirty="0" smtClean="0">
                <a:solidFill>
                  <a:srgbClr val="FF0000"/>
                </a:solidFill>
              </a:rPr>
              <a:t>now </a:t>
            </a:r>
            <a:r>
              <a:rPr lang="en-US" sz="2800" b="1" dirty="0">
                <a:solidFill>
                  <a:srgbClr val="FF0000"/>
                </a:solidFill>
              </a:rPr>
              <a:t>= </a:t>
            </a:r>
            <a:r>
              <a:rPr lang="en-US" sz="2800" b="1" dirty="0" err="1" smtClean="0">
                <a:solidFill>
                  <a:srgbClr val="FF0000"/>
                </a:solidFill>
              </a:rPr>
              <a:t>datetime.date</a:t>
            </a:r>
            <a:r>
              <a:rPr lang="en-US" sz="2800" b="1" dirty="0" smtClean="0">
                <a:solidFill>
                  <a:srgbClr val="FF0000"/>
                </a:solidFill>
              </a:rPr>
              <a:t>(2015, </a:t>
            </a:r>
            <a:r>
              <a:rPr lang="en-US" sz="2800" b="1" dirty="0">
                <a:solidFill>
                  <a:srgbClr val="FF0000"/>
                </a:solidFill>
              </a:rPr>
              <a:t>1, 1)</a:t>
            </a:r>
          </a:p>
          <a:p>
            <a:pPr marL="118872" indent="0">
              <a:buNone/>
            </a:pPr>
            <a:r>
              <a:rPr lang="en-US" sz="2800" b="1" dirty="0">
                <a:solidFill>
                  <a:srgbClr val="FF0000"/>
                </a:solidFill>
              </a:rPr>
              <a:t>print </a:t>
            </a:r>
            <a:r>
              <a:rPr lang="en-US" sz="2800" b="1" dirty="0" err="1">
                <a:solidFill>
                  <a:srgbClr val="FF0000"/>
                </a:solidFill>
              </a:rPr>
              <a:t>now.strftime</a:t>
            </a:r>
            <a:r>
              <a:rPr lang="en-US" sz="2800" b="1" dirty="0">
                <a:solidFill>
                  <a:srgbClr val="FF0000"/>
                </a:solidFill>
              </a:rPr>
              <a:t>("%m-%d-%y. %d %b %Y is a </a:t>
            </a:r>
            <a:r>
              <a:rPr lang="en-US" sz="2800" b="1" dirty="0" smtClean="0">
                <a:solidFill>
                  <a:srgbClr val="FF0000"/>
                </a:solidFill>
              </a:rPr>
              <a:t>\ 	%</a:t>
            </a:r>
            <a:r>
              <a:rPr lang="en-US" sz="2800" b="1" dirty="0">
                <a:solidFill>
                  <a:srgbClr val="FF0000"/>
                </a:solidFill>
              </a:rPr>
              <a:t>A on the %d day of %B")</a:t>
            </a:r>
            <a:endParaRPr lang="en-US" sz="2800" b="1" dirty="0" smtClean="0">
              <a:solidFill>
                <a:srgbClr val="FF0000"/>
              </a:solidFill>
            </a:endParaRPr>
          </a:p>
          <a:p>
            <a:pPr marL="118872" indent="0">
              <a:buNone/>
            </a:pPr>
            <a:endParaRPr lang="en-US" dirty="0"/>
          </a:p>
        </p:txBody>
      </p:sp>
      <p:sp>
        <p:nvSpPr>
          <p:cNvPr id="4" name="TextBox 3"/>
          <p:cNvSpPr txBox="1"/>
          <p:nvPr/>
        </p:nvSpPr>
        <p:spPr>
          <a:xfrm>
            <a:off x="5486400" y="5181600"/>
            <a:ext cx="3276600" cy="954107"/>
          </a:xfrm>
          <a:prstGeom prst="rect">
            <a:avLst/>
          </a:prstGeom>
          <a:noFill/>
        </p:spPr>
        <p:txBody>
          <a:bodyPr wrap="square" rtlCol="0">
            <a:spAutoFit/>
          </a:bodyPr>
          <a:lstStyle/>
          <a:p>
            <a:r>
              <a:rPr lang="en-US" sz="2800" dirty="0" smtClean="0">
                <a:solidFill>
                  <a:srgbClr val="7030A0"/>
                </a:solidFill>
              </a:rPr>
              <a:t>Try this with a few different dates.</a:t>
            </a:r>
            <a:endParaRPr lang="en-US" sz="2800" dirty="0">
              <a:solidFill>
                <a:srgbClr val="7030A0"/>
              </a:solidFill>
            </a:endParaRPr>
          </a:p>
        </p:txBody>
      </p:sp>
    </p:spTree>
    <p:extLst>
      <p:ext uri="{BB962C8B-B14F-4D97-AF65-F5344CB8AC3E}">
        <p14:creationId xmlns:p14="http://schemas.microsoft.com/office/powerpoint/2010/main" val="4224378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Standard Library Documentation</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docs.python.org/library/index.html</a:t>
            </a:r>
            <a:endParaRPr lang="en-US" dirty="0" smtClean="0"/>
          </a:p>
          <a:p>
            <a:pPr marL="118872" indent="0">
              <a:buNone/>
            </a:pPr>
            <a:endParaRPr lang="en-US" dirty="0"/>
          </a:p>
          <a:p>
            <a:r>
              <a:rPr lang="en-US" dirty="0" smtClean="0"/>
              <a:t>A comprehensive guide to the built-in modules (Standard Library) in 2.X Python.</a:t>
            </a:r>
          </a:p>
          <a:p>
            <a:endParaRPr lang="en-US" dirty="0"/>
          </a:p>
          <a:p>
            <a:r>
              <a:rPr lang="en-US" dirty="0" smtClean="0"/>
              <a:t>40 sections</a:t>
            </a:r>
            <a:endParaRPr lang="en-US" dirty="0"/>
          </a:p>
        </p:txBody>
      </p:sp>
    </p:spTree>
    <p:extLst>
      <p:ext uri="{BB962C8B-B14F-4D97-AF65-F5344CB8AC3E}">
        <p14:creationId xmlns:p14="http://schemas.microsoft.com/office/powerpoint/2010/main" val="3856328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Dates &amp; Time Module</a:t>
            </a:r>
            <a:endParaRPr lang="en-US" dirty="0"/>
          </a:p>
        </p:txBody>
      </p:sp>
      <p:sp>
        <p:nvSpPr>
          <p:cNvPr id="3" name="Content Placeholder 2"/>
          <p:cNvSpPr>
            <a:spLocks noGrp="1"/>
          </p:cNvSpPr>
          <p:nvPr>
            <p:ph idx="1"/>
          </p:nvPr>
        </p:nvSpPr>
        <p:spPr/>
        <p:txBody>
          <a:bodyPr>
            <a:normAutofit lnSpcReduction="10000"/>
          </a:bodyPr>
          <a:lstStyle/>
          <a:p>
            <a:r>
              <a:rPr lang="en-US" dirty="0" smtClean="0"/>
              <a:t>Dates support calendar arithmetic:</a:t>
            </a:r>
          </a:p>
          <a:p>
            <a:pPr marL="118872" indent="0">
              <a:buNone/>
            </a:pPr>
            <a:endParaRPr lang="en-US" dirty="0"/>
          </a:p>
          <a:p>
            <a:pPr marL="118872" indent="0">
              <a:buNone/>
            </a:pPr>
            <a:r>
              <a:rPr lang="en-US" b="1" dirty="0">
                <a:solidFill>
                  <a:srgbClr val="FF0000"/>
                </a:solidFill>
              </a:rPr>
              <a:t>import </a:t>
            </a:r>
            <a:r>
              <a:rPr lang="en-US" b="1" dirty="0" err="1">
                <a:solidFill>
                  <a:srgbClr val="FF0000"/>
                </a:solidFill>
              </a:rPr>
              <a:t>datetime</a:t>
            </a:r>
            <a:endParaRPr lang="en-US" b="1" dirty="0">
              <a:solidFill>
                <a:srgbClr val="FF0000"/>
              </a:solidFill>
            </a:endParaRPr>
          </a:p>
          <a:p>
            <a:pPr marL="118872" indent="0">
              <a:buNone/>
            </a:pPr>
            <a:endParaRPr lang="en-US" b="1" dirty="0">
              <a:solidFill>
                <a:srgbClr val="FF0000"/>
              </a:solidFill>
            </a:endParaRPr>
          </a:p>
          <a:p>
            <a:pPr marL="118872" indent="0">
              <a:buNone/>
            </a:pPr>
            <a:r>
              <a:rPr lang="en-US" b="1" dirty="0">
                <a:solidFill>
                  <a:srgbClr val="FF0000"/>
                </a:solidFill>
              </a:rPr>
              <a:t>now = </a:t>
            </a:r>
            <a:r>
              <a:rPr lang="en-US" b="1" dirty="0" err="1">
                <a:solidFill>
                  <a:srgbClr val="FF0000"/>
                </a:solidFill>
              </a:rPr>
              <a:t>datetime.date.today</a:t>
            </a:r>
            <a:r>
              <a:rPr lang="en-US" b="1" dirty="0">
                <a:solidFill>
                  <a:srgbClr val="FF0000"/>
                </a:solidFill>
              </a:rPr>
              <a:t>()</a:t>
            </a:r>
          </a:p>
          <a:p>
            <a:pPr marL="118872" indent="0">
              <a:buNone/>
            </a:pPr>
            <a:r>
              <a:rPr lang="en-US" b="1" dirty="0">
                <a:solidFill>
                  <a:srgbClr val="FF0000"/>
                </a:solidFill>
              </a:rPr>
              <a:t>birthday = </a:t>
            </a:r>
            <a:r>
              <a:rPr lang="en-US" b="1" dirty="0" err="1">
                <a:solidFill>
                  <a:srgbClr val="FF0000"/>
                </a:solidFill>
              </a:rPr>
              <a:t>datetime.date</a:t>
            </a:r>
            <a:r>
              <a:rPr lang="en-US" b="1" dirty="0">
                <a:solidFill>
                  <a:srgbClr val="FF0000"/>
                </a:solidFill>
              </a:rPr>
              <a:t>(1980, 5, 25)</a:t>
            </a:r>
          </a:p>
          <a:p>
            <a:pPr marL="118872" indent="0">
              <a:buNone/>
            </a:pPr>
            <a:r>
              <a:rPr lang="en-US" b="1" dirty="0">
                <a:solidFill>
                  <a:srgbClr val="FF0000"/>
                </a:solidFill>
              </a:rPr>
              <a:t>age = now - birthday</a:t>
            </a:r>
          </a:p>
          <a:p>
            <a:pPr marL="118872" indent="0">
              <a:buNone/>
            </a:pPr>
            <a:endParaRPr lang="en-US" b="1" dirty="0">
              <a:solidFill>
                <a:srgbClr val="FF0000"/>
              </a:solidFill>
            </a:endParaRPr>
          </a:p>
          <a:p>
            <a:pPr marL="118872" indent="0">
              <a:buNone/>
            </a:pPr>
            <a:r>
              <a:rPr lang="en-US" b="1" dirty="0">
                <a:solidFill>
                  <a:srgbClr val="FF0000"/>
                </a:solidFill>
              </a:rPr>
              <a:t>print "I am", </a:t>
            </a:r>
            <a:r>
              <a:rPr lang="en-US" b="1" dirty="0" err="1">
                <a:solidFill>
                  <a:srgbClr val="FF0000"/>
                </a:solidFill>
              </a:rPr>
              <a:t>age.days</a:t>
            </a:r>
            <a:r>
              <a:rPr lang="en-US" b="1" dirty="0">
                <a:solidFill>
                  <a:srgbClr val="FF0000"/>
                </a:solidFill>
              </a:rPr>
              <a:t>, "days old."</a:t>
            </a:r>
          </a:p>
          <a:p>
            <a:pPr marL="118872" indent="0">
              <a:buNone/>
            </a:pPr>
            <a:r>
              <a:rPr lang="en-US" b="1" dirty="0">
                <a:solidFill>
                  <a:srgbClr val="FF0000"/>
                </a:solidFill>
              </a:rPr>
              <a:t>print "Which is", </a:t>
            </a:r>
            <a:r>
              <a:rPr lang="en-US" b="1" dirty="0" err="1">
                <a:solidFill>
                  <a:srgbClr val="FF0000"/>
                </a:solidFill>
              </a:rPr>
              <a:t>age.days</a:t>
            </a:r>
            <a:r>
              <a:rPr lang="en-US" b="1" dirty="0">
                <a:solidFill>
                  <a:srgbClr val="FF0000"/>
                </a:solidFill>
              </a:rPr>
              <a:t> / 365, "years."</a:t>
            </a:r>
          </a:p>
        </p:txBody>
      </p:sp>
      <p:sp>
        <p:nvSpPr>
          <p:cNvPr id="4" name="TextBox 3"/>
          <p:cNvSpPr txBox="1"/>
          <p:nvPr/>
        </p:nvSpPr>
        <p:spPr>
          <a:xfrm>
            <a:off x="5562600" y="2438400"/>
            <a:ext cx="3276600" cy="954107"/>
          </a:xfrm>
          <a:prstGeom prst="rect">
            <a:avLst/>
          </a:prstGeom>
          <a:noFill/>
        </p:spPr>
        <p:txBody>
          <a:bodyPr wrap="square" rtlCol="0">
            <a:spAutoFit/>
          </a:bodyPr>
          <a:lstStyle/>
          <a:p>
            <a:r>
              <a:rPr lang="en-US" sz="2800" dirty="0" smtClean="0">
                <a:solidFill>
                  <a:srgbClr val="7030A0"/>
                </a:solidFill>
              </a:rPr>
              <a:t>Try this with your own birthday.</a:t>
            </a:r>
            <a:endParaRPr lang="en-US" sz="2800" dirty="0">
              <a:solidFill>
                <a:srgbClr val="7030A0"/>
              </a:solidFill>
            </a:endParaRPr>
          </a:p>
        </p:txBody>
      </p:sp>
    </p:spTree>
    <p:extLst>
      <p:ext uri="{BB962C8B-B14F-4D97-AF65-F5344CB8AC3E}">
        <p14:creationId xmlns:p14="http://schemas.microsoft.com/office/powerpoint/2010/main" val="3511960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use the </a:t>
            </a:r>
            <a:r>
              <a:rPr lang="en-US" b="1" dirty="0" smtClean="0">
                <a:solidFill>
                  <a:srgbClr val="FF0000"/>
                </a:solidFill>
              </a:rPr>
              <a:t>time</a:t>
            </a:r>
            <a:r>
              <a:rPr lang="en-US" dirty="0" smtClean="0">
                <a:solidFill>
                  <a:srgbClr val="FF0000"/>
                </a:solidFill>
              </a:rPr>
              <a:t> </a:t>
            </a:r>
            <a:r>
              <a:rPr lang="en-US" dirty="0" smtClean="0"/>
              <a:t>module to measure time passed:</a:t>
            </a:r>
          </a:p>
          <a:p>
            <a:endParaRPr lang="en-US" dirty="0"/>
          </a:p>
          <a:p>
            <a:pPr marL="118872" indent="0">
              <a:buNone/>
            </a:pPr>
            <a:r>
              <a:rPr lang="en-US" sz="2800" b="1" dirty="0">
                <a:solidFill>
                  <a:srgbClr val="FF0000"/>
                </a:solidFill>
              </a:rPr>
              <a:t>import time</a:t>
            </a:r>
          </a:p>
          <a:p>
            <a:pPr marL="118872" indent="0">
              <a:buNone/>
            </a:pPr>
            <a:endParaRPr lang="en-US" sz="2800" b="1" dirty="0">
              <a:solidFill>
                <a:srgbClr val="FF0000"/>
              </a:solidFill>
            </a:endParaRPr>
          </a:p>
          <a:p>
            <a:pPr marL="118872" indent="0">
              <a:buNone/>
            </a:pPr>
            <a:r>
              <a:rPr lang="en-US" sz="2800" b="1" dirty="0">
                <a:solidFill>
                  <a:srgbClr val="FF0000"/>
                </a:solidFill>
              </a:rPr>
              <a:t>start = </a:t>
            </a:r>
            <a:r>
              <a:rPr lang="en-US" sz="2800" b="1" dirty="0" err="1">
                <a:solidFill>
                  <a:srgbClr val="FF0000"/>
                </a:solidFill>
              </a:rPr>
              <a:t>time.clock</a:t>
            </a:r>
            <a:r>
              <a:rPr lang="en-US" sz="2800" b="1" dirty="0">
                <a:solidFill>
                  <a:srgbClr val="FF0000"/>
                </a:solidFill>
              </a:rPr>
              <a:t>()</a:t>
            </a:r>
          </a:p>
          <a:p>
            <a:pPr marL="118872" indent="0">
              <a:buNone/>
            </a:pPr>
            <a:r>
              <a:rPr lang="en-US" sz="2800" b="1" dirty="0">
                <a:solidFill>
                  <a:srgbClr val="FF0000"/>
                </a:solidFill>
              </a:rPr>
              <a:t>for </a:t>
            </a:r>
            <a:r>
              <a:rPr lang="en-US" sz="2800" b="1" dirty="0" err="1">
                <a:solidFill>
                  <a:srgbClr val="FF0000"/>
                </a:solidFill>
              </a:rPr>
              <a:t>i</a:t>
            </a:r>
            <a:r>
              <a:rPr lang="en-US" sz="2800" b="1" dirty="0">
                <a:solidFill>
                  <a:srgbClr val="FF0000"/>
                </a:solidFill>
              </a:rPr>
              <a:t> in range(500):</a:t>
            </a:r>
          </a:p>
          <a:p>
            <a:pPr marL="118872" indent="0">
              <a:buNone/>
            </a:pPr>
            <a:r>
              <a:rPr lang="en-US" sz="2800" b="1" dirty="0">
                <a:solidFill>
                  <a:srgbClr val="FF0000"/>
                </a:solidFill>
              </a:rPr>
              <a:t>    print </a:t>
            </a:r>
            <a:r>
              <a:rPr lang="en-US" sz="2800" b="1" dirty="0" err="1">
                <a:solidFill>
                  <a:srgbClr val="FF0000"/>
                </a:solidFill>
              </a:rPr>
              <a:t>i</a:t>
            </a:r>
            <a:r>
              <a:rPr lang="en-US" sz="2800" b="1" dirty="0">
                <a:solidFill>
                  <a:srgbClr val="FF0000"/>
                </a:solidFill>
              </a:rPr>
              <a:t>,</a:t>
            </a:r>
          </a:p>
          <a:p>
            <a:pPr marL="118872" indent="0">
              <a:buNone/>
            </a:pPr>
            <a:r>
              <a:rPr lang="en-US" sz="2800" b="1" dirty="0">
                <a:solidFill>
                  <a:srgbClr val="FF0000"/>
                </a:solidFill>
              </a:rPr>
              <a:t>end = </a:t>
            </a:r>
            <a:r>
              <a:rPr lang="en-US" sz="2800" b="1" dirty="0" err="1">
                <a:solidFill>
                  <a:srgbClr val="FF0000"/>
                </a:solidFill>
              </a:rPr>
              <a:t>time.clock</a:t>
            </a:r>
            <a:r>
              <a:rPr lang="en-US" sz="2800" b="1" dirty="0">
                <a:solidFill>
                  <a:srgbClr val="FF0000"/>
                </a:solidFill>
              </a:rPr>
              <a:t>()</a:t>
            </a:r>
          </a:p>
          <a:p>
            <a:pPr marL="118872" indent="0">
              <a:buNone/>
            </a:pPr>
            <a:endParaRPr lang="en-US" sz="2800" b="1" dirty="0">
              <a:solidFill>
                <a:srgbClr val="FF0000"/>
              </a:solidFill>
            </a:endParaRPr>
          </a:p>
          <a:p>
            <a:pPr marL="118872" indent="0">
              <a:buNone/>
            </a:pPr>
            <a:endParaRPr lang="en-US" sz="2800" b="1" dirty="0" smtClean="0">
              <a:solidFill>
                <a:srgbClr val="FF0000"/>
              </a:solidFill>
            </a:endParaRPr>
          </a:p>
          <a:p>
            <a:pPr marL="118872" indent="0">
              <a:buNone/>
            </a:pPr>
            <a:r>
              <a:rPr lang="en-US" sz="2800" b="1" dirty="0" smtClean="0">
                <a:solidFill>
                  <a:srgbClr val="FF0000"/>
                </a:solidFill>
              </a:rPr>
              <a:t>print </a:t>
            </a:r>
            <a:r>
              <a:rPr lang="en-US" sz="2800" b="1" dirty="0">
                <a:solidFill>
                  <a:srgbClr val="FF0000"/>
                </a:solidFill>
              </a:rPr>
              <a:t>"\</a:t>
            </a:r>
            <a:r>
              <a:rPr lang="en-US" sz="2800" b="1" dirty="0" err="1">
                <a:solidFill>
                  <a:srgbClr val="FF0000"/>
                </a:solidFill>
              </a:rPr>
              <a:t>nTotal</a:t>
            </a:r>
            <a:r>
              <a:rPr lang="en-US" sz="2800" b="1" dirty="0">
                <a:solidFill>
                  <a:srgbClr val="FF0000"/>
                </a:solidFill>
              </a:rPr>
              <a:t> time:", end - start, "seconds."</a:t>
            </a:r>
            <a:endParaRPr lang="en-US" b="1" dirty="0">
              <a:solidFill>
                <a:srgbClr val="00B050"/>
              </a:solidFill>
            </a:endParaRPr>
          </a:p>
        </p:txBody>
      </p:sp>
      <p:sp>
        <p:nvSpPr>
          <p:cNvPr id="5" name="TextBox 4"/>
          <p:cNvSpPr txBox="1"/>
          <p:nvPr/>
        </p:nvSpPr>
        <p:spPr>
          <a:xfrm>
            <a:off x="3733800" y="2286000"/>
            <a:ext cx="5181600" cy="3570208"/>
          </a:xfrm>
          <a:prstGeom prst="rect">
            <a:avLst/>
          </a:prstGeom>
          <a:noFill/>
        </p:spPr>
        <p:txBody>
          <a:bodyPr wrap="square" rtlCol="0">
            <a:spAutoFit/>
          </a:bodyPr>
          <a:lstStyle/>
          <a:p>
            <a:r>
              <a:rPr lang="en-US" sz="1000" dirty="0">
                <a:solidFill>
                  <a:srgbClr val="00B050"/>
                </a:solidFill>
              </a:rPr>
              <a:t>&gt;&gt;&gt; </a:t>
            </a:r>
          </a:p>
          <a:p>
            <a:r>
              <a:rPr lang="en-US" sz="1000" dirty="0">
                <a:solidFill>
                  <a:srgbClr val="00B050"/>
                </a:solidFill>
              </a:rPr>
              <a:t>0 1 2 3 4 5 6 7 8 9 10 11 12 13 14 15 16 17 18 19 20 21 22 23 24 25 26 27 28 29 30 31 32 33 34 35 36 37 38 39 40 41 42 43 44 45 46 47 48 49 50 51 52 53 54 55 56 57 58 59 60 61 62 63 64 65 66 67 68 69 70 71 72 73 74 75 76 77 78 79 80 81 82 83 84 85 86 87 88 89 90 91 92 93 94 95 96 97 98 99 100 101 102 103 104 105 106 107 108 109 110 111 112 113 114 115 116 117 118 119 120 121 122 123 124 125 126 127 128 129 130 131 132 133 134 135 136 137 138 139 140 141 142 143 144 145 146 147 148 149 150 151 152 153 154 155 156 157 158 159 160 161 162 163 164 165 166 167 168 169 170 171 172 173 174 175 176 177 178 179 180 181 182 183 184 185 186 187 188 189 190 191 192 193 194 195 196 197 198 199 200 201 202 203 204 205 206 207 208 209 210 211 212 213 214 215 216 217 218 219 220 221 222 223 224 225 226 227 228 229 230 231 232 233 234 235 236 237 238 239 240 241 242 243 244 245 246 247 248 249 250 251 252 253 254 255 256 257 258 259 260 261 262 263 264 265 266 267 268 269 270 271 272 273 274 275 276 277 278 279 280 281 282 283 284 285 286 287 288 289 290 291 292 293 294 295 296 297 298 299 300 301 302 303 304 305 306 307 308 309 310 311 312 313 314 315 316 317 318 319 320 321 322 323 324 325 326 327 328 329 330 331 332 333 334 335 336 337 338 339 340 341 342 343 344 345 346 347 348 349 350 351 352 353 354 355 356 357 358 359 360 361 362 363 364 365 366 367 368 369 370 371 372 373 374 375 376 377 378 379 380 381 382 383 384 385 386 387 388 389 390 391 392 393 394 395 396 397 398 399 400 401 402 403 404 405 406 407 408 409 410 411 412 413 414 415 416 417 418 419 420 421 422 423 424 425 426 427 428 429 430 431 432 433 434 435 436 437 438 439 440 441 442 443 444 445 446 447 448 449 450 451 452 453 454 455 456 457 458 459 460 461 462 463 464 465 466 467 468 469 470 471 472 473 474 475 476 477 478 479 480 481 482 483 484 485 486 487 488 489 490 491 492 493 494 495 496 497 498 499 </a:t>
            </a:r>
          </a:p>
          <a:p>
            <a:r>
              <a:rPr lang="en-US" sz="1600" dirty="0">
                <a:solidFill>
                  <a:srgbClr val="00B050"/>
                </a:solidFill>
              </a:rPr>
              <a:t>Total time: 3.0837895675 seconds.</a:t>
            </a:r>
          </a:p>
        </p:txBody>
      </p:sp>
    </p:spTree>
    <p:extLst>
      <p:ext uri="{BB962C8B-B14F-4D97-AF65-F5344CB8AC3E}">
        <p14:creationId xmlns:p14="http://schemas.microsoft.com/office/powerpoint/2010/main" val="3304656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the STD Library?</a:t>
            </a:r>
            <a:endParaRPr lang="en-US" dirty="0"/>
          </a:p>
        </p:txBody>
      </p:sp>
      <p:sp>
        <p:nvSpPr>
          <p:cNvPr id="3" name="Content Placeholder 2"/>
          <p:cNvSpPr>
            <a:spLocks noGrp="1"/>
          </p:cNvSpPr>
          <p:nvPr>
            <p:ph idx="1"/>
          </p:nvPr>
        </p:nvSpPr>
        <p:spPr>
          <a:xfrm>
            <a:off x="152400" y="1775191"/>
            <a:ext cx="8839200" cy="4625609"/>
          </a:xfrm>
        </p:spPr>
        <p:txBody>
          <a:bodyPr/>
          <a:lstStyle/>
          <a:p>
            <a:r>
              <a:rPr lang="en-US" dirty="0" smtClean="0"/>
              <a:t>Don’t reinvent the wheel!</a:t>
            </a:r>
          </a:p>
          <a:p>
            <a:endParaRPr lang="en-US" dirty="0"/>
          </a:p>
          <a:p>
            <a:r>
              <a:rPr lang="en-US" dirty="0" smtClean="0"/>
              <a:t>Check to see if the standard library already does what you need.</a:t>
            </a:r>
          </a:p>
          <a:p>
            <a:endParaRPr lang="en-US" dirty="0"/>
          </a:p>
          <a:p>
            <a:r>
              <a:rPr lang="en-US" dirty="0" smtClean="0"/>
              <a:t>But… you should be </a:t>
            </a:r>
            <a:r>
              <a:rPr lang="en-US" i="1" dirty="0" smtClean="0"/>
              <a:t>capable</a:t>
            </a:r>
            <a:r>
              <a:rPr lang="en-US" dirty="0" smtClean="0"/>
              <a:t> of implementing many of the simpler methods from it on your own.</a:t>
            </a:r>
            <a:endParaRPr lang="en-US" dirty="0"/>
          </a:p>
        </p:txBody>
      </p:sp>
    </p:spTree>
    <p:extLst>
      <p:ext uri="{BB962C8B-B14F-4D97-AF65-F5344CB8AC3E}">
        <p14:creationId xmlns:p14="http://schemas.microsoft.com/office/powerpoint/2010/main" val="147054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Finder (Group Work)</a:t>
            </a:r>
            <a:endParaRPr lang="en-US" dirty="0"/>
          </a:p>
        </p:txBody>
      </p:sp>
      <p:sp>
        <p:nvSpPr>
          <p:cNvPr id="3" name="Content Placeholder 2"/>
          <p:cNvSpPr>
            <a:spLocks noGrp="1"/>
          </p:cNvSpPr>
          <p:nvPr>
            <p:ph idx="1"/>
          </p:nvPr>
        </p:nvSpPr>
        <p:spPr/>
        <p:txBody>
          <a:bodyPr>
            <a:normAutofit fontScale="92500"/>
          </a:bodyPr>
          <a:lstStyle/>
          <a:p>
            <a:r>
              <a:rPr lang="en-US" dirty="0" smtClean="0"/>
              <a:t>Write a small program that will loop forever, asking the user to enter a year, a month, and a day.</a:t>
            </a:r>
          </a:p>
          <a:p>
            <a:endParaRPr lang="en-US" dirty="0"/>
          </a:p>
          <a:p>
            <a:r>
              <a:rPr lang="en-US" dirty="0" smtClean="0"/>
              <a:t>Print out the basic info about that day, like this:</a:t>
            </a:r>
          </a:p>
          <a:p>
            <a:pPr marL="118872" indent="0">
              <a:buNone/>
            </a:pPr>
            <a:r>
              <a:rPr lang="en-US" sz="2000" b="1" dirty="0" smtClean="0">
                <a:solidFill>
                  <a:srgbClr val="00B050"/>
                </a:solidFill>
              </a:rPr>
              <a:t>	02-01-16</a:t>
            </a:r>
            <a:r>
              <a:rPr lang="en-US" sz="2000" b="1" dirty="0">
                <a:solidFill>
                  <a:srgbClr val="00B050"/>
                </a:solidFill>
              </a:rPr>
              <a:t>. 01 Feb 2016 is a Monday on the 01 day of February</a:t>
            </a:r>
            <a:endParaRPr lang="en-US" sz="2000" b="1" dirty="0" smtClean="0">
              <a:solidFill>
                <a:srgbClr val="00B050"/>
              </a:solidFill>
            </a:endParaRPr>
          </a:p>
          <a:p>
            <a:endParaRPr lang="en-US" dirty="0"/>
          </a:p>
          <a:p>
            <a:r>
              <a:rPr lang="en-US" dirty="0" smtClean="0"/>
              <a:t>Use this to find a Thursday in February in a year that’s evenly divisible by 7. </a:t>
            </a:r>
            <a:r>
              <a:rPr lang="en-US" dirty="0" smtClean="0">
                <a:solidFill>
                  <a:srgbClr val="FF0000"/>
                </a:solidFill>
              </a:rPr>
              <a:t>Each team’s </a:t>
            </a:r>
            <a:r>
              <a:rPr lang="en-US" smtClean="0">
                <a:solidFill>
                  <a:srgbClr val="FF0000"/>
                </a:solidFill>
              </a:rPr>
              <a:t>solution </a:t>
            </a:r>
            <a:r>
              <a:rPr lang="en-US" smtClean="0">
                <a:solidFill>
                  <a:srgbClr val="FF0000"/>
                </a:solidFill>
              </a:rPr>
              <a:t>year should </a:t>
            </a:r>
            <a:r>
              <a:rPr lang="en-US" dirty="0" smtClean="0">
                <a:solidFill>
                  <a:srgbClr val="FF0000"/>
                </a:solidFill>
              </a:rPr>
              <a:t>be unique!! Write it on the board.</a:t>
            </a:r>
            <a:endParaRPr lang="en-US" dirty="0">
              <a:solidFill>
                <a:srgbClr val="FF0000"/>
              </a:solidFill>
            </a:endParaRPr>
          </a:p>
        </p:txBody>
      </p:sp>
    </p:spTree>
    <p:extLst>
      <p:ext uri="{BB962C8B-B14F-4D97-AF65-F5344CB8AC3E}">
        <p14:creationId xmlns:p14="http://schemas.microsoft.com/office/powerpoint/2010/main" val="3241202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Finder (Solution)</a:t>
            </a:r>
            <a:endParaRPr lang="en-US" dirty="0"/>
          </a:p>
        </p:txBody>
      </p:sp>
      <p:sp>
        <p:nvSpPr>
          <p:cNvPr id="3" name="Content Placeholder 2"/>
          <p:cNvSpPr>
            <a:spLocks noGrp="1"/>
          </p:cNvSpPr>
          <p:nvPr>
            <p:ph idx="1"/>
          </p:nvPr>
        </p:nvSpPr>
        <p:spPr>
          <a:xfrm>
            <a:off x="0" y="1775191"/>
            <a:ext cx="9067800" cy="4625609"/>
          </a:xfrm>
        </p:spPr>
        <p:txBody>
          <a:bodyPr>
            <a:noAutofit/>
          </a:bodyPr>
          <a:lstStyle/>
          <a:p>
            <a:pPr marL="118872" indent="0">
              <a:buNone/>
            </a:pPr>
            <a:r>
              <a:rPr lang="en-US" sz="1400" b="1" dirty="0">
                <a:solidFill>
                  <a:srgbClr val="FF0000"/>
                </a:solidFill>
              </a:rPr>
              <a:t>import </a:t>
            </a:r>
            <a:r>
              <a:rPr lang="en-US" sz="1400" b="1" dirty="0" err="1">
                <a:solidFill>
                  <a:srgbClr val="FF0000"/>
                </a:solidFill>
              </a:rPr>
              <a:t>datetime</a:t>
            </a:r>
            <a:endParaRPr lang="en-US" sz="1400" b="1" dirty="0">
              <a:solidFill>
                <a:srgbClr val="FF0000"/>
              </a:solidFill>
            </a:endParaRPr>
          </a:p>
          <a:p>
            <a:pPr marL="118872" indent="0">
              <a:buNone/>
            </a:pPr>
            <a:endParaRPr lang="en-US" sz="1400" b="1" dirty="0">
              <a:solidFill>
                <a:srgbClr val="FF0000"/>
              </a:solidFill>
            </a:endParaRPr>
          </a:p>
          <a:p>
            <a:pPr marL="118872" indent="0">
              <a:buNone/>
            </a:pPr>
            <a:r>
              <a:rPr lang="en-US" sz="1400" b="1" dirty="0">
                <a:solidFill>
                  <a:srgbClr val="FF0000"/>
                </a:solidFill>
              </a:rPr>
              <a:t>while True:</a:t>
            </a:r>
          </a:p>
          <a:p>
            <a:pPr marL="118872" indent="0">
              <a:buNone/>
            </a:pPr>
            <a:r>
              <a:rPr lang="en-US" sz="1400" b="1" dirty="0">
                <a:solidFill>
                  <a:srgbClr val="FF0000"/>
                </a:solidFill>
              </a:rPr>
              <a:t>    year = </a:t>
            </a:r>
            <a:r>
              <a:rPr lang="en-US" sz="1400" b="1" dirty="0" err="1">
                <a:solidFill>
                  <a:srgbClr val="FF0000"/>
                </a:solidFill>
              </a:rPr>
              <a:t>int</a:t>
            </a:r>
            <a:r>
              <a:rPr lang="en-US" sz="1400" b="1" dirty="0">
                <a:solidFill>
                  <a:srgbClr val="FF0000"/>
                </a:solidFill>
              </a:rPr>
              <a:t>(</a:t>
            </a:r>
            <a:r>
              <a:rPr lang="en-US" sz="1400" b="1" dirty="0" err="1">
                <a:solidFill>
                  <a:srgbClr val="FF0000"/>
                </a:solidFill>
              </a:rPr>
              <a:t>raw_input</a:t>
            </a:r>
            <a:r>
              <a:rPr lang="en-US" sz="1400" b="1" dirty="0">
                <a:solidFill>
                  <a:srgbClr val="FF0000"/>
                </a:solidFill>
              </a:rPr>
              <a:t>("Please enter a year: "))</a:t>
            </a:r>
          </a:p>
          <a:p>
            <a:pPr marL="118872" indent="0">
              <a:buNone/>
            </a:pPr>
            <a:r>
              <a:rPr lang="en-US" sz="1400" b="1" dirty="0">
                <a:solidFill>
                  <a:srgbClr val="FF0000"/>
                </a:solidFill>
              </a:rPr>
              <a:t>    month = </a:t>
            </a:r>
            <a:r>
              <a:rPr lang="en-US" sz="1400" b="1" dirty="0" err="1">
                <a:solidFill>
                  <a:srgbClr val="FF0000"/>
                </a:solidFill>
              </a:rPr>
              <a:t>int</a:t>
            </a:r>
            <a:r>
              <a:rPr lang="en-US" sz="1400" b="1" dirty="0">
                <a:solidFill>
                  <a:srgbClr val="FF0000"/>
                </a:solidFill>
              </a:rPr>
              <a:t>(</a:t>
            </a:r>
            <a:r>
              <a:rPr lang="en-US" sz="1400" b="1" dirty="0" err="1">
                <a:solidFill>
                  <a:srgbClr val="FF0000"/>
                </a:solidFill>
              </a:rPr>
              <a:t>raw_input</a:t>
            </a:r>
            <a:r>
              <a:rPr lang="en-US" sz="1400" b="1" dirty="0">
                <a:solidFill>
                  <a:srgbClr val="FF0000"/>
                </a:solidFill>
              </a:rPr>
              <a:t>("Please enter a month: "))</a:t>
            </a:r>
          </a:p>
          <a:p>
            <a:pPr marL="118872" indent="0">
              <a:buNone/>
            </a:pPr>
            <a:r>
              <a:rPr lang="en-US" sz="1400" b="1" dirty="0">
                <a:solidFill>
                  <a:srgbClr val="FF0000"/>
                </a:solidFill>
              </a:rPr>
              <a:t>    day = </a:t>
            </a:r>
            <a:r>
              <a:rPr lang="en-US" sz="1400" b="1" dirty="0" err="1">
                <a:solidFill>
                  <a:srgbClr val="FF0000"/>
                </a:solidFill>
              </a:rPr>
              <a:t>int</a:t>
            </a:r>
            <a:r>
              <a:rPr lang="en-US" sz="1400" b="1" dirty="0">
                <a:solidFill>
                  <a:srgbClr val="FF0000"/>
                </a:solidFill>
              </a:rPr>
              <a:t>(</a:t>
            </a:r>
            <a:r>
              <a:rPr lang="en-US" sz="1400" b="1" dirty="0" err="1">
                <a:solidFill>
                  <a:srgbClr val="FF0000"/>
                </a:solidFill>
              </a:rPr>
              <a:t>raw_input</a:t>
            </a:r>
            <a:r>
              <a:rPr lang="en-US" sz="1400" b="1" dirty="0">
                <a:solidFill>
                  <a:srgbClr val="FF0000"/>
                </a:solidFill>
              </a:rPr>
              <a:t>("Please enter a day:"))</a:t>
            </a:r>
          </a:p>
          <a:p>
            <a:pPr marL="118872" indent="0">
              <a:buNone/>
            </a:pPr>
            <a:endParaRPr lang="en-US" sz="1400" b="1" dirty="0">
              <a:solidFill>
                <a:srgbClr val="FF0000"/>
              </a:solidFill>
            </a:endParaRPr>
          </a:p>
          <a:p>
            <a:pPr marL="118872" indent="0">
              <a:buNone/>
            </a:pPr>
            <a:r>
              <a:rPr lang="en-US" sz="1400" b="1" dirty="0">
                <a:solidFill>
                  <a:srgbClr val="FF0000"/>
                </a:solidFill>
              </a:rPr>
              <a:t>    print </a:t>
            </a:r>
            <a:r>
              <a:rPr lang="en-US" sz="1400" b="1" dirty="0" err="1">
                <a:solidFill>
                  <a:srgbClr val="FF0000"/>
                </a:solidFill>
              </a:rPr>
              <a:t>datetime.date</a:t>
            </a:r>
            <a:r>
              <a:rPr lang="en-US" sz="1400" b="1" dirty="0">
                <a:solidFill>
                  <a:srgbClr val="FF0000"/>
                </a:solidFill>
              </a:rPr>
              <a:t>(year, month, day).</a:t>
            </a:r>
            <a:r>
              <a:rPr lang="en-US" sz="1400" b="1" dirty="0" err="1">
                <a:solidFill>
                  <a:srgbClr val="FF0000"/>
                </a:solidFill>
              </a:rPr>
              <a:t>strftime</a:t>
            </a:r>
            <a:r>
              <a:rPr lang="en-US" sz="1400" b="1" dirty="0">
                <a:solidFill>
                  <a:srgbClr val="FF0000"/>
                </a:solidFill>
              </a:rPr>
              <a:t>("%m-%d-%y. %d %b %Y is a %A on the %d day of %B")</a:t>
            </a:r>
          </a:p>
          <a:p>
            <a:pPr marL="118872" indent="0">
              <a:buNone/>
            </a:pPr>
            <a:endParaRPr lang="en-US" sz="1400" b="1" dirty="0">
              <a:solidFill>
                <a:srgbClr val="FF0000"/>
              </a:solidFill>
            </a:endParaRPr>
          </a:p>
          <a:p>
            <a:pPr marL="118872" indent="0">
              <a:buNone/>
            </a:pPr>
            <a:r>
              <a:rPr lang="en-US" sz="1400" b="1" dirty="0">
                <a:solidFill>
                  <a:srgbClr val="FF0000"/>
                </a:solidFill>
              </a:rPr>
              <a:t>    if year % 7 == 0 and month == 2 and </a:t>
            </a:r>
            <a:r>
              <a:rPr lang="en-US" sz="1400" b="1" dirty="0" err="1">
                <a:solidFill>
                  <a:srgbClr val="FF0000"/>
                </a:solidFill>
              </a:rPr>
              <a:t>datetime.date</a:t>
            </a:r>
            <a:r>
              <a:rPr lang="en-US" sz="1400" b="1" dirty="0">
                <a:solidFill>
                  <a:srgbClr val="FF0000"/>
                </a:solidFill>
              </a:rPr>
              <a:t>(year, month, day).</a:t>
            </a:r>
            <a:r>
              <a:rPr lang="en-US" sz="1400" b="1" dirty="0" err="1">
                <a:solidFill>
                  <a:srgbClr val="FF0000"/>
                </a:solidFill>
              </a:rPr>
              <a:t>strftime</a:t>
            </a:r>
            <a:r>
              <a:rPr lang="en-US" sz="1400" b="1" dirty="0">
                <a:solidFill>
                  <a:srgbClr val="FF0000"/>
                </a:solidFill>
              </a:rPr>
              <a:t>("%A") == "Thursday":</a:t>
            </a:r>
          </a:p>
          <a:p>
            <a:pPr marL="118872" indent="0">
              <a:buNone/>
            </a:pPr>
            <a:r>
              <a:rPr lang="en-US" sz="1400" b="1" dirty="0">
                <a:solidFill>
                  <a:srgbClr val="FF0000"/>
                </a:solidFill>
              </a:rPr>
              <a:t>        print "Found one</a:t>
            </a:r>
            <a:r>
              <a:rPr lang="en-US" sz="1400" b="1" dirty="0" smtClean="0">
                <a:solidFill>
                  <a:srgbClr val="FF0000"/>
                </a:solidFill>
              </a:rPr>
              <a:t>!!!“</a:t>
            </a:r>
          </a:p>
          <a:p>
            <a:pPr marL="118872" indent="0">
              <a:buNone/>
            </a:pPr>
            <a:endParaRPr lang="en-US" sz="1400" b="1" dirty="0">
              <a:solidFill>
                <a:srgbClr val="FF0000"/>
              </a:solidFill>
            </a:endParaRPr>
          </a:p>
          <a:p>
            <a:pPr marL="118872" indent="0">
              <a:buNone/>
            </a:pPr>
            <a:r>
              <a:rPr lang="en-US" sz="1400" b="1" dirty="0">
                <a:solidFill>
                  <a:srgbClr val="00B050"/>
                </a:solidFill>
              </a:rPr>
              <a:t>&gt;&gt;&gt; </a:t>
            </a:r>
          </a:p>
          <a:p>
            <a:pPr marL="118872" indent="0">
              <a:buNone/>
            </a:pPr>
            <a:r>
              <a:rPr lang="en-US" sz="1400" b="1" dirty="0">
                <a:solidFill>
                  <a:srgbClr val="00B050"/>
                </a:solidFill>
              </a:rPr>
              <a:t>Please enter a year: 2016</a:t>
            </a:r>
          </a:p>
          <a:p>
            <a:pPr marL="118872" indent="0">
              <a:buNone/>
            </a:pPr>
            <a:r>
              <a:rPr lang="en-US" sz="1400" b="1" dirty="0">
                <a:solidFill>
                  <a:srgbClr val="00B050"/>
                </a:solidFill>
              </a:rPr>
              <a:t>Please enter a month: 2</a:t>
            </a:r>
          </a:p>
          <a:p>
            <a:pPr marL="118872" indent="0">
              <a:buNone/>
            </a:pPr>
            <a:r>
              <a:rPr lang="en-US" sz="1400" b="1" dirty="0">
                <a:solidFill>
                  <a:srgbClr val="00B050"/>
                </a:solidFill>
              </a:rPr>
              <a:t>Please enter a day:1</a:t>
            </a:r>
          </a:p>
          <a:p>
            <a:pPr marL="118872" indent="0">
              <a:buNone/>
            </a:pPr>
            <a:r>
              <a:rPr lang="en-US" sz="1400" b="1" dirty="0">
                <a:solidFill>
                  <a:srgbClr val="00B050"/>
                </a:solidFill>
              </a:rPr>
              <a:t>02-01-16. 01 Feb 2016 is a Monday on the 01 day of February</a:t>
            </a:r>
          </a:p>
          <a:p>
            <a:pPr marL="118872" indent="0">
              <a:buNone/>
            </a:pPr>
            <a:r>
              <a:rPr lang="en-US" sz="1400" b="1" dirty="0">
                <a:solidFill>
                  <a:srgbClr val="00B050"/>
                </a:solidFill>
              </a:rPr>
              <a:t>Please enter a year: 2016</a:t>
            </a:r>
          </a:p>
          <a:p>
            <a:pPr marL="118872" indent="0">
              <a:buNone/>
            </a:pPr>
            <a:r>
              <a:rPr lang="en-US" sz="1400" b="1" dirty="0">
                <a:solidFill>
                  <a:srgbClr val="00B050"/>
                </a:solidFill>
              </a:rPr>
              <a:t>Please enter a month: 2</a:t>
            </a:r>
          </a:p>
          <a:p>
            <a:pPr marL="118872" indent="0">
              <a:buNone/>
            </a:pPr>
            <a:r>
              <a:rPr lang="en-US" sz="1400" b="1" dirty="0">
                <a:solidFill>
                  <a:srgbClr val="00B050"/>
                </a:solidFill>
              </a:rPr>
              <a:t>Please enter a day:4</a:t>
            </a:r>
          </a:p>
          <a:p>
            <a:pPr marL="118872" indent="0">
              <a:buNone/>
            </a:pPr>
            <a:r>
              <a:rPr lang="en-US" sz="1400" b="1" dirty="0">
                <a:solidFill>
                  <a:srgbClr val="00B050"/>
                </a:solidFill>
              </a:rPr>
              <a:t>02-04-16. 04 Feb 2016 is a Thursday on the 04 day of February</a:t>
            </a:r>
          </a:p>
          <a:p>
            <a:pPr marL="118872" indent="0">
              <a:buNone/>
            </a:pPr>
            <a:r>
              <a:rPr lang="en-US" sz="1400" b="1" dirty="0">
                <a:solidFill>
                  <a:srgbClr val="00B050"/>
                </a:solidFill>
              </a:rPr>
              <a:t>Found one!!!</a:t>
            </a:r>
          </a:p>
        </p:txBody>
      </p:sp>
    </p:spTree>
    <p:extLst>
      <p:ext uri="{BB962C8B-B14F-4D97-AF65-F5344CB8AC3E}">
        <p14:creationId xmlns:p14="http://schemas.microsoft.com/office/powerpoint/2010/main" val="31418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Class Tomorrow!!</a:t>
            </a:r>
            <a:endParaRPr lang="en-US" dirty="0"/>
          </a:p>
        </p:txBody>
      </p:sp>
      <p:sp>
        <p:nvSpPr>
          <p:cNvPr id="3" name="Content Placeholder 2"/>
          <p:cNvSpPr>
            <a:spLocks noGrp="1"/>
          </p:cNvSpPr>
          <p:nvPr>
            <p:ph idx="1"/>
          </p:nvPr>
        </p:nvSpPr>
        <p:spPr/>
        <p:txBody>
          <a:bodyPr/>
          <a:lstStyle/>
          <a:p>
            <a:r>
              <a:rPr lang="en-US" dirty="0" smtClean="0"/>
              <a:t>Enjoy the 4</a:t>
            </a:r>
            <a:r>
              <a:rPr lang="en-US" baseline="30000" dirty="0" smtClean="0"/>
              <a:t>th</a:t>
            </a:r>
            <a:r>
              <a:rPr lang="en-US" dirty="0" smtClean="0"/>
              <a:t> of July, but don’t forget Assignments 2 &amp; 3!</a:t>
            </a:r>
          </a:p>
          <a:p>
            <a:endParaRPr lang="en-US" dirty="0"/>
          </a:p>
          <a:p>
            <a:r>
              <a:rPr lang="en-US" dirty="0" smtClean="0"/>
              <a:t>Turn in your Feedback forms or lose 50%! =(</a:t>
            </a:r>
            <a:endParaRPr lang="en-US" dirty="0"/>
          </a:p>
        </p:txBody>
      </p:sp>
    </p:spTree>
    <p:extLst>
      <p:ext uri="{BB962C8B-B14F-4D97-AF65-F5344CB8AC3E}">
        <p14:creationId xmlns:p14="http://schemas.microsoft.com/office/powerpoint/2010/main" val="2725765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989307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lnSpcReduction="10000"/>
          </a:bodyPr>
          <a:lstStyle/>
          <a:p>
            <a:r>
              <a:rPr lang="en-US" dirty="0" smtClean="0"/>
              <a:t>Reminder: every Python file is a module!</a:t>
            </a:r>
          </a:p>
          <a:p>
            <a:endParaRPr lang="en-US" dirty="0"/>
          </a:p>
          <a:p>
            <a:r>
              <a:rPr lang="en-US" dirty="0" smtClean="0"/>
              <a:t>Modules contain groups of related functions</a:t>
            </a:r>
          </a:p>
          <a:p>
            <a:pPr lvl="1"/>
            <a:r>
              <a:rPr lang="en-US" b="1" dirty="0" smtClean="0">
                <a:solidFill>
                  <a:srgbClr val="FF0000"/>
                </a:solidFill>
              </a:rPr>
              <a:t>math </a:t>
            </a:r>
            <a:r>
              <a:rPr lang="en-US" dirty="0" smtClean="0"/>
              <a:t>contains a lot of useful mathematical code</a:t>
            </a:r>
          </a:p>
          <a:p>
            <a:pPr lvl="1"/>
            <a:r>
              <a:rPr lang="en-US" dirty="0" smtClean="0"/>
              <a:t>Modules can also contain classes or constants</a:t>
            </a:r>
          </a:p>
          <a:p>
            <a:pPr lvl="2"/>
            <a:r>
              <a:rPr lang="en-US" b="1" dirty="0" err="1" smtClean="0">
                <a:solidFill>
                  <a:srgbClr val="FF0000"/>
                </a:solidFill>
              </a:rPr>
              <a:t>math.pi</a:t>
            </a:r>
            <a:endParaRPr lang="en-US" b="1" dirty="0" smtClean="0">
              <a:solidFill>
                <a:srgbClr val="FF0000"/>
              </a:solidFill>
            </a:endParaRPr>
          </a:p>
          <a:p>
            <a:endParaRPr lang="en-US" dirty="0"/>
          </a:p>
          <a:p>
            <a:r>
              <a:rPr lang="en-US" dirty="0" smtClean="0"/>
              <a:t>Normally when we import a module we then have to say </a:t>
            </a:r>
            <a:r>
              <a:rPr lang="en-US" b="1" dirty="0" err="1" smtClean="0">
                <a:solidFill>
                  <a:srgbClr val="7030A0"/>
                </a:solidFill>
              </a:rPr>
              <a:t>modulename</a:t>
            </a:r>
            <a:r>
              <a:rPr lang="en-US" b="1" dirty="0" err="1" smtClean="0">
                <a:solidFill>
                  <a:srgbClr val="FF0000"/>
                </a:solidFill>
              </a:rPr>
              <a:t>.methodname</a:t>
            </a:r>
            <a:r>
              <a:rPr lang="en-US" b="1" dirty="0" smtClean="0">
                <a:solidFill>
                  <a:srgbClr val="FF0000"/>
                </a:solidFill>
              </a:rPr>
              <a:t>()</a:t>
            </a:r>
          </a:p>
          <a:p>
            <a:pPr lvl="1"/>
            <a:r>
              <a:rPr lang="en-US" dirty="0" smtClean="0"/>
              <a:t>i.e. </a:t>
            </a:r>
            <a:r>
              <a:rPr lang="en-US" b="1" dirty="0" err="1" smtClean="0">
                <a:solidFill>
                  <a:srgbClr val="7030A0"/>
                </a:solidFill>
              </a:rPr>
              <a:t>random</a:t>
            </a:r>
            <a:r>
              <a:rPr lang="en-US" b="1" dirty="0" err="1" smtClean="0">
                <a:solidFill>
                  <a:srgbClr val="FF0000"/>
                </a:solidFill>
              </a:rPr>
              <a:t>.randrange</a:t>
            </a:r>
            <a:r>
              <a:rPr lang="en-US" b="1" dirty="0" smtClean="0">
                <a:solidFill>
                  <a:srgbClr val="FF0000"/>
                </a:solidFill>
              </a:rPr>
              <a:t>(6)</a:t>
            </a:r>
            <a:endParaRPr lang="en-US" b="1" dirty="0">
              <a:solidFill>
                <a:srgbClr val="FF0000"/>
              </a:solidFill>
            </a:endParaRPr>
          </a:p>
        </p:txBody>
      </p:sp>
    </p:spTree>
    <p:extLst>
      <p:ext uri="{BB962C8B-B14F-4D97-AF65-F5344CB8AC3E}">
        <p14:creationId xmlns:p14="http://schemas.microsoft.com/office/powerpoint/2010/main" val="72003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Modules</a:t>
            </a:r>
            <a:endParaRPr lang="en-US" dirty="0"/>
          </a:p>
        </p:txBody>
      </p:sp>
      <p:sp>
        <p:nvSpPr>
          <p:cNvPr id="3" name="Content Placeholder 2"/>
          <p:cNvSpPr>
            <a:spLocks noGrp="1"/>
          </p:cNvSpPr>
          <p:nvPr>
            <p:ph idx="1"/>
          </p:nvPr>
        </p:nvSpPr>
        <p:spPr>
          <a:xfrm>
            <a:off x="0" y="1775191"/>
            <a:ext cx="4038600" cy="4625609"/>
          </a:xfrm>
        </p:spPr>
        <p:txBody>
          <a:bodyPr>
            <a:normAutofit fontScale="85000" lnSpcReduction="20000"/>
          </a:bodyPr>
          <a:lstStyle/>
          <a:p>
            <a:r>
              <a:rPr lang="en-US" dirty="0" smtClean="0"/>
              <a:t>mathFunc.py:</a:t>
            </a:r>
          </a:p>
          <a:p>
            <a:endParaRPr lang="en-US" dirty="0" smtClean="0"/>
          </a:p>
          <a:p>
            <a:pPr marL="118872" indent="0">
              <a:buNone/>
            </a:pPr>
            <a:r>
              <a:rPr lang="en-US" b="1" dirty="0" err="1">
                <a:solidFill>
                  <a:srgbClr val="FF0000"/>
                </a:solidFill>
              </a:rPr>
              <a:t>def</a:t>
            </a:r>
            <a:r>
              <a:rPr lang="en-US" b="1" dirty="0">
                <a:solidFill>
                  <a:srgbClr val="FF0000"/>
                </a:solidFill>
              </a:rPr>
              <a:t> </a:t>
            </a:r>
            <a:r>
              <a:rPr lang="en-US" b="1" dirty="0">
                <a:solidFill>
                  <a:srgbClr val="7030A0"/>
                </a:solidFill>
              </a:rPr>
              <a:t>summation</a:t>
            </a:r>
            <a:r>
              <a:rPr lang="en-US" b="1" dirty="0">
                <a:solidFill>
                  <a:srgbClr val="FF0000"/>
                </a:solidFill>
              </a:rPr>
              <a:t>(x):</a:t>
            </a:r>
          </a:p>
          <a:p>
            <a:pPr marL="118872" indent="0">
              <a:buNone/>
            </a:pPr>
            <a:r>
              <a:rPr lang="en-US" b="1" dirty="0" smtClean="0">
                <a:solidFill>
                  <a:srgbClr val="FF0000"/>
                </a:solidFill>
              </a:rPr>
              <a:t>	total </a:t>
            </a:r>
            <a:r>
              <a:rPr lang="en-US" b="1" dirty="0">
                <a:solidFill>
                  <a:srgbClr val="FF0000"/>
                </a:solidFill>
              </a:rPr>
              <a:t>= 0</a:t>
            </a:r>
          </a:p>
          <a:p>
            <a:pPr marL="118872" indent="0">
              <a:buNone/>
            </a:pPr>
            <a:r>
              <a:rPr lang="en-US" b="1" dirty="0" smtClean="0">
                <a:solidFill>
                  <a:srgbClr val="FF0000"/>
                </a:solidFill>
              </a:rPr>
              <a:t>	for </a:t>
            </a:r>
            <a:r>
              <a:rPr lang="en-US" b="1" dirty="0" err="1">
                <a:solidFill>
                  <a:srgbClr val="FF0000"/>
                </a:solidFill>
              </a:rPr>
              <a:t>num</a:t>
            </a:r>
            <a:r>
              <a:rPr lang="en-US" b="1" dirty="0">
                <a:solidFill>
                  <a:srgbClr val="FF0000"/>
                </a:solidFill>
              </a:rPr>
              <a:t> in x:</a:t>
            </a:r>
          </a:p>
          <a:p>
            <a:pPr marL="118872" indent="0">
              <a:buNone/>
            </a:pPr>
            <a:r>
              <a:rPr lang="en-US" b="1" dirty="0" smtClean="0">
                <a:solidFill>
                  <a:srgbClr val="FF0000"/>
                </a:solidFill>
              </a:rPr>
              <a:t>		total </a:t>
            </a:r>
            <a:r>
              <a:rPr lang="en-US" b="1" dirty="0">
                <a:solidFill>
                  <a:srgbClr val="FF0000"/>
                </a:solidFill>
              </a:rPr>
              <a:t>+= </a:t>
            </a:r>
            <a:r>
              <a:rPr lang="en-US" b="1" dirty="0" err="1">
                <a:solidFill>
                  <a:srgbClr val="FF0000"/>
                </a:solidFill>
              </a:rPr>
              <a:t>num</a:t>
            </a:r>
            <a:endParaRPr lang="en-US" b="1" dirty="0">
              <a:solidFill>
                <a:srgbClr val="FF0000"/>
              </a:solidFill>
            </a:endParaRPr>
          </a:p>
          <a:p>
            <a:pPr marL="118872" indent="0">
              <a:buNone/>
            </a:pPr>
            <a:r>
              <a:rPr lang="en-US" b="1" dirty="0" smtClean="0">
                <a:solidFill>
                  <a:srgbClr val="FF0000"/>
                </a:solidFill>
              </a:rPr>
              <a:t>	return total</a:t>
            </a:r>
          </a:p>
          <a:p>
            <a:pPr marL="118872" indent="0">
              <a:buNone/>
            </a:pPr>
            <a:endParaRPr lang="en-US" b="1" dirty="0">
              <a:solidFill>
                <a:srgbClr val="FF0000"/>
              </a:solidFill>
            </a:endParaRPr>
          </a:p>
          <a:p>
            <a:pPr marL="118872" indent="0">
              <a:buNone/>
            </a:pPr>
            <a:r>
              <a:rPr lang="en-US" b="1" dirty="0" err="1">
                <a:solidFill>
                  <a:srgbClr val="FF0000"/>
                </a:solidFill>
              </a:rPr>
              <a:t>def</a:t>
            </a:r>
            <a:r>
              <a:rPr lang="en-US" b="1" dirty="0">
                <a:solidFill>
                  <a:srgbClr val="FF0000"/>
                </a:solidFill>
              </a:rPr>
              <a:t> </a:t>
            </a:r>
            <a:r>
              <a:rPr lang="en-US" b="1" dirty="0">
                <a:solidFill>
                  <a:srgbClr val="00B050"/>
                </a:solidFill>
              </a:rPr>
              <a:t>mean</a:t>
            </a:r>
            <a:r>
              <a:rPr lang="en-US" b="1" dirty="0">
                <a:solidFill>
                  <a:srgbClr val="FF0000"/>
                </a:solidFill>
              </a:rPr>
              <a:t>(x):</a:t>
            </a:r>
          </a:p>
          <a:p>
            <a:pPr marL="118872" indent="0">
              <a:buNone/>
            </a:pPr>
            <a:r>
              <a:rPr lang="en-US" b="1" dirty="0" smtClean="0">
                <a:solidFill>
                  <a:srgbClr val="FF0000"/>
                </a:solidFill>
              </a:rPr>
              <a:t>	total </a:t>
            </a:r>
            <a:r>
              <a:rPr lang="en-US" b="1" dirty="0">
                <a:solidFill>
                  <a:srgbClr val="FF0000"/>
                </a:solidFill>
              </a:rPr>
              <a:t>= 0</a:t>
            </a:r>
          </a:p>
          <a:p>
            <a:pPr marL="118872" indent="0">
              <a:buNone/>
            </a:pPr>
            <a:r>
              <a:rPr lang="en-US" b="1" dirty="0" smtClean="0">
                <a:solidFill>
                  <a:srgbClr val="FF0000"/>
                </a:solidFill>
              </a:rPr>
              <a:t>	for </a:t>
            </a:r>
            <a:r>
              <a:rPr lang="en-US" b="1" dirty="0" err="1">
                <a:solidFill>
                  <a:srgbClr val="FF0000"/>
                </a:solidFill>
              </a:rPr>
              <a:t>num</a:t>
            </a:r>
            <a:r>
              <a:rPr lang="en-US" b="1" dirty="0">
                <a:solidFill>
                  <a:srgbClr val="FF0000"/>
                </a:solidFill>
              </a:rPr>
              <a:t> in x:</a:t>
            </a:r>
          </a:p>
          <a:p>
            <a:pPr marL="118872" indent="0">
              <a:buNone/>
            </a:pPr>
            <a:r>
              <a:rPr lang="en-US" b="1" dirty="0" smtClean="0">
                <a:solidFill>
                  <a:srgbClr val="FF0000"/>
                </a:solidFill>
              </a:rPr>
              <a:t>		total </a:t>
            </a:r>
            <a:r>
              <a:rPr lang="en-US" b="1" dirty="0">
                <a:solidFill>
                  <a:srgbClr val="FF0000"/>
                </a:solidFill>
              </a:rPr>
              <a:t>+= </a:t>
            </a:r>
            <a:r>
              <a:rPr lang="en-US" b="1" dirty="0" err="1">
                <a:solidFill>
                  <a:srgbClr val="FF0000"/>
                </a:solidFill>
              </a:rPr>
              <a:t>num</a:t>
            </a:r>
            <a:endParaRPr lang="en-US" b="1" dirty="0">
              <a:solidFill>
                <a:srgbClr val="FF0000"/>
              </a:solidFill>
            </a:endParaRPr>
          </a:p>
          <a:p>
            <a:pPr marL="118872" indent="0">
              <a:buNone/>
            </a:pPr>
            <a:r>
              <a:rPr lang="en-US" b="1" dirty="0" smtClean="0">
                <a:solidFill>
                  <a:srgbClr val="FF0000"/>
                </a:solidFill>
              </a:rPr>
              <a:t>	return </a:t>
            </a:r>
            <a:r>
              <a:rPr lang="en-US" b="1" dirty="0">
                <a:solidFill>
                  <a:srgbClr val="FF0000"/>
                </a:solidFill>
              </a:rPr>
              <a:t>total/</a:t>
            </a:r>
            <a:r>
              <a:rPr lang="en-US" b="1" dirty="0" err="1">
                <a:solidFill>
                  <a:srgbClr val="FF0000"/>
                </a:solidFill>
              </a:rPr>
              <a:t>len</a:t>
            </a:r>
            <a:r>
              <a:rPr lang="en-US" b="1" dirty="0">
                <a:solidFill>
                  <a:srgbClr val="FF0000"/>
                </a:solidFill>
              </a:rPr>
              <a:t>(x)</a:t>
            </a:r>
          </a:p>
        </p:txBody>
      </p:sp>
      <p:sp>
        <p:nvSpPr>
          <p:cNvPr id="4" name="Content Placeholder 2"/>
          <p:cNvSpPr txBox="1">
            <a:spLocks/>
          </p:cNvSpPr>
          <p:nvPr/>
        </p:nvSpPr>
        <p:spPr>
          <a:xfrm>
            <a:off x="3886200" y="1752600"/>
            <a:ext cx="5181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dirty="0" smtClean="0"/>
              <a:t>calc.py:</a:t>
            </a:r>
          </a:p>
          <a:p>
            <a:pPr marL="118872" indent="0">
              <a:buNone/>
            </a:pPr>
            <a:endParaRPr lang="en-US" dirty="0" smtClean="0"/>
          </a:p>
          <a:p>
            <a:pPr marL="118872" indent="0">
              <a:buNone/>
            </a:pPr>
            <a:r>
              <a:rPr lang="en-US" sz="2400" b="1" dirty="0">
                <a:solidFill>
                  <a:srgbClr val="002060"/>
                </a:solidFill>
              </a:rPr>
              <a:t>import </a:t>
            </a:r>
            <a:r>
              <a:rPr lang="en-US" sz="2400" b="1" dirty="0" err="1">
                <a:solidFill>
                  <a:srgbClr val="002060"/>
                </a:solidFill>
              </a:rPr>
              <a:t>mathFunc</a:t>
            </a:r>
            <a:endParaRPr lang="en-US" sz="2400" b="1" dirty="0">
              <a:solidFill>
                <a:srgbClr val="002060"/>
              </a:solidFill>
            </a:endParaRPr>
          </a:p>
          <a:p>
            <a:pPr marL="118872" indent="0">
              <a:buNone/>
            </a:pPr>
            <a:endParaRPr lang="en-US" sz="2400" b="1" dirty="0" smtClean="0">
              <a:solidFill>
                <a:srgbClr val="FF0000"/>
              </a:solidFill>
            </a:endParaRPr>
          </a:p>
          <a:p>
            <a:pPr marL="118872" indent="0">
              <a:buNone/>
            </a:pPr>
            <a:r>
              <a:rPr lang="en-US" sz="2400" b="1" dirty="0" err="1" smtClean="0">
                <a:solidFill>
                  <a:srgbClr val="FF0000"/>
                </a:solidFill>
              </a:rPr>
              <a:t>lst</a:t>
            </a:r>
            <a:r>
              <a:rPr lang="en-US" sz="2400" b="1" dirty="0" smtClean="0">
                <a:solidFill>
                  <a:srgbClr val="FF0000"/>
                </a:solidFill>
              </a:rPr>
              <a:t> </a:t>
            </a:r>
            <a:r>
              <a:rPr lang="en-US" sz="2400" b="1" dirty="0">
                <a:solidFill>
                  <a:srgbClr val="FF0000"/>
                </a:solidFill>
              </a:rPr>
              <a:t>= [1,2,3,4]</a:t>
            </a:r>
          </a:p>
          <a:p>
            <a:pPr marL="118872" indent="0">
              <a:buNone/>
            </a:pPr>
            <a:r>
              <a:rPr lang="en-US" sz="2400" b="1" dirty="0">
                <a:solidFill>
                  <a:srgbClr val="FF0000"/>
                </a:solidFill>
              </a:rPr>
              <a:t>total = </a:t>
            </a:r>
            <a:r>
              <a:rPr lang="en-US" sz="2400" b="1" dirty="0" err="1">
                <a:solidFill>
                  <a:srgbClr val="7030A0"/>
                </a:solidFill>
              </a:rPr>
              <a:t>mathFunc.summation</a:t>
            </a:r>
            <a:r>
              <a:rPr lang="en-US" sz="2400" b="1" dirty="0">
                <a:solidFill>
                  <a:srgbClr val="FF0000"/>
                </a:solidFill>
              </a:rPr>
              <a:t>(</a:t>
            </a:r>
            <a:r>
              <a:rPr lang="en-US" sz="2400" b="1" dirty="0" err="1">
                <a:solidFill>
                  <a:srgbClr val="FF0000"/>
                </a:solidFill>
              </a:rPr>
              <a:t>lst</a:t>
            </a:r>
            <a:r>
              <a:rPr lang="en-US" sz="2400" b="1" dirty="0">
                <a:solidFill>
                  <a:srgbClr val="FF0000"/>
                </a:solidFill>
              </a:rPr>
              <a:t>)</a:t>
            </a:r>
          </a:p>
          <a:p>
            <a:pPr marL="118872" indent="0">
              <a:buNone/>
            </a:pPr>
            <a:r>
              <a:rPr lang="en-US" sz="2400" b="1" dirty="0">
                <a:solidFill>
                  <a:srgbClr val="FF0000"/>
                </a:solidFill>
              </a:rPr>
              <a:t>mean = </a:t>
            </a:r>
            <a:r>
              <a:rPr lang="en-US" sz="2400" b="1" dirty="0" err="1">
                <a:solidFill>
                  <a:srgbClr val="00B050"/>
                </a:solidFill>
              </a:rPr>
              <a:t>mathFunc.mean</a:t>
            </a:r>
            <a:r>
              <a:rPr lang="en-US" sz="2400" b="1" dirty="0">
                <a:solidFill>
                  <a:srgbClr val="FF0000"/>
                </a:solidFill>
              </a:rPr>
              <a:t>(</a:t>
            </a:r>
            <a:r>
              <a:rPr lang="en-US" sz="2400" b="1" dirty="0" err="1">
                <a:solidFill>
                  <a:srgbClr val="FF0000"/>
                </a:solidFill>
              </a:rPr>
              <a:t>lst</a:t>
            </a:r>
            <a:r>
              <a:rPr lang="en-US" sz="2400" b="1" dirty="0">
                <a:solidFill>
                  <a:srgbClr val="FF0000"/>
                </a:solidFill>
              </a:rPr>
              <a:t>)</a:t>
            </a:r>
          </a:p>
          <a:p>
            <a:pPr marL="118872" indent="0">
              <a:buNone/>
            </a:pPr>
            <a:r>
              <a:rPr lang="en-US" sz="2400" b="1" dirty="0" smtClean="0">
                <a:solidFill>
                  <a:srgbClr val="FF0000"/>
                </a:solidFill>
              </a:rPr>
              <a:t>print “Total</a:t>
            </a:r>
            <a:r>
              <a:rPr lang="en-US" sz="2400" b="1" dirty="0">
                <a:solidFill>
                  <a:srgbClr val="FF0000"/>
                </a:solidFill>
              </a:rPr>
              <a:t>:”, total, </a:t>
            </a:r>
            <a:r>
              <a:rPr lang="en-US" sz="2400" b="1" dirty="0" smtClean="0">
                <a:solidFill>
                  <a:srgbClr val="FF0000"/>
                </a:solidFill>
              </a:rPr>
              <a:t>“&amp; </a:t>
            </a:r>
            <a:r>
              <a:rPr lang="en-US" sz="2400" b="1" dirty="0" err="1">
                <a:solidFill>
                  <a:srgbClr val="FF0000"/>
                </a:solidFill>
              </a:rPr>
              <a:t>Mean:”,</a:t>
            </a:r>
            <a:r>
              <a:rPr lang="en-US" sz="2400" b="1" dirty="0" err="1" smtClean="0">
                <a:solidFill>
                  <a:srgbClr val="FF0000"/>
                </a:solidFill>
              </a:rPr>
              <a:t>mean</a:t>
            </a:r>
            <a:endParaRPr lang="en-US" sz="2400" b="1" dirty="0">
              <a:solidFill>
                <a:srgbClr val="FF0000"/>
              </a:solidFill>
            </a:endParaRPr>
          </a:p>
        </p:txBody>
      </p:sp>
    </p:spTree>
    <p:extLst>
      <p:ext uri="{BB962C8B-B14F-4D97-AF65-F5344CB8AC3E}">
        <p14:creationId xmlns:p14="http://schemas.microsoft.com/office/powerpoint/2010/main" val="90723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Ways to Import</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b="1" dirty="0" smtClean="0">
                <a:solidFill>
                  <a:srgbClr val="FF0000"/>
                </a:solidFill>
              </a:rPr>
              <a:t>import </a:t>
            </a:r>
            <a:r>
              <a:rPr lang="en-US" b="1" dirty="0" err="1" smtClean="0">
                <a:solidFill>
                  <a:srgbClr val="FF0000"/>
                </a:solidFill>
              </a:rPr>
              <a:t>mathFunc</a:t>
            </a:r>
            <a:endParaRPr lang="en-US" b="1" dirty="0" smtClean="0">
              <a:solidFill>
                <a:srgbClr val="FF0000"/>
              </a:solidFill>
            </a:endParaRPr>
          </a:p>
          <a:p>
            <a:pPr marL="118872" indent="0">
              <a:buNone/>
            </a:pPr>
            <a:r>
              <a:rPr lang="en-US" b="1" dirty="0" err="1" smtClean="0">
                <a:solidFill>
                  <a:srgbClr val="FF0000"/>
                </a:solidFill>
              </a:rPr>
              <a:t>mathFunc.summation</a:t>
            </a:r>
            <a:r>
              <a:rPr lang="en-US" b="1" dirty="0" smtClean="0">
                <a:solidFill>
                  <a:srgbClr val="FF0000"/>
                </a:solidFill>
              </a:rPr>
              <a:t>([1,2,3])</a:t>
            </a:r>
          </a:p>
          <a:p>
            <a:pPr marL="118872" indent="0">
              <a:buNone/>
            </a:pPr>
            <a:endParaRPr lang="en-US" b="1" dirty="0">
              <a:solidFill>
                <a:srgbClr val="FF0000"/>
              </a:solidFill>
            </a:endParaRPr>
          </a:p>
          <a:p>
            <a:pPr marL="118872" indent="0">
              <a:buNone/>
            </a:pPr>
            <a:r>
              <a:rPr lang="en-US" b="1" dirty="0" smtClean="0">
                <a:solidFill>
                  <a:schemeClr val="accent3">
                    <a:lumMod val="75000"/>
                  </a:schemeClr>
                </a:solidFill>
              </a:rPr>
              <a:t>import </a:t>
            </a:r>
            <a:r>
              <a:rPr lang="en-US" b="1" dirty="0" err="1" smtClean="0">
                <a:solidFill>
                  <a:schemeClr val="accent3">
                    <a:lumMod val="75000"/>
                  </a:schemeClr>
                </a:solidFill>
              </a:rPr>
              <a:t>mathFunc</a:t>
            </a:r>
            <a:r>
              <a:rPr lang="en-US" b="1" dirty="0" smtClean="0">
                <a:solidFill>
                  <a:schemeClr val="accent3">
                    <a:lumMod val="75000"/>
                  </a:schemeClr>
                </a:solidFill>
              </a:rPr>
              <a:t> as mf</a:t>
            </a:r>
          </a:p>
          <a:p>
            <a:pPr marL="118872" indent="0">
              <a:buNone/>
            </a:pPr>
            <a:r>
              <a:rPr lang="en-US" b="1" dirty="0" err="1" smtClean="0">
                <a:solidFill>
                  <a:schemeClr val="accent3">
                    <a:lumMod val="75000"/>
                  </a:schemeClr>
                </a:solidFill>
              </a:rPr>
              <a:t>mf.summation</a:t>
            </a:r>
            <a:r>
              <a:rPr lang="en-US" b="1" dirty="0" smtClean="0">
                <a:solidFill>
                  <a:schemeClr val="accent3">
                    <a:lumMod val="75000"/>
                  </a:schemeClr>
                </a:solidFill>
              </a:rPr>
              <a:t>([1,2,3])</a:t>
            </a:r>
          </a:p>
          <a:p>
            <a:pPr marL="118872" indent="0">
              <a:buNone/>
            </a:pPr>
            <a:endParaRPr lang="en-US" b="1" dirty="0">
              <a:solidFill>
                <a:srgbClr val="FF0000"/>
              </a:solidFill>
            </a:endParaRPr>
          </a:p>
          <a:p>
            <a:pPr marL="118872" indent="0">
              <a:buNone/>
            </a:pPr>
            <a:r>
              <a:rPr lang="en-US" b="1" dirty="0" smtClean="0">
                <a:solidFill>
                  <a:schemeClr val="accent6">
                    <a:lumMod val="75000"/>
                  </a:schemeClr>
                </a:solidFill>
              </a:rPr>
              <a:t>from </a:t>
            </a:r>
            <a:r>
              <a:rPr lang="en-US" b="1" dirty="0" err="1" smtClean="0">
                <a:solidFill>
                  <a:schemeClr val="accent6">
                    <a:lumMod val="75000"/>
                  </a:schemeClr>
                </a:solidFill>
              </a:rPr>
              <a:t>mathFunc</a:t>
            </a:r>
            <a:r>
              <a:rPr lang="en-US" b="1" dirty="0" smtClean="0">
                <a:solidFill>
                  <a:schemeClr val="accent6">
                    <a:lumMod val="75000"/>
                  </a:schemeClr>
                </a:solidFill>
              </a:rPr>
              <a:t> import *</a:t>
            </a:r>
          </a:p>
          <a:p>
            <a:pPr marL="118872" indent="0">
              <a:buNone/>
            </a:pPr>
            <a:r>
              <a:rPr lang="en-US" b="1" dirty="0">
                <a:solidFill>
                  <a:schemeClr val="accent6">
                    <a:lumMod val="75000"/>
                  </a:schemeClr>
                </a:solidFill>
              </a:rPr>
              <a:t>s</a:t>
            </a:r>
            <a:r>
              <a:rPr lang="en-US" b="1" dirty="0" smtClean="0">
                <a:solidFill>
                  <a:schemeClr val="accent6">
                    <a:lumMod val="75000"/>
                  </a:schemeClr>
                </a:solidFill>
              </a:rPr>
              <a:t>ummation([1,2,3])</a:t>
            </a:r>
          </a:p>
          <a:p>
            <a:pPr marL="118872" indent="0">
              <a:buNone/>
            </a:pPr>
            <a:endParaRPr lang="en-US" b="1" dirty="0" smtClean="0">
              <a:solidFill>
                <a:schemeClr val="accent6">
                  <a:lumMod val="75000"/>
                </a:schemeClr>
              </a:solidFill>
            </a:endParaRPr>
          </a:p>
          <a:p>
            <a:r>
              <a:rPr lang="en-US" dirty="0" smtClean="0"/>
              <a:t>The one downside to a </a:t>
            </a:r>
            <a:r>
              <a:rPr lang="en-US" dirty="0" smtClean="0">
                <a:solidFill>
                  <a:schemeClr val="accent6">
                    <a:lumMod val="75000"/>
                  </a:schemeClr>
                </a:solidFill>
              </a:rPr>
              <a:t>global import </a:t>
            </a:r>
            <a:r>
              <a:rPr lang="en-US" dirty="0" smtClean="0"/>
              <a:t>is that you can’t have functions in the current file with the same name!</a:t>
            </a:r>
            <a:endParaRPr lang="en-US" dirty="0"/>
          </a:p>
        </p:txBody>
      </p:sp>
    </p:spTree>
    <p:extLst>
      <p:ext uri="{BB962C8B-B14F-4D97-AF65-F5344CB8AC3E}">
        <p14:creationId xmlns:p14="http://schemas.microsoft.com/office/powerpoint/2010/main" val="27920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pPr marL="118872" indent="0">
              <a:buNone/>
            </a:pPr>
            <a:r>
              <a:rPr lang="en-US" dirty="0" smtClean="0"/>
              <a:t>This is what you’ve used so far:</a:t>
            </a:r>
          </a:p>
          <a:p>
            <a:pPr marL="118872" indent="0">
              <a:buNone/>
            </a:pPr>
            <a:endParaRPr lang="en-US" dirty="0" smtClean="0"/>
          </a:p>
          <a:p>
            <a:pPr marL="633222" indent="-514350">
              <a:buFont typeface="+mj-lt"/>
              <a:buAutoNum type="arabicPeriod"/>
            </a:pPr>
            <a:r>
              <a:rPr lang="en-US" dirty="0" smtClean="0"/>
              <a:t>Intro to the Library</a:t>
            </a:r>
          </a:p>
          <a:p>
            <a:pPr marL="633222" indent="-514350">
              <a:buFont typeface="+mj-lt"/>
              <a:buAutoNum type="arabicPeriod"/>
            </a:pPr>
            <a:r>
              <a:rPr lang="en-US" dirty="0" smtClean="0"/>
              <a:t>Built-in Functions</a:t>
            </a:r>
          </a:p>
          <a:p>
            <a:pPr marL="633222" indent="-514350">
              <a:buFont typeface="+mj-lt"/>
              <a:buAutoNum type="arabicPeriod"/>
            </a:pPr>
            <a:endParaRPr lang="en-US" dirty="0" smtClean="0"/>
          </a:p>
          <a:p>
            <a:pPr marL="633222" indent="-514350">
              <a:buFont typeface="+mj-lt"/>
              <a:buAutoNum type="arabicPeriod" startAt="4"/>
            </a:pPr>
            <a:r>
              <a:rPr lang="en-US" dirty="0" smtClean="0"/>
              <a:t>Built-in Constants</a:t>
            </a:r>
          </a:p>
          <a:p>
            <a:pPr marL="633222" indent="-514350">
              <a:buFont typeface="+mj-lt"/>
              <a:buAutoNum type="arabicPeriod" startAt="4"/>
            </a:pPr>
            <a:r>
              <a:rPr lang="en-US" dirty="0" smtClean="0"/>
              <a:t>Built-in Types</a:t>
            </a:r>
          </a:p>
          <a:p>
            <a:pPr marL="633222" indent="-514350">
              <a:buFont typeface="+mj-lt"/>
              <a:buAutoNum type="arabicPeriod" startAt="4"/>
            </a:pPr>
            <a:r>
              <a:rPr lang="en-US" dirty="0" smtClean="0"/>
              <a:t>Built-in Exceptions</a:t>
            </a:r>
          </a:p>
          <a:p>
            <a:pPr marL="633222" indent="-514350">
              <a:buFont typeface="+mj-lt"/>
              <a:buAutoNum type="arabicPeriod" startAt="4"/>
            </a:pPr>
            <a:endParaRPr lang="en-US" dirty="0" smtClean="0"/>
          </a:p>
          <a:p>
            <a:endParaRPr lang="en-US" dirty="0"/>
          </a:p>
        </p:txBody>
      </p:sp>
    </p:spTree>
    <p:extLst>
      <p:ext uri="{BB962C8B-B14F-4D97-AF65-F5344CB8AC3E}">
        <p14:creationId xmlns:p14="http://schemas.microsoft.com/office/powerpoint/2010/main" val="973545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Standard Library</a:t>
            </a:r>
            <a:endParaRPr lang="en-US" dirty="0"/>
          </a:p>
        </p:txBody>
      </p:sp>
      <p:sp>
        <p:nvSpPr>
          <p:cNvPr id="3" name="Content Placeholder 2"/>
          <p:cNvSpPr>
            <a:spLocks noGrp="1"/>
          </p:cNvSpPr>
          <p:nvPr>
            <p:ph idx="1"/>
          </p:nvPr>
        </p:nvSpPr>
        <p:spPr/>
        <p:txBody>
          <a:bodyPr/>
          <a:lstStyle/>
          <a:p>
            <a:pPr marL="633222" indent="-514350">
              <a:buFont typeface="+mj-lt"/>
              <a:buAutoNum type="arabicPeriod" startAt="7"/>
            </a:pPr>
            <a:r>
              <a:rPr lang="en-US" dirty="0" smtClean="0"/>
              <a:t>Handling Text 		(string functions)</a:t>
            </a:r>
          </a:p>
          <a:p>
            <a:pPr marL="633222" indent="-514350">
              <a:buFont typeface="+mj-lt"/>
              <a:buAutoNum type="arabicPeriod" startAt="7"/>
            </a:pPr>
            <a:endParaRPr lang="en-US" dirty="0"/>
          </a:p>
          <a:p>
            <a:pPr marL="633222" indent="-514350">
              <a:buFont typeface="+mj-lt"/>
              <a:buAutoNum type="arabicPeriod" startAt="9"/>
            </a:pPr>
            <a:r>
              <a:rPr lang="en-US" dirty="0" smtClean="0"/>
              <a:t>Numbers and Math 	(math, random)</a:t>
            </a:r>
          </a:p>
          <a:p>
            <a:pPr marL="633222" indent="-514350">
              <a:buFont typeface="+mj-lt"/>
              <a:buAutoNum type="arabicPeriod" startAt="9"/>
            </a:pPr>
            <a:endParaRPr lang="en-US" dirty="0" smtClean="0"/>
          </a:p>
          <a:p>
            <a:pPr marL="633222" indent="-514350">
              <a:buFont typeface="+mj-lt"/>
              <a:buAutoNum type="arabicPeriod" startAt="11"/>
            </a:pPr>
            <a:r>
              <a:rPr lang="en-US" dirty="0" smtClean="0"/>
              <a:t>Data persistence 		(pickle &amp; shelve)</a:t>
            </a:r>
          </a:p>
          <a:p>
            <a:pPr marL="633222" indent="-514350">
              <a:buFont typeface="+mj-lt"/>
              <a:buAutoNum type="arabicPeriod" startAt="11"/>
            </a:pPr>
            <a:endParaRPr lang="en-US" dirty="0"/>
          </a:p>
          <a:p>
            <a:pPr marL="633222" indent="-514350">
              <a:buFont typeface="+mj-lt"/>
              <a:buAutoNum type="arabicPeriod" startAt="15"/>
            </a:pPr>
            <a:r>
              <a:rPr lang="en-US" dirty="0" smtClean="0"/>
              <a:t>OS, time, </a:t>
            </a:r>
            <a:r>
              <a:rPr lang="en-US" dirty="0" err="1" smtClean="0"/>
              <a:t>etc</a:t>
            </a:r>
            <a:r>
              <a:rPr lang="en-US" dirty="0" smtClean="0"/>
              <a:t> 		(</a:t>
            </a:r>
            <a:r>
              <a:rPr lang="en-US" dirty="0" err="1" smtClean="0"/>
              <a:t>os</a:t>
            </a:r>
            <a:r>
              <a:rPr lang="en-US" dirty="0" smtClean="0"/>
              <a:t> module)</a:t>
            </a:r>
          </a:p>
          <a:p>
            <a:pPr marL="633222" indent="-514350">
              <a:buFont typeface="+mj-lt"/>
              <a:buAutoNum type="arabicPeriod" startAt="15"/>
            </a:pPr>
            <a:endParaRPr lang="en-US" dirty="0"/>
          </a:p>
          <a:p>
            <a:pPr marL="633222" indent="-514350">
              <a:buFont typeface="+mj-lt"/>
              <a:buAutoNum type="arabicPeriod" startAt="24"/>
            </a:pPr>
            <a:r>
              <a:rPr lang="en-US" dirty="0" smtClean="0"/>
              <a:t>GUIs with </a:t>
            </a:r>
            <a:r>
              <a:rPr lang="en-US" dirty="0" err="1" smtClean="0"/>
              <a:t>Tkinter</a:t>
            </a:r>
            <a:endParaRPr lang="en-US" dirty="0" smtClean="0"/>
          </a:p>
          <a:p>
            <a:pPr marL="633222" indent="-514350">
              <a:buFont typeface="+mj-lt"/>
              <a:buAutoNum type="arabicPeriod" startAt="24"/>
            </a:pPr>
            <a:endParaRPr lang="en-US" dirty="0" smtClean="0"/>
          </a:p>
          <a:p>
            <a:endParaRPr lang="en-US" dirty="0"/>
          </a:p>
        </p:txBody>
      </p:sp>
    </p:spTree>
    <p:extLst>
      <p:ext uri="{BB962C8B-B14F-4D97-AF65-F5344CB8AC3E}">
        <p14:creationId xmlns:p14="http://schemas.microsoft.com/office/powerpoint/2010/main" val="1639732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Sections for I211</a:t>
            </a:r>
            <a:endParaRPr lang="en-US" dirty="0"/>
          </a:p>
        </p:txBody>
      </p:sp>
      <p:sp>
        <p:nvSpPr>
          <p:cNvPr id="3" name="Content Placeholder 2"/>
          <p:cNvSpPr>
            <a:spLocks noGrp="1"/>
          </p:cNvSpPr>
          <p:nvPr>
            <p:ph idx="1"/>
          </p:nvPr>
        </p:nvSpPr>
        <p:spPr/>
        <p:txBody>
          <a:bodyPr>
            <a:normAutofit lnSpcReduction="10000"/>
          </a:bodyPr>
          <a:lstStyle/>
          <a:p>
            <a:pPr marL="633222" indent="-514350">
              <a:buFont typeface="+mj-lt"/>
              <a:buAutoNum type="arabicPeriod" startAt="8"/>
            </a:pPr>
            <a:r>
              <a:rPr lang="en-US" dirty="0" smtClean="0"/>
              <a:t>Advanced </a:t>
            </a:r>
            <a:r>
              <a:rPr lang="en-US" dirty="0"/>
              <a:t>Data </a:t>
            </a:r>
            <a:r>
              <a:rPr lang="en-US" dirty="0" smtClean="0"/>
              <a:t>Types 	(dates and times)</a:t>
            </a:r>
          </a:p>
          <a:p>
            <a:pPr marL="633222" indent="-514350">
              <a:buFont typeface="+mj-lt"/>
              <a:buAutoNum type="arabicPeriod" startAt="9"/>
            </a:pPr>
            <a:endParaRPr lang="en-US" dirty="0"/>
          </a:p>
          <a:p>
            <a:pPr marL="633222" indent="-514350">
              <a:buFont typeface="+mj-lt"/>
              <a:buAutoNum type="arabicPeriod" startAt="11"/>
            </a:pPr>
            <a:r>
              <a:rPr lang="en-US" dirty="0" smtClean="0"/>
              <a:t>Data Persistence 		(Databases &amp; SQL)</a:t>
            </a:r>
          </a:p>
          <a:p>
            <a:pPr marL="633222" indent="-514350">
              <a:buFont typeface="+mj-lt"/>
              <a:buAutoNum type="arabicPeriod" startAt="11"/>
            </a:pPr>
            <a:endParaRPr lang="en-US" dirty="0"/>
          </a:p>
          <a:p>
            <a:pPr marL="633222" indent="-514350">
              <a:buFont typeface="+mj-lt"/>
              <a:buAutoNum type="arabicPeriod" startAt="13"/>
            </a:pPr>
            <a:r>
              <a:rPr lang="en-US" dirty="0" smtClean="0"/>
              <a:t>File Formats 		(CSV Files)</a:t>
            </a:r>
          </a:p>
          <a:p>
            <a:pPr marL="633222" indent="-514350">
              <a:buFont typeface="+mj-lt"/>
              <a:buAutoNum type="arabicPeriod" startAt="18"/>
            </a:pPr>
            <a:endParaRPr lang="en-US" dirty="0" smtClean="0"/>
          </a:p>
          <a:p>
            <a:pPr marL="633222" indent="-514350">
              <a:buFont typeface="+mj-lt"/>
              <a:buAutoNum type="arabicPeriod" startAt="19"/>
            </a:pPr>
            <a:r>
              <a:rPr lang="en-US" dirty="0" smtClean="0"/>
              <a:t>Structured Markup 	(HTML/XML/Trees)</a:t>
            </a:r>
          </a:p>
          <a:p>
            <a:pPr marL="633222" indent="-514350">
              <a:buFont typeface="+mj-lt"/>
              <a:buAutoNum type="arabicPeriod" startAt="19"/>
            </a:pPr>
            <a:r>
              <a:rPr lang="en-US" dirty="0" smtClean="0"/>
              <a:t>Network Protocols 	(CGI, URLs)</a:t>
            </a:r>
          </a:p>
          <a:p>
            <a:pPr marL="633222" indent="-514350">
              <a:buFont typeface="+mj-lt"/>
              <a:buAutoNum type="arabicPeriod" startAt="19"/>
            </a:pPr>
            <a:endParaRPr lang="en-US" dirty="0"/>
          </a:p>
          <a:p>
            <a:pPr marL="633222" indent="-514350">
              <a:buFont typeface="+mj-lt"/>
              <a:buAutoNum type="arabicPeriod" startAt="27"/>
            </a:pPr>
            <a:r>
              <a:rPr lang="en-US" dirty="0" smtClean="0"/>
              <a:t>Python Runtime		(sys module)</a:t>
            </a:r>
          </a:p>
          <a:p>
            <a:pPr marL="118872" indent="0">
              <a:buNone/>
            </a:pPr>
            <a:endParaRPr lang="en-US" dirty="0" smtClean="0"/>
          </a:p>
          <a:p>
            <a:endParaRPr lang="en-US" dirty="0"/>
          </a:p>
        </p:txBody>
      </p:sp>
    </p:spTree>
    <p:extLst>
      <p:ext uri="{BB962C8B-B14F-4D97-AF65-F5344CB8AC3E}">
        <p14:creationId xmlns:p14="http://schemas.microsoft.com/office/powerpoint/2010/main" val="1097695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211 – Information Infrastructure II&amp;quot;&quot;/&gt;&lt;property id=&quot;20307&quot; value=&quot;256&quot;/&gt;&lt;/object&gt;&lt;object type=&quot;3&quot; unique_id=&quot;10097&quot;&gt;&lt;property id=&quot;20148&quot; value=&quot;5&quot;/&gt;&lt;property id=&quot;20300&quot; value=&quot;Slide 36 - &amp;quot;Questions?&amp;quot;&quot;/&gt;&lt;property id=&quot;20307&quot; value=&quot;399&quot;/&gt;&lt;/object&gt;&lt;object type=&quot;3&quot; unique_id=&quot;10414&quot;&gt;&lt;property id=&quot;20148&quot; value=&quot;5&quot;/&gt;&lt;property id=&quot;20300&quot; value=&quot;Slide 3 - &amp;quot;Standard Library Documentation&amp;quot;&quot;/&gt;&lt;property id=&quot;20307&quot; value=&quot;400&quot;/&gt;&lt;/object&gt;&lt;object type=&quot;3&quot; unique_id=&quot;10430&quot;&gt;&lt;property id=&quot;20148&quot; value=&quot;5&quot;/&gt;&lt;property id=&quot;20300&quot; value=&quot;Slide 4 - &amp;quot;Modules&amp;quot;&quot;/&gt;&lt;property id=&quot;20307&quot; value=&quot;401&quot;/&gt;&lt;/object&gt;&lt;object type=&quot;3&quot; unique_id=&quot;10449&quot;&gt;&lt;property id=&quot;20148&quot; value=&quot;5&quot;/&gt;&lt;property id=&quot;20300&quot; value=&quot;Slide 5 - &amp;quot;User-defined Modules&amp;quot;&quot;/&gt;&lt;property id=&quot;20307&quot; value=&quot;402&quot;/&gt;&lt;/object&gt;&lt;object type=&quot;3&quot; unique_id=&quot;10471&quot;&gt;&lt;property id=&quot;20148&quot; value=&quot;5&quot;/&gt;&lt;property id=&quot;20300&quot; value=&quot;Slide 6 - &amp;quot;3 Ways to Import&amp;quot;&quot;/&gt;&lt;property id=&quot;20307&quot; value=&quot;403&quot;/&gt;&lt;/object&gt;&lt;object type=&quot;3&quot; unique_id=&quot;10512&quot;&gt;&lt;property id=&quot;20148&quot; value=&quot;5&quot;/&gt;&lt;property id=&quot;20300&quot; value=&quot;Slide 8 - &amp;quot;Python Standard Library&amp;quot;&quot;/&gt;&lt;property id=&quot;20307&quot; value=&quot;404&quot;/&gt;&lt;/object&gt;&lt;object type=&quot;3&quot; unique_id=&quot;10549&quot;&gt;&lt;property id=&quot;20148&quot; value=&quot;5&quot;/&gt;&lt;property id=&quot;20300&quot; value=&quot;Slide 9 - &amp;quot;New Sections for I211&amp;quot;&quot;/&gt;&lt;property id=&quot;20307&quot; value=&quot;405&quot;/&gt;&lt;/object&gt;&lt;object type=&quot;3&quot; unique_id=&quot;10550&quot;&gt;&lt;property id=&quot;20148&quot; value=&quot;5&quot;/&gt;&lt;property id=&quot;20300&quot; value=&quot;Slide 10 - &amp;quot;System Module (sys)&amp;quot;&quot;/&gt;&lt;property id=&quot;20307&quot; value=&quot;406&quot;/&gt;&lt;/object&gt;&lt;object type=&quot;3&quot; unique_id=&quot;10595&quot;&gt;&lt;property id=&quot;20148&quot; value=&quot;5&quot;/&gt;&lt;property id=&quot;20300&quot; value=&quot;Slide 12 - &amp;quot;Getting help&amp;quot;&quot;/&gt;&lt;property id=&quot;20307&quot; value=&quot;407&quot;/&gt;&lt;/object&gt;&lt;object type=&quot;3&quot; unique_id=&quot;10857&quot;&gt;&lt;property id=&quot;20148&quot; value=&quot;5&quot;/&gt;&lt;property id=&quot;20300&quot; value=&quot;Slide 13 - &amp;quot;Operating Systems&amp;quot;&quot;/&gt;&lt;property id=&quot;20307&quot; value=&quot;413&quot;/&gt;&lt;/object&gt;&lt;object type=&quot;3&quot; unique_id=&quot;10930&quot;&gt;&lt;property id=&quot;20148&quot; value=&quot;5&quot;/&gt;&lt;property id=&quot;20300&quot; value=&quot;Slide 20 - &amp;quot;Files &amp;amp; Directories&amp;quot;&quot;/&gt;&lt;property id=&quot;20307&quot; value=&quot;415&quot;/&gt;&lt;/object&gt;&lt;object type=&quot;3&quot; unique_id=&quot;10931&quot;&gt;&lt;property id=&quot;20148&quot; value=&quot;5&quot;/&gt;&lt;property id=&quot;20300&quot; value=&quot;Slide 21 - &amp;quot;Dynamic File Names&amp;quot;&quot;/&gt;&lt;property id=&quot;20307&quot; value=&quot;414&quot;/&gt;&lt;/object&gt;&lt;object type=&quot;3&quot; unique_id=&quot;10932&quot;&gt;&lt;property id=&quot;20148&quot; value=&quot;5&quot;/&gt;&lt;property id=&quot;20300&quot; value=&quot;Slide 7 - &amp;quot;Python Standard Library&amp;quot;&quot;/&gt;&lt;property id=&quot;20307&quot; value=&quot;422&quot;/&gt;&lt;/object&gt;&lt;object type=&quot;3&quot; unique_id=&quot;10933&quot;&gt;&lt;property id=&quot;20148&quot; value=&quot;5&quot;/&gt;&lt;property id=&quot;20300&quot; value=&quot;Slide 14 - &amp;quot;Operating System Module (os)&amp;quot;&quot;/&gt;&lt;property id=&quot;20307&quot; value=&quot;423&quot;/&gt;&lt;/object&gt;&lt;object type=&quot;3&quot; unique_id=&quot;10934&quot;&gt;&lt;property id=&quot;20148&quot; value=&quot;5&quot;/&gt;&lt;property id=&quot;20300&quot; value=&quot;Slide 17 - &amp;quot;Files &amp;amp; Directories&amp;quot;&quot;/&gt;&lt;property id=&quot;20307&quot; value=&quot;424&quot;/&gt;&lt;/object&gt;&lt;object type=&quot;3&quot; unique_id=&quot;10935&quot;&gt;&lt;property id=&quot;20148&quot; value=&quot;5&quot;/&gt;&lt;property id=&quot;20300&quot; value=&quot;Slide 18 - &amp;quot;Directory Listing (Group Work)&amp;quot;&quot;/&gt;&lt;property id=&quot;20307&quot; value=&quot;425&quot;/&gt;&lt;/object&gt;&lt;object type=&quot;3&quot; unique_id=&quot;10936&quot;&gt;&lt;property id=&quot;20148&quot; value=&quot;5&quot;/&gt;&lt;property id=&quot;20300&quot; value=&quot;Slide 19 - &amp;quot;Directory Listing (Solution)&amp;quot;&quot;/&gt;&lt;property id=&quot;20307&quot; value=&quot;426&quot;/&gt;&lt;/object&gt;&lt;object type=&quot;3&quot; unique_id=&quot;10937&quot;&gt;&lt;property id=&quot;20148&quot; value=&quot;5&quot;/&gt;&lt;property id=&quot;20300&quot; value=&quot;Slide 25 - &amp;quot;Reading from CSV Files&amp;quot;&quot;/&gt;&lt;property id=&quot;20307&quot; value=&quot;416&quot;/&gt;&lt;/object&gt;&lt;object type=&quot;3&quot; unique_id=&quot;10938&quot;&gt;&lt;property id=&quot;20148&quot; value=&quot;5&quot;/&gt;&lt;property id=&quot;20300&quot; value=&quot;Slide 26 - &amp;quot;Reading from CSV Files&amp;quot;&quot;/&gt;&lt;property id=&quot;20307&quot; value=&quot;417&quot;/&gt;&lt;/object&gt;&lt;object type=&quot;3&quot; unique_id=&quot;10939&quot;&gt;&lt;property id=&quot;20148&quot; value=&quot;5&quot;/&gt;&lt;property id=&quot;20300&quot; value=&quot;Slide 27 - &amp;quot;CSV Reader&amp;quot;&quot;/&gt;&lt;property id=&quot;20307&quot; value=&quot;418&quot;/&gt;&lt;/object&gt;&lt;object type=&quot;3&quot; unique_id=&quot;10940&quot;&gt;&lt;property id=&quot;20148&quot; value=&quot;5&quot;/&gt;&lt;property id=&quot;20300&quot; value=&quot;Slide 28 - &amp;quot;Dates &amp;amp; Time Module&amp;quot;&quot;/&gt;&lt;property id=&quot;20307&quot; value=&quot;419&quot;/&gt;&lt;/object&gt;&lt;object type=&quot;3&quot; unique_id=&quot;10941&quot;&gt;&lt;property id=&quot;20148&quot; value=&quot;5&quot;/&gt;&lt;property id=&quot;20300&quot; value=&quot;Slide 30 - &amp;quot;Dates &amp;amp; Time Module&amp;quot;&quot;/&gt;&lt;property id=&quot;20307&quot; value=&quot;420&quot;/&gt;&lt;/object&gt;&lt;object type=&quot;3&quot; unique_id=&quot;10942&quot;&gt;&lt;property id=&quot;20148&quot; value=&quot;5&quot;/&gt;&lt;property id=&quot;20300&quot; value=&quot;Slide 32 - &amp;quot;When to use the STD Library?&amp;quot;&quot;/&gt;&lt;property id=&quot;20307&quot; value=&quot;421&quot;/&gt;&lt;/object&gt;&lt;object type=&quot;3&quot; unique_id=&quot;10943&quot;&gt;&lt;property id=&quot;20148&quot; value=&quot;5&quot;/&gt;&lt;property id=&quot;20300&quot; value=&quot;Slide 33 - &amp;quot;Day Finder (Group Work)&amp;quot;&quot;/&gt;&lt;property id=&quot;20307&quot; value=&quot;427&quot;/&gt;&lt;/object&gt;&lt;object type=&quot;3&quot; unique_id=&quot;10946&quot;&gt;&lt;property id=&quot;20148&quot; value=&quot;5&quot;/&gt;&lt;property id=&quot;20300&quot; value=&quot;Slide 11 - &amp;quot;System Module (sys)&amp;quot;&quot;/&gt;&lt;property id=&quot;20307&quot; value=&quot;430&quot;/&gt;&lt;/object&gt;&lt;object type=&quot;3&quot; unique_id=&quot;10947&quot;&gt;&lt;property id=&quot;20148&quot; value=&quot;5&quot;/&gt;&lt;property id=&quot;20300&quot; value=&quot;Slide 15 - &amp;quot;Operating System Module (os)&amp;quot;&quot;/&gt;&lt;property id=&quot;20307&quot; value=&quot;431&quot;/&gt;&lt;/object&gt;&lt;object type=&quot;3&quot; unique_id=&quot;10948&quot;&gt;&lt;property id=&quot;20148&quot; value=&quot;5&quot;/&gt;&lt;property id=&quot;20300&quot; value=&quot;Slide 16 - &amp;quot;Operating System Module (os)&amp;quot;&quot;/&gt;&lt;property id=&quot;20307&quot; value=&quot;432&quot;/&gt;&lt;/object&gt;&lt;object type=&quot;3&quot; unique_id=&quot;10949&quot;&gt;&lt;property id=&quot;20148&quot; value=&quot;5&quot;/&gt;&lt;property id=&quot;20300&quot; value=&quot;Slide 22 - &amp;quot;File Size, Changing File Names&amp;quot;&quot;/&gt;&lt;property id=&quot;20307&quot; value=&quot;433&quot;/&gt;&lt;/object&gt;&lt;object type=&quot;3&quot; unique_id=&quot;10950&quot;&gt;&lt;property id=&quot;20148&quot; value=&quot;5&quot;/&gt;&lt;property id=&quot;20300&quot; value=&quot;Slide 23 - &amp;quot;Short Files (Group Work)&amp;quot;&quot;/&gt;&lt;property id=&quot;20307&quot; value=&quot;434&quot;/&gt;&lt;/object&gt;&lt;object type=&quot;3&quot; unique_id=&quot;10951&quot;&gt;&lt;property id=&quot;20148&quot; value=&quot;5&quot;/&gt;&lt;property id=&quot;20300&quot; value=&quot;Slide 24 - &amp;quot;Short Files (Solution)&amp;quot;&quot;/&gt;&lt;property id=&quot;20307&quot; value=&quot;435&quot;/&gt;&lt;/object&gt;&lt;object type=&quot;3&quot; unique_id=&quot;10952&quot;&gt;&lt;property id=&quot;20148&quot; value=&quot;5&quot;/&gt;&lt;property id=&quot;20300&quot; value=&quot;Slide 29 - &amp;quot;Dates &amp;amp; Time Module&amp;quot;&quot;/&gt;&lt;property id=&quot;20307&quot; value=&quot;436&quot;/&gt;&lt;/object&gt;&lt;object type=&quot;3&quot; unique_id=&quot;10953&quot;&gt;&lt;property id=&quot;20148&quot; value=&quot;5&quot;/&gt;&lt;property id=&quot;20300&quot; value=&quot;Slide 31 - &amp;quot;Time Module&amp;quot;&quot;/&gt;&lt;property id=&quot;20307&quot; value=&quot;437&quot;/&gt;&lt;/object&gt;&lt;object type=&quot;3&quot; unique_id=&quot;10954&quot;&gt;&lt;property id=&quot;20148&quot; value=&quot;5&quot;/&gt;&lt;property id=&quot;20300&quot; value=&quot;Slide 34 - &amp;quot;Day Finder (Solution)&amp;quot;&quot;/&gt;&lt;property id=&quot;20307&quot; value=&quot;438&quot;/&gt;&lt;/object&gt;&lt;object type=&quot;3&quot; unique_id=&quot;10955&quot;&gt;&lt;property id=&quot;20148&quot; value=&quot;5&quot;/&gt;&lt;property id=&quot;20300&quot; value=&quot;Slide 35 - &amp;quot;No Class Tomorrow!!&amp;quot;&quot;/&gt;&lt;property id=&quot;20307&quot; value=&quot;439&quot;/&gt;&lt;/object&gt;&lt;object type=&quot;3&quot; unique_id=&quot;11255&quot;&gt;&lt;property id=&quot;20148&quot; value=&quot;5&quot;/&gt;&lt;property id=&quot;20300&quot; value=&quot;Slide 2 - &amp;quot;Burrow Python Scripts&amp;quot;&quot;/&gt;&lt;property id=&quot;20307&quot; value=&quot;440&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1281</TotalTime>
  <Words>2183</Words>
  <Application>Microsoft Office PowerPoint</Application>
  <PresentationFormat>On-screen Show (4:3)</PresentationFormat>
  <Paragraphs>413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Module</vt:lpstr>
      <vt:lpstr>I211 – Information Infrastructure II</vt:lpstr>
      <vt:lpstr>Burrow Python Scripts</vt:lpstr>
      <vt:lpstr>Standard Library Documentation</vt:lpstr>
      <vt:lpstr>Modules</vt:lpstr>
      <vt:lpstr>User-defined Modules</vt:lpstr>
      <vt:lpstr>3 Ways to Import</vt:lpstr>
      <vt:lpstr>Python Standard Library</vt:lpstr>
      <vt:lpstr>Python Standard Library</vt:lpstr>
      <vt:lpstr>New Sections for I211</vt:lpstr>
      <vt:lpstr>System Module (sys)</vt:lpstr>
      <vt:lpstr>System Module (sys)</vt:lpstr>
      <vt:lpstr>Getting help</vt:lpstr>
      <vt:lpstr>Operating Systems</vt:lpstr>
      <vt:lpstr>Operating System Module (os)</vt:lpstr>
      <vt:lpstr>Operating System Module (os)</vt:lpstr>
      <vt:lpstr>Operating System Module (os)</vt:lpstr>
      <vt:lpstr>Files &amp; Directories</vt:lpstr>
      <vt:lpstr>Directory Listing (Group Work)</vt:lpstr>
      <vt:lpstr>Directory Listing (Solution)</vt:lpstr>
      <vt:lpstr>Files &amp; Directories</vt:lpstr>
      <vt:lpstr>Dynamic File Names</vt:lpstr>
      <vt:lpstr>File Size, Changing File Names</vt:lpstr>
      <vt:lpstr>Short Files (Group Work)</vt:lpstr>
      <vt:lpstr>Short Files (Solution)</vt:lpstr>
      <vt:lpstr>Reading from CSV Files</vt:lpstr>
      <vt:lpstr>Reading from CSV Files</vt:lpstr>
      <vt:lpstr>CSV Reader</vt:lpstr>
      <vt:lpstr>Dates &amp; Time Module</vt:lpstr>
      <vt:lpstr>Dates &amp; Time Module</vt:lpstr>
      <vt:lpstr>Dates &amp; Time Module</vt:lpstr>
      <vt:lpstr>Time Module</vt:lpstr>
      <vt:lpstr>When to use the STD Library?</vt:lpstr>
      <vt:lpstr>Day Finder (Group Work)</vt:lpstr>
      <vt:lpstr>Day Finder (Solution)</vt:lpstr>
      <vt:lpstr>No Class Tomorrow!!</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c:creator>
  <cp:lastModifiedBy>IU Student</cp:lastModifiedBy>
  <cp:revision>154</cp:revision>
  <dcterms:created xsi:type="dcterms:W3CDTF">2011-05-09T18:33:34Z</dcterms:created>
  <dcterms:modified xsi:type="dcterms:W3CDTF">2014-07-02T19:36:38Z</dcterms:modified>
</cp:coreProperties>
</file>