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4"/>
  </p:notesMasterIdLst>
  <p:sldIdLst>
    <p:sldId id="256" r:id="rId2"/>
    <p:sldId id="400" r:id="rId3"/>
    <p:sldId id="401" r:id="rId4"/>
    <p:sldId id="402" r:id="rId5"/>
    <p:sldId id="403" r:id="rId6"/>
    <p:sldId id="416" r:id="rId7"/>
    <p:sldId id="408" r:id="rId8"/>
    <p:sldId id="409" r:id="rId9"/>
    <p:sldId id="404" r:id="rId10"/>
    <p:sldId id="405" r:id="rId11"/>
    <p:sldId id="406" r:id="rId12"/>
    <p:sldId id="407" r:id="rId13"/>
    <p:sldId id="410" r:id="rId14"/>
    <p:sldId id="412" r:id="rId15"/>
    <p:sldId id="413" r:id="rId16"/>
    <p:sldId id="417" r:id="rId17"/>
    <p:sldId id="418" r:id="rId18"/>
    <p:sldId id="415" r:id="rId19"/>
    <p:sldId id="420" r:id="rId20"/>
    <p:sldId id="419" r:id="rId21"/>
    <p:sldId id="421" r:id="rId22"/>
    <p:sldId id="399" r:id="rId23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4660"/>
  </p:normalViewPr>
  <p:slideViewPr>
    <p:cSldViewPr>
      <p:cViewPr varScale="1">
        <p:scale>
          <a:sx n="111" d="100"/>
          <a:sy n="111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49CDE-B13E-43DC-A829-B8864F4F0BD1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1555F-F8B5-40C5-AD48-CE1B220B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9610AF-C20C-4E41-8441-123C9F75F55A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9610AF-C20C-4E41-8441-123C9F75F55A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quote.yahoo.com/d/quotes.csv?s=GOOG&amp;f=sl1d1t1c1ohgvj1pp2owern&amp;e=.csv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library/urllib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ic.indiana.edu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tp://ftp.ncbi.nlm.nih.gov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finance.yahoo.com/q?s=GOO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I211 – Information Infrastructure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89916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We can use Python!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Only a portion of the address changes each </a:t>
            </a:r>
            <a:r>
              <a:rPr lang="en-US" dirty="0" smtClean="0"/>
              <a:t>time…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2895600"/>
            <a:ext cx="897255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3799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7400" dirty="0" smtClean="0"/>
              <a:t>This is the skeleton of a </a:t>
            </a:r>
            <a:r>
              <a:rPr lang="en-US" sz="7400" dirty="0" smtClean="0"/>
              <a:t>program:</a:t>
            </a:r>
            <a:endParaRPr lang="en-US" sz="7400" dirty="0" smtClean="0"/>
          </a:p>
          <a:p>
            <a:pPr marL="118872" indent="0">
              <a:buNone/>
            </a:pPr>
            <a:endParaRPr lang="en-US" sz="7400" dirty="0" smtClean="0"/>
          </a:p>
          <a:p>
            <a:pPr marL="118872" indent="0">
              <a:buNone/>
            </a:pPr>
            <a:r>
              <a:rPr lang="en-US" sz="7400" b="1" dirty="0">
                <a:solidFill>
                  <a:srgbClr val="FF0000"/>
                </a:solidFill>
              </a:rPr>
              <a:t>import </a:t>
            </a:r>
            <a:r>
              <a:rPr lang="en-US" sz="7400" b="1" dirty="0" err="1">
                <a:solidFill>
                  <a:srgbClr val="FF0000"/>
                </a:solidFill>
              </a:rPr>
              <a:t>urllib</a:t>
            </a:r>
            <a:endParaRPr lang="en-US" sz="7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sz="7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7400" b="1" dirty="0" err="1">
                <a:solidFill>
                  <a:srgbClr val="FF0000"/>
                </a:solidFill>
              </a:rPr>
              <a:t>url</a:t>
            </a:r>
            <a:r>
              <a:rPr lang="en-US" sz="7400" b="1" dirty="0">
                <a:solidFill>
                  <a:srgbClr val="FF0000"/>
                </a:solidFill>
              </a:rPr>
              <a:t> = </a:t>
            </a:r>
            <a:r>
              <a:rPr lang="en-US" sz="7400" b="1" dirty="0" smtClean="0">
                <a:solidFill>
                  <a:srgbClr val="FF0000"/>
                </a:solidFill>
              </a:rPr>
              <a:t>"http</a:t>
            </a:r>
            <a:r>
              <a:rPr lang="en-US" sz="7400" b="1" dirty="0">
                <a:solidFill>
                  <a:srgbClr val="FF0000"/>
                </a:solidFill>
              </a:rPr>
              <a:t>://finance.yahoo.com/</a:t>
            </a:r>
            <a:r>
              <a:rPr lang="en-US" sz="7400" b="1" dirty="0" err="1">
                <a:solidFill>
                  <a:srgbClr val="FF0000"/>
                </a:solidFill>
              </a:rPr>
              <a:t>q?s</a:t>
            </a:r>
            <a:r>
              <a:rPr lang="en-US" sz="7400" b="1" dirty="0" smtClean="0">
                <a:solidFill>
                  <a:srgbClr val="FF0000"/>
                </a:solidFill>
              </a:rPr>
              <a:t>="	#constant part</a:t>
            </a:r>
            <a:endParaRPr lang="en-US" sz="7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7400" b="1" dirty="0">
                <a:solidFill>
                  <a:srgbClr val="FF0000"/>
                </a:solidFill>
              </a:rPr>
              <a:t>co = ["GOOG", "AMZN", "MSFT</a:t>
            </a:r>
            <a:r>
              <a:rPr lang="en-US" sz="7400" b="1" dirty="0" smtClean="0">
                <a:solidFill>
                  <a:srgbClr val="FF0000"/>
                </a:solidFill>
              </a:rPr>
              <a:t>"]	</a:t>
            </a:r>
            <a:r>
              <a:rPr lang="en-US" sz="7400" b="1" dirty="0" smtClean="0">
                <a:solidFill>
                  <a:srgbClr val="FF0000"/>
                </a:solidFill>
              </a:rPr>
              <a:t>      #</a:t>
            </a:r>
            <a:r>
              <a:rPr lang="en-US" sz="7400" b="1" dirty="0" smtClean="0">
                <a:solidFill>
                  <a:srgbClr val="FF0000"/>
                </a:solidFill>
              </a:rPr>
              <a:t>part that changes</a:t>
            </a:r>
            <a:endParaRPr lang="en-US" sz="7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sz="7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7400" b="1" dirty="0">
                <a:solidFill>
                  <a:srgbClr val="FF0000"/>
                </a:solidFill>
              </a:rPr>
              <a:t>for company in co: </a:t>
            </a:r>
          </a:p>
          <a:p>
            <a:pPr marL="118872" indent="0">
              <a:buNone/>
            </a:pPr>
            <a:endParaRPr lang="en-US" sz="7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7400" b="1" dirty="0">
                <a:solidFill>
                  <a:srgbClr val="FF0000"/>
                </a:solidFill>
              </a:rPr>
              <a:t>    </a:t>
            </a:r>
            <a:r>
              <a:rPr lang="en-US" sz="7400" b="1" dirty="0" err="1">
                <a:solidFill>
                  <a:srgbClr val="FF0000"/>
                </a:solidFill>
              </a:rPr>
              <a:t>web_page</a:t>
            </a:r>
            <a:r>
              <a:rPr lang="en-US" sz="7400" b="1" dirty="0">
                <a:solidFill>
                  <a:srgbClr val="FF0000"/>
                </a:solidFill>
              </a:rPr>
              <a:t> = </a:t>
            </a:r>
            <a:r>
              <a:rPr lang="en-US" sz="7400" b="1" dirty="0" err="1">
                <a:solidFill>
                  <a:srgbClr val="FF0000"/>
                </a:solidFill>
              </a:rPr>
              <a:t>urllib.urlopen</a:t>
            </a:r>
            <a:r>
              <a:rPr lang="en-US" sz="7400" b="1" dirty="0">
                <a:solidFill>
                  <a:srgbClr val="FF0000"/>
                </a:solidFill>
              </a:rPr>
              <a:t>(</a:t>
            </a:r>
            <a:r>
              <a:rPr lang="en-US" sz="7400" b="1" dirty="0" err="1">
                <a:solidFill>
                  <a:srgbClr val="FF0000"/>
                </a:solidFill>
              </a:rPr>
              <a:t>url</a:t>
            </a:r>
            <a:r>
              <a:rPr lang="en-US" sz="7400" b="1" dirty="0">
                <a:solidFill>
                  <a:srgbClr val="FF0000"/>
                </a:solidFill>
              </a:rPr>
              <a:t> + company</a:t>
            </a:r>
            <a:r>
              <a:rPr lang="en-US" sz="7400" b="1" dirty="0" smtClean="0">
                <a:solidFill>
                  <a:srgbClr val="FF0000"/>
                </a:solidFill>
              </a:rPr>
              <a:t>)</a:t>
            </a:r>
          </a:p>
          <a:p>
            <a:pPr marL="118872" indent="0">
              <a:buNone/>
            </a:pPr>
            <a:endParaRPr lang="en-US" sz="7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7400" b="1" dirty="0">
                <a:solidFill>
                  <a:srgbClr val="FF0000"/>
                </a:solidFill>
              </a:rPr>
              <a:t>    </a:t>
            </a:r>
            <a:r>
              <a:rPr lang="en-US" sz="7400" b="1" dirty="0">
                <a:solidFill>
                  <a:srgbClr val="7030A0"/>
                </a:solidFill>
              </a:rPr>
              <a:t>#do something with the </a:t>
            </a:r>
            <a:r>
              <a:rPr lang="en-US" sz="7400" b="1" dirty="0" smtClean="0">
                <a:solidFill>
                  <a:srgbClr val="7030A0"/>
                </a:solidFill>
              </a:rPr>
              <a:t>content</a:t>
            </a:r>
          </a:p>
          <a:p>
            <a:pPr marL="118872" indent="0">
              <a:buNone/>
            </a:pPr>
            <a:endParaRPr lang="en-US" sz="7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7400" b="1" dirty="0" smtClean="0">
                <a:solidFill>
                  <a:srgbClr val="FF0000"/>
                </a:solidFill>
              </a:rPr>
              <a:t>    </a:t>
            </a:r>
            <a:r>
              <a:rPr lang="en-US" sz="7400" b="1" dirty="0" err="1">
                <a:solidFill>
                  <a:srgbClr val="FF0000"/>
                </a:solidFill>
              </a:rPr>
              <a:t>web_page.close</a:t>
            </a:r>
            <a:r>
              <a:rPr lang="en-US" sz="7400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243799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want some specific things:</a:t>
            </a:r>
          </a:p>
          <a:p>
            <a:pPr lvl="1"/>
            <a:r>
              <a:rPr lang="en-US" dirty="0" smtClean="0"/>
              <a:t>Last Trade</a:t>
            </a:r>
          </a:p>
          <a:p>
            <a:pPr lvl="1"/>
            <a:r>
              <a:rPr lang="en-US" dirty="0" smtClean="0"/>
              <a:t>Change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endParaRPr lang="en-US" dirty="0"/>
          </a:p>
          <a:p>
            <a:r>
              <a:rPr lang="en-US" dirty="0" smtClean="0"/>
              <a:t>We could extract these directly from the </a:t>
            </a:r>
            <a:r>
              <a:rPr lang="en-US" dirty="0" smtClean="0"/>
              <a:t>page’s </a:t>
            </a:r>
            <a:r>
              <a:rPr lang="en-US" dirty="0" smtClean="0"/>
              <a:t>source…</a:t>
            </a:r>
          </a:p>
          <a:p>
            <a:pPr lvl="1"/>
            <a:r>
              <a:rPr lang="en-US" dirty="0" smtClean="0"/>
              <a:t>But that would be unpleasant.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Right-click, View Page Source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799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Fortunately, Yahoo provides the same data in CSV format, for programs like this!</a:t>
            </a:r>
          </a:p>
          <a:p>
            <a:pPr marL="118872" indent="0">
              <a:buNone/>
            </a:pPr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://quote.yahoo.com/d/quotes.csv?s=GOOG&amp;f=sl1d1t1c1ohgvj1pp2owern&amp;e</a:t>
            </a:r>
            <a:r>
              <a:rPr lang="en-US" dirty="0">
                <a:hlinkClick r:id="rId2"/>
              </a:rPr>
              <a:t>=.</a:t>
            </a:r>
            <a:r>
              <a:rPr lang="en-US" dirty="0" smtClean="0">
                <a:hlinkClick r:id="rId2"/>
              </a:rPr>
              <a:t>csv</a:t>
            </a:r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We get </a:t>
            </a:r>
            <a:r>
              <a:rPr lang="en-US" dirty="0" smtClean="0"/>
              <a:t>data like this</a:t>
            </a:r>
            <a:r>
              <a:rPr lang="en-US" dirty="0" smtClean="0"/>
              <a:t>:</a:t>
            </a:r>
          </a:p>
          <a:p>
            <a:pPr marL="118872" indent="0">
              <a:buNone/>
            </a:pPr>
            <a:r>
              <a:rPr lang="en-US" dirty="0">
                <a:solidFill>
                  <a:srgbClr val="7030A0"/>
                </a:solidFill>
              </a:rPr>
              <a:t>GOOG, 582.32, 7/2/2012, 9:55am, 2.25, 580.42, 582.9998, 579, 291815, 189.8B, 580.07, 0.39%, 580.42, 480.60 - 670.25, 32.998, 17.58, Google Inc.</a:t>
            </a:r>
          </a:p>
        </p:txBody>
      </p:sp>
    </p:spTree>
    <p:extLst>
      <p:ext uri="{BB962C8B-B14F-4D97-AF65-F5344CB8AC3E}">
        <p14:creationId xmlns:p14="http://schemas.microsoft.com/office/powerpoint/2010/main" val="2808580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89916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The data returned matches the webpage:</a:t>
            </a:r>
          </a:p>
          <a:p>
            <a:pPr lvl="1"/>
            <a:r>
              <a:rPr lang="en-US" dirty="0" smtClean="0"/>
              <a:t>Symbol, last trade, </a:t>
            </a:r>
            <a:r>
              <a:rPr lang="en-US" dirty="0" smtClean="0"/>
              <a:t>date, time</a:t>
            </a:r>
            <a:r>
              <a:rPr lang="en-US" dirty="0" smtClean="0"/>
              <a:t>, change</a:t>
            </a:r>
          </a:p>
          <a:p>
            <a:pPr lvl="1"/>
            <a:r>
              <a:rPr lang="en-US" dirty="0" smtClean="0"/>
              <a:t>Open, high, low, volume</a:t>
            </a:r>
          </a:p>
          <a:p>
            <a:pPr lvl="1"/>
            <a:r>
              <a:rPr lang="en-US" dirty="0" smtClean="0"/>
              <a:t>Market cap, previous close, previous change</a:t>
            </a:r>
          </a:p>
          <a:p>
            <a:pPr lvl="1"/>
            <a:r>
              <a:rPr lang="en-US" dirty="0" smtClean="0"/>
              <a:t>52 week range,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You can read </a:t>
            </a:r>
            <a:r>
              <a:rPr lang="en-US" dirty="0" smtClean="0"/>
              <a:t>the data with a CSV reader!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58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</a:t>
            </a:r>
            <a:r>
              <a:rPr lang="en-US" dirty="0" smtClean="0"/>
              <a:t>Trades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1"/>
            <a:ext cx="8610600" cy="4876800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import </a:t>
            </a:r>
            <a:r>
              <a:rPr lang="en-US" sz="1600" b="1" dirty="0" err="1">
                <a:solidFill>
                  <a:srgbClr val="FF0000"/>
                </a:solidFill>
              </a:rPr>
              <a:t>urllib</a:t>
            </a:r>
            <a:r>
              <a:rPr lang="en-US" sz="1600" b="1" dirty="0">
                <a:solidFill>
                  <a:srgbClr val="FF0000"/>
                </a:solidFill>
              </a:rPr>
              <a:t>, csv</a:t>
            </a:r>
          </a:p>
          <a:p>
            <a:pPr marL="118872" indent="0"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600" b="1" dirty="0" err="1">
                <a:solidFill>
                  <a:srgbClr val="FF0000"/>
                </a:solidFill>
              </a:rPr>
              <a:t>baseurl</a:t>
            </a:r>
            <a:r>
              <a:rPr lang="en-US" sz="1600" b="1" dirty="0">
                <a:solidFill>
                  <a:srgbClr val="FF0000"/>
                </a:solidFill>
              </a:rPr>
              <a:t> = "http://quote.yahoo.com/d/</a:t>
            </a:r>
            <a:r>
              <a:rPr lang="en-US" sz="1600" b="1" dirty="0" err="1">
                <a:solidFill>
                  <a:srgbClr val="FF0000"/>
                </a:solidFill>
              </a:rPr>
              <a:t>quotes.csv?s</a:t>
            </a:r>
            <a:r>
              <a:rPr lang="en-US" sz="1600" b="1" dirty="0">
                <a:solidFill>
                  <a:srgbClr val="FF0000"/>
                </a:solidFill>
              </a:rPr>
              <a:t>={0}&amp;f=sl1d1t1c1ohgvj1pp2owern&amp;e=.csv"</a:t>
            </a:r>
          </a:p>
          <a:p>
            <a:pPr marL="118872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co = ["GOOG", "AMZN", "MSFT", "EBAY"]</a:t>
            </a:r>
          </a:p>
          <a:p>
            <a:pPr marL="118872" indent="0"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for company in co: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   </a:t>
            </a:r>
            <a:r>
              <a:rPr lang="en-US" sz="1800" b="1" dirty="0" err="1">
                <a:solidFill>
                  <a:srgbClr val="FF0000"/>
                </a:solidFill>
              </a:rPr>
              <a:t>url</a:t>
            </a:r>
            <a:r>
              <a:rPr lang="en-US" sz="1800" b="1" dirty="0">
                <a:solidFill>
                  <a:srgbClr val="FF0000"/>
                </a:solidFill>
              </a:rPr>
              <a:t> = </a:t>
            </a:r>
            <a:r>
              <a:rPr lang="en-US" sz="1800" b="1" dirty="0" err="1">
                <a:solidFill>
                  <a:srgbClr val="FF0000"/>
                </a:solidFill>
              </a:rPr>
              <a:t>baseurl.format</a:t>
            </a:r>
            <a:r>
              <a:rPr lang="en-US" sz="1800" b="1" dirty="0">
                <a:solidFill>
                  <a:srgbClr val="FF0000"/>
                </a:solidFill>
              </a:rPr>
              <a:t>(company)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   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   </a:t>
            </a:r>
            <a:r>
              <a:rPr lang="en-US" sz="1800" b="1" dirty="0" err="1">
                <a:solidFill>
                  <a:srgbClr val="FF0000"/>
                </a:solidFill>
              </a:rPr>
              <a:t>web_page</a:t>
            </a:r>
            <a:r>
              <a:rPr lang="en-US" sz="1800" b="1" dirty="0">
                <a:solidFill>
                  <a:srgbClr val="FF0000"/>
                </a:solidFill>
              </a:rPr>
              <a:t> = </a:t>
            </a:r>
            <a:r>
              <a:rPr lang="en-US" sz="1800" b="1" dirty="0" err="1">
                <a:solidFill>
                  <a:srgbClr val="FF0000"/>
                </a:solidFill>
              </a:rPr>
              <a:t>urllib.urlopen</a:t>
            </a:r>
            <a:r>
              <a:rPr lang="en-US" sz="1800" b="1" dirty="0">
                <a:solidFill>
                  <a:srgbClr val="FF0000"/>
                </a:solidFill>
              </a:rPr>
              <a:t>(</a:t>
            </a:r>
            <a:r>
              <a:rPr lang="en-US" sz="1800" b="1" dirty="0" err="1">
                <a:solidFill>
                  <a:srgbClr val="FF0000"/>
                </a:solidFill>
              </a:rPr>
              <a:t>url</a:t>
            </a:r>
            <a:r>
              <a:rPr lang="en-US" sz="1800" b="1" dirty="0">
                <a:solidFill>
                  <a:srgbClr val="FF0000"/>
                </a:solidFill>
              </a:rPr>
              <a:t>)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   </a:t>
            </a:r>
            <a:r>
              <a:rPr lang="en-US" sz="1800" b="1" dirty="0">
                <a:solidFill>
                  <a:srgbClr val="7030A0"/>
                </a:solidFill>
              </a:rPr>
              <a:t>read = </a:t>
            </a:r>
            <a:r>
              <a:rPr lang="en-US" sz="1800" b="1" dirty="0" err="1">
                <a:solidFill>
                  <a:srgbClr val="7030A0"/>
                </a:solidFill>
              </a:rPr>
              <a:t>csv.reader</a:t>
            </a:r>
            <a:r>
              <a:rPr lang="en-US" sz="1800" b="1" dirty="0">
                <a:solidFill>
                  <a:srgbClr val="7030A0"/>
                </a:solidFill>
              </a:rPr>
              <a:t>(</a:t>
            </a:r>
            <a:r>
              <a:rPr lang="en-US" sz="1800" b="1" dirty="0" err="1">
                <a:solidFill>
                  <a:srgbClr val="7030A0"/>
                </a:solidFill>
              </a:rPr>
              <a:t>web_page</a:t>
            </a:r>
            <a:r>
              <a:rPr lang="en-US" sz="1800" b="1" dirty="0">
                <a:solidFill>
                  <a:srgbClr val="7030A0"/>
                </a:solidFill>
              </a:rPr>
              <a:t>)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   row = </a:t>
            </a:r>
            <a:r>
              <a:rPr lang="en-US" sz="1800" b="1" dirty="0" err="1">
                <a:solidFill>
                  <a:srgbClr val="7030A0"/>
                </a:solidFill>
              </a:rPr>
              <a:t>read.next</a:t>
            </a:r>
            <a:r>
              <a:rPr lang="en-US" sz="1800" b="1" dirty="0">
                <a:solidFill>
                  <a:srgbClr val="7030A0"/>
                </a:solidFill>
              </a:rPr>
              <a:t>()    </a:t>
            </a:r>
            <a:r>
              <a:rPr lang="en-US" sz="1800" b="1" dirty="0" smtClean="0">
                <a:solidFill>
                  <a:srgbClr val="7030A0"/>
                </a:solidFill>
              </a:rPr>
              <a:t>#gets the next row of the CSV file</a:t>
            </a:r>
            <a:endParaRPr lang="en-US" sz="1800" b="1" dirty="0">
              <a:solidFill>
                <a:srgbClr val="7030A0"/>
              </a:solidFill>
            </a:endParaRP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   </a:t>
            </a:r>
            <a:r>
              <a:rPr lang="en-US" sz="1800" b="1" dirty="0" err="1">
                <a:solidFill>
                  <a:srgbClr val="FF0000"/>
                </a:solidFill>
              </a:rPr>
              <a:t>web_page.close</a:t>
            </a:r>
            <a:r>
              <a:rPr lang="en-US" sz="1800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   print "Last trade for", row[0], "is $" + row[1]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6400" y="4595336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&gt;&gt;&gt; </a:t>
            </a:r>
          </a:p>
          <a:p>
            <a:r>
              <a:rPr lang="en-US" b="1" dirty="0">
                <a:solidFill>
                  <a:srgbClr val="00B050"/>
                </a:solidFill>
              </a:rPr>
              <a:t>Last trade for GOOG is $584.965</a:t>
            </a:r>
          </a:p>
          <a:p>
            <a:r>
              <a:rPr lang="en-US" b="1" dirty="0">
                <a:solidFill>
                  <a:srgbClr val="00B050"/>
                </a:solidFill>
              </a:rPr>
              <a:t>Last trade for AMZN is $334.55</a:t>
            </a:r>
          </a:p>
          <a:p>
            <a:r>
              <a:rPr lang="en-US" b="1" dirty="0">
                <a:solidFill>
                  <a:srgbClr val="00B050"/>
                </a:solidFill>
              </a:rPr>
              <a:t>Last trade for MSFT is $41.97</a:t>
            </a:r>
          </a:p>
          <a:p>
            <a:r>
              <a:rPr lang="en-US" b="1" dirty="0">
                <a:solidFill>
                  <a:srgbClr val="00B050"/>
                </a:solidFill>
              </a:rPr>
              <a:t>Last trade for EBAY is $50.75</a:t>
            </a:r>
          </a:p>
        </p:txBody>
      </p:sp>
    </p:spTree>
    <p:extLst>
      <p:ext uri="{BB962C8B-B14F-4D97-AF65-F5344CB8AC3E}">
        <p14:creationId xmlns:p14="http://schemas.microsoft.com/office/powerpoint/2010/main" val="3641458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52 Week Ranges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89916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Note this part of the page: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Write a program that can duplicate this output: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&gt;&gt;&gt; 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52 week range for GOOG is 502.80 - 604.83 : 	$102.03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52 week range for AMZN is 279.33 - 408.06 : 	$128.73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52 week range for MSFT is 30.84 - 42.29 : 	$11.45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52 week range for EBAY is 48.06 - 59.70 : 	$11.64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The company with the largest 52 week range is AMZN, with a range of $128.73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0"/>
            <a:ext cx="3352800" cy="2092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ame 3"/>
          <p:cNvSpPr/>
          <p:nvPr/>
        </p:nvSpPr>
        <p:spPr>
          <a:xfrm>
            <a:off x="7543800" y="2417646"/>
            <a:ext cx="762000" cy="173154"/>
          </a:xfrm>
          <a:prstGeom prst="frame">
            <a:avLst>
              <a:gd name="adj1" fmla="val 5023"/>
            </a:avLst>
          </a:prstGeom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602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52 Week Ranges (Solution)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8991600" cy="4625609"/>
          </a:xfrm>
        </p:spPr>
        <p:txBody>
          <a:bodyPr>
            <a:normAutofit fontScale="70000" lnSpcReduction="20000"/>
          </a:bodyPr>
          <a:lstStyle/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import </a:t>
            </a:r>
            <a:r>
              <a:rPr lang="en-US" sz="2000" b="1" dirty="0" err="1">
                <a:solidFill>
                  <a:srgbClr val="FF0000"/>
                </a:solidFill>
              </a:rPr>
              <a:t>urllib</a:t>
            </a:r>
            <a:r>
              <a:rPr lang="en-US" sz="2000" b="1" dirty="0">
                <a:solidFill>
                  <a:srgbClr val="FF0000"/>
                </a:solidFill>
              </a:rPr>
              <a:t>, csv</a:t>
            </a:r>
          </a:p>
          <a:p>
            <a:pPr marL="118872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baseurl</a:t>
            </a:r>
            <a:r>
              <a:rPr lang="en-US" sz="2000" b="1" dirty="0">
                <a:solidFill>
                  <a:srgbClr val="FF0000"/>
                </a:solidFill>
              </a:rPr>
              <a:t> = "http://quote.yahoo.com/d/</a:t>
            </a:r>
            <a:r>
              <a:rPr lang="en-US" sz="2000" b="1" dirty="0" err="1">
                <a:solidFill>
                  <a:srgbClr val="FF0000"/>
                </a:solidFill>
              </a:rPr>
              <a:t>quotes.csv?s</a:t>
            </a:r>
            <a:r>
              <a:rPr lang="en-US" sz="2000" b="1" dirty="0">
                <a:solidFill>
                  <a:srgbClr val="FF0000"/>
                </a:solidFill>
              </a:rPr>
              <a:t>={0}&amp;f=sl1d1t1c1ohgvj1pp2owern&amp;e=.csv"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co = ["GOOG", "AMZN", "MSFT", "EBAY"]</a:t>
            </a:r>
          </a:p>
          <a:p>
            <a:pPr marL="118872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ranges = []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for company in co: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</a:rPr>
              <a:t>url</a:t>
            </a:r>
            <a:r>
              <a:rPr lang="en-US" sz="2000" b="1" dirty="0">
                <a:solidFill>
                  <a:srgbClr val="FF0000"/>
                </a:solidFill>
              </a:rPr>
              <a:t> = </a:t>
            </a:r>
            <a:r>
              <a:rPr lang="en-US" sz="2000" b="1" dirty="0" err="1">
                <a:solidFill>
                  <a:srgbClr val="FF0000"/>
                </a:solidFill>
              </a:rPr>
              <a:t>baseurl.format</a:t>
            </a:r>
            <a:r>
              <a:rPr lang="en-US" sz="2000" b="1" dirty="0">
                <a:solidFill>
                  <a:srgbClr val="FF0000"/>
                </a:solidFill>
              </a:rPr>
              <a:t>(company)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   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</a:rPr>
              <a:t>web_page</a:t>
            </a:r>
            <a:r>
              <a:rPr lang="en-US" sz="2000" b="1" dirty="0">
                <a:solidFill>
                  <a:srgbClr val="FF0000"/>
                </a:solidFill>
              </a:rPr>
              <a:t> = </a:t>
            </a:r>
            <a:r>
              <a:rPr lang="en-US" sz="2000" b="1" dirty="0" err="1">
                <a:solidFill>
                  <a:srgbClr val="FF0000"/>
                </a:solidFill>
              </a:rPr>
              <a:t>urllib.urlopen</a:t>
            </a:r>
            <a:r>
              <a:rPr lang="en-US" sz="2000" b="1" dirty="0">
                <a:solidFill>
                  <a:srgbClr val="FF0000"/>
                </a:solidFill>
              </a:rPr>
              <a:t>(</a:t>
            </a:r>
            <a:r>
              <a:rPr lang="en-US" sz="2000" b="1" dirty="0" err="1">
                <a:solidFill>
                  <a:srgbClr val="FF0000"/>
                </a:solidFill>
              </a:rPr>
              <a:t>url</a:t>
            </a:r>
            <a:r>
              <a:rPr lang="en-US" sz="2000" b="1" dirty="0">
                <a:solidFill>
                  <a:srgbClr val="FF0000"/>
                </a:solidFill>
              </a:rPr>
              <a:t>)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   read = </a:t>
            </a:r>
            <a:r>
              <a:rPr lang="en-US" sz="2000" b="1" dirty="0" err="1">
                <a:solidFill>
                  <a:srgbClr val="FF0000"/>
                </a:solidFill>
              </a:rPr>
              <a:t>csv.reader</a:t>
            </a:r>
            <a:r>
              <a:rPr lang="en-US" sz="2000" b="1" dirty="0">
                <a:solidFill>
                  <a:srgbClr val="FF0000"/>
                </a:solidFill>
              </a:rPr>
              <a:t>(</a:t>
            </a:r>
            <a:r>
              <a:rPr lang="en-US" sz="2000" b="1" dirty="0" err="1">
                <a:solidFill>
                  <a:srgbClr val="FF0000"/>
                </a:solidFill>
              </a:rPr>
              <a:t>web_page</a:t>
            </a:r>
            <a:r>
              <a:rPr lang="en-US" sz="2000" b="1" dirty="0">
                <a:solidFill>
                  <a:srgbClr val="FF0000"/>
                </a:solidFill>
              </a:rPr>
              <a:t>)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   row = </a:t>
            </a:r>
            <a:r>
              <a:rPr lang="en-US" sz="2000" b="1" dirty="0" err="1">
                <a:solidFill>
                  <a:srgbClr val="FF0000"/>
                </a:solidFill>
              </a:rPr>
              <a:t>read.next</a:t>
            </a:r>
            <a:r>
              <a:rPr lang="en-US" sz="2000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</a:rPr>
              <a:t>web_page.close</a:t>
            </a:r>
            <a:r>
              <a:rPr lang="en-US" sz="2000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   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</a:rPr>
              <a:t>long_range</a:t>
            </a:r>
            <a:r>
              <a:rPr lang="en-US" sz="2000" b="1" dirty="0">
                <a:solidFill>
                  <a:srgbClr val="FF0000"/>
                </a:solidFill>
              </a:rPr>
              <a:t> = [float(item) for item in row[13].split(" - ")]</a:t>
            </a:r>
          </a:p>
          <a:p>
            <a:pPr marL="118872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   total = </a:t>
            </a:r>
            <a:r>
              <a:rPr lang="en-US" sz="2000" b="1" dirty="0" err="1">
                <a:solidFill>
                  <a:srgbClr val="FF0000"/>
                </a:solidFill>
              </a:rPr>
              <a:t>long_range</a:t>
            </a:r>
            <a:r>
              <a:rPr lang="en-US" sz="2000" b="1" dirty="0">
                <a:solidFill>
                  <a:srgbClr val="FF0000"/>
                </a:solidFill>
              </a:rPr>
              <a:t>[1] - </a:t>
            </a:r>
            <a:r>
              <a:rPr lang="en-US" sz="2000" b="1" dirty="0" err="1">
                <a:solidFill>
                  <a:srgbClr val="FF0000"/>
                </a:solidFill>
              </a:rPr>
              <a:t>long_range</a:t>
            </a:r>
            <a:r>
              <a:rPr lang="en-US" sz="2000" b="1" dirty="0">
                <a:solidFill>
                  <a:srgbClr val="FF0000"/>
                </a:solidFill>
              </a:rPr>
              <a:t>[0]</a:t>
            </a:r>
          </a:p>
          <a:p>
            <a:pPr marL="118872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</a:rPr>
              <a:t>ranges.append</a:t>
            </a:r>
            <a:r>
              <a:rPr lang="en-US" sz="2000" b="1" dirty="0">
                <a:solidFill>
                  <a:srgbClr val="FF0000"/>
                </a:solidFill>
              </a:rPr>
              <a:t>([total, row[0]])</a:t>
            </a:r>
          </a:p>
          <a:p>
            <a:pPr marL="118872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   print "52 week range for", row[0], "is", row[13], ": \t$" + </a:t>
            </a:r>
            <a:r>
              <a:rPr lang="en-US" sz="2000" b="1" dirty="0" err="1">
                <a:solidFill>
                  <a:srgbClr val="FF0000"/>
                </a:solidFill>
              </a:rPr>
              <a:t>str</a:t>
            </a:r>
            <a:r>
              <a:rPr lang="en-US" sz="2000" b="1" dirty="0">
                <a:solidFill>
                  <a:srgbClr val="FF0000"/>
                </a:solidFill>
              </a:rPr>
              <a:t>(total)</a:t>
            </a:r>
          </a:p>
          <a:p>
            <a:pPr marL="118872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ranges.sort</a:t>
            </a:r>
            <a:r>
              <a:rPr lang="en-US" sz="2000" b="1" dirty="0">
                <a:solidFill>
                  <a:srgbClr val="FF0000"/>
                </a:solidFill>
              </a:rPr>
              <a:t>(reverse=True)</a:t>
            </a:r>
          </a:p>
          <a:p>
            <a:pPr marL="118872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print "The company with the largest 52 week range is", ranges[0][1] + ", with a range of $" + </a:t>
            </a:r>
            <a:r>
              <a:rPr lang="en-US" sz="2000" b="1" dirty="0" err="1">
                <a:solidFill>
                  <a:srgbClr val="FF0000"/>
                </a:solidFill>
              </a:rPr>
              <a:t>str</a:t>
            </a:r>
            <a:r>
              <a:rPr lang="en-US" sz="2000" b="1" dirty="0">
                <a:solidFill>
                  <a:srgbClr val="FF0000"/>
                </a:solidFill>
              </a:rPr>
              <a:t>(ranges[0][0])</a:t>
            </a:r>
          </a:p>
        </p:txBody>
      </p:sp>
    </p:spTree>
    <p:extLst>
      <p:ext uri="{BB962C8B-B14F-4D97-AF65-F5344CB8AC3E}">
        <p14:creationId xmlns:p14="http://schemas.microsoft.com/office/powerpoint/2010/main" val="1274060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urllib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want to read the documentation for </a:t>
            </a:r>
            <a:r>
              <a:rPr lang="en-US" dirty="0" err="1" smtClean="0"/>
              <a:t>urllib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docs.python.org/library/urllib.html</a:t>
            </a:r>
            <a:endParaRPr lang="en-US" dirty="0" smtClean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42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we </a:t>
            </a:r>
            <a:r>
              <a:rPr lang="en-US" dirty="0"/>
              <a:t>visit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www.soic.indiana.edu/</a:t>
            </a:r>
            <a:r>
              <a:rPr lang="en-US" dirty="0"/>
              <a:t> </a:t>
            </a:r>
            <a:r>
              <a:rPr lang="en-US" dirty="0" smtClean="0"/>
              <a:t>and look at the source (Right Click, View Page Source), we’ll see a lot of HTML.</a:t>
            </a:r>
          </a:p>
          <a:p>
            <a:endParaRPr lang="en-US" dirty="0"/>
          </a:p>
          <a:p>
            <a:r>
              <a:rPr lang="en-US" dirty="0" smtClean="0"/>
              <a:t>Here’s a piece, with the </a:t>
            </a:r>
            <a:r>
              <a:rPr lang="en-US" dirty="0" smtClean="0">
                <a:solidFill>
                  <a:srgbClr val="FF0000"/>
                </a:solidFill>
              </a:rPr>
              <a:t>links</a:t>
            </a:r>
            <a:r>
              <a:rPr lang="en-US" dirty="0" smtClean="0"/>
              <a:t> highlighted:</a:t>
            </a:r>
          </a:p>
          <a:p>
            <a:pPr marL="118872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ul</a:t>
            </a:r>
            <a:r>
              <a:rPr lang="en-US" sz="1600" dirty="0"/>
              <a:t>&gt;</a:t>
            </a:r>
          </a:p>
          <a:p>
            <a:pPr marL="118872" indent="0">
              <a:buNone/>
            </a:pPr>
            <a:r>
              <a:rPr lang="en-US" sz="1600" dirty="0"/>
              <a:t>    &lt;li id="nav-about-sub1"&gt;</a:t>
            </a:r>
            <a:r>
              <a:rPr lang="en-US" sz="1600" dirty="0">
                <a:solidFill>
                  <a:srgbClr val="FF0000"/>
                </a:solidFill>
              </a:rPr>
              <a:t>&lt;a class="px13" </a:t>
            </a:r>
            <a:r>
              <a:rPr lang="en-US" sz="1600" dirty="0" err="1">
                <a:solidFill>
                  <a:srgbClr val="FF0000"/>
                </a:solidFill>
              </a:rPr>
              <a:t>href</a:t>
            </a:r>
            <a:r>
              <a:rPr lang="en-US" sz="1600" dirty="0">
                <a:solidFill>
                  <a:srgbClr val="FF0000"/>
                </a:solidFill>
              </a:rPr>
              <a:t>="about/mission.shtml"&gt;Mission&lt;/a&gt;</a:t>
            </a:r>
            <a:r>
              <a:rPr lang="en-US" sz="1600" dirty="0"/>
              <a:t>&lt;/li&gt;</a:t>
            </a:r>
          </a:p>
          <a:p>
            <a:pPr marL="118872" indent="0">
              <a:buNone/>
            </a:pPr>
            <a:r>
              <a:rPr lang="en-US" sz="1600" dirty="0"/>
              <a:t>    &lt;li id="nav-about-sub2"&gt;</a:t>
            </a:r>
            <a:r>
              <a:rPr lang="en-US" sz="1600" dirty="0">
                <a:solidFill>
                  <a:srgbClr val="FF0000"/>
                </a:solidFill>
              </a:rPr>
              <a:t>&lt;a class="px13" </a:t>
            </a:r>
            <a:r>
              <a:rPr lang="en-US" sz="1600" dirty="0" err="1">
                <a:solidFill>
                  <a:srgbClr val="FF0000"/>
                </a:solidFill>
              </a:rPr>
              <a:t>href</a:t>
            </a:r>
            <a:r>
              <a:rPr lang="en-US" sz="1600" dirty="0">
                <a:solidFill>
                  <a:srgbClr val="FF0000"/>
                </a:solidFill>
              </a:rPr>
              <a:t>="about/facilities.shtml"&gt;Facilities&lt;/a&gt;</a:t>
            </a:r>
            <a:r>
              <a:rPr lang="en-US" sz="1600" dirty="0"/>
              <a:t>&lt;/li&gt;</a:t>
            </a:r>
          </a:p>
          <a:p>
            <a:pPr marL="118872" indent="0">
              <a:buNone/>
            </a:pPr>
            <a:r>
              <a:rPr lang="en-US" sz="1600" dirty="0"/>
              <a:t>    &lt;li id="nav-about-sub3"&gt;</a:t>
            </a:r>
            <a:r>
              <a:rPr lang="en-US" sz="1600" dirty="0">
                <a:solidFill>
                  <a:srgbClr val="FF0000"/>
                </a:solidFill>
              </a:rPr>
              <a:t>&lt;a class="px13" </a:t>
            </a:r>
            <a:r>
              <a:rPr lang="en-US" sz="1600" dirty="0" err="1">
                <a:solidFill>
                  <a:srgbClr val="FF0000"/>
                </a:solidFill>
              </a:rPr>
              <a:t>href</a:t>
            </a:r>
            <a:r>
              <a:rPr lang="en-US" sz="1600" dirty="0">
                <a:solidFill>
                  <a:srgbClr val="FF0000"/>
                </a:solidFill>
              </a:rPr>
              <a:t>="about/maps.shtml"&gt;Maps &amp;amp; Directions&lt;/a&gt;</a:t>
            </a:r>
            <a:r>
              <a:rPr lang="en-US" sz="1600" dirty="0"/>
              <a:t>&lt;/li&gt;</a:t>
            </a:r>
          </a:p>
          <a:p>
            <a:pPr marL="118872" indent="0">
              <a:buNone/>
            </a:pPr>
            <a:r>
              <a:rPr lang="en-US" sz="1600" dirty="0"/>
              <a:t>    &lt;li id="nav-about-sub4"&gt;</a:t>
            </a:r>
            <a:r>
              <a:rPr lang="en-US" sz="1600" dirty="0">
                <a:solidFill>
                  <a:srgbClr val="FF0000"/>
                </a:solidFill>
              </a:rPr>
              <a:t>&lt;a class="px22" </a:t>
            </a:r>
            <a:r>
              <a:rPr lang="en-US" sz="1600" dirty="0" err="1">
                <a:solidFill>
                  <a:srgbClr val="FF0000"/>
                </a:solidFill>
              </a:rPr>
              <a:t>href</a:t>
            </a:r>
            <a:r>
              <a:rPr lang="en-US" sz="1600" dirty="0">
                <a:solidFill>
                  <a:srgbClr val="FF0000"/>
                </a:solidFill>
              </a:rPr>
              <a:t>="about/spotlights/index.shtml"&gt;Spotlights&lt;/a&gt;</a:t>
            </a:r>
            <a:r>
              <a:rPr lang="en-US" sz="1600" dirty="0"/>
              <a:t>&lt;/li&gt;</a:t>
            </a:r>
          </a:p>
          <a:p>
            <a:pPr marL="118872" indent="0">
              <a:buNone/>
            </a:pPr>
            <a:r>
              <a:rPr lang="en-US" sz="1600" dirty="0"/>
              <a:t>    &lt;li id="nav-about-sub6"&gt;</a:t>
            </a:r>
            <a:r>
              <a:rPr lang="en-US" sz="1600" dirty="0">
                <a:solidFill>
                  <a:srgbClr val="FF0000"/>
                </a:solidFill>
              </a:rPr>
              <a:t>&lt;a class="px13" </a:t>
            </a:r>
            <a:r>
              <a:rPr lang="en-US" sz="1600" dirty="0" err="1">
                <a:solidFill>
                  <a:srgbClr val="FF0000"/>
                </a:solidFill>
              </a:rPr>
              <a:t>href</a:t>
            </a:r>
            <a:r>
              <a:rPr lang="en-US" sz="1600" dirty="0">
                <a:solidFill>
                  <a:srgbClr val="FF0000"/>
                </a:solidFill>
              </a:rPr>
              <a:t>="about/hiring/faculty-hire.shtml"&gt;Hiring&lt;/a&gt;</a:t>
            </a:r>
            <a:r>
              <a:rPr lang="en-US" sz="1600" dirty="0"/>
              <a:t>&lt;/li&gt;</a:t>
            </a:r>
          </a:p>
          <a:p>
            <a:pPr marL="118872" indent="0">
              <a:buNone/>
            </a:pPr>
            <a:r>
              <a:rPr lang="en-US" sz="1600" dirty="0"/>
              <a:t>    &lt;li id="nav-about-sub7"&gt;</a:t>
            </a:r>
            <a:r>
              <a:rPr lang="en-US" sz="1600" dirty="0">
                <a:solidFill>
                  <a:srgbClr val="FF0000"/>
                </a:solidFill>
              </a:rPr>
              <a:t>&lt;a class="px22" </a:t>
            </a:r>
            <a:r>
              <a:rPr lang="en-US" sz="1600" dirty="0" err="1">
                <a:solidFill>
                  <a:srgbClr val="FF0000"/>
                </a:solidFill>
              </a:rPr>
              <a:t>href</a:t>
            </a:r>
            <a:r>
              <a:rPr lang="en-US" sz="1600" dirty="0">
                <a:solidFill>
                  <a:srgbClr val="FF0000"/>
                </a:solidFill>
              </a:rPr>
              <a:t>="about/contact.shtml"&gt;Contact Us&lt;/a&gt;</a:t>
            </a:r>
            <a:r>
              <a:rPr lang="en-US" sz="1600" dirty="0"/>
              <a:t>&lt;/li&gt;</a:t>
            </a:r>
          </a:p>
          <a:p>
            <a:pPr marL="118872" indent="0">
              <a:buNone/>
            </a:pPr>
            <a:r>
              <a:rPr lang="en-US" sz="1600" dirty="0"/>
              <a:t>&lt;/</a:t>
            </a:r>
            <a:r>
              <a:rPr lang="en-US" sz="1600" dirty="0" err="1"/>
              <a:t>ul</a:t>
            </a:r>
            <a:r>
              <a:rPr lang="en-US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8198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can do many things over the network</a:t>
            </a:r>
          </a:p>
          <a:p>
            <a:pPr lvl="1"/>
            <a:r>
              <a:rPr lang="en-US" dirty="0" smtClean="0"/>
              <a:t>Send email</a:t>
            </a:r>
            <a:endParaRPr lang="en-US" dirty="0" smtClean="0"/>
          </a:p>
          <a:p>
            <a:pPr lvl="1"/>
            <a:r>
              <a:rPr lang="en-US" dirty="0" smtClean="0"/>
              <a:t>FTP, SSH</a:t>
            </a:r>
          </a:p>
          <a:p>
            <a:pPr lvl="2"/>
            <a:r>
              <a:rPr lang="en-US" dirty="0" smtClean="0"/>
              <a:t>Transferring files</a:t>
            </a:r>
          </a:p>
          <a:p>
            <a:pPr lvl="1"/>
            <a:r>
              <a:rPr lang="en-US" dirty="0" smtClean="0"/>
              <a:t>HTTP</a:t>
            </a:r>
          </a:p>
          <a:p>
            <a:pPr lvl="2"/>
            <a:r>
              <a:rPr lang="en-US" dirty="0" smtClean="0"/>
              <a:t>Retrieving web pages</a:t>
            </a:r>
          </a:p>
          <a:p>
            <a:endParaRPr lang="en-US" dirty="0"/>
          </a:p>
          <a:p>
            <a:r>
              <a:rPr lang="en-US" dirty="0" smtClean="0"/>
              <a:t>We’ll be focusing on the HTTP part first!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7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 Finder v1 </a:t>
            </a:r>
            <a:br>
              <a:rPr lang="en-US" dirty="0" smtClean="0"/>
            </a:br>
            <a:r>
              <a:rPr lang="en-US" dirty="0" smtClean="0"/>
              <a:t>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54102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Write code to find all of the links:</a:t>
            </a:r>
            <a:br>
              <a:rPr lang="en-US" sz="2800" dirty="0" smtClean="0"/>
            </a:br>
            <a:r>
              <a:rPr lang="en-US" sz="2000" dirty="0" smtClean="0">
                <a:solidFill>
                  <a:srgbClr val="7030A0"/>
                </a:solidFill>
              </a:rPr>
              <a:t>(Don’t use any modules other than </a:t>
            </a:r>
            <a:r>
              <a:rPr lang="en-US" sz="2000" dirty="0" err="1" smtClean="0">
                <a:solidFill>
                  <a:srgbClr val="7030A0"/>
                </a:solidFill>
              </a:rPr>
              <a:t>urllib</a:t>
            </a:r>
            <a:r>
              <a:rPr lang="en-US" sz="2000" dirty="0" smtClean="0">
                <a:solidFill>
                  <a:srgbClr val="7030A0"/>
                </a:solidFill>
              </a:rPr>
              <a:t>)</a:t>
            </a:r>
          </a:p>
          <a:p>
            <a:endParaRPr lang="en-US" sz="2800" dirty="0"/>
          </a:p>
          <a:p>
            <a:r>
              <a:rPr lang="en-US" sz="2800" dirty="0" smtClean="0"/>
              <a:t>HINTS:</a:t>
            </a:r>
          </a:p>
          <a:p>
            <a:pPr lvl="1"/>
            <a:r>
              <a:rPr lang="en-US" sz="2400" dirty="0" smtClean="0"/>
              <a:t>Break the html lines apart on tag boundaries (</a:t>
            </a:r>
            <a:r>
              <a:rPr lang="en-US" sz="2400" dirty="0" smtClean="0">
                <a:solidFill>
                  <a:srgbClr val="FF0000"/>
                </a:solidFill>
              </a:rPr>
              <a:t>"&lt;"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"&gt;"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Look for </a:t>
            </a:r>
            <a:r>
              <a:rPr lang="en-US" sz="2400" dirty="0" smtClean="0">
                <a:solidFill>
                  <a:srgbClr val="FF0000"/>
                </a:solidFill>
              </a:rPr>
              <a:t>"</a:t>
            </a:r>
            <a:r>
              <a:rPr lang="en-US" sz="2400" dirty="0" err="1" smtClean="0">
                <a:solidFill>
                  <a:srgbClr val="FF0000"/>
                </a:solidFill>
              </a:rPr>
              <a:t>href</a:t>
            </a:r>
            <a:r>
              <a:rPr lang="en-US" sz="2400" dirty="0" smtClean="0">
                <a:solidFill>
                  <a:srgbClr val="FF0000"/>
                </a:solidFill>
              </a:rPr>
              <a:t>"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FF0000"/>
                </a:solidFill>
              </a:rPr>
              <a:t>"http" </a:t>
            </a:r>
            <a:r>
              <a:rPr lang="en-US" sz="2400" dirty="0" smtClean="0"/>
              <a:t>to be present to indicate a link</a:t>
            </a:r>
          </a:p>
          <a:p>
            <a:pPr lvl="1"/>
            <a:r>
              <a:rPr lang="en-US" sz="2400" dirty="0" smtClean="0"/>
              <a:t>Get the text after the </a:t>
            </a:r>
            <a:r>
              <a:rPr lang="en-US" sz="2400" dirty="0" smtClean="0">
                <a:solidFill>
                  <a:srgbClr val="FF0000"/>
                </a:solidFill>
              </a:rPr>
              <a:t>"</a:t>
            </a:r>
            <a:r>
              <a:rPr lang="en-US" sz="2400" dirty="0" err="1" smtClean="0">
                <a:solidFill>
                  <a:srgbClr val="FF0000"/>
                </a:solidFill>
              </a:rPr>
              <a:t>href</a:t>
            </a:r>
            <a:r>
              <a:rPr lang="en-US" sz="2400" dirty="0" smtClean="0">
                <a:solidFill>
                  <a:srgbClr val="FF0000"/>
                </a:solidFill>
              </a:rPr>
              <a:t>=" </a:t>
            </a:r>
            <a:r>
              <a:rPr lang="en-US" sz="2400" dirty="0" smtClean="0"/>
              <a:t>to get the destination URL</a:t>
            </a:r>
          </a:p>
          <a:p>
            <a:pPr lvl="1"/>
            <a:r>
              <a:rPr lang="en-US" sz="2400" dirty="0" smtClean="0"/>
              <a:t>Remember the </a:t>
            </a:r>
            <a:r>
              <a:rPr lang="en-US" sz="2400" dirty="0" smtClean="0">
                <a:solidFill>
                  <a:srgbClr val="FF0000"/>
                </a:solidFill>
              </a:rPr>
              <a:t>.index() </a:t>
            </a:r>
            <a:r>
              <a:rPr lang="en-US" sz="2400" dirty="0" smtClean="0"/>
              <a:t>string method.</a:t>
            </a:r>
          </a:p>
          <a:p>
            <a:pPr lvl="1"/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0"/>
            <a:ext cx="3581400" cy="6863417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B050"/>
                </a:solidFill>
              </a:rPr>
              <a:t>&gt;&gt;&gt; 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Links in the SOIC page:</a:t>
            </a:r>
          </a:p>
          <a:p>
            <a:endParaRPr lang="en-US" sz="800" b="1" dirty="0">
              <a:solidFill>
                <a:srgbClr val="00B050"/>
              </a:solidFill>
            </a:endParaRPr>
          </a:p>
          <a:p>
            <a:r>
              <a:rPr lang="en-US" sz="800" b="1" dirty="0">
                <a:solidFill>
                  <a:srgbClr val="00B050"/>
                </a:solidFill>
              </a:rPr>
              <a:t>http://www.indiana.edu/favicon.ico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http://www.indiana.edu/favicon.ico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http://iub.edu/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http://www.twitter.com/iusoic/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https://twitter.com/iusoic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http://www.facebook.com/iusoic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http://www.youtube.com/user/iusoic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http://www.linkedin.com/groups?gid=133911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http://www.linkedin.com/groups?gid=133911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http://pinterest.com/iusoic/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http://pinterest.com/iusoic/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http://bit.ly/1bZ4D1d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http://bit.ly/1a9vidq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http://www.youtube.com/watch?v=XkUVmd4frs4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http://www.soic.indiana.edu/career/index.shtml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http://www.soic.indiana.edu/discover/art.php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http://www.soic.indiana.edu/discover/artificial-intelligence.php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http://www.soic.indiana.edu/discover/biology.php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http://www.soic.indiana.edu/discover/business.php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http://www.soic.indiana.edu/discover/chemistry.php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http://www.soic.indiana.edu/discover/cognitive-science.php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http://www.soic.indiana.edu/discover/communication.php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http://www.soic.indiana.edu/discover/complex-systems.php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http://www.soic.indiana.edu/discover/computer-science.php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http://www.soic.indiana.edu/discover/data-management.php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http://www.soic.indiana.edu/discover/economics.php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http://www.soic.indiana.edu/discover/environment.php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http://www.soic.indiana.edu/discover/geography.php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http://www.soic.indiana.edu/discover/health.php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http://www.soic.indiana.edu/discover/interaction-design.php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http://www.soic.indiana.edu/discover/journalism.php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http://www.soic.indiana.edu/discover/linguistics.php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http://www.soic.indiana.edu/discover/logic.php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http://www.soic.indiana.edu/discover/math.php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http://www.soic.indiana.edu/discover/music.php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http://www.soic.indiana.edu/discover/networks-systems.php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http://www.soic.indiana.edu/discover/quantum-computing.php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http://www.soic.indiana.edu/discover/programming.php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http://www.soic.indiana.edu/discover/psychology.php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http://www.soic.indiana.edu/discover/public-affairs.php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http://www.soic.indiana.edu/discover/security.php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http://www.soic.indiana.edu/discover/society.php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http://www.soic.indiana.edu/discover/supercomputing.php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http://www.soic.indiana.edu/discover/telecommunications.php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http://www.soic.indiana.edu/discover/ubiquitous-computing.php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http://www.soic.indiana.edu/discover/visual-graphics.php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http://emails.soic.indiana.edu/IU-Meets-Silicon-Valley-Bios.shtml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http://www.indiana.edu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http://www.indiana.edu/comments/copyright.shtml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http://www.indiana.edu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http://www.indiana.edu/comments/complaint.shtml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https://help.soic.indiana.edu/</a:t>
            </a:r>
          </a:p>
        </p:txBody>
      </p:sp>
    </p:spTree>
    <p:extLst>
      <p:ext uri="{BB962C8B-B14F-4D97-AF65-F5344CB8AC3E}">
        <p14:creationId xmlns:p14="http://schemas.microsoft.com/office/powerpoint/2010/main" val="1562702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Finder v1 (Solution)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</a:t>
            </a:r>
            <a:r>
              <a:rPr lang="en-US" b="1" dirty="0" err="1">
                <a:solidFill>
                  <a:srgbClr val="FF0000"/>
                </a:solidFill>
              </a:rPr>
              <a:t>urllib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web_page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b="1" dirty="0" err="1">
                <a:solidFill>
                  <a:srgbClr val="FF0000"/>
                </a:solidFill>
              </a:rPr>
              <a:t>urllib.urlopen</a:t>
            </a:r>
            <a:r>
              <a:rPr lang="en-US" b="1" dirty="0">
                <a:solidFill>
                  <a:srgbClr val="FF0000"/>
                </a:solidFill>
              </a:rPr>
              <a:t>("http://www.soic.indiana.edu/")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lines = </a:t>
            </a:r>
            <a:r>
              <a:rPr lang="en-US" b="1" dirty="0" err="1">
                <a:solidFill>
                  <a:srgbClr val="FF0000"/>
                </a:solidFill>
              </a:rPr>
              <a:t>web_page.readlines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web_page.close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"Links in the SOIC page:\n"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for line in lines: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parts = </a:t>
            </a:r>
            <a:r>
              <a:rPr lang="en-US" b="1" dirty="0" err="1">
                <a:solidFill>
                  <a:srgbClr val="FF0000"/>
                </a:solidFill>
              </a:rPr>
              <a:t>line.decode</a:t>
            </a:r>
            <a:r>
              <a:rPr lang="en-US" b="1" dirty="0">
                <a:solidFill>
                  <a:srgbClr val="FF0000"/>
                </a:solidFill>
              </a:rPr>
              <a:t>("utf-8</a:t>
            </a:r>
            <a:r>
              <a:rPr lang="en-US" b="1" dirty="0" smtClean="0">
                <a:solidFill>
                  <a:srgbClr val="FF0000"/>
                </a:solidFill>
              </a:rPr>
              <a:t>").</a:t>
            </a:r>
            <a:r>
              <a:rPr lang="en-US" b="1" dirty="0">
                <a:solidFill>
                  <a:srgbClr val="FF0000"/>
                </a:solidFill>
              </a:rPr>
              <a:t>replace("&gt;", "&lt;").split("&lt;")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for item in parts: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if "</a:t>
            </a:r>
            <a:r>
              <a:rPr lang="en-US" b="1" dirty="0" err="1">
                <a:solidFill>
                  <a:srgbClr val="FF0000"/>
                </a:solidFill>
              </a:rPr>
              <a:t>href</a:t>
            </a:r>
            <a:r>
              <a:rPr lang="en-US" b="1" dirty="0">
                <a:solidFill>
                  <a:srgbClr val="FF0000"/>
                </a:solidFill>
              </a:rPr>
              <a:t>" in item and "http" in item: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item = item[</a:t>
            </a:r>
            <a:r>
              <a:rPr lang="en-US" b="1" dirty="0" err="1">
                <a:solidFill>
                  <a:srgbClr val="FF0000"/>
                </a:solidFill>
              </a:rPr>
              <a:t>item.index</a:t>
            </a:r>
            <a:r>
              <a:rPr lang="en-US" b="1" dirty="0">
                <a:solidFill>
                  <a:srgbClr val="FF0000"/>
                </a:solidFill>
              </a:rPr>
              <a:t>("</a:t>
            </a:r>
            <a:r>
              <a:rPr lang="en-US" b="1" dirty="0" err="1">
                <a:solidFill>
                  <a:srgbClr val="FF0000"/>
                </a:solidFill>
              </a:rPr>
              <a:t>href</a:t>
            </a:r>
            <a:r>
              <a:rPr lang="en-US" b="1" dirty="0">
                <a:solidFill>
                  <a:srgbClr val="FF0000"/>
                </a:solidFill>
              </a:rPr>
              <a:t>="):]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</a:t>
            </a:r>
            <a:r>
              <a:rPr lang="en-US" b="1" dirty="0" err="1">
                <a:solidFill>
                  <a:srgbClr val="FF0000"/>
                </a:solidFill>
              </a:rPr>
              <a:t>link_parts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b="1" dirty="0" err="1">
                <a:solidFill>
                  <a:srgbClr val="FF0000"/>
                </a:solidFill>
              </a:rPr>
              <a:t>item.split</a:t>
            </a:r>
            <a:r>
              <a:rPr lang="en-US" b="1" dirty="0">
                <a:solidFill>
                  <a:srgbClr val="FF0000"/>
                </a:solidFill>
              </a:rPr>
              <a:t>("\"")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if </a:t>
            </a:r>
            <a:r>
              <a:rPr lang="en-US" b="1" dirty="0" err="1">
                <a:solidFill>
                  <a:srgbClr val="FF0000"/>
                </a:solidFill>
              </a:rPr>
              <a:t>len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link_parts</a:t>
            </a:r>
            <a:r>
              <a:rPr lang="en-US" b="1" dirty="0">
                <a:solidFill>
                  <a:srgbClr val="FF0000"/>
                </a:solidFill>
              </a:rPr>
              <a:t>) &gt; 1: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    print </a:t>
            </a:r>
            <a:r>
              <a:rPr lang="en-US" b="1" dirty="0" err="1">
                <a:solidFill>
                  <a:srgbClr val="FF0000"/>
                </a:solidFill>
              </a:rPr>
              <a:t>link_parts</a:t>
            </a:r>
            <a:r>
              <a:rPr lang="en-US" b="1" dirty="0">
                <a:solidFill>
                  <a:srgbClr val="FF0000"/>
                </a:solidFill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458895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URL – Uniform Resource Locator</a:t>
            </a:r>
          </a:p>
          <a:p>
            <a:pPr lvl="1"/>
            <a:r>
              <a:rPr lang="en-US" dirty="0" smtClean="0"/>
              <a:t>Web address (may also be called URI)</a:t>
            </a:r>
          </a:p>
          <a:p>
            <a:pPr lvl="1"/>
            <a:r>
              <a:rPr lang="en-US" dirty="0" smtClean="0"/>
              <a:t>Ex: </a:t>
            </a:r>
            <a:r>
              <a:rPr lang="en-US" dirty="0" smtClean="0">
                <a:hlinkClick r:id="rId2"/>
              </a:rPr>
              <a:t>http://www.python.org</a:t>
            </a:r>
            <a:endParaRPr lang="en-US" dirty="0" smtClean="0"/>
          </a:p>
          <a:p>
            <a:pPr lvl="1"/>
            <a:r>
              <a:rPr lang="en-US" dirty="0" smtClean="0"/>
              <a:t>Ex: </a:t>
            </a:r>
            <a:r>
              <a:rPr lang="en-US" dirty="0" smtClean="0">
                <a:hlinkClick r:id="rId3"/>
              </a:rPr>
              <a:t>ftp://ftp.ncbi.nlm.nih.gov/</a:t>
            </a:r>
            <a:endParaRPr lang="en-US" dirty="0" smtClean="0"/>
          </a:p>
          <a:p>
            <a:endParaRPr lang="en-US" dirty="0"/>
          </a:p>
          <a:p>
            <a:r>
              <a:rPr lang="en-US" b="1" dirty="0" err="1" smtClean="0">
                <a:solidFill>
                  <a:srgbClr val="FF0000"/>
                </a:solidFill>
              </a:rPr>
              <a:t>urllib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module</a:t>
            </a:r>
            <a:endParaRPr lang="en-US" dirty="0" smtClean="0"/>
          </a:p>
          <a:p>
            <a:pPr lvl="1"/>
            <a:r>
              <a:rPr lang="en-US" dirty="0" smtClean="0"/>
              <a:t>For opening a connection to a URL &amp; reading contents</a:t>
            </a:r>
          </a:p>
          <a:p>
            <a:pPr lvl="1"/>
            <a:r>
              <a:rPr lang="en-US" dirty="0" smtClean="0"/>
              <a:t>Web contents are just like file contents!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3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1440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We saw this code (briefly) in I210:</a:t>
            </a:r>
          </a:p>
          <a:p>
            <a:endParaRPr lang="en-US" dirty="0" smtClean="0"/>
          </a:p>
          <a:p>
            <a:pPr marL="118872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import </a:t>
            </a:r>
            <a:r>
              <a:rPr lang="en-US" sz="2600" b="1" dirty="0" err="1">
                <a:solidFill>
                  <a:srgbClr val="FF0000"/>
                </a:solidFill>
              </a:rPr>
              <a:t>urllib</a:t>
            </a:r>
            <a:endParaRPr lang="en-US" sz="26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sz="26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600" b="1" dirty="0" err="1">
                <a:solidFill>
                  <a:srgbClr val="FF0000"/>
                </a:solidFill>
              </a:rPr>
              <a:t>web_page</a:t>
            </a:r>
            <a:r>
              <a:rPr lang="en-US" sz="2600" b="1" dirty="0">
                <a:solidFill>
                  <a:srgbClr val="FF0000"/>
                </a:solidFill>
              </a:rPr>
              <a:t> = </a:t>
            </a:r>
            <a:r>
              <a:rPr lang="en-US" sz="2600" b="1" dirty="0" err="1">
                <a:solidFill>
                  <a:srgbClr val="FF0000"/>
                </a:solidFill>
              </a:rPr>
              <a:t>urllib.urlopen</a:t>
            </a:r>
            <a:r>
              <a:rPr lang="en-US" sz="2600" b="1" dirty="0">
                <a:solidFill>
                  <a:srgbClr val="FF0000"/>
                </a:solidFill>
              </a:rPr>
              <a:t>("http://www.google.com/")</a:t>
            </a:r>
          </a:p>
          <a:p>
            <a:pPr marL="118872" indent="0">
              <a:buNone/>
            </a:pPr>
            <a:r>
              <a:rPr lang="en-US" sz="2600" b="1" dirty="0" smtClean="0">
                <a:solidFill>
                  <a:srgbClr val="FF0000"/>
                </a:solidFill>
              </a:rPr>
              <a:t>lines </a:t>
            </a:r>
            <a:r>
              <a:rPr lang="en-US" sz="2600" b="1" dirty="0">
                <a:solidFill>
                  <a:srgbClr val="FF0000"/>
                </a:solidFill>
              </a:rPr>
              <a:t>= </a:t>
            </a:r>
            <a:r>
              <a:rPr lang="en-US" sz="2600" b="1" dirty="0" err="1">
                <a:solidFill>
                  <a:srgbClr val="FF0000"/>
                </a:solidFill>
              </a:rPr>
              <a:t>web_page.readlines</a:t>
            </a:r>
            <a:r>
              <a:rPr lang="en-US" sz="2600" b="1" dirty="0">
                <a:solidFill>
                  <a:srgbClr val="FF0000"/>
                </a:solidFill>
              </a:rPr>
              <a:t>() </a:t>
            </a:r>
            <a:r>
              <a:rPr lang="en-US" sz="2600" b="1" dirty="0" smtClean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#</a:t>
            </a:r>
            <a:r>
              <a:rPr lang="en-US" sz="2000" b="1" dirty="0">
                <a:solidFill>
                  <a:srgbClr val="7030A0"/>
                </a:solidFill>
              </a:rPr>
              <a:t>Supports all of the read </a:t>
            </a:r>
            <a:r>
              <a:rPr lang="en-US" sz="2000" b="1" dirty="0" smtClean="0">
                <a:solidFill>
                  <a:srgbClr val="7030A0"/>
                </a:solidFill>
              </a:rPr>
              <a:t>methods!</a:t>
            </a:r>
            <a:endParaRPr lang="en-US" sz="2000" b="1" dirty="0">
              <a:solidFill>
                <a:srgbClr val="7030A0"/>
              </a:solidFill>
            </a:endParaRPr>
          </a:p>
          <a:p>
            <a:pPr marL="118872" indent="0">
              <a:buNone/>
            </a:pPr>
            <a:r>
              <a:rPr lang="en-US" sz="2600" b="1" dirty="0" smtClean="0">
                <a:solidFill>
                  <a:srgbClr val="FF0000"/>
                </a:solidFill>
              </a:rPr>
              <a:t>print </a:t>
            </a:r>
            <a:r>
              <a:rPr lang="en-US" sz="2600" b="1" dirty="0">
                <a:solidFill>
                  <a:srgbClr val="FF0000"/>
                </a:solidFill>
              </a:rPr>
              <a:t>lines</a:t>
            </a:r>
          </a:p>
          <a:p>
            <a:pPr marL="118872" indent="0">
              <a:buNone/>
            </a:pPr>
            <a:r>
              <a:rPr lang="en-US" sz="2600" b="1" dirty="0" err="1" smtClean="0">
                <a:solidFill>
                  <a:srgbClr val="FF0000"/>
                </a:solidFill>
              </a:rPr>
              <a:t>web_page.close</a:t>
            </a:r>
            <a:r>
              <a:rPr lang="en-US" sz="2600" b="1" dirty="0" smtClean="0">
                <a:solidFill>
                  <a:srgbClr val="FF0000"/>
                </a:solidFill>
              </a:rPr>
              <a:t>()	</a:t>
            </a:r>
            <a:r>
              <a:rPr lang="en-US" sz="2600" b="1" dirty="0" smtClean="0">
                <a:solidFill>
                  <a:srgbClr val="FF0000"/>
                </a:solidFill>
              </a:rPr>
              <a:t>  		</a:t>
            </a:r>
            <a:r>
              <a:rPr lang="en-US" sz="2000" b="1" dirty="0" smtClean="0">
                <a:solidFill>
                  <a:srgbClr val="7030A0"/>
                </a:solidFill>
              </a:rPr>
              <a:t>#</a:t>
            </a:r>
            <a:r>
              <a:rPr lang="en-US" sz="2000" b="1" dirty="0" err="1" smtClean="0">
                <a:solidFill>
                  <a:srgbClr val="7030A0"/>
                </a:solidFill>
              </a:rPr>
              <a:t>url</a:t>
            </a:r>
            <a:r>
              <a:rPr lang="en-US" sz="2000" b="1" dirty="0" smtClean="0">
                <a:solidFill>
                  <a:srgbClr val="7030A0"/>
                </a:solidFill>
              </a:rPr>
              <a:t> connections must also be closed!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83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1"/>
            <a:ext cx="93726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sz="3800" dirty="0" smtClean="0"/>
              <a:t>Let’s write </a:t>
            </a:r>
            <a:r>
              <a:rPr lang="en-US" sz="3800" dirty="0" smtClean="0"/>
              <a:t>a web page out </a:t>
            </a:r>
            <a:r>
              <a:rPr lang="en-US" sz="3800" dirty="0" smtClean="0"/>
              <a:t>as </a:t>
            </a:r>
            <a:r>
              <a:rPr lang="en-US" sz="3800" dirty="0" smtClean="0"/>
              <a:t>a file that we can open in our browser:</a:t>
            </a:r>
          </a:p>
          <a:p>
            <a:pPr marL="118872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</a:t>
            </a:r>
            <a:r>
              <a:rPr lang="en-US" b="1" dirty="0" err="1">
                <a:solidFill>
                  <a:srgbClr val="FF0000"/>
                </a:solidFill>
              </a:rPr>
              <a:t>urllib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web_page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b="1" dirty="0" err="1">
                <a:solidFill>
                  <a:srgbClr val="FF0000"/>
                </a:solidFill>
              </a:rPr>
              <a:t>urllib.urlopen</a:t>
            </a:r>
            <a:r>
              <a:rPr lang="en-US" b="1" dirty="0">
                <a:solidFill>
                  <a:srgbClr val="FF0000"/>
                </a:solidFill>
              </a:rPr>
              <a:t>("http://www.cnn.com/")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lines = </a:t>
            </a:r>
            <a:r>
              <a:rPr lang="en-US" b="1" dirty="0" err="1">
                <a:solidFill>
                  <a:srgbClr val="FF0000"/>
                </a:solidFill>
              </a:rPr>
              <a:t>web_page.readlines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web_page.close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file_out</a:t>
            </a:r>
            <a:r>
              <a:rPr lang="en-US" b="1" dirty="0">
                <a:solidFill>
                  <a:srgbClr val="FF0000"/>
                </a:solidFill>
              </a:rPr>
              <a:t> = open("page.html", "w")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for line in lines: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line = </a:t>
            </a:r>
            <a:r>
              <a:rPr lang="en-US" b="1" dirty="0" err="1">
                <a:solidFill>
                  <a:srgbClr val="FF0000"/>
                </a:solidFill>
              </a:rPr>
              <a:t>line.decode</a:t>
            </a:r>
            <a:r>
              <a:rPr lang="en-US" b="1" dirty="0">
                <a:solidFill>
                  <a:srgbClr val="FF0000"/>
                </a:solidFill>
              </a:rPr>
              <a:t>("utf-8")  		</a:t>
            </a:r>
            <a:r>
              <a:rPr lang="en-US" sz="2900" b="1" dirty="0">
                <a:solidFill>
                  <a:srgbClr val="7030A0"/>
                </a:solidFill>
              </a:rPr>
              <a:t>#renders the lines in a compatible encoding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file_out.write</a:t>
            </a:r>
            <a:r>
              <a:rPr lang="en-US" b="1" dirty="0">
                <a:solidFill>
                  <a:srgbClr val="FF0000"/>
                </a:solidFill>
              </a:rPr>
              <a:t>(line)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file_out.close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"All done! Open page.html in your browser!"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48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 URL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89916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If we </a:t>
            </a:r>
            <a:r>
              <a:rPr lang="en-US" b="1" dirty="0" smtClean="0">
                <a:solidFill>
                  <a:srgbClr val="FF0000"/>
                </a:solidFill>
              </a:rPr>
              <a:t>import </a:t>
            </a:r>
            <a:r>
              <a:rPr lang="en-US" b="1" dirty="0" err="1" smtClean="0">
                <a:solidFill>
                  <a:srgbClr val="FF0000"/>
                </a:solidFill>
              </a:rPr>
              <a:t>os</a:t>
            </a:r>
            <a:r>
              <a:rPr lang="en-US" dirty="0" smtClean="0"/>
              <a:t>, there’s a useful function in there:</a:t>
            </a:r>
          </a:p>
          <a:p>
            <a:pPr marL="118872" indent="0">
              <a:buNone/>
            </a:pPr>
            <a:endParaRPr lang="en-US" sz="2200" b="1" dirty="0" smtClean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import </a:t>
            </a:r>
            <a:r>
              <a:rPr lang="en-US" sz="2200" b="1" dirty="0" err="1">
                <a:solidFill>
                  <a:srgbClr val="FF0000"/>
                </a:solidFill>
              </a:rPr>
              <a:t>os</a:t>
            </a:r>
            <a:endParaRPr lang="en-US" sz="22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print "Base:", </a:t>
            </a:r>
            <a:r>
              <a:rPr lang="en-US" sz="1800" b="1" dirty="0" err="1">
                <a:solidFill>
                  <a:srgbClr val="FF0000"/>
                </a:solidFill>
              </a:rPr>
              <a:t>os.path.basename</a:t>
            </a:r>
            <a:r>
              <a:rPr lang="en-US" sz="1800" b="1" dirty="0">
                <a:solidFill>
                  <a:srgbClr val="FF0000"/>
                </a:solidFill>
              </a:rPr>
              <a:t>("http://pages.iu.edu/~</a:t>
            </a:r>
            <a:r>
              <a:rPr lang="en-US" sz="1800" b="1" dirty="0" err="1">
                <a:solidFill>
                  <a:srgbClr val="FF0000"/>
                </a:solidFill>
              </a:rPr>
              <a:t>johfdunc</a:t>
            </a:r>
            <a:r>
              <a:rPr lang="en-US" sz="1800" b="1" dirty="0">
                <a:solidFill>
                  <a:srgbClr val="FF0000"/>
                </a:solidFill>
              </a:rPr>
              <a:t>/I211/I211Test.html")</a:t>
            </a:r>
            <a:endParaRPr lang="en-US" sz="22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print "Base:", </a:t>
            </a:r>
            <a:r>
              <a:rPr lang="en-US" sz="2200" b="1" dirty="0" err="1">
                <a:solidFill>
                  <a:srgbClr val="FF0000"/>
                </a:solidFill>
              </a:rPr>
              <a:t>os.path.basename</a:t>
            </a:r>
            <a:r>
              <a:rPr lang="en-US" sz="2200" b="1" dirty="0">
                <a:solidFill>
                  <a:srgbClr val="FF0000"/>
                </a:solidFill>
              </a:rPr>
              <a:t>("http://www.cnn.com/")</a:t>
            </a:r>
          </a:p>
          <a:p>
            <a:endParaRPr lang="en-US" dirty="0" smtClean="0"/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&gt;&gt;&gt; 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Base: I211Test.html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Base:</a:t>
            </a:r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1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Content (Group </a:t>
            </a:r>
            <a:r>
              <a:rPr lang="en-US" dirty="0" smtClean="0"/>
              <a:t>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8991600" cy="4625609"/>
          </a:xfrm>
        </p:spPr>
        <p:txBody>
          <a:bodyPr>
            <a:normAutofit fontScale="62500" lnSpcReduction="20000"/>
          </a:bodyPr>
          <a:lstStyle/>
          <a:p>
            <a:r>
              <a:rPr lang="en-US" sz="4600" dirty="0" smtClean="0"/>
              <a:t>Write a function called </a:t>
            </a:r>
            <a:r>
              <a:rPr lang="en-US" sz="4600" i="1" dirty="0" err="1" smtClean="0">
                <a:solidFill>
                  <a:srgbClr val="FF0000"/>
                </a:solidFill>
              </a:rPr>
              <a:t>getContent</a:t>
            </a:r>
            <a:r>
              <a:rPr lang="en-US" sz="4600" dirty="0" smtClean="0">
                <a:solidFill>
                  <a:srgbClr val="FF0000"/>
                </a:solidFill>
              </a:rPr>
              <a:t> </a:t>
            </a:r>
            <a:r>
              <a:rPr lang="en-US" sz="4600" dirty="0" smtClean="0"/>
              <a:t>which takes one argument, </a:t>
            </a:r>
            <a:r>
              <a:rPr lang="en-US" sz="4600" i="1" dirty="0" err="1" smtClean="0">
                <a:solidFill>
                  <a:srgbClr val="FF0000"/>
                </a:solidFill>
              </a:rPr>
              <a:t>url</a:t>
            </a:r>
            <a:r>
              <a:rPr lang="en-US" sz="4600" i="1" dirty="0" smtClean="0"/>
              <a:t>,</a:t>
            </a:r>
            <a:r>
              <a:rPr lang="en-US" sz="4600" dirty="0" smtClean="0">
                <a:solidFill>
                  <a:srgbClr val="FF0000"/>
                </a:solidFill>
              </a:rPr>
              <a:t> </a:t>
            </a:r>
            <a:r>
              <a:rPr lang="en-US" sz="4600" dirty="0" smtClean="0"/>
              <a:t>and outputs the content of the </a:t>
            </a:r>
            <a:r>
              <a:rPr lang="en-US" sz="4600" dirty="0" smtClean="0"/>
              <a:t>webpage </a:t>
            </a:r>
            <a:r>
              <a:rPr lang="en-US" sz="4600" dirty="0" smtClean="0"/>
              <a:t>at </a:t>
            </a:r>
            <a:r>
              <a:rPr lang="en-US" sz="4600" i="1" dirty="0" err="1" smtClean="0">
                <a:solidFill>
                  <a:srgbClr val="FF0000"/>
                </a:solidFill>
              </a:rPr>
              <a:t>url</a:t>
            </a:r>
            <a:r>
              <a:rPr lang="en-US" sz="4600" dirty="0" smtClean="0">
                <a:solidFill>
                  <a:srgbClr val="FF0000"/>
                </a:solidFill>
              </a:rPr>
              <a:t> </a:t>
            </a:r>
            <a:r>
              <a:rPr lang="en-US" sz="4600" dirty="0" smtClean="0"/>
              <a:t>into a file with the same name. </a:t>
            </a:r>
            <a:r>
              <a:rPr lang="en-US" sz="4600" dirty="0"/>
              <a:t>If the filename isn’t defined, call the file </a:t>
            </a:r>
            <a:r>
              <a:rPr lang="en-US" sz="4600" dirty="0">
                <a:solidFill>
                  <a:srgbClr val="7030A0"/>
                </a:solidFill>
              </a:rPr>
              <a:t>index.html</a:t>
            </a:r>
          </a:p>
          <a:p>
            <a:endParaRPr lang="en-US" sz="4600" dirty="0" smtClean="0"/>
          </a:p>
          <a:p>
            <a:r>
              <a:rPr lang="en-US" sz="4600" dirty="0" smtClean="0"/>
              <a:t>Save </a:t>
            </a:r>
            <a:r>
              <a:rPr lang="en-US" sz="4600" dirty="0" smtClean="0"/>
              <a:t>the output file in the same directory as the .</a:t>
            </a:r>
            <a:r>
              <a:rPr lang="en-US" sz="4600" dirty="0" err="1" smtClean="0"/>
              <a:t>py</a:t>
            </a:r>
            <a:r>
              <a:rPr lang="en-US" sz="4600" dirty="0" smtClean="0"/>
              <a:t> </a:t>
            </a:r>
            <a:r>
              <a:rPr lang="en-US" sz="4600" dirty="0" smtClean="0"/>
              <a:t>file and print the path:</a:t>
            </a:r>
            <a:endParaRPr lang="en-US" dirty="0" smtClean="0"/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&gt;&gt;&gt; 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Attempting to access the page at this URL: http://pages.iu.edu/~johfdunc/I211/I211Test.html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All done! Open C:\Users\J\Desktop\I211Test.html in your browser!</a:t>
            </a:r>
          </a:p>
          <a:p>
            <a:pPr marL="118872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Attempting to access the page at this URL: http://www.cnn.com/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All done! Open C:\Users\J\Desktop\</a:t>
            </a:r>
            <a:r>
              <a:rPr lang="en-US" b="1" dirty="0">
                <a:solidFill>
                  <a:srgbClr val="7030A0"/>
                </a:solidFill>
              </a:rPr>
              <a:t>index.html</a:t>
            </a:r>
            <a:r>
              <a:rPr lang="en-US" b="1" dirty="0">
                <a:solidFill>
                  <a:srgbClr val="00B050"/>
                </a:solidFill>
              </a:rPr>
              <a:t> in your browser!</a:t>
            </a:r>
            <a:endParaRPr lang="en-US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52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Content (Solution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15400" cy="5105400"/>
          </a:xfrm>
        </p:spPr>
        <p:txBody>
          <a:bodyPr>
            <a:normAutofit fontScale="47500" lnSpcReduction="20000"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</a:t>
            </a:r>
            <a:r>
              <a:rPr lang="en-US" b="1" dirty="0" err="1">
                <a:solidFill>
                  <a:srgbClr val="FF0000"/>
                </a:solidFill>
              </a:rPr>
              <a:t>urllib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os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def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getContent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url</a:t>
            </a:r>
            <a:r>
              <a:rPr lang="en-US" b="1" dirty="0">
                <a:solidFill>
                  <a:srgbClr val="FF0000"/>
                </a:solidFill>
              </a:rPr>
              <a:t>):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print "Attempting to access the page at this URL:", </a:t>
            </a:r>
            <a:r>
              <a:rPr lang="en-US" b="1" dirty="0" err="1">
                <a:solidFill>
                  <a:srgbClr val="FF0000"/>
                </a:solidFill>
              </a:rPr>
              <a:t>url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web_page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b="1" dirty="0" err="1">
                <a:solidFill>
                  <a:srgbClr val="FF0000"/>
                </a:solidFill>
              </a:rPr>
              <a:t>urllib.urlopen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url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lines = </a:t>
            </a:r>
            <a:r>
              <a:rPr lang="en-US" b="1" dirty="0" err="1">
                <a:solidFill>
                  <a:srgbClr val="FF0000"/>
                </a:solidFill>
              </a:rPr>
              <a:t>web_page.readlines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web_page.close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filename = </a:t>
            </a:r>
            <a:r>
              <a:rPr lang="en-US" b="1" dirty="0" err="1">
                <a:solidFill>
                  <a:srgbClr val="FF0000"/>
                </a:solidFill>
              </a:rPr>
              <a:t>os.path.basename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url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if not filename: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filename = "index.html"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file_out</a:t>
            </a:r>
            <a:r>
              <a:rPr lang="en-US" b="1" dirty="0">
                <a:solidFill>
                  <a:srgbClr val="FF0000"/>
                </a:solidFill>
              </a:rPr>
              <a:t> = open(filename, "w")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for line in lines: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 err="1">
                <a:solidFill>
                  <a:srgbClr val="FF0000"/>
                </a:solidFill>
              </a:rPr>
              <a:t>file_out.write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line.decode</a:t>
            </a:r>
            <a:r>
              <a:rPr lang="en-US" b="1" dirty="0">
                <a:solidFill>
                  <a:srgbClr val="FF0000"/>
                </a:solidFill>
              </a:rPr>
              <a:t>("utf-8"))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file_out.close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print "All done! Open", </a:t>
            </a:r>
            <a:r>
              <a:rPr lang="en-US" b="1" dirty="0" err="1">
                <a:solidFill>
                  <a:srgbClr val="FF0000"/>
                </a:solidFill>
              </a:rPr>
              <a:t>os.path.join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os.getcwd</a:t>
            </a:r>
            <a:r>
              <a:rPr lang="en-US" b="1" dirty="0">
                <a:solidFill>
                  <a:srgbClr val="FF0000"/>
                </a:solidFill>
              </a:rPr>
              <a:t>(), filename), "in your browser!\n"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getContent</a:t>
            </a:r>
            <a:r>
              <a:rPr lang="en-US" b="1" dirty="0">
                <a:solidFill>
                  <a:srgbClr val="FF0000"/>
                </a:solidFill>
              </a:rPr>
              <a:t>("http://pages.iu.edu/~</a:t>
            </a:r>
            <a:r>
              <a:rPr lang="en-US" b="1" dirty="0" err="1">
                <a:solidFill>
                  <a:srgbClr val="FF0000"/>
                </a:solidFill>
              </a:rPr>
              <a:t>johfdunc</a:t>
            </a:r>
            <a:r>
              <a:rPr lang="en-US" b="1" dirty="0">
                <a:solidFill>
                  <a:srgbClr val="FF0000"/>
                </a:solidFill>
              </a:rPr>
              <a:t>/I211/I211Test.html")</a:t>
            </a: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getContent</a:t>
            </a:r>
            <a:r>
              <a:rPr lang="en-US" b="1" dirty="0">
                <a:solidFill>
                  <a:srgbClr val="FF0000"/>
                </a:solidFill>
              </a:rPr>
              <a:t>("http://www.cnn.com/")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61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89916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Yahoo! Finance provides a stock quote service. For example, this is a link to Google stock: 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finance.yahoo.com/q?s=GOOG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provides a lot of information about Google’s </a:t>
            </a:r>
            <a:r>
              <a:rPr lang="en-US" dirty="0" smtClean="0"/>
              <a:t>stock</a:t>
            </a:r>
          </a:p>
          <a:p>
            <a:endParaRPr lang="en-US" dirty="0" smtClean="0"/>
          </a:p>
          <a:p>
            <a:r>
              <a:rPr lang="en-US" dirty="0" smtClean="0"/>
              <a:t>But what if we want to track many different stocks?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7995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I211 – Information Infrastructure II&amp;quot;&quot;/&gt;&lt;property id=&quot;20307&quot; value=&quot;256&quot;/&gt;&lt;/object&gt;&lt;object type=&quot;3&quot; unique_id=&quot;10097&quot;&gt;&lt;property id=&quot;20148&quot; value=&quot;5&quot;/&gt;&lt;property id=&quot;20300&quot; value=&quot;Slide 18 - &amp;quot;Questions?&amp;quot;&quot;/&gt;&lt;property id=&quot;20307&quot; value=&quot;399&quot;/&gt;&lt;/object&gt;&lt;object type=&quot;3&quot; unique_id=&quot;10414&quot;&gt;&lt;property id=&quot;20148&quot; value=&quot;5&quot;/&gt;&lt;property id=&quot;20300&quot; value=&quot;Slide 2 - &amp;quot;Standard Library Documentation&amp;quot;&quot;/&gt;&lt;property id=&quot;20307&quot; value=&quot;400&quot;/&gt;&lt;/object&gt;&lt;object type=&quot;3&quot; unique_id=&quot;10430&quot;&gt;&lt;property id=&quot;20148&quot; value=&quot;5&quot;/&gt;&lt;property id=&quot;20300&quot; value=&quot;Slide 3 - &amp;quot;Modules&amp;quot;&quot;/&gt;&lt;property id=&quot;20307&quot; value=&quot;401&quot;/&gt;&lt;/object&gt;&lt;object type=&quot;3&quot; unique_id=&quot;10449&quot;&gt;&lt;property id=&quot;20148&quot; value=&quot;5&quot;/&gt;&lt;property id=&quot;20300&quot; value=&quot;Slide 4 - &amp;quot;User-defined Modules&amp;quot;&quot;/&gt;&lt;property id=&quot;20307&quot; value=&quot;402&quot;/&gt;&lt;/object&gt;&lt;object type=&quot;3&quot; unique_id=&quot;10471&quot;&gt;&lt;property id=&quot;20148&quot; value=&quot;5&quot;/&gt;&lt;property id=&quot;20300&quot; value=&quot;Slide 5 - &amp;quot;Ways to Import&amp;quot;&quot;/&gt;&lt;property id=&quot;20307&quot; value=&quot;403&quot;/&gt;&lt;/object&gt;&lt;object type=&quot;3&quot; unique_id=&quot;10512&quot;&gt;&lt;property id=&quot;20148&quot; value=&quot;5&quot;/&gt;&lt;property id=&quot;20300&quot; value=&quot;Slide 6 - &amp;quot;Python Standard Library&amp;quot;&quot;/&gt;&lt;property id=&quot;20307&quot; value=&quot;404&quot;/&gt;&lt;/object&gt;&lt;object type=&quot;3&quot; unique_id=&quot;10549&quot;&gt;&lt;property id=&quot;20148&quot; value=&quot;5&quot;/&gt;&lt;property id=&quot;20300&quot; value=&quot;Slide 7 - &amp;quot;Python Standard Library&amp;quot;&quot;/&gt;&lt;property id=&quot;20307&quot; value=&quot;405&quot;/&gt;&lt;/object&gt;&lt;object type=&quot;3&quot; unique_id=&quot;10550&quot;&gt;&lt;property id=&quot;20148&quot; value=&quot;5&quot;/&gt;&lt;property id=&quot;20300&quot; value=&quot;Slide 8 - &amp;quot;System Module (sys)&amp;quot;&quot;/&gt;&lt;property id=&quot;20307&quot; value=&quot;406&quot;/&gt;&lt;/object&gt;&lt;object type=&quot;3&quot; unique_id=&quot;10595&quot;&gt;&lt;property id=&quot;20148&quot; value=&quot;5&quot;/&gt;&lt;property id=&quot;20300&quot; value=&quot;Slide 9 - &amp;quot;Getting help&amp;quot;&quot;/&gt;&lt;property id=&quot;20307&quot; value=&quot;407&quot;/&gt;&lt;/object&gt;&lt;object type=&quot;3&quot; unique_id=&quot;10596&quot;&gt;&lt;property id=&quot;20148&quot; value=&quot;5&quot;/&gt;&lt;property id=&quot;20300&quot; value=&quot;Slide 11 - &amp;quot;Operating System Module (os)&amp;quot;&quot;/&gt;&lt;property id=&quot;20307&quot; value=&quot;408&quot;/&gt;&lt;/object&gt;&lt;object type=&quot;3&quot; unique_id=&quot;10688&quot;&gt;&lt;property id=&quot;20148&quot; value=&quot;5&quot;/&gt;&lt;property id=&quot;20300&quot; value=&quot;Slide 12 - &amp;quot;Save File (Group Work)&amp;quot;&quot;/&gt;&lt;property id=&quot;20307&quot; value=&quot;409&quot;/&gt;&lt;/object&gt;&lt;object type=&quot;3&quot; unique_id=&quot;10689&quot;&gt;&lt;property id=&quot;20148&quot; value=&quot;5&quot;/&gt;&lt;property id=&quot;20300&quot; value=&quot;Slide 13 - &amp;quot;Save File (solution)&amp;quot;&quot;/&gt;&lt;property id=&quot;20307&quot; value=&quot;410&quot;/&gt;&lt;/object&gt;&lt;object type=&quot;3&quot; unique_id=&quot;10690&quot;&gt;&lt;property id=&quot;20148&quot; value=&quot;5&quot;/&gt;&lt;property id=&quot;20300&quot; value=&quot;Slide 14 - &amp;quot;Operating System Module (os)&amp;quot;&quot;/&gt;&lt;property id=&quot;20307&quot; value=&quot;411&quot;/&gt;&lt;/object&gt;&lt;object type=&quot;3&quot; unique_id=&quot;10771&quot;&gt;&lt;property id=&quot;20148&quot; value=&quot;5&quot;/&gt;&lt;property id=&quot;20300&quot; value=&quot;Slide 15 - &amp;quot;Files &amp;amp; Directories&amp;quot;&quot;/&gt;&lt;property id=&quot;20307&quot; value=&quot;412&quot;/&gt;&lt;/object&gt;&lt;object type=&quot;3&quot; unique_id=&quot;10857&quot;&gt;&lt;property id=&quot;20148&quot; value=&quot;5&quot;/&gt;&lt;property id=&quot;20300&quot; value=&quot;Slide 10 - &amp;quot;Operating Systems&amp;quot;&quot;/&gt;&lt;property id=&quot;20307&quot; value=&quot;413&quot;/&gt;&lt;/object&gt;&lt;object type=&quot;3&quot; unique_id=&quot;10930&quot;&gt;&lt;property id=&quot;20148&quot; value=&quot;5&quot;/&gt;&lt;property id=&quot;20300&quot; value=&quot;Slide 16 - &amp;quot;Files &amp;amp; Directories&amp;quot;&quot;/&gt;&lt;property id=&quot;20307&quot; value=&quot;415&quot;/&gt;&lt;/object&gt;&lt;object type=&quot;3&quot; unique_id=&quot;10931&quot;&gt;&lt;property id=&quot;20148&quot; value=&quot;5&quot;/&gt;&lt;property id=&quot;20300&quot; value=&quot;Slide 17 - &amp;quot;Files &amp;amp; Directories&amp;quot;&quot;/&gt;&lt;property id=&quot;20307&quot; value=&quot;414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1238</TotalTime>
  <Words>1456</Words>
  <Application>Microsoft Office PowerPoint</Application>
  <PresentationFormat>On-screen Show (4:3)</PresentationFormat>
  <Paragraphs>307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Module</vt:lpstr>
      <vt:lpstr>I211 – Information Infrastructure II</vt:lpstr>
      <vt:lpstr>Connecting to the Web</vt:lpstr>
      <vt:lpstr>Connecting to the Web</vt:lpstr>
      <vt:lpstr>Connecting to the Web</vt:lpstr>
      <vt:lpstr>Connecting to the Web</vt:lpstr>
      <vt:lpstr>Working with a URL Path</vt:lpstr>
      <vt:lpstr>Get Content (Group Work)</vt:lpstr>
      <vt:lpstr>Get Content (Solution)</vt:lpstr>
      <vt:lpstr>Connecting to the Web</vt:lpstr>
      <vt:lpstr>Connecting to the Web</vt:lpstr>
      <vt:lpstr>Connecting to the Web</vt:lpstr>
      <vt:lpstr>Connecting to the Web</vt:lpstr>
      <vt:lpstr>Connecting to the Web</vt:lpstr>
      <vt:lpstr>Connecting to the Web</vt:lpstr>
      <vt:lpstr>Last Trades</vt:lpstr>
      <vt:lpstr>52 Week Ranges (Group Work)</vt:lpstr>
      <vt:lpstr>52 Week Ranges (Solution)</vt:lpstr>
      <vt:lpstr>urllib module</vt:lpstr>
      <vt:lpstr>HTML Links</vt:lpstr>
      <vt:lpstr>Link Finder v1  (Group Work)</vt:lpstr>
      <vt:lpstr>Link Finder v1 (Solution)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</dc:creator>
  <cp:lastModifiedBy>J</cp:lastModifiedBy>
  <cp:revision>157</cp:revision>
  <dcterms:created xsi:type="dcterms:W3CDTF">2011-05-09T18:33:34Z</dcterms:created>
  <dcterms:modified xsi:type="dcterms:W3CDTF">2014-07-07T15:34:06Z</dcterms:modified>
</cp:coreProperties>
</file>