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7"/>
  </p:notesMasterIdLst>
  <p:sldIdLst>
    <p:sldId id="256" r:id="rId2"/>
    <p:sldId id="400" r:id="rId3"/>
    <p:sldId id="401" r:id="rId4"/>
    <p:sldId id="402" r:id="rId5"/>
    <p:sldId id="403" r:id="rId6"/>
    <p:sldId id="413" r:id="rId7"/>
    <p:sldId id="414" r:id="rId8"/>
    <p:sldId id="415" r:id="rId9"/>
    <p:sldId id="417" r:id="rId10"/>
    <p:sldId id="416" r:id="rId11"/>
    <p:sldId id="418" r:id="rId12"/>
    <p:sldId id="419" r:id="rId13"/>
    <p:sldId id="420" r:id="rId14"/>
    <p:sldId id="421" r:id="rId15"/>
    <p:sldId id="39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95" autoAdjust="0"/>
    <p:restoredTop sz="94660"/>
  </p:normalViewPr>
  <p:slideViewPr>
    <p:cSldViewPr>
      <p:cViewPr varScale="1">
        <p:scale>
          <a:sx n="103" d="100"/>
          <a:sy n="103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49CDE-B13E-43DC-A829-B8864F4F0BD1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1555F-F8B5-40C5-AD48-CE1B220BE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9610AF-C20C-4E41-8441-123C9F75F55A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1865B08-0F37-450F-AF48-64C5F4839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stonmarket.com/locations?page=locator&amp;state=IN" TargetMode="External"/><Relationship Id="rId2" Type="http://schemas.openxmlformats.org/officeDocument/2006/relationships/hyperlink" Target="http://www.bostonmarket.com/lo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stonmarket.com/locations?page=locator&amp;state=IN&amp;city=Indianapol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.bostonmarket.com/boston-market/fin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I211 – Information Infrastructure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to L/L (Solution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csv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find_zip_info</a:t>
            </a:r>
            <a:r>
              <a:rPr lang="en-US" sz="2400" b="1" dirty="0">
                <a:solidFill>
                  <a:srgbClr val="FF0000"/>
                </a:solidFill>
              </a:rPr>
              <a:t>(code):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zip_codes</a:t>
            </a:r>
            <a:r>
              <a:rPr lang="en-US" sz="2400" b="1" dirty="0">
                <a:solidFill>
                  <a:srgbClr val="FF0000"/>
                </a:solidFill>
              </a:rPr>
              <a:t> = open("zipcode.csv", "r")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read = </a:t>
            </a:r>
            <a:r>
              <a:rPr lang="en-US" sz="2400" b="1" dirty="0" err="1">
                <a:solidFill>
                  <a:srgbClr val="7030A0"/>
                </a:solidFill>
              </a:rPr>
              <a:t>csv.DictReader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zip_codes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for item in read: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if </a:t>
            </a:r>
            <a:r>
              <a:rPr lang="en-US" sz="2400" b="1" dirty="0">
                <a:solidFill>
                  <a:srgbClr val="7030A0"/>
                </a:solidFill>
              </a:rPr>
              <a:t>item["zip"] </a:t>
            </a:r>
            <a:r>
              <a:rPr lang="en-US" sz="2400" b="1" dirty="0">
                <a:solidFill>
                  <a:srgbClr val="FF0000"/>
                </a:solidFill>
              </a:rPr>
              <a:t>== code: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</a:t>
            </a:r>
            <a:r>
              <a:rPr lang="en-US" sz="2400" b="1" dirty="0" err="1">
                <a:solidFill>
                  <a:srgbClr val="FF0000"/>
                </a:solidFill>
              </a:rPr>
              <a:t>zip_codes.close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return item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zip_codes.close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return False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result = </a:t>
            </a:r>
            <a:r>
              <a:rPr lang="en-US" sz="2400" b="1" dirty="0" err="1">
                <a:solidFill>
                  <a:srgbClr val="FF0000"/>
                </a:solidFill>
              </a:rPr>
              <a:t>find_zip_info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raw_input</a:t>
            </a:r>
            <a:r>
              <a:rPr lang="en-US" sz="2400" b="1" dirty="0">
                <a:solidFill>
                  <a:srgbClr val="FF0000"/>
                </a:solidFill>
              </a:rPr>
              <a:t>("Please enter a zip code: "))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if result: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"That's", </a:t>
            </a:r>
            <a:r>
              <a:rPr lang="en-US" sz="2400" b="1" dirty="0">
                <a:solidFill>
                  <a:srgbClr val="7030A0"/>
                </a:solidFill>
              </a:rPr>
              <a:t>result["city"] </a:t>
            </a:r>
            <a:r>
              <a:rPr lang="en-US" sz="2400" b="1" dirty="0">
                <a:solidFill>
                  <a:srgbClr val="FF0000"/>
                </a:solidFill>
              </a:rPr>
              <a:t>+ ",", </a:t>
            </a:r>
            <a:r>
              <a:rPr lang="en-US" sz="2400" b="1" dirty="0">
                <a:solidFill>
                  <a:srgbClr val="7030A0"/>
                </a:solidFill>
              </a:rPr>
              <a:t>result["state"]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</a:t>
            </a:r>
            <a:r>
              <a:rPr lang="en-US" sz="2400" b="1" dirty="0" err="1">
                <a:solidFill>
                  <a:srgbClr val="FF0000"/>
                </a:solidFill>
              </a:rPr>
              <a:t>Lat</a:t>
            </a:r>
            <a:r>
              <a:rPr lang="en-US" sz="2400" b="1" dirty="0">
                <a:solidFill>
                  <a:srgbClr val="FF0000"/>
                </a:solidFill>
              </a:rPr>
              <a:t>:", </a:t>
            </a:r>
            <a:r>
              <a:rPr lang="en-US" sz="2400" b="1" dirty="0">
                <a:solidFill>
                  <a:srgbClr val="7030A0"/>
                </a:solidFill>
              </a:rPr>
              <a:t>result["latitude"], </a:t>
            </a:r>
            <a:r>
              <a:rPr lang="en-US" sz="2400" b="1" dirty="0">
                <a:solidFill>
                  <a:srgbClr val="FF0000"/>
                </a:solidFill>
              </a:rPr>
              <a:t>"Lon:", </a:t>
            </a:r>
            <a:r>
              <a:rPr lang="en-US" sz="2400" b="1" dirty="0">
                <a:solidFill>
                  <a:srgbClr val="7030A0"/>
                </a:solidFill>
              </a:rPr>
              <a:t>result["longitude"]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"Not a valid US Zip code!"</a:t>
            </a:r>
          </a:p>
        </p:txBody>
      </p:sp>
    </p:spTree>
    <p:extLst>
      <p:ext uri="{BB962C8B-B14F-4D97-AF65-F5344CB8AC3E}">
        <p14:creationId xmlns:p14="http://schemas.microsoft.com/office/powerpoint/2010/main" val="32298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Market </a:t>
            </a:r>
            <a:r>
              <a:rPr lang="en-US" dirty="0" err="1" smtClean="0"/>
              <a:t>pt</a:t>
            </a:r>
            <a:r>
              <a:rPr lang="en-US" dirty="0" smtClean="0"/>
              <a:t> 1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find_zip_info</a:t>
            </a:r>
            <a:r>
              <a:rPr lang="en-US" dirty="0" smtClean="0"/>
              <a:t> to write a program that produces valid URLs for the Boston Market Mobile page Location Finder. Test your URLs!</a:t>
            </a:r>
          </a:p>
          <a:p>
            <a:endParaRPr lang="en-US" dirty="0" smtClean="0"/>
          </a:p>
          <a:p>
            <a:r>
              <a:rPr lang="en-US" dirty="0" smtClean="0"/>
              <a:t>HINT: You need a space between </a:t>
            </a:r>
            <a:r>
              <a:rPr lang="en-US" dirty="0" err="1" smtClean="0"/>
              <a:t>lat</a:t>
            </a:r>
            <a:r>
              <a:rPr lang="en-US" dirty="0" smtClean="0"/>
              <a:t> and long!</a:t>
            </a:r>
            <a:endParaRPr lang="en-US" dirty="0"/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Please enter a zip code: 47403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http://m.bostonmarket.com/boston-market/locations?q=39.121719 -</a:t>
            </a:r>
            <a:r>
              <a:rPr lang="en-US" sz="1500" b="1" dirty="0" smtClean="0">
                <a:solidFill>
                  <a:srgbClr val="00B050"/>
                </a:solidFill>
              </a:rPr>
              <a:t>86.57409&amp;type=manual</a:t>
            </a:r>
          </a:p>
          <a:p>
            <a:pPr marL="118872" indent="0">
              <a:buNone/>
            </a:pPr>
            <a:endParaRPr lang="en-US" sz="15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500" b="1" dirty="0" smtClean="0">
                <a:solidFill>
                  <a:srgbClr val="00B050"/>
                </a:solidFill>
              </a:rPr>
              <a:t>&gt;&gt;&gt; </a:t>
            </a:r>
            <a:endParaRPr lang="en-US" sz="15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Please enter a zip code: 90210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00B050"/>
                </a:solidFill>
              </a:rPr>
              <a:t>http://m.bostonmarket.com/boston-market/locations?q=34.088808 -118.40612&amp;type=manual</a:t>
            </a:r>
          </a:p>
        </p:txBody>
      </p:sp>
    </p:spTree>
    <p:extLst>
      <p:ext uri="{BB962C8B-B14F-4D97-AF65-F5344CB8AC3E}">
        <p14:creationId xmlns:p14="http://schemas.microsoft.com/office/powerpoint/2010/main" val="26138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Market </a:t>
            </a:r>
            <a:r>
              <a:rPr lang="en-US" dirty="0" err="1" smtClean="0"/>
              <a:t>pt</a:t>
            </a:r>
            <a:r>
              <a:rPr lang="en-US" dirty="0" smtClean="0"/>
              <a:t> 1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import </a:t>
            </a:r>
            <a:r>
              <a:rPr lang="en-US" sz="1500" b="1" dirty="0" err="1">
                <a:solidFill>
                  <a:srgbClr val="FF0000"/>
                </a:solidFill>
              </a:rPr>
              <a:t>urllib</a:t>
            </a:r>
            <a:r>
              <a:rPr lang="en-US" sz="1500" b="1" dirty="0">
                <a:solidFill>
                  <a:srgbClr val="FF0000"/>
                </a:solidFill>
              </a:rPr>
              <a:t>, csv</a:t>
            </a:r>
          </a:p>
          <a:p>
            <a:pPr marL="118872" indent="0">
              <a:buNone/>
            </a:pPr>
            <a:endParaRPr lang="en-US" sz="1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500" b="1" dirty="0" err="1">
                <a:solidFill>
                  <a:srgbClr val="FF0000"/>
                </a:solidFill>
              </a:rPr>
              <a:t>def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b="1" dirty="0" err="1">
                <a:solidFill>
                  <a:srgbClr val="FF0000"/>
                </a:solidFill>
              </a:rPr>
              <a:t>find_zip_info</a:t>
            </a:r>
            <a:r>
              <a:rPr lang="en-US" sz="1500" b="1" dirty="0">
                <a:solidFill>
                  <a:srgbClr val="FF0000"/>
                </a:solidFill>
              </a:rPr>
              <a:t>(code):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</a:t>
            </a:r>
            <a:r>
              <a:rPr lang="en-US" sz="1500" b="1" dirty="0" err="1">
                <a:solidFill>
                  <a:srgbClr val="FF0000"/>
                </a:solidFill>
              </a:rPr>
              <a:t>zip_codes</a:t>
            </a:r>
            <a:r>
              <a:rPr lang="en-US" sz="1500" b="1" dirty="0">
                <a:solidFill>
                  <a:srgbClr val="FF0000"/>
                </a:solidFill>
              </a:rPr>
              <a:t> = open("zipcode.csv", "r")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read = </a:t>
            </a:r>
            <a:r>
              <a:rPr lang="en-US" sz="1500" b="1" dirty="0" err="1">
                <a:solidFill>
                  <a:srgbClr val="FF0000"/>
                </a:solidFill>
              </a:rPr>
              <a:t>csv.DictReader</a:t>
            </a:r>
            <a:r>
              <a:rPr lang="en-US" sz="1500" b="1" dirty="0">
                <a:solidFill>
                  <a:srgbClr val="FF0000"/>
                </a:solidFill>
              </a:rPr>
              <a:t>(</a:t>
            </a:r>
            <a:r>
              <a:rPr lang="en-US" sz="1500" b="1" dirty="0" err="1">
                <a:solidFill>
                  <a:srgbClr val="FF0000"/>
                </a:solidFill>
              </a:rPr>
              <a:t>zip_codes</a:t>
            </a:r>
            <a:r>
              <a:rPr lang="en-US" sz="15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sz="1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for item in read: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    if item["zip"] == code: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        </a:t>
            </a:r>
            <a:r>
              <a:rPr lang="en-US" sz="1500" b="1" dirty="0" err="1">
                <a:solidFill>
                  <a:srgbClr val="FF0000"/>
                </a:solidFill>
              </a:rPr>
              <a:t>zip_codes.close</a:t>
            </a:r>
            <a:r>
              <a:rPr lang="en-US" sz="15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        return item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</a:t>
            </a:r>
            <a:r>
              <a:rPr lang="en-US" sz="1500" b="1" dirty="0" err="1">
                <a:solidFill>
                  <a:srgbClr val="FF0000"/>
                </a:solidFill>
              </a:rPr>
              <a:t>zip_codes.close</a:t>
            </a:r>
            <a:r>
              <a:rPr lang="en-US" sz="15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return False</a:t>
            </a:r>
          </a:p>
          <a:p>
            <a:pPr marL="118872" indent="0">
              <a:buNone/>
            </a:pPr>
            <a:endParaRPr lang="en-US" sz="1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result = </a:t>
            </a:r>
            <a:r>
              <a:rPr lang="en-US" sz="1500" b="1" dirty="0" err="1">
                <a:solidFill>
                  <a:srgbClr val="FF0000"/>
                </a:solidFill>
              </a:rPr>
              <a:t>find_zip_info</a:t>
            </a:r>
            <a:r>
              <a:rPr lang="en-US" sz="1500" b="1" dirty="0">
                <a:solidFill>
                  <a:srgbClr val="FF0000"/>
                </a:solidFill>
              </a:rPr>
              <a:t>(</a:t>
            </a:r>
            <a:r>
              <a:rPr lang="en-US" sz="1500" b="1" dirty="0" err="1">
                <a:solidFill>
                  <a:srgbClr val="FF0000"/>
                </a:solidFill>
              </a:rPr>
              <a:t>raw_input</a:t>
            </a:r>
            <a:r>
              <a:rPr lang="en-US" sz="1500" b="1" dirty="0">
                <a:solidFill>
                  <a:srgbClr val="FF0000"/>
                </a:solidFill>
              </a:rPr>
              <a:t>("Please enter a zip code: "))</a:t>
            </a:r>
          </a:p>
          <a:p>
            <a:pPr marL="118872" indent="0">
              <a:buNone/>
            </a:pPr>
            <a:endParaRPr lang="en-US" sz="15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if result: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</a:t>
            </a:r>
            <a:r>
              <a:rPr lang="en-US" sz="1500" b="1" dirty="0" err="1">
                <a:solidFill>
                  <a:srgbClr val="7030A0"/>
                </a:solidFill>
              </a:rPr>
              <a:t>baseurl</a:t>
            </a:r>
            <a:r>
              <a:rPr lang="en-US" sz="1500" b="1" dirty="0">
                <a:solidFill>
                  <a:srgbClr val="7030A0"/>
                </a:solidFill>
              </a:rPr>
              <a:t> = "http://m.bostonmarket.com/</a:t>
            </a:r>
            <a:r>
              <a:rPr lang="en-US" sz="1500" b="1" dirty="0" err="1">
                <a:solidFill>
                  <a:srgbClr val="7030A0"/>
                </a:solidFill>
              </a:rPr>
              <a:t>boston</a:t>
            </a:r>
            <a:r>
              <a:rPr lang="en-US" sz="1500" b="1" dirty="0">
                <a:solidFill>
                  <a:srgbClr val="7030A0"/>
                </a:solidFill>
              </a:rPr>
              <a:t>-market/</a:t>
            </a:r>
            <a:r>
              <a:rPr lang="en-US" sz="1500" b="1" dirty="0" err="1">
                <a:solidFill>
                  <a:srgbClr val="7030A0"/>
                </a:solidFill>
              </a:rPr>
              <a:t>locations?q</a:t>
            </a:r>
            <a:r>
              <a:rPr lang="en-US" sz="1500" b="1" dirty="0">
                <a:solidFill>
                  <a:srgbClr val="7030A0"/>
                </a:solidFill>
              </a:rPr>
              <a:t>={0}&amp;type=manual"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    </a:t>
            </a:r>
            <a:r>
              <a:rPr lang="en-US" sz="1500" b="1" dirty="0" err="1">
                <a:solidFill>
                  <a:srgbClr val="7030A0"/>
                </a:solidFill>
              </a:rPr>
              <a:t>url</a:t>
            </a:r>
            <a:r>
              <a:rPr lang="en-US" sz="1500" b="1" dirty="0">
                <a:solidFill>
                  <a:srgbClr val="7030A0"/>
                </a:solidFill>
              </a:rPr>
              <a:t> = </a:t>
            </a:r>
            <a:r>
              <a:rPr lang="en-US" sz="1500" b="1" dirty="0" err="1">
                <a:solidFill>
                  <a:srgbClr val="7030A0"/>
                </a:solidFill>
              </a:rPr>
              <a:t>baseurl.format</a:t>
            </a:r>
            <a:r>
              <a:rPr lang="en-US" sz="1500" b="1" dirty="0">
                <a:solidFill>
                  <a:srgbClr val="7030A0"/>
                </a:solidFill>
              </a:rPr>
              <a:t>(result["latitude"] + " " + result["longitude"])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    print </a:t>
            </a:r>
            <a:r>
              <a:rPr lang="en-US" sz="1500" b="1" dirty="0" err="1">
                <a:solidFill>
                  <a:srgbClr val="7030A0"/>
                </a:solidFill>
              </a:rPr>
              <a:t>url</a:t>
            </a:r>
            <a:endParaRPr lang="en-US" sz="1500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    print "Not a valid US Zip code!"</a:t>
            </a:r>
          </a:p>
        </p:txBody>
      </p:sp>
    </p:spTree>
    <p:extLst>
      <p:ext uri="{BB962C8B-B14F-4D97-AF65-F5344CB8AC3E}">
        <p14:creationId xmlns:p14="http://schemas.microsoft.com/office/powerpoint/2010/main" val="3809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Market </a:t>
            </a:r>
            <a:r>
              <a:rPr lang="en-US" dirty="0" err="1" smtClean="0"/>
              <a:t>pt</a:t>
            </a:r>
            <a:r>
              <a:rPr lang="en-US" dirty="0" smtClean="0"/>
              <a:t> 2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 your solution to </a:t>
            </a:r>
            <a:r>
              <a:rPr lang="en-US" dirty="0" err="1" smtClean="0"/>
              <a:t>pt</a:t>
            </a:r>
            <a:r>
              <a:rPr lang="en-US" dirty="0" smtClean="0"/>
              <a:t> 1 to retrieve information from the Boston Market mobile app about locations near a given Zip code: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Please enter a zip code: 47401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Retrieved from: </a:t>
            </a:r>
            <a:r>
              <a:rPr lang="en-US" sz="2200" b="1" dirty="0">
                <a:solidFill>
                  <a:srgbClr val="00B050"/>
                </a:solidFill>
              </a:rPr>
              <a:t>http://m.bostonmarket.com/boston-market/locations?q=39.131576 -86.49743&amp;type=manual 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Location Info:</a:t>
            </a:r>
          </a:p>
          <a:p>
            <a:pPr marL="118872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South Us 31                   40.7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Georgetown Road               51.9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E. Washington St.             51.9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W. 86th St                    56.5 miles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Shadeland</a:t>
            </a:r>
            <a:r>
              <a:rPr lang="en-US" b="1" dirty="0">
                <a:solidFill>
                  <a:srgbClr val="00B050"/>
                </a:solidFill>
              </a:rPr>
              <a:t> Avenue              57.8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Madison Rd, </a:t>
            </a:r>
            <a:r>
              <a:rPr lang="en-US" b="1" dirty="0" err="1">
                <a:solidFill>
                  <a:srgbClr val="00B050"/>
                </a:solidFill>
              </a:rPr>
              <a:t>Ste</a:t>
            </a:r>
            <a:r>
              <a:rPr lang="en-US" b="1" dirty="0">
                <a:solidFill>
                  <a:srgbClr val="00B050"/>
                </a:solidFill>
              </a:rPr>
              <a:t> A-1            110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Fields </a:t>
            </a:r>
            <a:r>
              <a:rPr lang="en-US" b="1" dirty="0" err="1">
                <a:solidFill>
                  <a:srgbClr val="00B050"/>
                </a:solidFill>
              </a:rPr>
              <a:t>Ertel</a:t>
            </a:r>
            <a:r>
              <a:rPr lang="en-US" b="1" dirty="0">
                <a:solidFill>
                  <a:srgbClr val="00B050"/>
                </a:solidFill>
              </a:rPr>
              <a:t> Rd.             118.1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Calumet Ave.                 176.6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S Halsted St.                178.6 miles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00B050"/>
                </a:solidFill>
              </a:rPr>
              <a:t>S. Cicero Avenue               186 miles</a:t>
            </a:r>
          </a:p>
        </p:txBody>
      </p:sp>
    </p:spTree>
    <p:extLst>
      <p:ext uri="{BB962C8B-B14F-4D97-AF65-F5344CB8AC3E}">
        <p14:creationId xmlns:p14="http://schemas.microsoft.com/office/powerpoint/2010/main" val="2198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Market </a:t>
            </a:r>
            <a:r>
              <a:rPr lang="en-US" dirty="0" err="1" smtClean="0"/>
              <a:t>pt</a:t>
            </a:r>
            <a:r>
              <a:rPr lang="en-US" dirty="0" smtClean="0"/>
              <a:t> 2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5105400" cy="5257799"/>
          </a:xfrm>
        </p:spPr>
        <p:txBody>
          <a:bodyPr>
            <a:normAutofit fontScale="40000" lnSpcReduction="20000"/>
          </a:bodyPr>
          <a:lstStyle/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urllib</a:t>
            </a:r>
            <a:r>
              <a:rPr lang="en-US" b="1" dirty="0">
                <a:solidFill>
                  <a:srgbClr val="FF0000"/>
                </a:solidFill>
              </a:rPr>
              <a:t>, csv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find_zip_info</a:t>
            </a:r>
            <a:r>
              <a:rPr lang="en-US" b="1" dirty="0">
                <a:solidFill>
                  <a:srgbClr val="FF0000"/>
                </a:solidFill>
              </a:rPr>
              <a:t>(code):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zip_codes</a:t>
            </a:r>
            <a:r>
              <a:rPr lang="en-US" b="1" dirty="0">
                <a:solidFill>
                  <a:srgbClr val="FF0000"/>
                </a:solidFill>
              </a:rPr>
              <a:t> = open("zipcode.csv", "r")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read = </a:t>
            </a:r>
            <a:r>
              <a:rPr lang="en-US" b="1" dirty="0" err="1">
                <a:solidFill>
                  <a:srgbClr val="FF0000"/>
                </a:solidFill>
              </a:rPr>
              <a:t>csv.DictReader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zip_codes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for item in read: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item["zip"] == code: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</a:t>
            </a:r>
            <a:r>
              <a:rPr lang="en-US" b="1" dirty="0" err="1">
                <a:solidFill>
                  <a:srgbClr val="FF0000"/>
                </a:solidFill>
              </a:rPr>
              <a:t>zip_codes.close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return item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zip_codes.close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return False</a:t>
            </a:r>
          </a:p>
          <a:p>
            <a:pPr marL="118872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def</a:t>
            </a:r>
            <a:r>
              <a:rPr lang="en-US" b="1" dirty="0">
                <a:solidFill>
                  <a:srgbClr val="7030A0"/>
                </a:solidFill>
              </a:rPr>
              <a:t> locations(</a:t>
            </a:r>
            <a:r>
              <a:rPr lang="en-US" b="1" dirty="0" err="1">
                <a:solidFill>
                  <a:srgbClr val="7030A0"/>
                </a:solidFill>
              </a:rPr>
              <a:t>b_url</a:t>
            </a:r>
            <a:r>
              <a:rPr lang="en-US" b="1" dirty="0">
                <a:solidFill>
                  <a:srgbClr val="7030A0"/>
                </a:solidFill>
              </a:rPr>
              <a:t>):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  <a:r>
              <a:rPr lang="en-US" b="1" dirty="0" err="1">
                <a:solidFill>
                  <a:srgbClr val="7030A0"/>
                </a:solidFill>
              </a:rPr>
              <a:t>web_page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urllib.urlopen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b_url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lines = </a:t>
            </a:r>
            <a:r>
              <a:rPr lang="en-US" b="1" dirty="0" err="1">
                <a:solidFill>
                  <a:srgbClr val="7030A0"/>
                </a:solidFill>
              </a:rPr>
              <a:t>web_page.readlines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  <a:r>
              <a:rPr lang="en-US" b="1" dirty="0" err="1">
                <a:solidFill>
                  <a:srgbClr val="7030A0"/>
                </a:solidFill>
              </a:rPr>
              <a:t>web_page.close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print "Location Info:\n"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for line in lines: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parts = </a:t>
            </a:r>
            <a:r>
              <a:rPr lang="en-US" b="1" dirty="0" err="1">
                <a:solidFill>
                  <a:srgbClr val="7030A0"/>
                </a:solidFill>
              </a:rPr>
              <a:t>line.decode</a:t>
            </a:r>
            <a:r>
              <a:rPr lang="en-US" b="1" dirty="0">
                <a:solidFill>
                  <a:srgbClr val="7030A0"/>
                </a:solidFill>
              </a:rPr>
              <a:t>("utf-8").replace("&gt;", "&lt;").split("&lt;")</a:t>
            </a:r>
          </a:p>
          <a:p>
            <a:pPr marL="118872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for item in parts: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if "Boston Market - " in item and "title" in item: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print </a:t>
            </a:r>
            <a:r>
              <a:rPr lang="en-US" b="1" dirty="0" err="1">
                <a:solidFill>
                  <a:srgbClr val="7030A0"/>
                </a:solidFill>
              </a:rPr>
              <a:t>item.split</a:t>
            </a:r>
            <a:r>
              <a:rPr lang="en-US" b="1" dirty="0">
                <a:solidFill>
                  <a:srgbClr val="7030A0"/>
                </a:solidFill>
              </a:rPr>
              <a:t>("Boston Market - ")[1].replace("\"", ""), "\t\t",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</a:t>
            </a:r>
            <a:r>
              <a:rPr lang="en-US" b="1" dirty="0" err="1">
                <a:solidFill>
                  <a:srgbClr val="7030A0"/>
                </a:solidFill>
              </a:rPr>
              <a:t>elif</a:t>
            </a:r>
            <a:r>
              <a:rPr lang="en-US" b="1" dirty="0">
                <a:solidFill>
                  <a:srgbClr val="7030A0"/>
                </a:solidFill>
              </a:rPr>
              <a:t> "miles" in item: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print </a:t>
            </a:r>
            <a:r>
              <a:rPr lang="en-US" b="1" dirty="0" smtClean="0">
                <a:solidFill>
                  <a:srgbClr val="7030A0"/>
                </a:solidFill>
              </a:rPr>
              <a:t>item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0400" y="1752600"/>
            <a:ext cx="5715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87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result </a:t>
            </a:r>
            <a:r>
              <a:rPr lang="en-US" sz="1400" b="1" dirty="0">
                <a:solidFill>
                  <a:srgbClr val="FF0000"/>
                </a:solidFill>
              </a:rPr>
              <a:t>= </a:t>
            </a:r>
            <a:r>
              <a:rPr lang="en-US" sz="1400" b="1" dirty="0" err="1">
                <a:solidFill>
                  <a:srgbClr val="FF0000"/>
                </a:solidFill>
              </a:rPr>
              <a:t>find_zip_info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raw_input</a:t>
            </a:r>
            <a:r>
              <a:rPr lang="en-US" sz="1400" b="1" dirty="0">
                <a:solidFill>
                  <a:srgbClr val="FF0000"/>
                </a:solidFill>
              </a:rPr>
              <a:t>("Please enter a zip code: "))</a:t>
            </a:r>
          </a:p>
          <a:p>
            <a:pPr marL="118872" indent="0">
              <a:buNone/>
            </a:pPr>
            <a:endParaRPr lang="en-US" sz="1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if result:</a:t>
            </a:r>
          </a:p>
          <a:p>
            <a:pPr marL="11887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</a:rPr>
              <a:t>baseurl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050" b="1" dirty="0" smtClean="0">
                <a:solidFill>
                  <a:srgbClr val="FF0000"/>
                </a:solidFill>
              </a:rPr>
              <a:t>"http://m.bostonmarket.com/</a:t>
            </a:r>
            <a:r>
              <a:rPr lang="en-US" sz="1050" b="1" dirty="0" err="1" smtClean="0">
                <a:solidFill>
                  <a:srgbClr val="FF0000"/>
                </a:solidFill>
              </a:rPr>
              <a:t>boston</a:t>
            </a:r>
            <a:r>
              <a:rPr lang="en-US" sz="1050" b="1" dirty="0" smtClean="0">
                <a:solidFill>
                  <a:srgbClr val="FF0000"/>
                </a:solidFill>
              </a:rPr>
              <a:t>-market/</a:t>
            </a:r>
            <a:r>
              <a:rPr lang="en-US" sz="1050" b="1" dirty="0" err="1" smtClean="0">
                <a:solidFill>
                  <a:srgbClr val="FF0000"/>
                </a:solidFill>
              </a:rPr>
              <a:t>locations?q</a:t>
            </a:r>
            <a:r>
              <a:rPr lang="en-US" sz="1050" b="1" dirty="0" smtClean="0">
                <a:solidFill>
                  <a:srgbClr val="FF0000"/>
                </a:solidFill>
              </a:rPr>
              <a:t>={0}&amp;type=manual"</a:t>
            </a:r>
          </a:p>
          <a:p>
            <a:pPr marL="11887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</a:t>
            </a:r>
            <a:r>
              <a:rPr lang="en-US" sz="1400" b="1" dirty="0" err="1" smtClean="0">
                <a:solidFill>
                  <a:srgbClr val="FF0000"/>
                </a:solidFill>
              </a:rPr>
              <a:t>url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baseurl.format</a:t>
            </a:r>
            <a:r>
              <a:rPr lang="en-US" sz="1400" b="1" dirty="0" smtClean="0">
                <a:solidFill>
                  <a:srgbClr val="FF0000"/>
                </a:solidFill>
              </a:rPr>
              <a:t>(result["latitude"] + " " + result["longitude"])</a:t>
            </a:r>
          </a:p>
          <a:p>
            <a:pPr marL="118872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FF0000"/>
                </a:solidFill>
              </a:rPr>
              <a:t>print "Retrieved from:", </a:t>
            </a:r>
            <a:r>
              <a:rPr lang="en-US" sz="1400" b="1" dirty="0" err="1">
                <a:solidFill>
                  <a:srgbClr val="FF0000"/>
                </a:solidFill>
              </a:rPr>
              <a:t>url</a:t>
            </a:r>
            <a:r>
              <a:rPr lang="en-US" sz="1400" b="1" dirty="0">
                <a:solidFill>
                  <a:srgbClr val="FF0000"/>
                </a:solidFill>
              </a:rPr>
              <a:t>, "\n"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</a:t>
            </a:r>
            <a:r>
              <a:rPr lang="en-US" sz="1400" b="1" dirty="0">
                <a:solidFill>
                  <a:srgbClr val="7030A0"/>
                </a:solidFill>
              </a:rPr>
              <a:t>locations(</a:t>
            </a:r>
            <a:r>
              <a:rPr lang="en-US" sz="1400" b="1" dirty="0" err="1">
                <a:solidFill>
                  <a:srgbClr val="7030A0"/>
                </a:solidFill>
              </a:rPr>
              <a:t>url</a:t>
            </a:r>
            <a:r>
              <a:rPr lang="en-US" sz="1400" b="1" dirty="0">
                <a:solidFill>
                  <a:srgbClr val="7030A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  print "Not a valid US Zip code!"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87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CGI</a:t>
            </a:r>
            <a:r>
              <a:rPr lang="en-US" dirty="0" smtClean="0"/>
              <a:t> – </a:t>
            </a:r>
            <a:r>
              <a:rPr lang="en-US" b="1" dirty="0" smtClean="0">
                <a:solidFill>
                  <a:srgbClr val="7030A0"/>
                </a:solidFill>
              </a:rPr>
              <a:t>C</a:t>
            </a:r>
            <a:r>
              <a:rPr lang="en-US" dirty="0" smtClean="0"/>
              <a:t>ommon </a:t>
            </a:r>
            <a:r>
              <a:rPr lang="en-US" b="1" dirty="0" smtClean="0">
                <a:solidFill>
                  <a:srgbClr val="7030A0"/>
                </a:solidFill>
              </a:rPr>
              <a:t>G</a:t>
            </a:r>
            <a:r>
              <a:rPr lang="en-US" dirty="0" smtClean="0"/>
              <a:t>ateway </a:t>
            </a:r>
            <a:r>
              <a:rPr lang="en-US" b="1" dirty="0" smtClean="0">
                <a:solidFill>
                  <a:srgbClr val="7030A0"/>
                </a:solidFill>
              </a:rPr>
              <a:t>I</a:t>
            </a:r>
            <a:r>
              <a:rPr lang="en-US" dirty="0" smtClean="0"/>
              <a:t>nterface</a:t>
            </a:r>
          </a:p>
          <a:p>
            <a:endParaRPr lang="en-US" dirty="0" smtClean="0"/>
          </a:p>
          <a:p>
            <a:r>
              <a:rPr lang="en-US" dirty="0" smtClean="0"/>
              <a:t>Standard way for a web server to pass a user’s request to an application and receive data back to forward to the user</a:t>
            </a:r>
          </a:p>
          <a:p>
            <a:pPr lvl="1"/>
            <a:r>
              <a:rPr lang="en-US" dirty="0" smtClean="0"/>
              <a:t>Requested as a URL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Takes arguments like a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 a proper URL and connect</a:t>
            </a:r>
          </a:p>
          <a:p>
            <a:endParaRPr lang="en-US" dirty="0" smtClean="0"/>
          </a:p>
          <a:p>
            <a:r>
              <a:rPr lang="en-US" dirty="0" smtClean="0"/>
              <a:t>General form is:</a:t>
            </a:r>
          </a:p>
          <a:p>
            <a:pPr lvl="1"/>
            <a:r>
              <a:rPr lang="en-US" sz="2400" dirty="0" smtClean="0"/>
              <a:t>URLtoCGI?</a:t>
            </a:r>
            <a:r>
              <a:rPr lang="en-US" sz="2400" dirty="0" smtClean="0">
                <a:solidFill>
                  <a:srgbClr val="FF0000"/>
                </a:solidFill>
              </a:rPr>
              <a:t>arg1=value1</a:t>
            </a:r>
            <a:r>
              <a:rPr lang="en-US" sz="2400" dirty="0" smtClean="0"/>
              <a:t>&amp;</a:t>
            </a:r>
            <a:r>
              <a:rPr lang="en-US" sz="2400" dirty="0" smtClean="0">
                <a:solidFill>
                  <a:srgbClr val="00B050"/>
                </a:solidFill>
              </a:rPr>
              <a:t>arg2=value2</a:t>
            </a:r>
            <a:r>
              <a:rPr lang="en-US" sz="2400" dirty="0" smtClean="0"/>
              <a:t>&amp;</a:t>
            </a:r>
            <a:r>
              <a:rPr lang="en-US" sz="2400" dirty="0" smtClean="0">
                <a:solidFill>
                  <a:srgbClr val="0070C0"/>
                </a:solidFill>
              </a:rPr>
              <a:t>arg3=value3</a:t>
            </a:r>
          </a:p>
          <a:p>
            <a:endParaRPr lang="en-US" dirty="0" smtClean="0"/>
          </a:p>
          <a:p>
            <a:r>
              <a:rPr lang="en-US" dirty="0" smtClean="0"/>
              <a:t>These both involve CGI!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finance.yahoo.com/q?</a:t>
            </a:r>
            <a:r>
              <a:rPr lang="en-US" dirty="0" smtClean="0">
                <a:solidFill>
                  <a:srgbClr val="FF0000"/>
                </a:solidFill>
              </a:rPr>
              <a:t>s=GOOG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smtClean="0"/>
              <a:t>quote.yahoo.com/d/quotes.csv?</a:t>
            </a:r>
            <a:r>
              <a:rPr lang="en-US" dirty="0" smtClean="0">
                <a:solidFill>
                  <a:srgbClr val="FF0000"/>
                </a:solidFill>
              </a:rPr>
              <a:t>s=GOOG</a:t>
            </a: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f=sl1d1t1c1ohgvj1pp2owern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dirty="0">
                <a:solidFill>
                  <a:srgbClr val="0070C0"/>
                </a:solidFill>
              </a:rPr>
              <a:t>=.</a:t>
            </a:r>
            <a:r>
              <a:rPr lang="en-US" dirty="0" smtClean="0">
                <a:solidFill>
                  <a:srgbClr val="0070C0"/>
                </a:solidFill>
              </a:rPr>
              <a:t>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Calling CGI is like calling a function with arguments: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using string manipulation, we can automate access to this application.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77262" cy="186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5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Restaurant locator: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www.bostonmarket.com/locations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www.bostonmarket.com/locations?page=locator</a:t>
            </a:r>
            <a:r>
              <a:rPr lang="en-US" sz="4400" dirty="0" smtClean="0">
                <a:solidFill>
                  <a:srgbClr val="FF0000"/>
                </a:solidFill>
                <a:hlinkClick r:id="rId3"/>
              </a:rPr>
              <a:t>&amp;state=IN</a:t>
            </a:r>
            <a:endParaRPr lang="en-US" sz="44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www.bostonmarket.com/locations?page=locator&amp;state=IN</a:t>
            </a:r>
            <a:r>
              <a:rPr lang="en-US" sz="4000" dirty="0" smtClean="0">
                <a:hlinkClick r:id="rId4"/>
              </a:rPr>
              <a:t>&amp;city=Indianapolis</a:t>
            </a:r>
            <a:endParaRPr lang="en-US" sz="4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5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75191"/>
            <a:ext cx="89916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These sites don’t give us direct access to their data. (Check the Page Source!)</a:t>
            </a:r>
          </a:p>
          <a:p>
            <a:endParaRPr lang="en-US" dirty="0"/>
          </a:p>
          <a:p>
            <a:r>
              <a:rPr lang="en-US" dirty="0" smtClean="0"/>
              <a:t>But this one does:</a:t>
            </a:r>
          </a:p>
          <a:p>
            <a:pPr lvl="1"/>
            <a:r>
              <a:rPr lang="en-US" dirty="0">
                <a:hlinkClick r:id="rId2"/>
              </a:rPr>
              <a:t>http://m.bostonmarket.com/boston-market/find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There’s a problem… This is what we get for 47408:</a:t>
            </a:r>
          </a:p>
          <a:p>
            <a:pPr lvl="1"/>
            <a:r>
              <a:rPr lang="en-US" sz="1600" dirty="0"/>
              <a:t>http://m.bostonmarket.com/boston-market/locations?</a:t>
            </a:r>
            <a:r>
              <a:rPr lang="en-US" sz="1600" dirty="0">
                <a:solidFill>
                  <a:srgbClr val="FF0000"/>
                </a:solidFill>
              </a:rPr>
              <a:t>q=39.2053078 -</a:t>
            </a:r>
            <a:r>
              <a:rPr lang="en-US" sz="1600" dirty="0" smtClean="0">
                <a:solidFill>
                  <a:srgbClr val="FF0000"/>
                </a:solidFill>
              </a:rPr>
              <a:t>86.4794359&amp;type=manual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6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need to be able to convert from a ZIP code to latitude and longitude</a:t>
            </a:r>
          </a:p>
          <a:p>
            <a:endParaRPr lang="en-US" dirty="0"/>
          </a:p>
          <a:p>
            <a:r>
              <a:rPr lang="en-US" dirty="0" smtClean="0"/>
              <a:t>Download “zipcode.csv” from </a:t>
            </a:r>
            <a:r>
              <a:rPr lang="en-US" dirty="0" err="1" smtClean="0"/>
              <a:t>Oncourse</a:t>
            </a:r>
            <a:r>
              <a:rPr lang="en-US" dirty="0" smtClean="0"/>
              <a:t>/Sample Code</a:t>
            </a:r>
          </a:p>
          <a:p>
            <a:endParaRPr lang="en-US" dirty="0"/>
          </a:p>
          <a:p>
            <a:r>
              <a:rPr lang="en-US" dirty="0" smtClean="0"/>
              <a:t>It contains a US database of Zip codes, cities, and </a:t>
            </a:r>
            <a:r>
              <a:rPr lang="en-US" dirty="0" err="1" smtClean="0"/>
              <a:t>lat</a:t>
            </a:r>
            <a:r>
              <a:rPr lang="en-US" dirty="0" smtClean="0"/>
              <a:t>/long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to L/L (Group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function called </a:t>
            </a:r>
            <a:r>
              <a:rPr lang="en-US" dirty="0" err="1" smtClean="0">
                <a:solidFill>
                  <a:srgbClr val="FF0000"/>
                </a:solidFill>
              </a:rPr>
              <a:t>find_zip_info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takes a string,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 smtClean="0"/>
              <a:t>, and pulls the information for that zip code from the </a:t>
            </a:r>
            <a:r>
              <a:rPr lang="en-US" dirty="0" smtClean="0">
                <a:solidFill>
                  <a:srgbClr val="7030A0"/>
                </a:solidFill>
              </a:rPr>
              <a:t>zipcode.csv</a:t>
            </a:r>
            <a:r>
              <a:rPr lang="en-US" dirty="0" smtClean="0"/>
              <a:t> file. </a:t>
            </a:r>
            <a:br>
              <a:rPr lang="en-US" dirty="0" smtClean="0"/>
            </a:br>
            <a:r>
              <a:rPr lang="en-US" b="1" dirty="0" smtClean="0"/>
              <a:t>Return</a:t>
            </a:r>
            <a:r>
              <a:rPr lang="en-US" dirty="0" smtClean="0"/>
              <a:t> the information. In main, ask the user for a zip code, then print out the relevant information. Handle errors correctly!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&gt;&gt;&gt;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Please enter a zip code: cat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Not a valid US Zip code!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&gt;&gt;&gt; </a:t>
            </a:r>
            <a:endParaRPr lang="en-US" sz="2400" b="1" dirty="0">
              <a:solidFill>
                <a:srgbClr val="00B05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Please enter a zip code: 47401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That's Bloomington, IN</a:t>
            </a:r>
          </a:p>
          <a:p>
            <a:pPr marL="118872" indent="0"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Lat</a:t>
            </a:r>
            <a:r>
              <a:rPr lang="en-US" sz="2400" b="1" dirty="0">
                <a:solidFill>
                  <a:srgbClr val="00B050"/>
                </a:solidFill>
              </a:rPr>
              <a:t>: 39.131576 Lon: -86.49743</a:t>
            </a:r>
          </a:p>
        </p:txBody>
      </p:sp>
    </p:spTree>
    <p:extLst>
      <p:ext uri="{BB962C8B-B14F-4D97-AF65-F5344CB8AC3E}">
        <p14:creationId xmlns:p14="http://schemas.microsoft.com/office/powerpoint/2010/main" val="6598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to L/L (Solution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csv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def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find_zip_info</a:t>
            </a:r>
            <a:r>
              <a:rPr lang="en-US" sz="2400" b="1" dirty="0">
                <a:solidFill>
                  <a:srgbClr val="FF0000"/>
                </a:solidFill>
              </a:rPr>
              <a:t>(code):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zip_codes</a:t>
            </a:r>
            <a:r>
              <a:rPr lang="en-US" sz="2400" b="1" dirty="0">
                <a:solidFill>
                  <a:srgbClr val="FF0000"/>
                </a:solidFill>
              </a:rPr>
              <a:t> = open("zipcode.csv", "r")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read = </a:t>
            </a:r>
            <a:r>
              <a:rPr lang="en-US" sz="2400" b="1" dirty="0" err="1">
                <a:solidFill>
                  <a:srgbClr val="FF0000"/>
                </a:solidFill>
              </a:rPr>
              <a:t>csv.reader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zip_codes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for row in read: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if row: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if row[0] == code: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    </a:t>
            </a:r>
            <a:r>
              <a:rPr lang="en-US" sz="2400" b="1" dirty="0" err="1">
                <a:solidFill>
                  <a:srgbClr val="FF0000"/>
                </a:solidFill>
              </a:rPr>
              <a:t>zip_codes.close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        return row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</a:rPr>
              <a:t>zip_codes.close</a:t>
            </a:r>
            <a:r>
              <a:rPr lang="en-US" sz="2400" b="1" dirty="0">
                <a:solidFill>
                  <a:srgbClr val="FF0000"/>
                </a:solidFill>
              </a:rPr>
              <a:t>()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return False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result = </a:t>
            </a:r>
            <a:r>
              <a:rPr lang="en-US" sz="2400" b="1" dirty="0" err="1">
                <a:solidFill>
                  <a:srgbClr val="FF0000"/>
                </a:solidFill>
              </a:rPr>
              <a:t>find_zip_info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raw_input</a:t>
            </a:r>
            <a:r>
              <a:rPr lang="en-US" sz="2400" b="1" dirty="0">
                <a:solidFill>
                  <a:srgbClr val="FF0000"/>
                </a:solidFill>
              </a:rPr>
              <a:t>("Please enter a zip code: "))</a:t>
            </a:r>
          </a:p>
          <a:p>
            <a:pPr marL="118872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if result: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"That's", result[1] + ",", result[2]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</a:t>
            </a:r>
            <a:r>
              <a:rPr lang="en-US" sz="2400" b="1" dirty="0" err="1">
                <a:solidFill>
                  <a:srgbClr val="FF0000"/>
                </a:solidFill>
              </a:rPr>
              <a:t>Lat</a:t>
            </a:r>
            <a:r>
              <a:rPr lang="en-US" sz="2400" b="1" dirty="0">
                <a:solidFill>
                  <a:srgbClr val="FF0000"/>
                </a:solidFill>
              </a:rPr>
              <a:t>:", result[3], "Lon:", result[4]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else:</a:t>
            </a:r>
          </a:p>
          <a:p>
            <a:pPr marL="118872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 print "Not a valid US Zip code!"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I211 – Information Infrastructure II&amp;quot;&quot;/&gt;&lt;property id=&quot;20307&quot; value=&quot;256&quot;/&gt;&lt;/object&gt;&lt;object type=&quot;3&quot; unique_id=&quot;10097&quot;&gt;&lt;property id=&quot;20148&quot; value=&quot;5&quot;/&gt;&lt;property id=&quot;20300&quot; value=&quot;Slide 15 - &amp;quot;Questions?&amp;quot;&quot;/&gt;&lt;property id=&quot;20307&quot; value=&quot;399&quot;/&gt;&lt;/object&gt;&lt;object type=&quot;3&quot; unique_id=&quot;10414&quot;&gt;&lt;property id=&quot;20148&quot; value=&quot;5&quot;/&gt;&lt;property id=&quot;20300&quot; value=&quot;Slide 2 - &amp;quot;Connecting to CGI&amp;quot;&quot;/&gt;&lt;property id=&quot;20307&quot; value=&quot;400&quot;/&gt;&lt;/object&gt;&lt;object type=&quot;3&quot; unique_id=&quot;10430&quot;&gt;&lt;property id=&quot;20148&quot; value=&quot;5&quot;/&gt;&lt;property id=&quot;20300&quot; value=&quot;Slide 3 - &amp;quot;Connecting to CGI&amp;quot;&quot;/&gt;&lt;property id=&quot;20307&quot; value=&quot;401&quot;/&gt;&lt;/object&gt;&lt;object type=&quot;3&quot; unique_id=&quot;10449&quot;&gt;&lt;property id=&quot;20148&quot; value=&quot;5&quot;/&gt;&lt;property id=&quot;20300&quot; value=&quot;Slide 4 - &amp;quot;Connecting to CGI&amp;quot;&quot;/&gt;&lt;property id=&quot;20307&quot; value=&quot;402&quot;/&gt;&lt;/object&gt;&lt;object type=&quot;3&quot; unique_id=&quot;10471&quot;&gt;&lt;property id=&quot;20148&quot; value=&quot;5&quot;/&gt;&lt;property id=&quot;20300&quot; value=&quot;Slide 5 - &amp;quot;Connecting to CGI&amp;quot;&quot;/&gt;&lt;property id=&quot;20307&quot; value=&quot;403&quot;/&gt;&lt;/object&gt;&lt;object type=&quot;3&quot; unique_id=&quot;10857&quot;&gt;&lt;property id=&quot;20148&quot; value=&quot;5&quot;/&gt;&lt;property id=&quot;20300&quot; value=&quot;Slide 6 - &amp;quot;Connecting to CGI&amp;quot;&quot;/&gt;&lt;property id=&quot;20307&quot; value=&quot;413&quot;/&gt;&lt;/object&gt;&lt;object type=&quot;3&quot; unique_id=&quot;10930&quot;&gt;&lt;property id=&quot;20148&quot; value=&quot;5&quot;/&gt;&lt;property id=&quot;20300&quot; value=&quot;Slide 8 - &amp;quot;ZIP to L/L (Group Work)&amp;quot;&quot;/&gt;&lt;property id=&quot;20307&quot; value=&quot;415&quot;/&gt;&lt;/object&gt;&lt;object type=&quot;3&quot; unique_id=&quot;10931&quot;&gt;&lt;property id=&quot;20148&quot; value=&quot;5&quot;/&gt;&lt;property id=&quot;20300&quot; value=&quot;Slide 7 - &amp;quot;Connecting to CGI&amp;quot;&quot;/&gt;&lt;property id=&quot;20307&quot; value=&quot;414&quot;/&gt;&lt;/object&gt;&lt;object type=&quot;3&quot; unique_id=&quot;10932&quot;&gt;&lt;property id=&quot;20148&quot; value=&quot;5&quot;/&gt;&lt;property id=&quot;20300&quot; value=&quot;Slide 9 - &amp;quot;ZIP to L/L (Solution 1)&amp;quot;&quot;/&gt;&lt;property id=&quot;20307&quot; value=&quot;417&quot;/&gt;&lt;/object&gt;&lt;object type=&quot;3&quot; unique_id=&quot;10933&quot;&gt;&lt;property id=&quot;20148&quot; value=&quot;5&quot;/&gt;&lt;property id=&quot;20300&quot; value=&quot;Slide 10 - &amp;quot;ZIP to L/L (Solution 2)&amp;quot;&quot;/&gt;&lt;property id=&quot;20307&quot; value=&quot;416&quot;/&gt;&lt;/object&gt;&lt;object type=&quot;3&quot; unique_id=&quot;10934&quot;&gt;&lt;property id=&quot;20148&quot; value=&quot;5&quot;/&gt;&lt;property id=&quot;20300&quot; value=&quot;Slide 11 - &amp;quot;Boston Market pt 1 (Group Work)&amp;quot;&quot;/&gt;&lt;property id=&quot;20307&quot; value=&quot;418&quot;/&gt;&lt;/object&gt;&lt;object type=&quot;3&quot; unique_id=&quot;10935&quot;&gt;&lt;property id=&quot;20148&quot; value=&quot;5&quot;/&gt;&lt;property id=&quot;20300&quot; value=&quot;Slide 12 - &amp;quot;Boston Market pt 1 (Solution)&amp;quot;&quot;/&gt;&lt;property id=&quot;20307&quot; value=&quot;419&quot;/&gt;&lt;/object&gt;&lt;object type=&quot;3&quot; unique_id=&quot;10936&quot;&gt;&lt;property id=&quot;20148&quot; value=&quot;5&quot;/&gt;&lt;property id=&quot;20300&quot; value=&quot;Slide 13 - &amp;quot;Boston Market pt 2 (Group Work)&amp;quot;&quot;/&gt;&lt;property id=&quot;20307&quot; value=&quot;420&quot;/&gt;&lt;/object&gt;&lt;object type=&quot;3&quot; unique_id=&quot;10937&quot;&gt;&lt;property id=&quot;20148&quot; value=&quot;5&quot;/&gt;&lt;property id=&quot;20300&quot; value=&quot;Slide 14 - &amp;quot;Boston Market pt 2 (Solution)&amp;quot;&quot;/&gt;&lt;property id=&quot;20307&quot; value=&quot;421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1463</TotalTime>
  <Words>954</Words>
  <Application>Microsoft Office PowerPoint</Application>
  <PresentationFormat>On-screen Show (4:3)</PresentationFormat>
  <Paragraphs>195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I211 – Information Infrastructure II</vt:lpstr>
      <vt:lpstr>Connecting to CGI</vt:lpstr>
      <vt:lpstr>Connecting to CGI</vt:lpstr>
      <vt:lpstr>Connecting to CGI</vt:lpstr>
      <vt:lpstr>Connecting to CGI</vt:lpstr>
      <vt:lpstr>Connecting to CGI</vt:lpstr>
      <vt:lpstr>Connecting to CGI</vt:lpstr>
      <vt:lpstr>ZIP to L/L (Group Work)</vt:lpstr>
      <vt:lpstr>ZIP to L/L (Solution 1)</vt:lpstr>
      <vt:lpstr>ZIP to L/L (Solution 2)</vt:lpstr>
      <vt:lpstr>Boston Market pt 1 (Group Work)</vt:lpstr>
      <vt:lpstr>Boston Market pt 1 (Solution)</vt:lpstr>
      <vt:lpstr>Boston Market pt 2 (Group Work)</vt:lpstr>
      <vt:lpstr>Boston Market pt 2 (Solution)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IU Student</cp:lastModifiedBy>
  <cp:revision>170</cp:revision>
  <dcterms:created xsi:type="dcterms:W3CDTF">2011-05-09T18:33:34Z</dcterms:created>
  <dcterms:modified xsi:type="dcterms:W3CDTF">2014-07-08T19:33:04Z</dcterms:modified>
</cp:coreProperties>
</file>