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3" r:id="rId8"/>
    <p:sldId id="261"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48D9-1DCF-43FB-9917-93D5716190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B29175-32C3-4B59-8A20-EF7D9ED06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996E0F-31D7-45AA-A2C9-3C338B9F3D94}"/>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5" name="Footer Placeholder 4">
            <a:extLst>
              <a:ext uri="{FF2B5EF4-FFF2-40B4-BE49-F238E27FC236}">
                <a16:creationId xmlns:a16="http://schemas.microsoft.com/office/drawing/2014/main" id="{630B03C0-A53C-4BD5-B987-044ADD604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FE8B5-9EF0-4B58-81A6-2CCEAE52F837}"/>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249489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9DAB-C4E4-4A63-B970-A50E9B0622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A579BE-9E5A-41CA-98F8-B81062B9C8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98D10-B6F5-4CE5-91C8-ECD1D8A47C9A}"/>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5" name="Footer Placeholder 4">
            <a:extLst>
              <a:ext uri="{FF2B5EF4-FFF2-40B4-BE49-F238E27FC236}">
                <a16:creationId xmlns:a16="http://schemas.microsoft.com/office/drawing/2014/main" id="{57ABA782-4DDB-4D04-A21D-9BF5A140B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6BC7B-24E9-4B03-BADB-3BB93C13A189}"/>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286858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C4A69-DFB1-4DCD-B50B-64FB8932DF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7EF051-5658-4F28-B14F-CC003F7E94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BAB73-33D4-4419-938D-7E2449FDE005}"/>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5" name="Footer Placeholder 4">
            <a:extLst>
              <a:ext uri="{FF2B5EF4-FFF2-40B4-BE49-F238E27FC236}">
                <a16:creationId xmlns:a16="http://schemas.microsoft.com/office/drawing/2014/main" id="{87FBC571-B02F-4B87-816D-40C3EF0A8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D76E0-F438-4089-B325-D41093E33DDD}"/>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37062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1BF8-D9AB-4AE2-9783-D53B8FA82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BB0A3-E9EE-4895-8312-BCBD2CD060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E6665-A6BE-484C-B2E6-62DB8E2D5493}"/>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5" name="Footer Placeholder 4">
            <a:extLst>
              <a:ext uri="{FF2B5EF4-FFF2-40B4-BE49-F238E27FC236}">
                <a16:creationId xmlns:a16="http://schemas.microsoft.com/office/drawing/2014/main" id="{306D8B31-FD76-41E8-A091-212D5DEF6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C269F-5351-4B8C-887A-61F14AF0817E}"/>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236082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949D-3924-46B7-B215-E80D93DA1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8FCBCA-94DC-45F2-ABA8-C1EE56E498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75EC72-8CFF-4F32-8C32-58037EF2B287}"/>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5" name="Footer Placeholder 4">
            <a:extLst>
              <a:ext uri="{FF2B5EF4-FFF2-40B4-BE49-F238E27FC236}">
                <a16:creationId xmlns:a16="http://schemas.microsoft.com/office/drawing/2014/main" id="{FFF82AA9-EFC2-48D8-B800-3EC55F439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6BF11-3066-41CB-B5E6-C8DBBB2EFA38}"/>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6931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BC94-7A67-477F-8CE0-441192F037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EB876-6EF4-4C77-B4A3-5877365B45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E05FE3-EC86-4AFB-A7A8-50584D7BF8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C1CB64-DD82-465D-8D5E-3BFF236A8DFD}"/>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6" name="Footer Placeholder 5">
            <a:extLst>
              <a:ext uri="{FF2B5EF4-FFF2-40B4-BE49-F238E27FC236}">
                <a16:creationId xmlns:a16="http://schemas.microsoft.com/office/drawing/2014/main" id="{EC41D6D9-EAE9-486F-8F8E-E98825EC9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43F35-BCD3-4926-82D5-859951008C53}"/>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246406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6129-CAD8-45A0-BB48-4239DD5BCD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D4D25E-7043-4FF5-B418-764DEE954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161761-F7FC-4C7D-A7B9-9F791BB359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997C0A-FA40-4A98-B713-59F71AA27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0AA688-0B16-4016-B05B-B4E38C1617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F7F920-C130-4908-ADE9-0FFDFF5C25FE}"/>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8" name="Footer Placeholder 7">
            <a:extLst>
              <a:ext uri="{FF2B5EF4-FFF2-40B4-BE49-F238E27FC236}">
                <a16:creationId xmlns:a16="http://schemas.microsoft.com/office/drawing/2014/main" id="{F9B7C884-4689-4F4F-B8E8-B5E9E1959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350207-C0AA-4A05-A5CA-CF7B5E7FEF8F}"/>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93436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5294-8D7C-4F51-BC34-01C4F80E5A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4FD8BE-02EE-4B26-816B-1C8096C259CF}"/>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4" name="Footer Placeholder 3">
            <a:extLst>
              <a:ext uri="{FF2B5EF4-FFF2-40B4-BE49-F238E27FC236}">
                <a16:creationId xmlns:a16="http://schemas.microsoft.com/office/drawing/2014/main" id="{D215967C-996F-4F89-8E0A-5D0A80359A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97A80-0255-40DB-B150-2268343A0377}"/>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23063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BC49D3-B735-442D-A05F-455C40F1218C}"/>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3" name="Footer Placeholder 2">
            <a:extLst>
              <a:ext uri="{FF2B5EF4-FFF2-40B4-BE49-F238E27FC236}">
                <a16:creationId xmlns:a16="http://schemas.microsoft.com/office/drawing/2014/main" id="{96B2D7B8-F017-407D-B605-89E41AE90F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9E6E91-ED00-438A-AAB4-2CA922773BC3}"/>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384565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F32F-1B39-4537-8CF3-A968E2467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13D5F9-E507-42BA-A5F4-9276C3090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3305E-9D73-4457-91F2-B9FB750BD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6D97-A800-44BB-8292-47089B8AF67B}"/>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6" name="Footer Placeholder 5">
            <a:extLst>
              <a:ext uri="{FF2B5EF4-FFF2-40B4-BE49-F238E27FC236}">
                <a16:creationId xmlns:a16="http://schemas.microsoft.com/office/drawing/2014/main" id="{899DE45F-B62D-4C6E-907A-E4A677C30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C55B7-33E2-4378-B0CE-AE1D3C52721D}"/>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294811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F03D-B27A-480C-BAA1-AF70B8E54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19A9AA-9D29-4CBB-AD6A-59AB16C6F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7B3D38-F222-4419-9BA6-D9E80157C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BAD484-96C6-4839-BF6B-22CAD95F94B6}"/>
              </a:ext>
            </a:extLst>
          </p:cNvPr>
          <p:cNvSpPr>
            <a:spLocks noGrp="1"/>
          </p:cNvSpPr>
          <p:nvPr>
            <p:ph type="dt" sz="half" idx="10"/>
          </p:nvPr>
        </p:nvSpPr>
        <p:spPr/>
        <p:txBody>
          <a:bodyPr/>
          <a:lstStyle/>
          <a:p>
            <a:fld id="{B6E45442-257E-426A-8FD3-B5F2DBD5E34E}" type="datetimeFigureOut">
              <a:rPr lang="en-US" smtClean="0"/>
              <a:t>2019-10-10</a:t>
            </a:fld>
            <a:endParaRPr lang="en-US"/>
          </a:p>
        </p:txBody>
      </p:sp>
      <p:sp>
        <p:nvSpPr>
          <p:cNvPr id="6" name="Footer Placeholder 5">
            <a:extLst>
              <a:ext uri="{FF2B5EF4-FFF2-40B4-BE49-F238E27FC236}">
                <a16:creationId xmlns:a16="http://schemas.microsoft.com/office/drawing/2014/main" id="{764E2AC9-F5F0-4A06-ABD8-1AA9310D7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8323F-F36A-40DD-8FC3-0B54D32E1AE3}"/>
              </a:ext>
            </a:extLst>
          </p:cNvPr>
          <p:cNvSpPr>
            <a:spLocks noGrp="1"/>
          </p:cNvSpPr>
          <p:nvPr>
            <p:ph type="sldNum" sz="quarter" idx="12"/>
          </p:nvPr>
        </p:nvSpPr>
        <p:spPr/>
        <p:txBody>
          <a:bodyPr/>
          <a:lstStyle/>
          <a:p>
            <a:fld id="{B3A16628-38A7-413B-A5E9-9F3230BE7D40}" type="slidenum">
              <a:rPr lang="en-US" smtClean="0"/>
              <a:t>‹#›</a:t>
            </a:fld>
            <a:endParaRPr lang="en-US"/>
          </a:p>
        </p:txBody>
      </p:sp>
    </p:spTree>
    <p:extLst>
      <p:ext uri="{BB962C8B-B14F-4D97-AF65-F5344CB8AC3E}">
        <p14:creationId xmlns:p14="http://schemas.microsoft.com/office/powerpoint/2010/main" val="336621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4556-815E-489F-A236-E30762EE5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0071BE-B77A-47F2-A095-CEAC004B5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7CFBF-077A-46B2-9C95-019D315D0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45442-257E-426A-8FD3-B5F2DBD5E34E}" type="datetimeFigureOut">
              <a:rPr lang="en-US" smtClean="0"/>
              <a:t>2019-10-10</a:t>
            </a:fld>
            <a:endParaRPr lang="en-US"/>
          </a:p>
        </p:txBody>
      </p:sp>
      <p:sp>
        <p:nvSpPr>
          <p:cNvPr id="5" name="Footer Placeholder 4">
            <a:extLst>
              <a:ext uri="{FF2B5EF4-FFF2-40B4-BE49-F238E27FC236}">
                <a16:creationId xmlns:a16="http://schemas.microsoft.com/office/drawing/2014/main" id="{8D1A269A-379A-4038-8BC7-8220389B9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503D01-A359-432C-BCD9-5ED7B5C8B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16628-38A7-413B-A5E9-9F3230BE7D40}" type="slidenum">
              <a:rPr lang="en-US" smtClean="0"/>
              <a:t>‹#›</a:t>
            </a:fld>
            <a:endParaRPr lang="en-US"/>
          </a:p>
        </p:txBody>
      </p:sp>
    </p:spTree>
    <p:extLst>
      <p:ext uri="{BB962C8B-B14F-4D97-AF65-F5344CB8AC3E}">
        <p14:creationId xmlns:p14="http://schemas.microsoft.com/office/powerpoint/2010/main" val="2374513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List_of_tallest_buildings_in_Calgary" TargetMode="External"/><Relationship Id="rId13" Type="http://schemas.openxmlformats.org/officeDocument/2006/relationships/image" Target="../media/image6.jpg"/><Relationship Id="rId3" Type="http://schemas.openxmlformats.org/officeDocument/2006/relationships/hyperlink" Target="http://theconversation.com/where-would-the-union-jacks-demise-leave-the-aussie-flag-24538" TargetMode="External"/><Relationship Id="rId7" Type="http://schemas.openxmlformats.org/officeDocument/2006/relationships/image" Target="../media/image3.jpg"/><Relationship Id="rId12" Type="http://schemas.openxmlformats.org/officeDocument/2006/relationships/hyperlink" Target="https://en.wikipedia.org/wiki/Edmonton_Capital_Region" TargetMode="External"/><Relationship Id="rId2" Type="http://schemas.openxmlformats.org/officeDocument/2006/relationships/image" Target="../media/image1.jpg"/><Relationship Id="rId16" Type="http://schemas.openxmlformats.org/officeDocument/2006/relationships/hyperlink" Target="https://commons.wikimedia.org/wiki/File:Montreal_-_QC_-_Skyline.jpg" TargetMode="External"/><Relationship Id="rId1" Type="http://schemas.openxmlformats.org/officeDocument/2006/relationships/slideLayout" Target="../slideLayouts/slideLayout1.xml"/><Relationship Id="rId6" Type="http://schemas.openxmlformats.org/officeDocument/2006/relationships/hyperlink" Target="http://commons.wikimedia.org/wiki/File:TorontoSkyline.jpg" TargetMode="External"/><Relationship Id="rId11" Type="http://schemas.openxmlformats.org/officeDocument/2006/relationships/image" Target="../media/image5.jpg"/><Relationship Id="rId5" Type="http://schemas.openxmlformats.org/officeDocument/2006/relationships/image" Target="../media/image2.jpg"/><Relationship Id="rId15" Type="http://schemas.openxmlformats.org/officeDocument/2006/relationships/image" Target="../media/image7.jpg"/><Relationship Id="rId10" Type="http://schemas.openxmlformats.org/officeDocument/2006/relationships/hyperlink" Target="http://en.wikipedia.org/wiki/File:Vancouver_ib.jpg" TargetMode="External"/><Relationship Id="rId4" Type="http://schemas.openxmlformats.org/officeDocument/2006/relationships/hyperlink" Target="https://creativecommons.org/licenses/by-nd/3.0/" TargetMode="External"/><Relationship Id="rId9" Type="http://schemas.openxmlformats.org/officeDocument/2006/relationships/image" Target="../media/image4.jpg"/><Relationship Id="rId14" Type="http://schemas.openxmlformats.org/officeDocument/2006/relationships/hyperlink" Target="https://pixabay.com/en/winnipeg-canada-cityscape-buildings-16537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eogratis.gc.ca/services/geolocation/en/locate?q" TargetMode="External"/><Relationship Id="rId2" Type="http://schemas.openxmlformats.org/officeDocument/2006/relationships/hyperlink" Target="https://www150.statcan.gc.ca/n1/en/catalogue/92-179-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30BEDBF-C886-4271-BD06-2867CFC5C5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82822"/>
            <a:ext cx="12192000" cy="6092356"/>
          </a:xfrm>
          <a:prstGeom prst="rect">
            <a:avLst/>
          </a:prstGeom>
        </p:spPr>
      </p:pic>
      <p:sp>
        <p:nvSpPr>
          <p:cNvPr id="29" name="TextBox 28">
            <a:extLst>
              <a:ext uri="{FF2B5EF4-FFF2-40B4-BE49-F238E27FC236}">
                <a16:creationId xmlns:a16="http://schemas.microsoft.com/office/drawing/2014/main" id="{699C8815-DD42-44DE-8469-A132A0CC6ABE}"/>
              </a:ext>
            </a:extLst>
          </p:cNvPr>
          <p:cNvSpPr txBox="1"/>
          <p:nvPr/>
        </p:nvSpPr>
        <p:spPr>
          <a:xfrm>
            <a:off x="0" y="6475178"/>
            <a:ext cx="12192000" cy="230832"/>
          </a:xfrm>
          <a:prstGeom prst="rect">
            <a:avLst/>
          </a:prstGeom>
          <a:noFill/>
        </p:spPr>
        <p:txBody>
          <a:bodyPr wrap="square" rtlCol="0">
            <a:spAutoFit/>
          </a:bodyPr>
          <a:lstStyle/>
          <a:p>
            <a:r>
              <a:rPr lang="en-US" sz="900">
                <a:hlinkClick r:id="rId3" tooltip="http://theconversation.com/where-would-the-union-jacks-demise-leave-the-aussie-flag-24538"/>
              </a:rPr>
              <a:t>This Photo</a:t>
            </a:r>
            <a:r>
              <a:rPr lang="en-US" sz="900"/>
              <a:t> by Unknown Author is licensed under </a:t>
            </a:r>
            <a:r>
              <a:rPr lang="en-US" sz="900">
                <a:hlinkClick r:id="rId4" tooltip="https://creativecommons.org/licenses/by-nd/3.0/"/>
              </a:rPr>
              <a:t>CC BY-ND</a:t>
            </a:r>
            <a:endParaRPr lang="en-US" sz="900"/>
          </a:p>
        </p:txBody>
      </p:sp>
      <p:pic>
        <p:nvPicPr>
          <p:cNvPr id="22" name="Picture 21">
            <a:extLst>
              <a:ext uri="{FF2B5EF4-FFF2-40B4-BE49-F238E27FC236}">
                <a16:creationId xmlns:a16="http://schemas.microsoft.com/office/drawing/2014/main" id="{03555E7A-A478-4918-B126-E5672BE4201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501035" y="4113177"/>
            <a:ext cx="11926373" cy="3305592"/>
          </a:xfrm>
          <a:prstGeom prst="rect">
            <a:avLst/>
          </a:prstGeom>
        </p:spPr>
      </p:pic>
      <p:pic>
        <p:nvPicPr>
          <p:cNvPr id="17" name="Picture 16">
            <a:extLst>
              <a:ext uri="{FF2B5EF4-FFF2-40B4-BE49-F238E27FC236}">
                <a16:creationId xmlns:a16="http://schemas.microsoft.com/office/drawing/2014/main" id="{0B1990E6-3BF1-45DA-8646-692F838E0548}"/>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87948" y="-25399"/>
            <a:ext cx="8148983" cy="2387600"/>
          </a:xfrm>
          <a:prstGeom prst="rect">
            <a:avLst/>
          </a:prstGeom>
        </p:spPr>
      </p:pic>
      <p:sp>
        <p:nvSpPr>
          <p:cNvPr id="3" name="Subtitle 2">
            <a:extLst>
              <a:ext uri="{FF2B5EF4-FFF2-40B4-BE49-F238E27FC236}">
                <a16:creationId xmlns:a16="http://schemas.microsoft.com/office/drawing/2014/main" id="{E9E0C52A-7A18-4EE2-A3C0-CFEC24323162}"/>
              </a:ext>
            </a:extLst>
          </p:cNvPr>
          <p:cNvSpPr>
            <a:spLocks noGrp="1"/>
          </p:cNvSpPr>
          <p:nvPr>
            <p:ph type="subTitle" idx="1"/>
          </p:nvPr>
        </p:nvSpPr>
        <p:spPr/>
        <p:txBody>
          <a:bodyPr/>
          <a:lstStyle/>
          <a:p>
            <a:r>
              <a:rPr lang="en-US" dirty="0">
                <a:ln>
                  <a:solidFill>
                    <a:sysClr val="windowText" lastClr="000000"/>
                  </a:solidFill>
                </a:ln>
                <a:solidFill>
                  <a:schemeClr val="bg1"/>
                </a:solidFill>
              </a:rPr>
              <a:t>Using Python and Cluster Analysis to Compare Canadian Cities</a:t>
            </a:r>
          </a:p>
        </p:txBody>
      </p:sp>
      <p:pic>
        <p:nvPicPr>
          <p:cNvPr id="8" name="Picture 7">
            <a:extLst>
              <a:ext uri="{FF2B5EF4-FFF2-40B4-BE49-F238E27FC236}">
                <a16:creationId xmlns:a16="http://schemas.microsoft.com/office/drawing/2014/main" id="{3BBE6F7A-F651-4585-A9A8-E673BCE2004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899482" y="-24999"/>
            <a:ext cx="5270035" cy="2387200"/>
          </a:xfrm>
          <a:prstGeom prst="rect">
            <a:avLst/>
          </a:prstGeom>
        </p:spPr>
      </p:pic>
      <p:pic>
        <p:nvPicPr>
          <p:cNvPr id="11" name="Picture 10">
            <a:extLst>
              <a:ext uri="{FF2B5EF4-FFF2-40B4-BE49-F238E27FC236}">
                <a16:creationId xmlns:a16="http://schemas.microsoft.com/office/drawing/2014/main" id="{78246714-CA91-43E6-A767-75DFDE6F6DB9}"/>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7976531" y="-24999"/>
            <a:ext cx="4294813" cy="2387200"/>
          </a:xfrm>
          <a:prstGeom prst="rect">
            <a:avLst/>
          </a:prstGeom>
        </p:spPr>
      </p:pic>
      <p:sp>
        <p:nvSpPr>
          <p:cNvPr id="2" name="Title 1">
            <a:extLst>
              <a:ext uri="{FF2B5EF4-FFF2-40B4-BE49-F238E27FC236}">
                <a16:creationId xmlns:a16="http://schemas.microsoft.com/office/drawing/2014/main" id="{445BB3E6-6EA4-469F-B706-E3FF05907772}"/>
              </a:ext>
            </a:extLst>
          </p:cNvPr>
          <p:cNvSpPr>
            <a:spLocks noGrp="1"/>
          </p:cNvSpPr>
          <p:nvPr>
            <p:ph type="ctrTitle"/>
          </p:nvPr>
        </p:nvSpPr>
        <p:spPr/>
        <p:txBody>
          <a:bodyPr/>
          <a:lstStyle/>
          <a:p>
            <a:r>
              <a:rPr lang="en-US" dirty="0">
                <a:ln>
                  <a:solidFill>
                    <a:sysClr val="windowText" lastClr="000000"/>
                  </a:solidFill>
                </a:ln>
                <a:solidFill>
                  <a:schemeClr val="bg1"/>
                </a:solidFill>
                <a:effectLst>
                  <a:glow rad="101600">
                    <a:srgbClr val="FF0000">
                      <a:alpha val="60000"/>
                    </a:srgbClr>
                  </a:glow>
                </a:effectLst>
              </a:rPr>
              <a:t>Dissimilarity Between Canadian Urban Centers</a:t>
            </a:r>
          </a:p>
        </p:txBody>
      </p:sp>
      <p:pic>
        <p:nvPicPr>
          <p:cNvPr id="20" name="Picture 19">
            <a:extLst>
              <a:ext uri="{FF2B5EF4-FFF2-40B4-BE49-F238E27FC236}">
                <a16:creationId xmlns:a16="http://schemas.microsoft.com/office/drawing/2014/main" id="{3B6BCBE5-8642-4AC2-80F9-6D9AF5853987}"/>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4136" y="4104671"/>
            <a:ext cx="3682290" cy="2761718"/>
          </a:xfrm>
          <a:prstGeom prst="rect">
            <a:avLst/>
          </a:prstGeom>
        </p:spPr>
      </p:pic>
      <p:pic>
        <p:nvPicPr>
          <p:cNvPr id="25" name="Picture 24">
            <a:extLst>
              <a:ext uri="{FF2B5EF4-FFF2-40B4-BE49-F238E27FC236}">
                <a16:creationId xmlns:a16="http://schemas.microsoft.com/office/drawing/2014/main" id="{ED7937AB-AA94-48BD-8452-ED5A5A632CD8}"/>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7761035" y="4114668"/>
            <a:ext cx="4430965" cy="2862819"/>
          </a:xfrm>
          <a:prstGeom prst="rect">
            <a:avLst/>
          </a:prstGeom>
        </p:spPr>
      </p:pic>
    </p:spTree>
    <p:extLst>
      <p:ext uri="{BB962C8B-B14F-4D97-AF65-F5344CB8AC3E}">
        <p14:creationId xmlns:p14="http://schemas.microsoft.com/office/powerpoint/2010/main" val="392611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E12-8CCB-4F32-858D-F01F091D0BC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Discussion</a:t>
            </a:r>
          </a:p>
        </p:txBody>
      </p:sp>
      <p:sp>
        <p:nvSpPr>
          <p:cNvPr id="3" name="Content Placeholder 2">
            <a:extLst>
              <a:ext uri="{FF2B5EF4-FFF2-40B4-BE49-F238E27FC236}">
                <a16:creationId xmlns:a16="http://schemas.microsoft.com/office/drawing/2014/main" id="{948403F0-8146-44D4-853C-42F78ABB2FC5}"/>
              </a:ext>
            </a:extLst>
          </p:cNvPr>
          <p:cNvSpPr>
            <a:spLocks noGrp="1"/>
          </p:cNvSpPr>
          <p:nvPr>
            <p:ph idx="1"/>
          </p:nvPr>
        </p:nvSpPr>
        <p:spPr/>
        <p:txBody>
          <a:bodyPr/>
          <a:lstStyle/>
          <a:p>
            <a:r>
              <a:rPr lang="en-US" dirty="0"/>
              <a:t>Cities are in many cases homogenous entities within themselves, with frequent patterns.</a:t>
            </a:r>
          </a:p>
          <a:p>
            <a:r>
              <a:rPr lang="en-US" dirty="0"/>
              <a:t>Canadian cities do vary with regional tendencies</a:t>
            </a:r>
          </a:p>
          <a:p>
            <a:r>
              <a:rPr lang="en-US" dirty="0"/>
              <a:t>Vancouver is represented almost uniformly by a single cluster, as is Toronto, but with a different cluster distinct from all other cities.</a:t>
            </a:r>
          </a:p>
          <a:p>
            <a:r>
              <a:rPr lang="en-US" dirty="0"/>
              <a:t>Prairie cities (Calgary, Edmonton, and Winnipeg) display some commonalities, but nevertheless are distinct.</a:t>
            </a:r>
          </a:p>
          <a:p>
            <a:r>
              <a:rPr lang="en-US" dirty="0"/>
              <a:t>Amenity availability seems to vary more between cities than within them.</a:t>
            </a:r>
          </a:p>
        </p:txBody>
      </p:sp>
    </p:spTree>
    <p:extLst>
      <p:ext uri="{BB962C8B-B14F-4D97-AF65-F5344CB8AC3E}">
        <p14:creationId xmlns:p14="http://schemas.microsoft.com/office/powerpoint/2010/main" val="142424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140E-5759-4EB8-A109-DC718A06A9F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C32142D-5201-450D-808E-BB2D6A218D36}"/>
              </a:ext>
            </a:extLst>
          </p:cNvPr>
          <p:cNvSpPr>
            <a:spLocks noGrp="1"/>
          </p:cNvSpPr>
          <p:nvPr>
            <p:ph idx="1"/>
          </p:nvPr>
        </p:nvSpPr>
        <p:spPr/>
        <p:txBody>
          <a:bodyPr/>
          <a:lstStyle/>
          <a:p>
            <a:r>
              <a:rPr lang="en-US" dirty="0"/>
              <a:t>Services available in Canadian cities vary by region</a:t>
            </a:r>
          </a:p>
          <a:p>
            <a:r>
              <a:rPr lang="en-US" dirty="0"/>
              <a:t>Cities within the same region demonstrate more similar characteristics</a:t>
            </a:r>
          </a:p>
          <a:p>
            <a:r>
              <a:rPr lang="en-US" dirty="0"/>
              <a:t>Cities have an identity and generally display only consistent variation within themselves (no city had more than 4/6 clusters)</a:t>
            </a:r>
          </a:p>
          <a:p>
            <a:r>
              <a:rPr lang="en-US" dirty="0"/>
              <a:t>Marketing and politicians should be aware of the distinct </a:t>
            </a:r>
            <a:r>
              <a:rPr lang="en-US" dirty="0" err="1"/>
              <a:t>flavours</a:t>
            </a:r>
            <a:r>
              <a:rPr lang="en-US" dirty="0"/>
              <a:t> and personalities of the cities with which they are communicating.</a:t>
            </a:r>
          </a:p>
        </p:txBody>
      </p:sp>
    </p:spTree>
    <p:extLst>
      <p:ext uri="{BB962C8B-B14F-4D97-AF65-F5344CB8AC3E}">
        <p14:creationId xmlns:p14="http://schemas.microsoft.com/office/powerpoint/2010/main" val="311262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6633-3030-4E8F-983D-E14889233AC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Problem/Introduction</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819E159-DDD9-4D68-8ED1-0B76B8DCF916}"/>
              </a:ext>
            </a:extLst>
          </p:cNvPr>
          <p:cNvSpPr>
            <a:spLocks noGrp="1"/>
          </p:cNvSpPr>
          <p:nvPr>
            <p:ph idx="1"/>
          </p:nvPr>
        </p:nvSpPr>
        <p:spPr/>
        <p:txBody>
          <a:bodyPr>
            <a:normAutofit fontScale="92500" lnSpcReduction="20000"/>
          </a:bodyPr>
          <a:lstStyle/>
          <a:p>
            <a:r>
              <a:rPr lang="en-US" dirty="0"/>
              <a:t>Canada is described as a very regional defined country. The country is easily divided into distinct areas.  </a:t>
            </a:r>
          </a:p>
          <a:p>
            <a:pPr lvl="1"/>
            <a:r>
              <a:rPr lang="en-US" dirty="0"/>
              <a:t>The Maritimes, Quebec, Ontario, the prairie provinces, and British Columbia.</a:t>
            </a:r>
          </a:p>
          <a:p>
            <a:r>
              <a:rPr lang="en-US" dirty="0"/>
              <a:t>Despite being the second largest country in the world by area, it is an urbanized country with more than 80% of the population living in cities. </a:t>
            </a:r>
          </a:p>
          <a:p>
            <a:r>
              <a:rPr lang="en-US" dirty="0"/>
              <a:t>Contrasting with the perception of a fragmented region-based country, cities are considered sterile and uniform. Which is it? </a:t>
            </a:r>
          </a:p>
          <a:p>
            <a:r>
              <a:rPr lang="en-US" dirty="0"/>
              <a:t>If we compare amenities available to each of the major cities in Canada, will we determine that all cities are the same, or are there clusters of similar amenities in each FSA (forward sortation area) in each city that differentiates them from each other.  </a:t>
            </a:r>
          </a:p>
          <a:p>
            <a:r>
              <a:rPr lang="en-US" dirty="0"/>
              <a:t>This assignment will attempt to use Python, foursquare, and a variety of cartographic and analytics approaches to answer that question.</a:t>
            </a:r>
          </a:p>
          <a:p>
            <a:endParaRPr lang="en-US" dirty="0"/>
          </a:p>
        </p:txBody>
      </p:sp>
    </p:spTree>
    <p:extLst>
      <p:ext uri="{BB962C8B-B14F-4D97-AF65-F5344CB8AC3E}">
        <p14:creationId xmlns:p14="http://schemas.microsoft.com/office/powerpoint/2010/main" val="59865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8E37-5788-443B-8F5D-9C6AAD1D760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Data</a:t>
            </a:r>
          </a:p>
        </p:txBody>
      </p:sp>
      <p:sp>
        <p:nvSpPr>
          <p:cNvPr id="3" name="Content Placeholder 2">
            <a:extLst>
              <a:ext uri="{FF2B5EF4-FFF2-40B4-BE49-F238E27FC236}">
                <a16:creationId xmlns:a16="http://schemas.microsoft.com/office/drawing/2014/main" id="{E694F8D4-A34C-4375-9D36-DEBC73F1CD56}"/>
              </a:ext>
            </a:extLst>
          </p:cNvPr>
          <p:cNvSpPr>
            <a:spLocks noGrp="1"/>
          </p:cNvSpPr>
          <p:nvPr>
            <p:ph idx="1"/>
          </p:nvPr>
        </p:nvSpPr>
        <p:spPr/>
        <p:txBody>
          <a:bodyPr>
            <a:normAutofit fontScale="92500" lnSpcReduction="20000"/>
          </a:bodyPr>
          <a:lstStyle/>
          <a:p>
            <a:r>
              <a:rPr lang="en-US" dirty="0"/>
              <a:t>All postal codes (FSA) and a somewhat meaty list of community names are available through Wikipedia. Frustratingly, Toronto (the sample demonstrated in the course material) is unique in its structure and format. Fortunately, every other province is consistent. Once the method for scraping was figured, it could be replicated.</a:t>
            </a:r>
          </a:p>
          <a:p>
            <a:r>
              <a:rPr lang="en-US" dirty="0"/>
              <a:t>- All FSA data is being scraped from Wikipedia and processed using BeautifulSoup.</a:t>
            </a:r>
          </a:p>
          <a:p>
            <a:r>
              <a:rPr lang="en-US" dirty="0"/>
              <a:t>- Geographic information for FSAs can be obtained from Statistics Canada, the shapefile was downloaded from:</a:t>
            </a:r>
          </a:p>
          <a:p>
            <a:r>
              <a:rPr lang="en-US" dirty="0">
                <a:hlinkClick r:id="rId2"/>
              </a:rPr>
              <a:t>https://www150.statcan.gc.ca/n1/en/catalogue/92-179-X</a:t>
            </a:r>
            <a:endParaRPr lang="en-US" dirty="0"/>
          </a:p>
          <a:p>
            <a:r>
              <a:rPr lang="en-US" dirty="0"/>
              <a:t>- The FSA centroids were downloaded from Geogratis: </a:t>
            </a:r>
            <a:r>
              <a:rPr lang="en-US" u="sng" dirty="0">
                <a:hlinkClick r:id="rId3"/>
              </a:rPr>
              <a:t>http://geogratis.gc.ca/services/geolocation/en/locate?q</a:t>
            </a:r>
            <a:endParaRPr lang="en-US" dirty="0"/>
          </a:p>
          <a:p>
            <a:endParaRPr lang="en-US" dirty="0"/>
          </a:p>
        </p:txBody>
      </p:sp>
    </p:spTree>
    <p:extLst>
      <p:ext uri="{BB962C8B-B14F-4D97-AF65-F5344CB8AC3E}">
        <p14:creationId xmlns:p14="http://schemas.microsoft.com/office/powerpoint/2010/main" val="30148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6436-9710-4968-A963-40ADB26AE05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CDCFC8B-CB1A-4FF0-BE62-56B678DE56A2}"/>
              </a:ext>
            </a:extLst>
          </p:cNvPr>
          <p:cNvSpPr>
            <a:spLocks noGrp="1"/>
          </p:cNvSpPr>
          <p:nvPr>
            <p:ph idx="1"/>
          </p:nvPr>
        </p:nvSpPr>
        <p:spPr/>
        <p:txBody>
          <a:bodyPr>
            <a:normAutofit fontScale="92500" lnSpcReduction="10000"/>
          </a:bodyPr>
          <a:lstStyle/>
          <a:p>
            <a:r>
              <a:rPr lang="en-US" dirty="0"/>
              <a:t>All FSAs that correspond to one of Canada's major cities were scraped from Wikipedia. </a:t>
            </a:r>
          </a:p>
          <a:p>
            <a:r>
              <a:rPr lang="en-US" dirty="0"/>
              <a:t>Vancouver, Calgary, Edmonton, Winnipeg, Toronto, and Montreal were selected for analysis.</a:t>
            </a:r>
          </a:p>
          <a:p>
            <a:r>
              <a:rPr lang="en-US" dirty="0"/>
              <a:t>FSA data was combined with amenity data from foursquare for each FSA</a:t>
            </a:r>
          </a:p>
          <a:p>
            <a:r>
              <a:rPr lang="en-US" dirty="0"/>
              <a:t>Spatial information was added via geographic centroids of each FSA courtesy of Geogratis and the polygon shapefile from statistics Canada. </a:t>
            </a:r>
          </a:p>
          <a:p>
            <a:r>
              <a:rPr lang="en-US" dirty="0"/>
              <a:t>The ten most common amenity types were determined for each FSA.</a:t>
            </a:r>
          </a:p>
          <a:p>
            <a:r>
              <a:rPr lang="en-US" dirty="0"/>
              <a:t>The FSAs were clustered using K-means clustering to determine dissimilarity. </a:t>
            </a:r>
          </a:p>
          <a:p>
            <a:r>
              <a:rPr lang="en-US" dirty="0"/>
              <a:t>The results were visualized cartographically using geopandas.  </a:t>
            </a:r>
          </a:p>
        </p:txBody>
      </p:sp>
    </p:spTree>
    <p:extLst>
      <p:ext uri="{BB962C8B-B14F-4D97-AF65-F5344CB8AC3E}">
        <p14:creationId xmlns:p14="http://schemas.microsoft.com/office/powerpoint/2010/main" val="17474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B16D-59C6-4E77-A919-97BB09852AE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Hypothesis</a:t>
            </a:r>
          </a:p>
        </p:txBody>
      </p:sp>
      <p:sp>
        <p:nvSpPr>
          <p:cNvPr id="3" name="Content Placeholder 2">
            <a:extLst>
              <a:ext uri="{FF2B5EF4-FFF2-40B4-BE49-F238E27FC236}">
                <a16:creationId xmlns:a16="http://schemas.microsoft.com/office/drawing/2014/main" id="{C18102DE-C363-456C-9F07-CAD430CACF55}"/>
              </a:ext>
            </a:extLst>
          </p:cNvPr>
          <p:cNvSpPr>
            <a:spLocks noGrp="1"/>
          </p:cNvSpPr>
          <p:nvPr>
            <p:ph idx="1"/>
          </p:nvPr>
        </p:nvSpPr>
        <p:spPr/>
        <p:txBody>
          <a:bodyPr/>
          <a:lstStyle/>
          <a:p>
            <a:pPr marL="0" indent="0">
              <a:buNone/>
            </a:pPr>
            <a:r>
              <a:rPr lang="en-US" dirty="0"/>
              <a:t>Null Hypothesis</a:t>
            </a:r>
          </a:p>
          <a:p>
            <a:r>
              <a:rPr lang="en-US" dirty="0"/>
              <a:t>There is no difference between cities of different regions, the cluster algorithm will show similar results from city to city.  </a:t>
            </a:r>
          </a:p>
        </p:txBody>
      </p:sp>
    </p:spTree>
    <p:extLst>
      <p:ext uri="{BB962C8B-B14F-4D97-AF65-F5344CB8AC3E}">
        <p14:creationId xmlns:p14="http://schemas.microsoft.com/office/powerpoint/2010/main" val="99931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B68A-ACCF-4B48-9BF2-09AA1398214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Exploratory Analysis</a:t>
            </a:r>
          </a:p>
        </p:txBody>
      </p:sp>
      <p:sp>
        <p:nvSpPr>
          <p:cNvPr id="3" name="Content Placeholder 2">
            <a:extLst>
              <a:ext uri="{FF2B5EF4-FFF2-40B4-BE49-F238E27FC236}">
                <a16:creationId xmlns:a16="http://schemas.microsoft.com/office/drawing/2014/main" id="{1047C2FF-6F3B-4516-983B-B01AE22B52FF}"/>
              </a:ext>
            </a:extLst>
          </p:cNvPr>
          <p:cNvSpPr>
            <a:spLocks noGrp="1"/>
          </p:cNvSpPr>
          <p:nvPr>
            <p:ph idx="1"/>
          </p:nvPr>
        </p:nvSpPr>
        <p:spPr>
          <a:xfrm>
            <a:off x="838200" y="1825625"/>
            <a:ext cx="5257800" cy="4351338"/>
          </a:xfrm>
        </p:spPr>
        <p:txBody>
          <a:bodyPr/>
          <a:lstStyle/>
          <a:p>
            <a:r>
              <a:rPr lang="en-US" dirty="0"/>
              <a:t>First stage is validating that the cities scraped correspond to the geographic locations of the cities.</a:t>
            </a:r>
          </a:p>
        </p:txBody>
      </p:sp>
      <p:pic>
        <p:nvPicPr>
          <p:cNvPr id="5" name="Picture 4">
            <a:extLst>
              <a:ext uri="{FF2B5EF4-FFF2-40B4-BE49-F238E27FC236}">
                <a16:creationId xmlns:a16="http://schemas.microsoft.com/office/drawing/2014/main" id="{66E06129-1A4B-42CF-85C2-3049485EA187}"/>
              </a:ext>
            </a:extLst>
          </p:cNvPr>
          <p:cNvPicPr/>
          <p:nvPr/>
        </p:nvPicPr>
        <p:blipFill>
          <a:blip r:embed="rId2"/>
          <a:stretch>
            <a:fillRect/>
          </a:stretch>
        </p:blipFill>
        <p:spPr>
          <a:xfrm>
            <a:off x="6261566" y="1825625"/>
            <a:ext cx="5504863" cy="4428526"/>
          </a:xfrm>
          <a:prstGeom prst="rect">
            <a:avLst/>
          </a:prstGeom>
        </p:spPr>
      </p:pic>
    </p:spTree>
    <p:extLst>
      <p:ext uri="{BB962C8B-B14F-4D97-AF65-F5344CB8AC3E}">
        <p14:creationId xmlns:p14="http://schemas.microsoft.com/office/powerpoint/2010/main" val="412549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B68A-ACCF-4B48-9BF2-09AA1398214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Exploratory Analysis</a:t>
            </a:r>
          </a:p>
        </p:txBody>
      </p:sp>
      <p:sp>
        <p:nvSpPr>
          <p:cNvPr id="3" name="Content Placeholder 2">
            <a:extLst>
              <a:ext uri="{FF2B5EF4-FFF2-40B4-BE49-F238E27FC236}">
                <a16:creationId xmlns:a16="http://schemas.microsoft.com/office/drawing/2014/main" id="{1047C2FF-6F3B-4516-983B-B01AE22B52FF}"/>
              </a:ext>
            </a:extLst>
          </p:cNvPr>
          <p:cNvSpPr>
            <a:spLocks noGrp="1"/>
          </p:cNvSpPr>
          <p:nvPr>
            <p:ph idx="1"/>
          </p:nvPr>
        </p:nvSpPr>
        <p:spPr>
          <a:xfrm>
            <a:off x="838199" y="1825625"/>
            <a:ext cx="10315755" cy="4351338"/>
          </a:xfrm>
        </p:spPr>
        <p:txBody>
          <a:bodyPr>
            <a:normAutofit/>
          </a:bodyPr>
          <a:lstStyle/>
          <a:p>
            <a:r>
              <a:rPr lang="en-US" dirty="0"/>
              <a:t>A quick check reveals that there are 14,057 records that have been pulled from foursquare, and there are 418 unique categories.</a:t>
            </a:r>
          </a:p>
        </p:txBody>
      </p:sp>
      <p:grpSp>
        <p:nvGrpSpPr>
          <p:cNvPr id="6" name="Group 5">
            <a:extLst>
              <a:ext uri="{FF2B5EF4-FFF2-40B4-BE49-F238E27FC236}">
                <a16:creationId xmlns:a16="http://schemas.microsoft.com/office/drawing/2014/main" id="{1D51728B-B162-4B50-9685-728B92C5509A}"/>
              </a:ext>
            </a:extLst>
          </p:cNvPr>
          <p:cNvGrpSpPr/>
          <p:nvPr/>
        </p:nvGrpSpPr>
        <p:grpSpPr>
          <a:xfrm>
            <a:off x="600884" y="3709359"/>
            <a:ext cx="6341428" cy="2562890"/>
            <a:chOff x="0" y="76200"/>
            <a:chExt cx="5552440" cy="2237741"/>
          </a:xfrm>
        </p:grpSpPr>
        <p:pic>
          <p:nvPicPr>
            <p:cNvPr id="7" name="Picture 6">
              <a:extLst>
                <a:ext uri="{FF2B5EF4-FFF2-40B4-BE49-F238E27FC236}">
                  <a16:creationId xmlns:a16="http://schemas.microsoft.com/office/drawing/2014/main" id="{25EBCEA5-1E7A-46BE-8914-F1A55E02F69D}"/>
                </a:ext>
              </a:extLst>
            </p:cNvPr>
            <p:cNvPicPr>
              <a:picLocks noChangeAspect="1"/>
            </p:cNvPicPr>
            <p:nvPr/>
          </p:nvPicPr>
          <p:blipFill rotWithShape="1">
            <a:blip r:embed="rId2">
              <a:extLst>
                <a:ext uri="{28A0092B-C50C-407E-A947-70E740481C1C}">
                  <a14:useLocalDpi xmlns:a14="http://schemas.microsoft.com/office/drawing/2010/main" val="0"/>
                </a:ext>
              </a:extLst>
            </a:blip>
            <a:srcRect t="1674" r="6181" b="1"/>
            <a:stretch/>
          </p:blipFill>
          <p:spPr bwMode="auto">
            <a:xfrm>
              <a:off x="0" y="76200"/>
              <a:ext cx="2590800" cy="223774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0D10AA2-84D4-4D10-8058-9ADF36676EEB}"/>
                </a:ext>
              </a:extLst>
            </p:cNvPr>
            <p:cNvPicPr>
              <a:picLocks noChangeAspect="1"/>
            </p:cNvPicPr>
            <p:nvPr/>
          </p:nvPicPr>
          <p:blipFill rotWithShape="1">
            <a:blip r:embed="rId3">
              <a:extLst>
                <a:ext uri="{28A0092B-C50C-407E-A947-70E740481C1C}">
                  <a14:useLocalDpi xmlns:a14="http://schemas.microsoft.com/office/drawing/2010/main" val="0"/>
                </a:ext>
              </a:extLst>
            </a:blip>
            <a:srcRect t="3240" b="1620"/>
            <a:stretch/>
          </p:blipFill>
          <p:spPr>
            <a:xfrm>
              <a:off x="2705100" y="76201"/>
              <a:ext cx="2847340" cy="2237740"/>
            </a:xfrm>
            <a:prstGeom prst="rect">
              <a:avLst/>
            </a:prstGeom>
            <a:ln>
              <a:noFill/>
            </a:ln>
            <a:effectLst>
              <a:outerShdw blurRad="292100" dist="139700" dir="2700000" algn="tl" rotWithShape="0">
                <a:srgbClr val="333333">
                  <a:alpha val="65000"/>
                </a:srgbClr>
              </a:outerShdw>
            </a:effectLst>
          </p:spPr>
        </p:pic>
      </p:grpSp>
      <p:sp>
        <p:nvSpPr>
          <p:cNvPr id="9" name="Content Placeholder 2">
            <a:extLst>
              <a:ext uri="{FF2B5EF4-FFF2-40B4-BE49-F238E27FC236}">
                <a16:creationId xmlns:a16="http://schemas.microsoft.com/office/drawing/2014/main" id="{981D3020-1901-46FE-9262-23149C12FB80}"/>
              </a:ext>
            </a:extLst>
          </p:cNvPr>
          <p:cNvSpPr txBox="1">
            <a:spLocks/>
          </p:cNvSpPr>
          <p:nvPr/>
        </p:nvSpPr>
        <p:spPr>
          <a:xfrm>
            <a:off x="7177176" y="2863970"/>
            <a:ext cx="4129177" cy="3465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Laval and Agincourt have very different venues. Only #3 (Pharmacy) is consistent between the two top ten lists.</a:t>
            </a:r>
          </a:p>
          <a:p>
            <a:r>
              <a:rPr lang="en-US" dirty="0"/>
              <a:t>No other entry appears in both.</a:t>
            </a:r>
          </a:p>
        </p:txBody>
      </p:sp>
    </p:spTree>
    <p:extLst>
      <p:ext uri="{BB962C8B-B14F-4D97-AF65-F5344CB8AC3E}">
        <p14:creationId xmlns:p14="http://schemas.microsoft.com/office/powerpoint/2010/main" val="230740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4173-F2D0-4CDB-B920-0DE284A6095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Exploratory Analysis</a:t>
            </a:r>
          </a:p>
        </p:txBody>
      </p:sp>
      <p:pic>
        <p:nvPicPr>
          <p:cNvPr id="4" name="Content Placeholder 3">
            <a:extLst>
              <a:ext uri="{FF2B5EF4-FFF2-40B4-BE49-F238E27FC236}">
                <a16:creationId xmlns:a16="http://schemas.microsoft.com/office/drawing/2014/main" id="{D7AA2FEC-12A0-4842-B452-285D7EC11199}"/>
              </a:ext>
            </a:extLst>
          </p:cNvPr>
          <p:cNvPicPr>
            <a:picLocks noGrp="1"/>
          </p:cNvPicPr>
          <p:nvPr>
            <p:ph idx="1"/>
          </p:nvPr>
        </p:nvPicPr>
        <p:blipFill>
          <a:blip r:embed="rId2"/>
          <a:stretch>
            <a:fillRect/>
          </a:stretch>
        </p:blipFill>
        <p:spPr>
          <a:xfrm>
            <a:off x="2751097" y="1851504"/>
            <a:ext cx="8760146" cy="4351338"/>
          </a:xfrm>
          <a:prstGeom prst="rect">
            <a:avLst/>
          </a:prstGeom>
        </p:spPr>
      </p:pic>
      <p:sp>
        <p:nvSpPr>
          <p:cNvPr id="5" name="TextBox 4">
            <a:extLst>
              <a:ext uri="{FF2B5EF4-FFF2-40B4-BE49-F238E27FC236}">
                <a16:creationId xmlns:a16="http://schemas.microsoft.com/office/drawing/2014/main" id="{AC948E0A-8CA4-4A6D-896C-4244502DE6A9}"/>
              </a:ext>
            </a:extLst>
          </p:cNvPr>
          <p:cNvSpPr txBox="1"/>
          <p:nvPr/>
        </p:nvSpPr>
        <p:spPr>
          <a:xfrm>
            <a:off x="715992" y="1851504"/>
            <a:ext cx="2035105" cy="2031325"/>
          </a:xfrm>
          <a:prstGeom prst="rect">
            <a:avLst/>
          </a:prstGeom>
          <a:noFill/>
        </p:spPr>
        <p:txBody>
          <a:bodyPr wrap="square" rtlCol="0">
            <a:spAutoFit/>
          </a:bodyPr>
          <a:lstStyle/>
          <a:p>
            <a:r>
              <a:rPr lang="en-US" dirty="0"/>
              <a:t>Each community appears quite unique, even in the same geographic clustering of neighbourhoods (</a:t>
            </a:r>
            <a:r>
              <a:rPr lang="en-US" dirty="0" err="1"/>
              <a:t>Ahuntsic</a:t>
            </a:r>
            <a:r>
              <a:rPr lang="en-US" dirty="0"/>
              <a:t>)</a:t>
            </a:r>
          </a:p>
        </p:txBody>
      </p:sp>
    </p:spTree>
    <p:extLst>
      <p:ext uri="{BB962C8B-B14F-4D97-AF65-F5344CB8AC3E}">
        <p14:creationId xmlns:p14="http://schemas.microsoft.com/office/powerpoint/2010/main" val="387359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E064-3AF3-4C1D-8146-C4DD14CF3CFA}"/>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Results</a:t>
            </a:r>
          </a:p>
        </p:txBody>
      </p:sp>
      <p:pic>
        <p:nvPicPr>
          <p:cNvPr id="4" name="Content Placeholder 3">
            <a:extLst>
              <a:ext uri="{FF2B5EF4-FFF2-40B4-BE49-F238E27FC236}">
                <a16:creationId xmlns:a16="http://schemas.microsoft.com/office/drawing/2014/main" id="{C3C5AF8E-C56A-4597-801D-1E5D4BBFF2DC}"/>
              </a:ext>
            </a:extLst>
          </p:cNvPr>
          <p:cNvPicPr>
            <a:picLocks noGrp="1"/>
          </p:cNvPicPr>
          <p:nvPr>
            <p:ph idx="1"/>
          </p:nvPr>
        </p:nvPicPr>
        <p:blipFill>
          <a:blip r:embed="rId2"/>
          <a:stretch>
            <a:fillRect/>
          </a:stretch>
        </p:blipFill>
        <p:spPr>
          <a:xfrm>
            <a:off x="3071004" y="276930"/>
            <a:ext cx="7893170" cy="6038615"/>
          </a:xfrm>
          <a:prstGeom prst="rect">
            <a:avLst/>
          </a:prstGeom>
        </p:spPr>
      </p:pic>
      <p:sp>
        <p:nvSpPr>
          <p:cNvPr id="5" name="TextBox 4">
            <a:extLst>
              <a:ext uri="{FF2B5EF4-FFF2-40B4-BE49-F238E27FC236}">
                <a16:creationId xmlns:a16="http://schemas.microsoft.com/office/drawing/2014/main" id="{EB3DA49E-F1DF-449A-AD37-5A0409D4675C}"/>
              </a:ext>
            </a:extLst>
          </p:cNvPr>
          <p:cNvSpPr txBox="1"/>
          <p:nvPr/>
        </p:nvSpPr>
        <p:spPr>
          <a:xfrm>
            <a:off x="715992" y="1851504"/>
            <a:ext cx="2536166"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Vancouver</a:t>
            </a:r>
            <a:r>
              <a:rPr lang="en-US" dirty="0"/>
              <a:t> is nearly all Cluster 1</a:t>
            </a:r>
          </a:p>
          <a:p>
            <a:pPr marL="285750" indent="-285750">
              <a:buFont typeface="Arial" panose="020B0604020202020204" pitchFamily="34" charset="0"/>
              <a:buChar char="•"/>
            </a:pPr>
            <a:r>
              <a:rPr lang="en-US" b="1" dirty="0"/>
              <a:t>Calgary</a:t>
            </a:r>
            <a:r>
              <a:rPr lang="en-US" dirty="0"/>
              <a:t> is Cluster 2/6</a:t>
            </a:r>
          </a:p>
          <a:p>
            <a:pPr marL="285750" indent="-285750">
              <a:buFont typeface="Arial" panose="020B0604020202020204" pitchFamily="34" charset="0"/>
              <a:buChar char="•"/>
            </a:pPr>
            <a:r>
              <a:rPr lang="en-US" b="1" dirty="0"/>
              <a:t>Edmonton</a:t>
            </a:r>
            <a:r>
              <a:rPr lang="en-US" dirty="0"/>
              <a:t> is Cluster 1/3/6</a:t>
            </a:r>
          </a:p>
          <a:p>
            <a:pPr marL="285750" indent="-285750">
              <a:buFont typeface="Arial" panose="020B0604020202020204" pitchFamily="34" charset="0"/>
              <a:buChar char="•"/>
            </a:pPr>
            <a:r>
              <a:rPr lang="en-US" b="1" dirty="0"/>
              <a:t>Winnipeg</a:t>
            </a:r>
            <a:r>
              <a:rPr lang="en-US" dirty="0"/>
              <a:t> is mostly Cluster 2/6</a:t>
            </a:r>
          </a:p>
          <a:p>
            <a:pPr marL="285750" indent="-285750">
              <a:buFont typeface="Arial" panose="020B0604020202020204" pitchFamily="34" charset="0"/>
              <a:buChar char="•"/>
            </a:pPr>
            <a:r>
              <a:rPr lang="en-US" b="1" dirty="0"/>
              <a:t>Toronto</a:t>
            </a:r>
            <a:r>
              <a:rPr lang="en-US" dirty="0"/>
              <a:t> is mostly Cluster 4</a:t>
            </a:r>
          </a:p>
          <a:p>
            <a:pPr marL="285750" indent="-285750">
              <a:buFont typeface="Arial" panose="020B0604020202020204" pitchFamily="34" charset="0"/>
              <a:buChar char="•"/>
            </a:pPr>
            <a:r>
              <a:rPr lang="en-US" b="1" dirty="0"/>
              <a:t>Montreal</a:t>
            </a:r>
            <a:r>
              <a:rPr lang="en-US" dirty="0"/>
              <a:t> is diverse: Cluster 2/3/5/6</a:t>
            </a:r>
          </a:p>
        </p:txBody>
      </p:sp>
    </p:spTree>
    <p:extLst>
      <p:ext uri="{BB962C8B-B14F-4D97-AF65-F5344CB8AC3E}">
        <p14:creationId xmlns:p14="http://schemas.microsoft.com/office/powerpoint/2010/main" val="180477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703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Dissimilarity Between Canadian Urban Centers</vt:lpstr>
      <vt:lpstr>Problem/Introduction</vt:lpstr>
      <vt:lpstr>Data</vt:lpstr>
      <vt:lpstr>Methodology</vt:lpstr>
      <vt:lpstr>Hypothesis</vt:lpstr>
      <vt:lpstr>Exploratory Analysis</vt:lpstr>
      <vt:lpstr>Exploratory Analysis</vt:lpstr>
      <vt:lpstr>Exploratory Analysis</vt:lpstr>
      <vt:lpstr>Results</vt:lpstr>
      <vt:lpstr>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Dissimilarity Between Canadian Urban Centres</dc:title>
  <dc:creator>Brett Wiens</dc:creator>
  <cp:lastModifiedBy>Brett Wiens</cp:lastModifiedBy>
  <cp:revision>8</cp:revision>
  <dcterms:created xsi:type="dcterms:W3CDTF">2019-10-10T19:24:41Z</dcterms:created>
  <dcterms:modified xsi:type="dcterms:W3CDTF">2019-10-10T21:20:42Z</dcterms:modified>
</cp:coreProperties>
</file>