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8"/>
  </p:notesMasterIdLst>
  <p:sldIdLst>
    <p:sldId id="256" r:id="rId2"/>
    <p:sldId id="307" r:id="rId3"/>
    <p:sldId id="282" r:id="rId4"/>
    <p:sldId id="283" r:id="rId5"/>
    <p:sldId id="284" r:id="rId6"/>
    <p:sldId id="309" r:id="rId7"/>
    <p:sldId id="278" r:id="rId8"/>
    <p:sldId id="288" r:id="rId9"/>
    <p:sldId id="281" r:id="rId10"/>
    <p:sldId id="285" r:id="rId11"/>
    <p:sldId id="286" r:id="rId12"/>
    <p:sldId id="287" r:id="rId13"/>
    <p:sldId id="296" r:id="rId14"/>
    <p:sldId id="295" r:id="rId15"/>
    <p:sldId id="306" r:id="rId16"/>
    <p:sldId id="297" r:id="rId17"/>
    <p:sldId id="294" r:id="rId18"/>
    <p:sldId id="277" r:id="rId19"/>
    <p:sldId id="298" r:id="rId20"/>
    <p:sldId id="300" r:id="rId21"/>
    <p:sldId id="301" r:id="rId22"/>
    <p:sldId id="299" r:id="rId23"/>
    <p:sldId id="302" r:id="rId24"/>
    <p:sldId id="303" r:id="rId25"/>
    <p:sldId id="304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5405" autoAdjust="0"/>
  </p:normalViewPr>
  <p:slideViewPr>
    <p:cSldViewPr snapToGrid="0">
      <p:cViewPr varScale="1">
        <p:scale>
          <a:sx n="86" d="100"/>
          <a:sy n="86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A4F3E-9ECD-4D28-9374-280E255993A9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2E0EC13-B370-419D-8916-5096FDF48D81}">
      <dgm:prSet phldrT="[Text]"/>
      <dgm:spPr/>
      <dgm:t>
        <a:bodyPr/>
        <a:lstStyle/>
        <a:p>
          <a:r>
            <a:rPr lang="en-US" dirty="0" smtClean="0"/>
            <a:t>Programming</a:t>
          </a:r>
          <a:endParaRPr lang="en-US" dirty="0"/>
        </a:p>
      </dgm:t>
    </dgm:pt>
    <dgm:pt modelId="{59DD0A5A-577F-4D4C-AD42-95511B0E4EF9}" type="parTrans" cxnId="{791737CC-E73A-4310-98D1-273C6249A318}">
      <dgm:prSet/>
      <dgm:spPr/>
      <dgm:t>
        <a:bodyPr/>
        <a:lstStyle/>
        <a:p>
          <a:endParaRPr lang="en-US"/>
        </a:p>
      </dgm:t>
    </dgm:pt>
    <dgm:pt modelId="{830CC704-C4F9-4D60-A1BF-B5A6122BEE04}" type="sibTrans" cxnId="{791737CC-E73A-4310-98D1-273C6249A318}">
      <dgm:prSet/>
      <dgm:spPr/>
      <dgm:t>
        <a:bodyPr/>
        <a:lstStyle/>
        <a:p>
          <a:endParaRPr lang="en-US"/>
        </a:p>
      </dgm:t>
    </dgm:pt>
    <dgm:pt modelId="{1771423F-1998-4B3F-A6A8-581F4A2E303B}">
      <dgm:prSet phldrT="[Text]"/>
      <dgm:spPr/>
      <dgm:t>
        <a:bodyPr/>
        <a:lstStyle/>
        <a:p>
          <a:r>
            <a:rPr lang="en-US" dirty="0" smtClean="0"/>
            <a:t>A way of thinking</a:t>
          </a:r>
          <a:endParaRPr lang="en-US" dirty="0"/>
        </a:p>
      </dgm:t>
    </dgm:pt>
    <dgm:pt modelId="{7B5F1B24-373C-4959-A8D8-3BF91F9CF3A5}" type="parTrans" cxnId="{8CD45410-4C94-4732-91EF-33D9A2B7F490}">
      <dgm:prSet/>
      <dgm:spPr/>
      <dgm:t>
        <a:bodyPr/>
        <a:lstStyle/>
        <a:p>
          <a:endParaRPr lang="en-US"/>
        </a:p>
      </dgm:t>
    </dgm:pt>
    <dgm:pt modelId="{9B4E751F-9D0E-493B-A2BA-1781240415FC}" type="sibTrans" cxnId="{8CD45410-4C94-4732-91EF-33D9A2B7F490}">
      <dgm:prSet/>
      <dgm:spPr/>
      <dgm:t>
        <a:bodyPr/>
        <a:lstStyle/>
        <a:p>
          <a:endParaRPr lang="en-US"/>
        </a:p>
      </dgm:t>
    </dgm:pt>
    <dgm:pt modelId="{7EA2C949-ADC7-4DC8-A9D3-03A86E80CC81}">
      <dgm:prSet phldrT="[Text]"/>
      <dgm:spPr/>
      <dgm:t>
        <a:bodyPr/>
        <a:lstStyle/>
        <a:p>
          <a:r>
            <a:rPr lang="en-US" dirty="0" smtClean="0"/>
            <a:t>Definitions</a:t>
          </a:r>
          <a:endParaRPr lang="en-US" dirty="0"/>
        </a:p>
      </dgm:t>
    </dgm:pt>
    <dgm:pt modelId="{6E9A3879-219F-4C5D-BD96-DF2D678C1C8C}" type="parTrans" cxnId="{B616400D-89F9-4710-9BE1-44BB088603F7}">
      <dgm:prSet/>
      <dgm:spPr/>
      <dgm:t>
        <a:bodyPr/>
        <a:lstStyle/>
        <a:p>
          <a:endParaRPr lang="en-US"/>
        </a:p>
      </dgm:t>
    </dgm:pt>
    <dgm:pt modelId="{E9B6DB3F-FE33-4BAC-9884-D8D1F58B5362}" type="sibTrans" cxnId="{B616400D-89F9-4710-9BE1-44BB088603F7}">
      <dgm:prSet/>
      <dgm:spPr/>
      <dgm:t>
        <a:bodyPr/>
        <a:lstStyle/>
        <a:p>
          <a:endParaRPr lang="en-US"/>
        </a:p>
      </dgm:t>
    </dgm:pt>
    <dgm:pt modelId="{0CDFF82F-91C0-472E-A6CB-D15494DAD1F3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C3661F8B-CF87-45AB-B96B-A8F3B14C93F8}" type="parTrans" cxnId="{C9A4092B-D371-4F51-8B45-FF7DE5E761D6}">
      <dgm:prSet/>
      <dgm:spPr/>
      <dgm:t>
        <a:bodyPr/>
        <a:lstStyle/>
        <a:p>
          <a:endParaRPr lang="en-US"/>
        </a:p>
      </dgm:t>
    </dgm:pt>
    <dgm:pt modelId="{9F80B5C6-E74B-4366-9CDF-82CD755C36FD}" type="sibTrans" cxnId="{C9A4092B-D371-4F51-8B45-FF7DE5E761D6}">
      <dgm:prSet/>
      <dgm:spPr/>
      <dgm:t>
        <a:bodyPr/>
        <a:lstStyle/>
        <a:p>
          <a:endParaRPr lang="en-US"/>
        </a:p>
      </dgm:t>
    </dgm:pt>
    <dgm:pt modelId="{BFC044A6-4ADA-4A9E-849E-618EC556500C}">
      <dgm:prSet phldrT="[Text]"/>
      <dgm:spPr/>
      <dgm:t>
        <a:bodyPr/>
        <a:lstStyle/>
        <a:p>
          <a:r>
            <a:rPr lang="en-US" dirty="0" smtClean="0"/>
            <a:t>Variables Objects Types</a:t>
          </a:r>
          <a:endParaRPr lang="en-US" dirty="0"/>
        </a:p>
      </dgm:t>
    </dgm:pt>
    <dgm:pt modelId="{79402542-84F9-4A9E-9486-E44812A4DEC6}" type="parTrans" cxnId="{08B1B05C-C611-4520-9F68-39A707177382}">
      <dgm:prSet/>
      <dgm:spPr/>
      <dgm:t>
        <a:bodyPr/>
        <a:lstStyle/>
        <a:p>
          <a:endParaRPr lang="en-US"/>
        </a:p>
      </dgm:t>
    </dgm:pt>
    <dgm:pt modelId="{843E6F27-3EF9-4F24-B721-EDEC06AEE159}" type="sibTrans" cxnId="{08B1B05C-C611-4520-9F68-39A707177382}">
      <dgm:prSet/>
      <dgm:spPr/>
      <dgm:t>
        <a:bodyPr/>
        <a:lstStyle/>
        <a:p>
          <a:endParaRPr lang="en-US"/>
        </a:p>
      </dgm:t>
    </dgm:pt>
    <dgm:pt modelId="{989CC405-E858-4DAA-B680-E8CB5DA804D4}">
      <dgm:prSet phldrT="[Text]"/>
      <dgm:spPr/>
      <dgm:t>
        <a:bodyPr/>
        <a:lstStyle/>
        <a:p>
          <a:r>
            <a:rPr lang="en-US" dirty="0" smtClean="0"/>
            <a:t>Logic</a:t>
          </a:r>
          <a:endParaRPr lang="en-US" dirty="0"/>
        </a:p>
      </dgm:t>
    </dgm:pt>
    <dgm:pt modelId="{86CBFB8C-5175-4DC4-A2D1-727F4A0F20C3}" type="parTrans" cxnId="{5D16E791-8332-40DA-88FE-39FD99E9BCEE}">
      <dgm:prSet/>
      <dgm:spPr/>
      <dgm:t>
        <a:bodyPr/>
        <a:lstStyle/>
        <a:p>
          <a:endParaRPr lang="en-US"/>
        </a:p>
      </dgm:t>
    </dgm:pt>
    <dgm:pt modelId="{875BA70A-B48C-46DB-8EA0-18EEA669D8DA}" type="sibTrans" cxnId="{5D16E791-8332-40DA-88FE-39FD99E9BCEE}">
      <dgm:prSet/>
      <dgm:spPr/>
      <dgm:t>
        <a:bodyPr/>
        <a:lstStyle/>
        <a:p>
          <a:endParaRPr lang="en-US"/>
        </a:p>
      </dgm:t>
    </dgm:pt>
    <dgm:pt modelId="{959D2369-0CDD-443A-9315-7568896F076B}">
      <dgm:prSet phldrT="[Text]"/>
      <dgm:spPr/>
      <dgm:t>
        <a:bodyPr/>
        <a:lstStyle/>
        <a:p>
          <a:r>
            <a:rPr lang="en-US" dirty="0" smtClean="0"/>
            <a:t>Practice &amp; Examples</a:t>
          </a:r>
          <a:endParaRPr lang="en-US" dirty="0"/>
        </a:p>
      </dgm:t>
    </dgm:pt>
    <dgm:pt modelId="{AF862311-A406-41DD-82A0-539DB535642D}" type="parTrans" cxnId="{0D74E43B-6518-49FF-91ED-7DF480089943}">
      <dgm:prSet/>
      <dgm:spPr/>
      <dgm:t>
        <a:bodyPr/>
        <a:lstStyle/>
        <a:p>
          <a:endParaRPr lang="en-US"/>
        </a:p>
      </dgm:t>
    </dgm:pt>
    <dgm:pt modelId="{7A78624C-7C5B-45C6-8680-F9FEDE54E0A3}" type="sibTrans" cxnId="{0D74E43B-6518-49FF-91ED-7DF480089943}">
      <dgm:prSet/>
      <dgm:spPr/>
      <dgm:t>
        <a:bodyPr/>
        <a:lstStyle/>
        <a:p>
          <a:endParaRPr lang="en-US"/>
        </a:p>
      </dgm:t>
    </dgm:pt>
    <dgm:pt modelId="{44C74DD0-AB87-4D08-AF38-77BB84DF5F0D}" type="pres">
      <dgm:prSet presAssocID="{971A4F3E-9ECD-4D28-9374-280E255993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C36404-1C21-4524-8C65-D5C34F9F8594}" type="pres">
      <dgm:prSet presAssocID="{D2E0EC13-B370-419D-8916-5096FDF48D8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5A6F3815-96BE-4927-BA62-77BD0485E19D}" type="pres">
      <dgm:prSet presAssocID="{1771423F-1998-4B3F-A6A8-581F4A2E303B}" presName="Accent1" presStyleCnt="0"/>
      <dgm:spPr/>
    </dgm:pt>
    <dgm:pt modelId="{60F9D502-5993-40EF-B385-36A77EC49FFC}" type="pres">
      <dgm:prSet presAssocID="{1771423F-1998-4B3F-A6A8-581F4A2E303B}" presName="Accent" presStyleLbl="bgShp" presStyleIdx="0" presStyleCnt="6"/>
      <dgm:spPr/>
    </dgm:pt>
    <dgm:pt modelId="{ED181B68-CCDA-4DFA-A046-9437A3156FBE}" type="pres">
      <dgm:prSet presAssocID="{1771423F-1998-4B3F-A6A8-581F4A2E303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0D628-0177-416F-8BEB-C2721EC2A223}" type="pres">
      <dgm:prSet presAssocID="{7EA2C949-ADC7-4DC8-A9D3-03A86E80CC81}" presName="Accent2" presStyleCnt="0"/>
      <dgm:spPr/>
    </dgm:pt>
    <dgm:pt modelId="{BD777956-E05B-42B1-9C77-F5E796A0BF64}" type="pres">
      <dgm:prSet presAssocID="{7EA2C949-ADC7-4DC8-A9D3-03A86E80CC81}" presName="Accent" presStyleLbl="bgShp" presStyleIdx="1" presStyleCnt="6"/>
      <dgm:spPr/>
    </dgm:pt>
    <dgm:pt modelId="{3D4EB7D8-C8ED-4D65-B5EE-9A020CF4D066}" type="pres">
      <dgm:prSet presAssocID="{7EA2C949-ADC7-4DC8-A9D3-03A86E80CC8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02B0170-3203-41A4-A966-877CC79F490E}" type="pres">
      <dgm:prSet presAssocID="{0CDFF82F-91C0-472E-A6CB-D15494DAD1F3}" presName="Accent3" presStyleCnt="0"/>
      <dgm:spPr/>
    </dgm:pt>
    <dgm:pt modelId="{ABB3A6EF-BFB5-4354-A94D-392CFC23BB10}" type="pres">
      <dgm:prSet presAssocID="{0CDFF82F-91C0-472E-A6CB-D15494DAD1F3}" presName="Accent" presStyleLbl="bgShp" presStyleIdx="2" presStyleCnt="6"/>
      <dgm:spPr/>
    </dgm:pt>
    <dgm:pt modelId="{D1C965B6-7962-4851-B1A1-7A8CFD9ED90D}" type="pres">
      <dgm:prSet presAssocID="{0CDFF82F-91C0-472E-A6CB-D15494DAD1F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A55D1-E1EA-47FE-B244-7A2D1973A092}" type="pres">
      <dgm:prSet presAssocID="{BFC044A6-4ADA-4A9E-849E-618EC556500C}" presName="Accent4" presStyleCnt="0"/>
      <dgm:spPr/>
    </dgm:pt>
    <dgm:pt modelId="{105F6132-0383-4569-B2CE-A0233D79305D}" type="pres">
      <dgm:prSet presAssocID="{BFC044A6-4ADA-4A9E-849E-618EC556500C}" presName="Accent" presStyleLbl="bgShp" presStyleIdx="3" presStyleCnt="6"/>
      <dgm:spPr/>
    </dgm:pt>
    <dgm:pt modelId="{97888FC7-8ECE-4921-AEC1-B6447AB8177B}" type="pres">
      <dgm:prSet presAssocID="{BFC044A6-4ADA-4A9E-849E-618EC556500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870F8-4558-4395-B630-B2A3BFF842D9}" type="pres">
      <dgm:prSet presAssocID="{989CC405-E858-4DAA-B680-E8CB5DA804D4}" presName="Accent5" presStyleCnt="0"/>
      <dgm:spPr/>
    </dgm:pt>
    <dgm:pt modelId="{86A271F4-7CDC-4CD4-BEDF-3EA396745A53}" type="pres">
      <dgm:prSet presAssocID="{989CC405-E858-4DAA-B680-E8CB5DA804D4}" presName="Accent" presStyleLbl="bgShp" presStyleIdx="4" presStyleCnt="6"/>
      <dgm:spPr/>
    </dgm:pt>
    <dgm:pt modelId="{E5F24C4A-BE0A-4147-9336-57D3D63F7F28}" type="pres">
      <dgm:prSet presAssocID="{989CC405-E858-4DAA-B680-E8CB5DA804D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12676F7-ED3F-4698-9274-5EBBDC0E9C84}" type="pres">
      <dgm:prSet presAssocID="{959D2369-0CDD-443A-9315-7568896F076B}" presName="Accent6" presStyleCnt="0"/>
      <dgm:spPr/>
    </dgm:pt>
    <dgm:pt modelId="{7870C9A0-9C15-4F9E-AAAB-8CEF047CD6A0}" type="pres">
      <dgm:prSet presAssocID="{959D2369-0CDD-443A-9315-7568896F076B}" presName="Accent" presStyleLbl="bgShp" presStyleIdx="5" presStyleCnt="6"/>
      <dgm:spPr/>
    </dgm:pt>
    <dgm:pt modelId="{F1CCADF5-4678-406B-9D3D-0DA1968052DD}" type="pres">
      <dgm:prSet presAssocID="{959D2369-0CDD-443A-9315-7568896F076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3F334E-E252-44FA-8AA7-FD558F64A120}" type="presOf" srcId="{BFC044A6-4ADA-4A9E-849E-618EC556500C}" destId="{97888FC7-8ECE-4921-AEC1-B6447AB8177B}" srcOrd="0" destOrd="0" presId="urn:microsoft.com/office/officeart/2011/layout/HexagonRadial"/>
    <dgm:cxn modelId="{8CD45410-4C94-4732-91EF-33D9A2B7F490}" srcId="{D2E0EC13-B370-419D-8916-5096FDF48D81}" destId="{1771423F-1998-4B3F-A6A8-581F4A2E303B}" srcOrd="0" destOrd="0" parTransId="{7B5F1B24-373C-4959-A8D8-3BF91F9CF3A5}" sibTransId="{9B4E751F-9D0E-493B-A2BA-1781240415FC}"/>
    <dgm:cxn modelId="{0D74E43B-6518-49FF-91ED-7DF480089943}" srcId="{D2E0EC13-B370-419D-8916-5096FDF48D81}" destId="{959D2369-0CDD-443A-9315-7568896F076B}" srcOrd="5" destOrd="0" parTransId="{AF862311-A406-41DD-82A0-539DB535642D}" sibTransId="{7A78624C-7C5B-45C6-8680-F9FEDE54E0A3}"/>
    <dgm:cxn modelId="{1A11B5CF-434F-406D-83C2-2641779E5F44}" type="presOf" srcId="{989CC405-E858-4DAA-B680-E8CB5DA804D4}" destId="{E5F24C4A-BE0A-4147-9336-57D3D63F7F28}" srcOrd="0" destOrd="0" presId="urn:microsoft.com/office/officeart/2011/layout/HexagonRadial"/>
    <dgm:cxn modelId="{4DAE5004-2012-487D-994F-22339A379C2D}" type="presOf" srcId="{D2E0EC13-B370-419D-8916-5096FDF48D81}" destId="{BDC36404-1C21-4524-8C65-D5C34F9F8594}" srcOrd="0" destOrd="0" presId="urn:microsoft.com/office/officeart/2011/layout/HexagonRadial"/>
    <dgm:cxn modelId="{1533FF8D-6259-47EC-8863-A06FA18F2215}" type="presOf" srcId="{959D2369-0CDD-443A-9315-7568896F076B}" destId="{F1CCADF5-4678-406B-9D3D-0DA1968052DD}" srcOrd="0" destOrd="0" presId="urn:microsoft.com/office/officeart/2011/layout/HexagonRadial"/>
    <dgm:cxn modelId="{5D16E791-8332-40DA-88FE-39FD99E9BCEE}" srcId="{D2E0EC13-B370-419D-8916-5096FDF48D81}" destId="{989CC405-E858-4DAA-B680-E8CB5DA804D4}" srcOrd="4" destOrd="0" parTransId="{86CBFB8C-5175-4DC4-A2D1-727F4A0F20C3}" sibTransId="{875BA70A-B48C-46DB-8EA0-18EEA669D8DA}"/>
    <dgm:cxn modelId="{C9A4092B-D371-4F51-8B45-FF7DE5E761D6}" srcId="{D2E0EC13-B370-419D-8916-5096FDF48D81}" destId="{0CDFF82F-91C0-472E-A6CB-D15494DAD1F3}" srcOrd="2" destOrd="0" parTransId="{C3661F8B-CF87-45AB-B96B-A8F3B14C93F8}" sibTransId="{9F80B5C6-E74B-4366-9CDF-82CD755C36FD}"/>
    <dgm:cxn modelId="{66B8FEDD-563A-4D1C-BDFB-2D32E71580C9}" type="presOf" srcId="{0CDFF82F-91C0-472E-A6CB-D15494DAD1F3}" destId="{D1C965B6-7962-4851-B1A1-7A8CFD9ED90D}" srcOrd="0" destOrd="0" presId="urn:microsoft.com/office/officeart/2011/layout/HexagonRadial"/>
    <dgm:cxn modelId="{B616400D-89F9-4710-9BE1-44BB088603F7}" srcId="{D2E0EC13-B370-419D-8916-5096FDF48D81}" destId="{7EA2C949-ADC7-4DC8-A9D3-03A86E80CC81}" srcOrd="1" destOrd="0" parTransId="{6E9A3879-219F-4C5D-BD96-DF2D678C1C8C}" sibTransId="{E9B6DB3F-FE33-4BAC-9884-D8D1F58B5362}"/>
    <dgm:cxn modelId="{791737CC-E73A-4310-98D1-273C6249A318}" srcId="{971A4F3E-9ECD-4D28-9374-280E255993A9}" destId="{D2E0EC13-B370-419D-8916-5096FDF48D81}" srcOrd="0" destOrd="0" parTransId="{59DD0A5A-577F-4D4C-AD42-95511B0E4EF9}" sibTransId="{830CC704-C4F9-4D60-A1BF-B5A6122BEE04}"/>
    <dgm:cxn modelId="{DB3975CA-4F47-4307-901D-3922346BE40F}" type="presOf" srcId="{971A4F3E-9ECD-4D28-9374-280E255993A9}" destId="{44C74DD0-AB87-4D08-AF38-77BB84DF5F0D}" srcOrd="0" destOrd="0" presId="urn:microsoft.com/office/officeart/2011/layout/HexagonRadial"/>
    <dgm:cxn modelId="{19111049-E415-4163-9659-66B81B8EADA3}" type="presOf" srcId="{1771423F-1998-4B3F-A6A8-581F4A2E303B}" destId="{ED181B68-CCDA-4DFA-A046-9437A3156FBE}" srcOrd="0" destOrd="0" presId="urn:microsoft.com/office/officeart/2011/layout/HexagonRadial"/>
    <dgm:cxn modelId="{08B1B05C-C611-4520-9F68-39A707177382}" srcId="{D2E0EC13-B370-419D-8916-5096FDF48D81}" destId="{BFC044A6-4ADA-4A9E-849E-618EC556500C}" srcOrd="3" destOrd="0" parTransId="{79402542-84F9-4A9E-9486-E44812A4DEC6}" sibTransId="{843E6F27-3EF9-4F24-B721-EDEC06AEE159}"/>
    <dgm:cxn modelId="{0CF1ACF7-54F7-49C3-852B-12D7F5E14379}" type="presOf" srcId="{7EA2C949-ADC7-4DC8-A9D3-03A86E80CC81}" destId="{3D4EB7D8-C8ED-4D65-B5EE-9A020CF4D066}" srcOrd="0" destOrd="0" presId="urn:microsoft.com/office/officeart/2011/layout/HexagonRadial"/>
    <dgm:cxn modelId="{39796D3B-87A3-43AF-8DE2-9B3FF6DA64DA}" type="presParOf" srcId="{44C74DD0-AB87-4D08-AF38-77BB84DF5F0D}" destId="{BDC36404-1C21-4524-8C65-D5C34F9F8594}" srcOrd="0" destOrd="0" presId="urn:microsoft.com/office/officeart/2011/layout/HexagonRadial"/>
    <dgm:cxn modelId="{32F3606D-75E0-4ACF-B547-CD27985018BE}" type="presParOf" srcId="{44C74DD0-AB87-4D08-AF38-77BB84DF5F0D}" destId="{5A6F3815-96BE-4927-BA62-77BD0485E19D}" srcOrd="1" destOrd="0" presId="urn:microsoft.com/office/officeart/2011/layout/HexagonRadial"/>
    <dgm:cxn modelId="{D5705F6E-623F-4F0D-9D52-3EAE9FC80DA9}" type="presParOf" srcId="{5A6F3815-96BE-4927-BA62-77BD0485E19D}" destId="{60F9D502-5993-40EF-B385-36A77EC49FFC}" srcOrd="0" destOrd="0" presId="urn:microsoft.com/office/officeart/2011/layout/HexagonRadial"/>
    <dgm:cxn modelId="{BD7E9B88-083B-482C-9FBE-7864279FA538}" type="presParOf" srcId="{44C74DD0-AB87-4D08-AF38-77BB84DF5F0D}" destId="{ED181B68-CCDA-4DFA-A046-9437A3156FBE}" srcOrd="2" destOrd="0" presId="urn:microsoft.com/office/officeart/2011/layout/HexagonRadial"/>
    <dgm:cxn modelId="{B3C4227C-0CE6-40D1-8FE2-F2D9A4CBBEA5}" type="presParOf" srcId="{44C74DD0-AB87-4D08-AF38-77BB84DF5F0D}" destId="{ED90D628-0177-416F-8BEB-C2721EC2A223}" srcOrd="3" destOrd="0" presId="urn:microsoft.com/office/officeart/2011/layout/HexagonRadial"/>
    <dgm:cxn modelId="{232D5277-0085-4E43-AF95-AAD0490C1C94}" type="presParOf" srcId="{ED90D628-0177-416F-8BEB-C2721EC2A223}" destId="{BD777956-E05B-42B1-9C77-F5E796A0BF64}" srcOrd="0" destOrd="0" presId="urn:microsoft.com/office/officeart/2011/layout/HexagonRadial"/>
    <dgm:cxn modelId="{B34607F6-2AD9-494D-B5D8-573934BBBAC8}" type="presParOf" srcId="{44C74DD0-AB87-4D08-AF38-77BB84DF5F0D}" destId="{3D4EB7D8-C8ED-4D65-B5EE-9A020CF4D066}" srcOrd="4" destOrd="0" presId="urn:microsoft.com/office/officeart/2011/layout/HexagonRadial"/>
    <dgm:cxn modelId="{7B1D8E73-0118-4370-A971-DA731835A44F}" type="presParOf" srcId="{44C74DD0-AB87-4D08-AF38-77BB84DF5F0D}" destId="{002B0170-3203-41A4-A966-877CC79F490E}" srcOrd="5" destOrd="0" presId="urn:microsoft.com/office/officeart/2011/layout/HexagonRadial"/>
    <dgm:cxn modelId="{68B97B08-F666-4D28-9353-98D14837ABCF}" type="presParOf" srcId="{002B0170-3203-41A4-A966-877CC79F490E}" destId="{ABB3A6EF-BFB5-4354-A94D-392CFC23BB10}" srcOrd="0" destOrd="0" presId="urn:microsoft.com/office/officeart/2011/layout/HexagonRadial"/>
    <dgm:cxn modelId="{A67B75A1-441A-4A59-A62D-C30F22657ECF}" type="presParOf" srcId="{44C74DD0-AB87-4D08-AF38-77BB84DF5F0D}" destId="{D1C965B6-7962-4851-B1A1-7A8CFD9ED90D}" srcOrd="6" destOrd="0" presId="urn:microsoft.com/office/officeart/2011/layout/HexagonRadial"/>
    <dgm:cxn modelId="{8833B024-4EF8-41BD-95E9-9E354AC66016}" type="presParOf" srcId="{44C74DD0-AB87-4D08-AF38-77BB84DF5F0D}" destId="{DAFA55D1-E1EA-47FE-B244-7A2D1973A092}" srcOrd="7" destOrd="0" presId="urn:microsoft.com/office/officeart/2011/layout/HexagonRadial"/>
    <dgm:cxn modelId="{1D6F3A49-48D0-4530-AAC4-424C9AD001BA}" type="presParOf" srcId="{DAFA55D1-E1EA-47FE-B244-7A2D1973A092}" destId="{105F6132-0383-4569-B2CE-A0233D79305D}" srcOrd="0" destOrd="0" presId="urn:microsoft.com/office/officeart/2011/layout/HexagonRadial"/>
    <dgm:cxn modelId="{23E6BC11-7714-43E1-93D4-47CF11BD1A89}" type="presParOf" srcId="{44C74DD0-AB87-4D08-AF38-77BB84DF5F0D}" destId="{97888FC7-8ECE-4921-AEC1-B6447AB8177B}" srcOrd="8" destOrd="0" presId="urn:microsoft.com/office/officeart/2011/layout/HexagonRadial"/>
    <dgm:cxn modelId="{7D77C898-1078-4EC2-9992-C73C17663CCD}" type="presParOf" srcId="{44C74DD0-AB87-4D08-AF38-77BB84DF5F0D}" destId="{6E3870F8-4558-4395-B630-B2A3BFF842D9}" srcOrd="9" destOrd="0" presId="urn:microsoft.com/office/officeart/2011/layout/HexagonRadial"/>
    <dgm:cxn modelId="{0BE62216-FEEA-40F1-9386-E9999DF35BE7}" type="presParOf" srcId="{6E3870F8-4558-4395-B630-B2A3BFF842D9}" destId="{86A271F4-7CDC-4CD4-BEDF-3EA396745A53}" srcOrd="0" destOrd="0" presId="urn:microsoft.com/office/officeart/2011/layout/HexagonRadial"/>
    <dgm:cxn modelId="{5EB0D3E7-0A13-41C2-BB8F-EB9843C84374}" type="presParOf" srcId="{44C74DD0-AB87-4D08-AF38-77BB84DF5F0D}" destId="{E5F24C4A-BE0A-4147-9336-57D3D63F7F28}" srcOrd="10" destOrd="0" presId="urn:microsoft.com/office/officeart/2011/layout/HexagonRadial"/>
    <dgm:cxn modelId="{9F93D36A-17ED-46E9-8656-EF5C0ADF6C5A}" type="presParOf" srcId="{44C74DD0-AB87-4D08-AF38-77BB84DF5F0D}" destId="{912676F7-ED3F-4698-9274-5EBBDC0E9C84}" srcOrd="11" destOrd="0" presId="urn:microsoft.com/office/officeart/2011/layout/HexagonRadial"/>
    <dgm:cxn modelId="{74D533C9-3049-4BE9-9819-19D86717F079}" type="presParOf" srcId="{912676F7-ED3F-4698-9274-5EBBDC0E9C84}" destId="{7870C9A0-9C15-4F9E-AAAB-8CEF047CD6A0}" srcOrd="0" destOrd="0" presId="urn:microsoft.com/office/officeart/2011/layout/HexagonRadial"/>
    <dgm:cxn modelId="{AA370864-3626-4F27-8190-7E9E0F60EDEC}" type="presParOf" srcId="{44C74DD0-AB87-4D08-AF38-77BB84DF5F0D}" destId="{F1CCADF5-4678-406B-9D3D-0DA1968052D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36404-1C21-4524-8C65-D5C34F9F8594}">
      <dsp:nvSpPr>
        <dsp:cNvPr id="0" name=""/>
        <dsp:cNvSpPr/>
      </dsp:nvSpPr>
      <dsp:spPr>
        <a:xfrm>
          <a:off x="2324531" y="2125040"/>
          <a:ext cx="2701019" cy="233649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Programming</a:t>
          </a:r>
          <a:endParaRPr lang="en-US" sz="2300" kern="1200" dirty="0"/>
        </a:p>
      </dsp:txBody>
      <dsp:txXfrm>
        <a:off x="2772128" y="2512229"/>
        <a:ext cx="1805825" cy="1562112"/>
      </dsp:txXfrm>
    </dsp:sp>
    <dsp:sp modelId="{BD777956-E05B-42B1-9C77-F5E796A0BF64}">
      <dsp:nvSpPr>
        <dsp:cNvPr id="0" name=""/>
        <dsp:cNvSpPr/>
      </dsp:nvSpPr>
      <dsp:spPr>
        <a:xfrm>
          <a:off x="4015888" y="1007187"/>
          <a:ext cx="1019086" cy="87807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81B68-CCDA-4DFA-A046-9437A3156FBE}">
      <dsp:nvSpPr>
        <dsp:cNvPr id="0" name=""/>
        <dsp:cNvSpPr/>
      </dsp:nvSpPr>
      <dsp:spPr>
        <a:xfrm>
          <a:off x="2573334" y="0"/>
          <a:ext cx="2213465" cy="1914908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 way of thinking</a:t>
          </a:r>
          <a:endParaRPr lang="en-US" sz="2300" kern="1200" dirty="0"/>
        </a:p>
      </dsp:txBody>
      <dsp:txXfrm>
        <a:off x="2940152" y="317341"/>
        <a:ext cx="1479829" cy="1280226"/>
      </dsp:txXfrm>
    </dsp:sp>
    <dsp:sp modelId="{ABB3A6EF-BFB5-4354-A94D-392CFC23BB10}">
      <dsp:nvSpPr>
        <dsp:cNvPr id="0" name=""/>
        <dsp:cNvSpPr/>
      </dsp:nvSpPr>
      <dsp:spPr>
        <a:xfrm>
          <a:off x="5205241" y="2648725"/>
          <a:ext cx="1019086" cy="87807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EB7D8-C8ED-4D65-B5EE-9A020CF4D066}">
      <dsp:nvSpPr>
        <dsp:cNvPr id="0" name=""/>
        <dsp:cNvSpPr/>
      </dsp:nvSpPr>
      <dsp:spPr>
        <a:xfrm>
          <a:off x="4603339" y="1177796"/>
          <a:ext cx="2213465" cy="1914908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Definitions</a:t>
          </a:r>
          <a:endParaRPr lang="en-US" sz="2300" kern="1200" dirty="0"/>
        </a:p>
      </dsp:txBody>
      <dsp:txXfrm>
        <a:off x="4970157" y="1495137"/>
        <a:ext cx="1479829" cy="1280226"/>
      </dsp:txXfrm>
    </dsp:sp>
    <dsp:sp modelId="{105F6132-0383-4569-B2CE-A0233D79305D}">
      <dsp:nvSpPr>
        <dsp:cNvPr id="0" name=""/>
        <dsp:cNvSpPr/>
      </dsp:nvSpPr>
      <dsp:spPr>
        <a:xfrm>
          <a:off x="4379040" y="4501713"/>
          <a:ext cx="1019086" cy="87807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965B6-7962-4851-B1A1-7A8CFD9ED90D}">
      <dsp:nvSpPr>
        <dsp:cNvPr id="0" name=""/>
        <dsp:cNvSpPr/>
      </dsp:nvSpPr>
      <dsp:spPr>
        <a:xfrm>
          <a:off x="4603339" y="3493208"/>
          <a:ext cx="2213465" cy="1914908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Python</a:t>
          </a:r>
          <a:endParaRPr lang="en-US" sz="2300" kern="1200" dirty="0"/>
        </a:p>
      </dsp:txBody>
      <dsp:txXfrm>
        <a:off x="4970157" y="3810549"/>
        <a:ext cx="1479829" cy="1280226"/>
      </dsp:txXfrm>
    </dsp:sp>
    <dsp:sp modelId="{86A271F4-7CDC-4CD4-BEDF-3EA396745A53}">
      <dsp:nvSpPr>
        <dsp:cNvPr id="0" name=""/>
        <dsp:cNvSpPr/>
      </dsp:nvSpPr>
      <dsp:spPr>
        <a:xfrm>
          <a:off x="2329558" y="4694060"/>
          <a:ext cx="1019086" cy="87807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88FC7-8ECE-4921-AEC1-B6447AB8177B}">
      <dsp:nvSpPr>
        <dsp:cNvPr id="0" name=""/>
        <dsp:cNvSpPr/>
      </dsp:nvSpPr>
      <dsp:spPr>
        <a:xfrm>
          <a:off x="2573334" y="4672322"/>
          <a:ext cx="2213465" cy="1914908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Variables Objects Types</a:t>
          </a:r>
          <a:endParaRPr lang="en-US" sz="2300" kern="1200" dirty="0"/>
        </a:p>
      </dsp:txBody>
      <dsp:txXfrm>
        <a:off x="2940152" y="4989663"/>
        <a:ext cx="1479829" cy="1280226"/>
      </dsp:txXfrm>
    </dsp:sp>
    <dsp:sp modelId="{7870C9A0-9C15-4F9E-AAAB-8CEF047CD6A0}">
      <dsp:nvSpPr>
        <dsp:cNvPr id="0" name=""/>
        <dsp:cNvSpPr/>
      </dsp:nvSpPr>
      <dsp:spPr>
        <a:xfrm>
          <a:off x="1120727" y="3053181"/>
          <a:ext cx="1019086" cy="878077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24C4A-BE0A-4147-9336-57D3D63F7F28}">
      <dsp:nvSpPr>
        <dsp:cNvPr id="0" name=""/>
        <dsp:cNvSpPr/>
      </dsp:nvSpPr>
      <dsp:spPr>
        <a:xfrm>
          <a:off x="533905" y="3494526"/>
          <a:ext cx="2213465" cy="1914908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Logic</a:t>
          </a:r>
          <a:endParaRPr lang="en-US" sz="2300" kern="1200" dirty="0"/>
        </a:p>
      </dsp:txBody>
      <dsp:txXfrm>
        <a:off x="900723" y="3811867"/>
        <a:ext cx="1479829" cy="1280226"/>
      </dsp:txXfrm>
    </dsp:sp>
    <dsp:sp modelId="{F1CCADF5-4678-406B-9D3D-0DA1968052DD}">
      <dsp:nvSpPr>
        <dsp:cNvPr id="0" name=""/>
        <dsp:cNvSpPr/>
      </dsp:nvSpPr>
      <dsp:spPr>
        <a:xfrm>
          <a:off x="533905" y="1175162"/>
          <a:ext cx="2213465" cy="1914908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Practice &amp; Examples</a:t>
          </a:r>
          <a:endParaRPr lang="en-US" sz="2300" kern="1200" dirty="0"/>
        </a:p>
      </dsp:txBody>
      <dsp:txXfrm>
        <a:off x="900723" y="1492503"/>
        <a:ext cx="1479829" cy="1280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about "for" loops is not learning to program, any more than learning about pencils is learning to draw.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allow you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://www.activestate.com/komodo-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tutor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visualize.html#code=%23+Ben's+intro+to+Python%0A%0A%23+numbers!%0Aage+%3D+26%0A%0A%23why+are+these+different+output%3F%0Aprint(age/5)%0Aprint(age/5.0)%0Api+%3D+3.14159%0Aavagadro+%3D+6.02214E23%0A%0A%23+strings!%0As+%3D+'Thomas+Henry+Huxley'%0Anames+%3D+s.split()%0A%0A%23split+is+a+string+function,+what+does+it+return%3F%0Afirst_name+%3D+names%5B0%5D%0Amiddle_name+%3D+names%5B1%5D%0Alast_name+%3D+names%5B2%5D%0As2+%3D+first_name+%2B+'+'+%2B+middle_name+%2B+'+'+%2B+last_name%0A%0A%23+'if'+statement+-+indentation+matters!%0Aif+(s+%3D%3D+s2)%3A%0A++++print('yes!!!')%0Aelse%3A%0A++++print('nooooooo')%0A%0A%23+list+(ordered+sequence)%0Abeatles+%3D+%5B'John',+'Paul',+'George',+'Pete',+'Stuart'%5D%0Alen(beatles)%0Abeatles.pop()%0Abeatles.pop()%0Abeatles.append('Ringo')%0A%0Aled_zeppelin+%3D+%5B%22Jimmy%22,+%22Robert%22,+%22John%22,+%22John%22%5D%0A%0A%23+'for'+loop+-+indentation+matters!%0Afor+b+in+beatles%3A%0A++++print('Hello+'+%2B+b)%0A%0A%23+set+(no+order,+no+duplicates)%0Aunique_zeppelin+%3D+set(led_zeppelin)%0Aunique_beatles+%3D+set(beatles)%0A%0A%23which+members+are+shared+between+the+two%3F%0Ashared+%3D+unique_zeppelin.intersection(unique_beatles)%0Aprint(shared)%0A%0A%0A%23+no+guaranteed+order+when+iterating+over+a+set%0Afor+beatle+in+unique_beatles%3A%0A++++print(beatle)%0A&amp;mode=display&amp;cumulative=false&amp;heapPrimitives=false&amp;drawParentPointers=false&amp;textReferences=false&amp;showOnlyOutputs=false&amp;py=2&amp;curInstr=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</a:t>
            </a:r>
            <a:r>
              <a:rPr lang="en-US" smtClean="0">
                <a:latin typeface="Source Code Pro Semibold" panose="020B0609030403020204" pitchFamily="49" charset="0"/>
              </a:rPr>
              <a:t>through </a:t>
            </a:r>
            <a:r>
              <a:rPr lang="en-US" smtClean="0">
                <a:latin typeface="Source Code Pro Semibold" panose="020B0609030403020204" pitchFamily="49" charset="0"/>
              </a:rPr>
              <a:t>some programming </a:t>
            </a:r>
            <a:r>
              <a:rPr lang="en-US" dirty="0" smtClean="0">
                <a:latin typeface="Source Code Pro Semibold" panose="020B0609030403020204" pitchFamily="49" charset="0"/>
              </a:rPr>
              <a:t>concepts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Source Code Pro" panose="020B0509030403020204" pitchFamily="49" charset="0"/>
              </a:rPr>
              <a:t>Programming Python</a:t>
            </a:r>
            <a:endParaRPr lang="en-US" sz="9600" b="1" dirty="0">
              <a:latin typeface="Source Code Pro" panose="020B0509030403020204" pitchFamily="49" charset="0"/>
            </a:endParaRPr>
          </a:p>
        </p:txBody>
      </p:sp>
      <p:pic>
        <p:nvPicPr>
          <p:cNvPr id="7172" name="Picture 4" descr="http://www.python.org/community/logos/python-powered-h-140x1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95" y="2539358"/>
            <a:ext cx="1797039" cy="233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python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Komodo Edit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www.activestate.com/komodo-edit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PyCharm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http://www.jetbrains.com/pycharm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PythonTutor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http://www.pythontutor.com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8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029767"/>
            <a:ext cx="7675350" cy="44514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Objects hold information</a:t>
            </a:r>
          </a:p>
          <a:p>
            <a:endParaRPr lang="en-US" dirty="0" smtClean="0"/>
          </a:p>
          <a:p>
            <a:r>
              <a:rPr lang="en-US" dirty="0" smtClean="0"/>
              <a:t>They can contain values</a:t>
            </a:r>
          </a:p>
          <a:p>
            <a:endParaRPr lang="en-US" dirty="0" smtClean="0"/>
          </a:p>
          <a:p>
            <a:r>
              <a:rPr lang="en-US" dirty="0" smtClean="0"/>
              <a:t>They can contain multiple values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They can contain </a:t>
            </a:r>
            <a:r>
              <a:rPr lang="en-US" i="1" dirty="0" smtClean="0"/>
              <a:t>other objects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have types</a:t>
            </a:r>
          </a:p>
          <a:p>
            <a:endParaRPr lang="en-US" dirty="0" smtClean="0"/>
          </a:p>
          <a:p>
            <a:r>
              <a:rPr lang="en-US" dirty="0" smtClean="0"/>
              <a:t>They can inherit information from others</a:t>
            </a:r>
          </a:p>
        </p:txBody>
      </p:sp>
    </p:spTree>
    <p:extLst>
      <p:ext uri="{BB962C8B-B14F-4D97-AF65-F5344CB8AC3E}">
        <p14:creationId xmlns:p14="http://schemas.microsoft.com/office/powerpoint/2010/main" val="403961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Python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Integers (whole numbers): 7</a:t>
            </a:r>
          </a:p>
          <a:p>
            <a:pPr lvl="1"/>
            <a:r>
              <a:rPr lang="en-US" dirty="0" smtClean="0"/>
              <a:t>Floating point numbers: 7.7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Sequence of characters: “word!”</a:t>
            </a:r>
          </a:p>
          <a:p>
            <a:pPr lvl="1"/>
            <a:endParaRPr lang="en-US" dirty="0"/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Unordered and unique collection of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Python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An ordered list of objects:</a:t>
            </a:r>
          </a:p>
          <a:p>
            <a:pPr lvl="1"/>
            <a:r>
              <a:rPr lang="en-US" dirty="0" smtClean="0"/>
              <a:t>[2, 4, 7, 22]</a:t>
            </a:r>
          </a:p>
          <a:p>
            <a:pPr lvl="1"/>
            <a:r>
              <a:rPr lang="en-US" dirty="0" smtClean="0"/>
              <a:t>[“</a:t>
            </a:r>
            <a:r>
              <a:rPr lang="en-US" dirty="0" err="1" smtClean="0"/>
              <a:t>acgta</a:t>
            </a:r>
            <a:r>
              <a:rPr lang="en-US" dirty="0" smtClean="0"/>
              <a:t>”, “</a:t>
            </a:r>
            <a:r>
              <a:rPr lang="en-US" dirty="0" err="1" smtClean="0"/>
              <a:t>gtaagt</a:t>
            </a:r>
            <a:r>
              <a:rPr lang="en-US" dirty="0" smtClean="0"/>
              <a:t>”]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“associative arrays”</a:t>
            </a:r>
            <a:endParaRPr lang="en-US" dirty="0"/>
          </a:p>
          <a:p>
            <a:pPr lvl="1"/>
            <a:r>
              <a:rPr lang="en-US" dirty="0"/>
              <a:t>A collection of key -&gt;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{“age”:13, “address”: “123 street”}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If/else</a:t>
            </a:r>
          </a:p>
          <a:p>
            <a:pPr lvl="1"/>
            <a:r>
              <a:rPr lang="en-US" dirty="0" smtClean="0"/>
              <a:t>Conditional logic!</a:t>
            </a:r>
          </a:p>
          <a:p>
            <a:pPr lvl="1"/>
            <a:r>
              <a:rPr lang="en-US" dirty="0" smtClean="0"/>
              <a:t>Allows you to control the flow of behavior</a:t>
            </a:r>
          </a:p>
          <a:p>
            <a:pPr lvl="1"/>
            <a:r>
              <a:rPr lang="en-US" dirty="0" smtClean="0"/>
              <a:t>If it rains today I will bring an umbrella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if raining == true: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bring_umbrella</a:t>
            </a:r>
            <a:r>
              <a:rPr lang="en-US" dirty="0" smtClean="0"/>
              <a:t>()</a:t>
            </a:r>
          </a:p>
          <a:p>
            <a:pPr marL="342900" lvl="1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snowing == true: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wear_snowboots</a:t>
            </a:r>
            <a:r>
              <a:rPr lang="en-US" dirty="0" smtClean="0"/>
              <a:t>()</a:t>
            </a:r>
          </a:p>
          <a:p>
            <a:pPr marL="342900" lvl="1" indent="0">
              <a:buNone/>
            </a:pPr>
            <a:r>
              <a:rPr lang="en-US" dirty="0" smtClean="0"/>
              <a:t>else: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rock_sunglasses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or while loops</a:t>
            </a:r>
          </a:p>
          <a:p>
            <a:pPr lvl="1"/>
            <a:r>
              <a:rPr lang="en-US" dirty="0"/>
              <a:t>Do something several times</a:t>
            </a:r>
          </a:p>
          <a:p>
            <a:pPr lvl="1"/>
            <a:r>
              <a:rPr lang="en-US" dirty="0"/>
              <a:t>Make sure you understand when or if things stop</a:t>
            </a:r>
            <a:r>
              <a:rPr lang="en-US" dirty="0" smtClean="0"/>
              <a:t>!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w</a:t>
            </a:r>
            <a:r>
              <a:rPr lang="en-US" dirty="0" smtClean="0"/>
              <a:t>hile ben == “awesome”: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dance_like_its_1999()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dance_move</a:t>
            </a:r>
            <a:r>
              <a:rPr lang="en-US" dirty="0" smtClean="0"/>
              <a:t> in </a:t>
            </a:r>
            <a:r>
              <a:rPr lang="en-US" dirty="0" err="1" smtClean="0"/>
              <a:t>list_of_dance_moves</a:t>
            </a:r>
            <a:r>
              <a:rPr lang="en-US" dirty="0" smtClean="0"/>
              <a:t>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dance(</a:t>
            </a:r>
            <a:r>
              <a:rPr lang="en-US" dirty="0" err="1" smtClean="0"/>
              <a:t>dance_move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Modularized sets of instructions you can re-use</a:t>
            </a:r>
          </a:p>
          <a:p>
            <a:r>
              <a:rPr lang="en-US" dirty="0" smtClean="0"/>
              <a:t>Mini-programs</a:t>
            </a:r>
          </a:p>
          <a:p>
            <a:r>
              <a:rPr lang="en-US" dirty="0" smtClean="0"/>
              <a:t>Do something or return an object</a:t>
            </a:r>
          </a:p>
          <a:p>
            <a:endParaRPr lang="en-US" dirty="0" smtClean="0"/>
          </a:p>
          <a:p>
            <a:r>
              <a:rPr lang="en-US" dirty="0" err="1" smtClean="0"/>
              <a:t>run_pcr</a:t>
            </a:r>
            <a:r>
              <a:rPr lang="en-US" dirty="0" smtClean="0"/>
              <a:t>(</a:t>
            </a:r>
            <a:r>
              <a:rPr lang="en-US" dirty="0" err="1" smtClean="0"/>
              <a:t>DNA_source</a:t>
            </a:r>
            <a:r>
              <a:rPr lang="en-US" dirty="0" smtClean="0"/>
              <a:t>=“”,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program=touchdown,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forward_primer</a:t>
            </a:r>
            <a:r>
              <a:rPr lang="en-US" dirty="0" smtClean="0"/>
              <a:t>=“ITS1-F”,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/>
              <a:t>forward_primer</a:t>
            </a:r>
            <a:r>
              <a:rPr lang="en-US" dirty="0"/>
              <a:t>=“</a:t>
            </a:r>
            <a:r>
              <a:rPr lang="en-US" dirty="0" smtClean="0"/>
              <a:t>ITS1-R”)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(“Frames”)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container for your objects</a:t>
            </a:r>
          </a:p>
          <a:p>
            <a:r>
              <a:rPr lang="en-US" dirty="0" smtClean="0"/>
              <a:t>Context for names of things</a:t>
            </a:r>
          </a:p>
          <a:p>
            <a:endParaRPr lang="en-US" dirty="0" smtClean="0"/>
          </a:p>
          <a:p>
            <a:r>
              <a:rPr lang="en-US" dirty="0" smtClean="0"/>
              <a:t>Analogy: file and folder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7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Interactive tutorial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http://bit.ly/1iPEg4M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2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a python script that outputs the numbers 1 to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6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0658538"/>
              </p:ext>
            </p:extLst>
          </p:nvPr>
        </p:nvGraphicFramePr>
        <p:xfrm>
          <a:off x="905522" y="97654"/>
          <a:ext cx="7350711" cy="6587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313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</a:t>
            </a:r>
            <a:r>
              <a:rPr lang="en-US" dirty="0" smtClean="0"/>
              <a:t>30, replacing any number divisible by 3 with the word “evolution”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82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715852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a python script that outputs the numbers 1 to 30, replacing any number divisible by 3 with the word “evolution</a:t>
            </a:r>
            <a:r>
              <a:rPr lang="en-US" dirty="0" smtClean="0"/>
              <a:t>” and any number divisible by 5 with the word “ecology”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1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number </a:t>
            </a:r>
            <a:r>
              <a:rPr lang="en-US" dirty="0"/>
              <a:t>in </a:t>
            </a:r>
            <a:r>
              <a:rPr lang="en-US" dirty="0" smtClean="0"/>
              <a:t>range(1,31):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smtClean="0"/>
              <a:t>number </a:t>
            </a:r>
            <a:r>
              <a:rPr lang="en-US" dirty="0"/>
              <a:t>% </a:t>
            </a:r>
            <a:r>
              <a:rPr lang="en-US" dirty="0" smtClean="0"/>
              <a:t>15 </a:t>
            </a:r>
            <a:r>
              <a:rPr lang="en-US" dirty="0"/>
              <a:t>== </a:t>
            </a:r>
            <a:r>
              <a:rPr lang="en-US" dirty="0" smtClean="0"/>
              <a:t>0: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 and 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3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"evolution"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% 5 ==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smtClean="0"/>
              <a:t>"ecology"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out </a:t>
            </a:r>
            <a:r>
              <a:rPr lang="en-US" dirty="0"/>
              <a:t>= </a:t>
            </a:r>
            <a:r>
              <a:rPr lang="en-US" dirty="0" err="1" smtClean="0"/>
              <a:t>str</a:t>
            </a:r>
            <a:r>
              <a:rPr lang="en-US" dirty="0" smtClean="0"/>
              <a:t>(number)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5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Can parse data files </a:t>
            </a:r>
            <a:r>
              <a:rPr lang="en-US" dirty="0"/>
              <a:t>into </a:t>
            </a:r>
            <a:r>
              <a:rPr lang="en-US" dirty="0" smtClean="0"/>
              <a:t>Python</a:t>
            </a:r>
          </a:p>
          <a:p>
            <a:pPr lvl="1"/>
            <a:r>
              <a:rPr lang="en-US" dirty="0"/>
              <a:t>Blast </a:t>
            </a:r>
            <a:r>
              <a:rPr lang="en-US" dirty="0" smtClean="0"/>
              <a:t>output, </a:t>
            </a:r>
            <a:r>
              <a:rPr lang="en-US" dirty="0" err="1" smtClean="0"/>
              <a:t>fasta</a:t>
            </a:r>
            <a:r>
              <a:rPr lang="en-US" dirty="0" smtClean="0"/>
              <a:t>, </a:t>
            </a:r>
            <a:r>
              <a:rPr lang="en-US" dirty="0" err="1" smtClean="0"/>
              <a:t>GenBank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Interfaces to common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Blast, </a:t>
            </a:r>
            <a:r>
              <a:rPr lang="en-US" dirty="0" err="1" smtClean="0"/>
              <a:t>clustalw</a:t>
            </a:r>
            <a:r>
              <a:rPr lang="en-US" dirty="0" smtClean="0"/>
              <a:t>, EMBOSS, </a:t>
            </a:r>
            <a:r>
              <a:rPr lang="en-US" dirty="0" err="1" smtClean="0"/>
              <a:t>phylip</a:t>
            </a:r>
            <a:r>
              <a:rPr lang="en-US" dirty="0" smtClean="0"/>
              <a:t>, </a:t>
            </a:r>
            <a:r>
              <a:rPr lang="en-US" dirty="0" err="1" smtClean="0"/>
              <a:t>genepop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Some built-in functions for manipulation</a:t>
            </a:r>
          </a:p>
          <a:p>
            <a:endParaRPr lang="en-US" dirty="0" smtClean="0"/>
          </a:p>
          <a:p>
            <a:r>
              <a:rPr lang="en-US" dirty="0"/>
              <a:t>Extensive </a:t>
            </a:r>
            <a:r>
              <a:rPr lang="en-US" dirty="0" smtClean="0"/>
              <a:t>documentation</a:t>
            </a:r>
          </a:p>
          <a:p>
            <a:pPr lvl="1"/>
            <a:r>
              <a:rPr lang="en-US" sz="1600" dirty="0"/>
              <a:t>http://biopython.org/DIST/docs/tutorial/Tutorial.html</a:t>
            </a:r>
            <a:endParaRPr lang="en-US" sz="1600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[Biopython Log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68" y="168676"/>
            <a:ext cx="6532929" cy="183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5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q/c </a:t>
            </a:r>
            <a:r>
              <a:rPr lang="en-US" dirty="0" err="1" smtClean="0"/>
              <a:t>pt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99" y="1825625"/>
            <a:ext cx="81341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</a:t>
            </a:r>
            <a:r>
              <a:rPr lang="en-US" sz="1600" dirty="0" err="1"/>
              <a:t>env</a:t>
            </a:r>
            <a:r>
              <a:rPr lang="en-US" sz="1600" dirty="0"/>
              <a:t> python</a:t>
            </a:r>
          </a:p>
          <a:p>
            <a:pPr marL="0" indent="0">
              <a:buNone/>
            </a:pPr>
            <a:r>
              <a:rPr lang="en-US" sz="1600" dirty="0"/>
              <a:t>from Bio import </a:t>
            </a:r>
            <a:r>
              <a:rPr lang="en-US" sz="1600" dirty="0" err="1"/>
              <a:t>SeqIO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#set an average quality score cutoff</a:t>
            </a:r>
          </a:p>
          <a:p>
            <a:pPr marL="0" indent="0">
              <a:buNone/>
            </a:pPr>
            <a:r>
              <a:rPr lang="en-US" sz="1600" dirty="0" err="1"/>
              <a:t>qual_cutoff</a:t>
            </a:r>
            <a:r>
              <a:rPr lang="en-US" sz="1600" dirty="0"/>
              <a:t> = 25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#initialize the file handle</a:t>
            </a:r>
          </a:p>
          <a:p>
            <a:pPr marL="0" indent="0">
              <a:buNone/>
            </a:pPr>
            <a:r>
              <a:rPr lang="en-US" sz="1600" dirty="0" err="1"/>
              <a:t>file_handle</a:t>
            </a:r>
            <a:r>
              <a:rPr lang="en-US" sz="1600" dirty="0"/>
              <a:t> = open("</a:t>
            </a:r>
            <a:r>
              <a:rPr lang="en-US" sz="1600" dirty="0" err="1"/>
              <a:t>fastqs</a:t>
            </a:r>
            <a:r>
              <a:rPr lang="en-US" sz="1600" dirty="0"/>
              <a:t>/Chip2comb_001b.fastq", "r")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#initialize </a:t>
            </a:r>
            <a:r>
              <a:rPr lang="en-US" sz="1600" dirty="0" err="1"/>
              <a:t>fastq</a:t>
            </a:r>
            <a:r>
              <a:rPr lang="en-US" sz="1600" dirty="0"/>
              <a:t> file parser</a:t>
            </a:r>
          </a:p>
          <a:p>
            <a:pPr marL="0" indent="0">
              <a:buNone/>
            </a:pPr>
            <a:r>
              <a:rPr lang="en-US" sz="1600" dirty="0" err="1"/>
              <a:t>fastq_file</a:t>
            </a:r>
            <a:r>
              <a:rPr lang="en-US" sz="1600" dirty="0"/>
              <a:t> = </a:t>
            </a:r>
            <a:r>
              <a:rPr lang="en-US" sz="1600" dirty="0" err="1"/>
              <a:t>SeqIO.parse</a:t>
            </a:r>
            <a:r>
              <a:rPr lang="en-US" sz="1600" dirty="0"/>
              <a:t>(</a:t>
            </a:r>
            <a:r>
              <a:rPr lang="en-US" sz="1600" dirty="0" err="1"/>
              <a:t>file_handle</a:t>
            </a:r>
            <a:r>
              <a:rPr lang="en-US" sz="1600" dirty="0"/>
              <a:t>, "</a:t>
            </a:r>
            <a:r>
              <a:rPr lang="en-US" sz="1600" dirty="0" err="1"/>
              <a:t>fastq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9127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q/c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2523457"/>
            <a:ext cx="9492228" cy="3323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record in </a:t>
            </a:r>
            <a:r>
              <a:rPr lang="en-US" sz="1600" dirty="0" err="1"/>
              <a:t>fastq_file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#sum of quality scores divided by the length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avg_qual</a:t>
            </a:r>
            <a:r>
              <a:rPr lang="en-US" sz="1600" dirty="0"/>
              <a:t> = sum(</a:t>
            </a:r>
            <a:r>
              <a:rPr lang="en-US" sz="1600" dirty="0" err="1"/>
              <a:t>record.letter_annotations</a:t>
            </a:r>
            <a:r>
              <a:rPr lang="en-US" sz="1600" dirty="0"/>
              <a:t>["</a:t>
            </a:r>
            <a:r>
              <a:rPr lang="en-US" sz="1600" dirty="0" err="1"/>
              <a:t>phred_quality</a:t>
            </a:r>
            <a:r>
              <a:rPr lang="en-US" sz="1600" dirty="0"/>
              <a:t>"]) /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	</a:t>
            </a:r>
            <a:r>
              <a:rPr lang="en-US" sz="1600" dirty="0" err="1" smtClean="0"/>
              <a:t>len</a:t>
            </a:r>
            <a:r>
              <a:rPr lang="en-US" sz="1600" dirty="0" smtClean="0"/>
              <a:t>(record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#if the read is of sufficient average quality</a:t>
            </a:r>
          </a:p>
          <a:p>
            <a:pPr marL="0" indent="0">
              <a:buNone/>
            </a:pPr>
            <a:r>
              <a:rPr lang="en-US" sz="1600" dirty="0"/>
              <a:t>    if </a:t>
            </a:r>
            <a:r>
              <a:rPr lang="en-US" sz="1600" dirty="0" err="1"/>
              <a:t>avg_qual</a:t>
            </a:r>
            <a:r>
              <a:rPr lang="en-US" sz="1600" dirty="0"/>
              <a:t> &gt; </a:t>
            </a:r>
            <a:r>
              <a:rPr lang="en-US" sz="1600" dirty="0" err="1"/>
              <a:t>qual_cutoff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    #print it in </a:t>
            </a:r>
            <a:r>
              <a:rPr lang="en-US" sz="1600" dirty="0" err="1"/>
              <a:t>fastq</a:t>
            </a:r>
            <a:r>
              <a:rPr lang="en-US" sz="1600" dirty="0"/>
              <a:t> format</a:t>
            </a:r>
          </a:p>
          <a:p>
            <a:pPr marL="0" indent="0">
              <a:buNone/>
            </a:pPr>
            <a:r>
              <a:rPr lang="en-US" sz="1600" dirty="0"/>
              <a:t>        print </a:t>
            </a:r>
            <a:r>
              <a:rPr lang="en-US" sz="1600" dirty="0" err="1"/>
              <a:t>record.format</a:t>
            </a:r>
            <a:r>
              <a:rPr lang="en-US" sz="1600" dirty="0"/>
              <a:t>("</a:t>
            </a:r>
            <a:r>
              <a:rPr lang="en-US" sz="1600" dirty="0" err="1"/>
              <a:t>fastq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4985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sequence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7" y="1825625"/>
            <a:ext cx="9055223" cy="4708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#!/</a:t>
            </a:r>
            <a:r>
              <a:rPr lang="en-US" sz="1800" dirty="0" err="1"/>
              <a:t>usr</a:t>
            </a:r>
            <a:r>
              <a:rPr lang="en-US" sz="1800" dirty="0"/>
              <a:t>/bin/</a:t>
            </a:r>
            <a:r>
              <a:rPr lang="en-US" sz="1800" dirty="0" err="1"/>
              <a:t>env</a:t>
            </a:r>
            <a:r>
              <a:rPr lang="en-US" sz="1800" dirty="0"/>
              <a:t> python</a:t>
            </a:r>
          </a:p>
          <a:p>
            <a:pPr marL="0" indent="0">
              <a:buNone/>
            </a:pPr>
            <a:r>
              <a:rPr lang="en-US" sz="1800" dirty="0"/>
              <a:t>import sys</a:t>
            </a:r>
          </a:p>
          <a:p>
            <a:pPr marL="0" indent="0">
              <a:buNone/>
            </a:pPr>
            <a:r>
              <a:rPr lang="en-US" sz="1800" dirty="0"/>
              <a:t>from Bio import </a:t>
            </a:r>
            <a:r>
              <a:rPr lang="en-US" sz="1800" dirty="0" err="1"/>
              <a:t>SeqIO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matplotlib</a:t>
            </a:r>
            <a:r>
              <a:rPr lang="en-US" sz="1800" dirty="0"/>
              <a:t> import </a:t>
            </a:r>
            <a:r>
              <a:rPr lang="en-US" sz="1800" dirty="0" err="1"/>
              <a:t>pyplot</a:t>
            </a:r>
            <a:r>
              <a:rPr lang="en-US" sz="1800" dirty="0"/>
              <a:t> as </a:t>
            </a:r>
            <a:r>
              <a:rPr lang="en-US" sz="1800" dirty="0" err="1"/>
              <a:t>plt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sizes = [</a:t>
            </a:r>
            <a:r>
              <a:rPr lang="en-US" sz="1800" dirty="0" err="1"/>
              <a:t>len</a:t>
            </a:r>
            <a:r>
              <a:rPr lang="en-US" sz="1800" dirty="0"/>
              <a:t>(rec) for rec in </a:t>
            </a:r>
            <a:r>
              <a:rPr lang="en-US" sz="1800" dirty="0" err="1"/>
              <a:t>SeqIO.parse</a:t>
            </a:r>
            <a:r>
              <a:rPr lang="en-US" sz="1800" dirty="0"/>
              <a:t>(</a:t>
            </a:r>
            <a:r>
              <a:rPr lang="en-US" sz="1800" dirty="0" err="1"/>
              <a:t>sys.argv</a:t>
            </a:r>
            <a:r>
              <a:rPr lang="en-US" sz="1800" dirty="0"/>
              <a:t>[1], "</a:t>
            </a:r>
            <a:r>
              <a:rPr lang="en-US" sz="1800" dirty="0" err="1"/>
              <a:t>fasta</a:t>
            </a:r>
            <a:r>
              <a:rPr lang="en-US" sz="1800" dirty="0"/>
              <a:t>")]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plt.hist</a:t>
            </a:r>
            <a:r>
              <a:rPr lang="en-US" sz="1800" dirty="0"/>
              <a:t>(sizes, bins=50)</a:t>
            </a:r>
          </a:p>
          <a:p>
            <a:pPr marL="0" indent="0">
              <a:buNone/>
            </a:pPr>
            <a:r>
              <a:rPr lang="en-US" sz="1800" dirty="0" err="1"/>
              <a:t>plt.title</a:t>
            </a:r>
            <a:r>
              <a:rPr lang="en-US" sz="1800" dirty="0"/>
              <a:t>("{} orchid sequences\</a:t>
            </a:r>
            <a:r>
              <a:rPr lang="en-US" sz="1800" dirty="0" err="1"/>
              <a:t>nLengths</a:t>
            </a:r>
            <a:r>
              <a:rPr lang="en-US" sz="1800" dirty="0"/>
              <a:t> {} to {}".format(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len</a:t>
            </a:r>
            <a:r>
              <a:rPr lang="en-US" sz="1800" dirty="0"/>
              <a:t>(sizes), min(sizes), max(sizes)))</a:t>
            </a:r>
          </a:p>
          <a:p>
            <a:pPr marL="0" indent="0">
              <a:buNone/>
            </a:pPr>
            <a:r>
              <a:rPr lang="en-US" sz="1800" dirty="0" err="1"/>
              <a:t>plt.xlabel</a:t>
            </a:r>
            <a:r>
              <a:rPr lang="en-US" sz="1800" dirty="0"/>
              <a:t>("Sequence length (</a:t>
            </a:r>
            <a:r>
              <a:rPr lang="en-US" sz="1800" dirty="0" err="1"/>
              <a:t>bp</a:t>
            </a:r>
            <a:r>
              <a:rPr lang="en-US" sz="1800" dirty="0"/>
              <a:t>)")</a:t>
            </a:r>
          </a:p>
          <a:p>
            <a:pPr marL="0" indent="0">
              <a:buNone/>
            </a:pPr>
            <a:r>
              <a:rPr lang="en-US" sz="1800" dirty="0" err="1"/>
              <a:t>plt.ylabel</a:t>
            </a:r>
            <a:r>
              <a:rPr lang="en-US" sz="1800" dirty="0"/>
              <a:t>("Count")</a:t>
            </a:r>
          </a:p>
          <a:p>
            <a:pPr marL="0" indent="0">
              <a:buNone/>
            </a:pPr>
            <a:r>
              <a:rPr lang="en-US" sz="1800" dirty="0" err="1"/>
              <a:t>plt.show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Installed </a:t>
            </a:r>
            <a:r>
              <a:rPr lang="en-US" dirty="0"/>
              <a:t>on the </a:t>
            </a:r>
            <a:r>
              <a:rPr lang="en-US" dirty="0" smtClean="0"/>
              <a:t>computer</a:t>
            </a:r>
          </a:p>
          <a:p>
            <a:pPr lvl="2"/>
            <a:r>
              <a:rPr lang="en-US" dirty="0" smtClean="0"/>
              <a:t>10100101 -&gt; 100010101010011110</a:t>
            </a:r>
          </a:p>
          <a:p>
            <a:endParaRPr lang="en-US" dirty="0" smtClean="0"/>
          </a:p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Installed in the human</a:t>
            </a:r>
          </a:p>
          <a:p>
            <a:pPr lvl="2"/>
            <a:r>
              <a:rPr lang="en-US" dirty="0" smtClean="0"/>
              <a:t>These words and symbols, when put together have meaning to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325" y="1690689"/>
            <a:ext cx="7675350" cy="2925924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Programming </a:t>
            </a:r>
            <a:r>
              <a:rPr lang="en-US" b="1" dirty="0"/>
              <a:t>is a way of thinking, not a rote skill.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People understand what they can see.</a:t>
            </a:r>
            <a:r>
              <a:rPr lang="en-US" dirty="0"/>
              <a:t> If a programmer cannot see what a program is doing, </a:t>
            </a:r>
            <a:r>
              <a:rPr lang="en-US" dirty="0" smtClean="0"/>
              <a:t>he/she </a:t>
            </a:r>
            <a:r>
              <a:rPr lang="en-US" dirty="0"/>
              <a:t>can't understand it.</a:t>
            </a:r>
          </a:p>
          <a:p>
            <a:endParaRPr lang="en-US" dirty="0"/>
          </a:p>
        </p:txBody>
      </p:sp>
      <p:pic>
        <p:nvPicPr>
          <p:cNvPr id="1026" name="Picture 2" descr="http://www.southerndatastorage.com/wp-content/uploads/angry-computer-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52" y="4537052"/>
            <a:ext cx="3160296" cy="209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6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 </a:t>
            </a:r>
            <a:r>
              <a:rPr lang="en-US" b="1" dirty="0"/>
              <a:t>the </a:t>
            </a:r>
            <a:r>
              <a:rPr lang="en-US" b="1" dirty="0" smtClean="0"/>
              <a:t>vocabulary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do these words mean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follow the </a:t>
            </a:r>
            <a:r>
              <a:rPr lang="en-US" b="1" dirty="0" smtClean="0"/>
              <a:t>flow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happens when</a:t>
            </a:r>
            <a:r>
              <a:rPr lang="en-US" i="1" dirty="0" smtClean="0"/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see the </a:t>
            </a:r>
            <a:r>
              <a:rPr lang="en-US" b="1" dirty="0" smtClean="0"/>
              <a:t>state</a:t>
            </a:r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is the computer thinking</a:t>
            </a:r>
            <a:r>
              <a:rPr lang="en-US" i="1" dirty="0" smtClean="0"/>
              <a:t>?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create by </a:t>
            </a:r>
            <a:r>
              <a:rPr lang="en-US" b="1" dirty="0" smtClean="0"/>
              <a:t>abstracting</a:t>
            </a:r>
          </a:p>
          <a:p>
            <a:pPr lvl="1"/>
            <a:r>
              <a:rPr lang="en-US" i="1" dirty="0" smtClean="0"/>
              <a:t>start </a:t>
            </a:r>
            <a:r>
              <a:rPr lang="en-US" i="1" dirty="0"/>
              <a:t>concrete, then generalize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5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812473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$_[0]=</a:t>
            </a:r>
            <a:r>
              <a:rPr lang="en-US" sz="1200" dirty="0" err="1"/>
              <a:t>eval</a:t>
            </a:r>
            <a:r>
              <a:rPr lang="en-US" sz="1200" dirty="0"/>
              <a:t>&lt;&gt;;</a:t>
            </a:r>
          </a:p>
          <a:p>
            <a:pPr marL="0" indent="0">
              <a:buNone/>
            </a:pPr>
            <a:r>
              <a:rPr lang="en-US" sz="1200" dirty="0"/>
              <a:t>for(0..$#{$_[0]}**2){</a:t>
            </a:r>
          </a:p>
          <a:p>
            <a:pPr marL="0" indent="0">
              <a:buNone/>
            </a:pPr>
            <a:r>
              <a:rPr lang="en-US" sz="1200" dirty="0"/>
              <a:t> @_[$#_+1]=[\(@{$_[$#_]}),$#{$_[$#_]}+1];</a:t>
            </a:r>
          </a:p>
          <a:p>
            <a:pPr marL="0" indent="0">
              <a:buNone/>
            </a:pPr>
            <a:r>
              <a:rPr lang="en-US" sz="1200" dirty="0"/>
              <a:t> for(1..$#{$_[$#_]}-$#_){</a:t>
            </a:r>
          </a:p>
          <a:p>
            <a:pPr marL="0" indent="0">
              <a:buNone/>
            </a:pPr>
            <a:r>
              <a:rPr lang="en-US" sz="1200" dirty="0"/>
              <a:t>  if(</a:t>
            </a:r>
            <a:r>
              <a:rPr lang="en-US" sz="1200" dirty="0" err="1"/>
              <a:t>eval</a:t>
            </a:r>
            <a:r>
              <a:rPr lang="en-US" sz="1200" dirty="0"/>
              <a:t>('${'x$#_.'@{$_[$#_]}[$_-1]'.'}'x$#_)&gt;</a:t>
            </a:r>
            <a:r>
              <a:rPr lang="en-US" sz="1200" dirty="0" err="1"/>
              <a:t>eval</a:t>
            </a:r>
            <a:r>
              <a:rPr lang="en-US" sz="1200" dirty="0"/>
              <a:t>('${'x$#_.'@{$_[$#_]}[$_]'.'}'x$#_)){</a:t>
            </a:r>
          </a:p>
          <a:p>
            <a:pPr marL="0" indent="0">
              <a:buNone/>
            </a:pPr>
            <a:r>
              <a:rPr lang="en-US" sz="1200" dirty="0"/>
              <a:t>   ${$_[$#_]}[$#{$_[$#_]}]=$_;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r>
              <a:rPr lang="en-US" sz="1200" dirty="0"/>
              <a:t> }</a:t>
            </a:r>
          </a:p>
          <a:p>
            <a:pPr marL="0" indent="0">
              <a:buNone/>
            </a:pPr>
            <a:r>
              <a:rPr lang="en-US" sz="1200" dirty="0"/>
              <a:t> (${$_[$#_]}[${$_[$#_]}[$#{$_[$#_]}]-1],${$_[$#_]}[${$_[$#_]}[$#{$_[$#_]}]])=(${$_[$#_]}[${$_[$#_]}[$#{$_[$#_]}]],${$_[$#_]}[${$_[$#_]}[$#{$_[$#_]}]-1]);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for(0..~~@{$_[0]}){</a:t>
            </a:r>
          </a:p>
          <a:p>
            <a:pPr marL="0" indent="0">
              <a:buNone/>
            </a:pPr>
            <a:r>
              <a:rPr lang="en-US" sz="1200" dirty="0"/>
              <a:t> $\.=</a:t>
            </a:r>
            <a:r>
              <a:rPr lang="en-US" sz="1200" dirty="0" err="1"/>
              <a:t>eval</a:t>
            </a:r>
            <a:r>
              <a:rPr lang="en-US" sz="1200" dirty="0"/>
              <a:t>('${'x$#_.'${$_[$#_]}[$_-1]'.'}'x$#_).','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$\=~s/,*$//;$\=~s/^,*//;$\="[$\]";</a:t>
            </a:r>
          </a:p>
          <a:p>
            <a:pPr marL="0" indent="0">
              <a:buNone/>
            </a:pPr>
            <a:r>
              <a:rPr lang="en-US" sz="1200" dirty="0"/>
              <a:t>print;</a:t>
            </a:r>
          </a:p>
        </p:txBody>
      </p:sp>
    </p:spTree>
    <p:extLst>
      <p:ext uri="{BB962C8B-B14F-4D97-AF65-F5344CB8AC3E}">
        <p14:creationId xmlns:p14="http://schemas.microsoft.com/office/powerpoint/2010/main" val="232350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825625"/>
            <a:ext cx="4390193" cy="4495666"/>
          </a:xfrm>
        </p:spPr>
        <p:txBody>
          <a:bodyPr>
            <a:noAutofit/>
          </a:bodyPr>
          <a:lstStyle/>
          <a:p>
            <a:r>
              <a:rPr lang="en-US" dirty="0" smtClean="0"/>
              <a:t>Powerful object </a:t>
            </a:r>
            <a:r>
              <a:rPr lang="en-US" dirty="0"/>
              <a:t>oriented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Great </a:t>
            </a:r>
            <a:r>
              <a:rPr lang="en-US" dirty="0"/>
              <a:t>for </a:t>
            </a:r>
            <a:r>
              <a:rPr lang="en-US" dirty="0" smtClean="0"/>
              <a:t>text processing</a:t>
            </a:r>
            <a:endParaRPr lang="en-US" dirty="0"/>
          </a:p>
          <a:p>
            <a:r>
              <a:rPr lang="en-US" dirty="0"/>
              <a:t>Useful </a:t>
            </a:r>
            <a:r>
              <a:rPr lang="en-US" dirty="0" smtClean="0"/>
              <a:t>object types</a:t>
            </a:r>
            <a:endParaRPr lang="en-US" dirty="0"/>
          </a:p>
          <a:p>
            <a:r>
              <a:rPr lang="en-US" dirty="0"/>
              <a:t>Clean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Powerful extensions</a:t>
            </a:r>
          </a:p>
          <a:p>
            <a:r>
              <a:rPr lang="en-US" dirty="0" smtClean="0"/>
              <a:t>Large and active community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biopython</a:t>
            </a:r>
            <a:endParaRPr lang="en-US" dirty="0"/>
          </a:p>
          <a:p>
            <a:endParaRPr lang="en-US" dirty="0"/>
          </a:p>
        </p:txBody>
      </p:sp>
      <p:pic>
        <p:nvPicPr>
          <p:cNvPr id="12290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24" y="1565328"/>
            <a:ext cx="4189776" cy="47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4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2575"/>
            <a:ext cx="7886700" cy="4435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Explicit </a:t>
            </a:r>
            <a:r>
              <a:rPr lang="en-US" dirty="0"/>
              <a:t>is better than implicit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is better than complex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face of ambiguity, refuse the temptation to guess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should be one-- and preferably only one --obvious way to do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0036" y="929471"/>
            <a:ext cx="147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Tim Peters</a:t>
            </a:r>
          </a:p>
        </p:txBody>
      </p:sp>
      <p:pic>
        <p:nvPicPr>
          <p:cNvPr id="2050" name="Picture 2" descr="http://i.wearpants.org/media/zen_of_python.PNG.scaled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45" y="1690689"/>
            <a:ext cx="17430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7" y="365126"/>
            <a:ext cx="884178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Some useful python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http://www.python.org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Reference implementation with standard libraries, that’s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anaconda</a:t>
            </a:r>
          </a:p>
          <a:p>
            <a:pPr lvl="1"/>
            <a:r>
              <a:rPr lang="en-US" dirty="0" smtClean="0"/>
              <a:t>Pre-packaged scientific goodies</a:t>
            </a:r>
          </a:p>
          <a:p>
            <a:pPr lvl="1"/>
            <a:r>
              <a:rPr lang="en-US" dirty="0" smtClean="0"/>
              <a:t>Paid version with extras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continuum.io/downloads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</a:t>
            </a:r>
          </a:p>
          <a:p>
            <a:pPr lvl="1"/>
            <a:r>
              <a:rPr lang="en-US" dirty="0"/>
              <a:t>Pre-packaged scientific </a:t>
            </a:r>
            <a:r>
              <a:rPr lang="en-US" dirty="0" smtClean="0"/>
              <a:t>goodies</a:t>
            </a:r>
          </a:p>
          <a:p>
            <a:pPr lvl="1"/>
            <a:r>
              <a:rPr lang="en-US" dirty="0" smtClean="0"/>
              <a:t>Integrated IDE/package manager</a:t>
            </a:r>
            <a:endParaRPr lang="en-US" dirty="0"/>
          </a:p>
          <a:p>
            <a:pPr lvl="1"/>
            <a:r>
              <a:rPr lang="en-US" dirty="0"/>
              <a:t>Paid version with </a:t>
            </a:r>
            <a:r>
              <a:rPr lang="en-US" dirty="0" smtClean="0"/>
              <a:t>extras (free for academics)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pythonxy</a:t>
            </a:r>
            <a:endParaRPr lang="en-US" dirty="0" smtClean="0"/>
          </a:p>
          <a:p>
            <a:pPr lvl="1"/>
            <a:r>
              <a:rPr lang="en-US" dirty="0" smtClean="0"/>
              <a:t>Windows only</a:t>
            </a:r>
          </a:p>
          <a:p>
            <a:pPr lvl="1"/>
            <a:r>
              <a:rPr lang="en-US" dirty="0" smtClean="0"/>
              <a:t>Many scientific computing goodies</a:t>
            </a:r>
          </a:p>
          <a:p>
            <a:pPr lvl="1"/>
            <a:r>
              <a:rPr lang="en-US" dirty="0"/>
              <a:t>https://code.google.com/p/pythonxy/</a:t>
            </a:r>
          </a:p>
        </p:txBody>
      </p:sp>
    </p:spTree>
    <p:extLst>
      <p:ext uri="{BB962C8B-B14F-4D97-AF65-F5344CB8AC3E}">
        <p14:creationId xmlns:p14="http://schemas.microsoft.com/office/powerpoint/2010/main" val="258546563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2199</TotalTime>
  <Words>875</Words>
  <Application>Microsoft Office PowerPoint</Application>
  <PresentationFormat>On-screen Show (4:3)</PresentationFormat>
  <Paragraphs>239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PowerPoint Presentation</vt:lpstr>
      <vt:lpstr>Programming</vt:lpstr>
      <vt:lpstr>Programming</vt:lpstr>
      <vt:lpstr>Programming</vt:lpstr>
      <vt:lpstr>Perl?</vt:lpstr>
      <vt:lpstr>Why Python?</vt:lpstr>
      <vt:lpstr>The Zen of Python</vt:lpstr>
      <vt:lpstr>Some useful python distributions</vt:lpstr>
      <vt:lpstr>Some useful python environments</vt:lpstr>
      <vt:lpstr>Object Oriented Programming</vt:lpstr>
      <vt:lpstr>Some Python Object Types</vt:lpstr>
      <vt:lpstr>Some Python Object Types</vt:lpstr>
      <vt:lpstr>Programming Logic</vt:lpstr>
      <vt:lpstr>Programming Logic</vt:lpstr>
      <vt:lpstr>Functions</vt:lpstr>
      <vt:lpstr>Namespaces (“Frames”)</vt:lpstr>
      <vt:lpstr>PowerPoint Presentation</vt:lpstr>
      <vt:lpstr>Group assignment</vt:lpstr>
      <vt:lpstr>Group assignment</vt:lpstr>
      <vt:lpstr>Group assignment</vt:lpstr>
      <vt:lpstr>My solution</vt:lpstr>
      <vt:lpstr>PowerPoint Presentation</vt:lpstr>
      <vt:lpstr>Fastq q/c pt 1</vt:lpstr>
      <vt:lpstr>Fastq q/c pt 2</vt:lpstr>
      <vt:lpstr>Histogram of sequence lengths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142</cp:revision>
  <dcterms:created xsi:type="dcterms:W3CDTF">2013-10-30T01:21:41Z</dcterms:created>
  <dcterms:modified xsi:type="dcterms:W3CDTF">2014-01-07T19:41:48Z</dcterms:modified>
</cp:coreProperties>
</file>