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2"/>
  </p:notesMasterIdLst>
  <p:sldIdLst>
    <p:sldId id="256" r:id="rId2"/>
    <p:sldId id="263" r:id="rId3"/>
    <p:sldId id="257" r:id="rId4"/>
    <p:sldId id="269" r:id="rId5"/>
    <p:sldId id="259" r:id="rId6"/>
    <p:sldId id="264" r:id="rId7"/>
    <p:sldId id="260" r:id="rId8"/>
    <p:sldId id="261" r:id="rId9"/>
    <p:sldId id="265" r:id="rId10"/>
    <p:sldId id="268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89173" autoAdjust="0"/>
  </p:normalViewPr>
  <p:slideViewPr>
    <p:cSldViewPr snapToGrid="0">
      <p:cViewPr varScale="1">
        <p:scale>
          <a:sx n="60" d="100"/>
          <a:sy n="60" d="100"/>
        </p:scale>
        <p:origin x="48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DE84A-310A-42C5-8931-9BE2CF8E7828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4AFCB1C-8925-4EE0-9C37-CDED455CD921}">
      <dgm:prSet phldrT="[Text]"/>
      <dgm:spPr/>
      <dgm:t>
        <a:bodyPr/>
        <a:lstStyle/>
        <a:p>
          <a:r>
            <a:rPr lang="en-US" dirty="0" smtClean="0"/>
            <a:t>Index reference genome</a:t>
          </a:r>
          <a:endParaRPr lang="en-US" dirty="0"/>
        </a:p>
      </dgm:t>
    </dgm:pt>
    <dgm:pt modelId="{8F414D0E-8F66-4755-9BF7-5176239FF389}" type="parTrans" cxnId="{E651C4B6-6251-4983-942E-F6E7F304EDBD}">
      <dgm:prSet/>
      <dgm:spPr/>
      <dgm:t>
        <a:bodyPr/>
        <a:lstStyle/>
        <a:p>
          <a:endParaRPr lang="en-US"/>
        </a:p>
      </dgm:t>
    </dgm:pt>
    <dgm:pt modelId="{E5790946-2A36-4674-A1CC-61AC66C5EC73}" type="sibTrans" cxnId="{E651C4B6-6251-4983-942E-F6E7F304EDBD}">
      <dgm:prSet/>
      <dgm:spPr/>
      <dgm:t>
        <a:bodyPr/>
        <a:lstStyle/>
        <a:p>
          <a:endParaRPr lang="en-US"/>
        </a:p>
      </dgm:t>
    </dgm:pt>
    <dgm:pt modelId="{94CC6899-4718-473C-BF64-8D7E6CB2B53A}">
      <dgm:prSet phldrT="[Text]"/>
      <dgm:spPr/>
      <dgm:t>
        <a:bodyPr/>
        <a:lstStyle/>
        <a:p>
          <a:r>
            <a:rPr lang="en-US" dirty="0" smtClean="0"/>
            <a:t>Map reads to genome</a:t>
          </a:r>
          <a:endParaRPr lang="en-US" dirty="0"/>
        </a:p>
      </dgm:t>
    </dgm:pt>
    <dgm:pt modelId="{28B573FF-4BE6-4C00-9F75-C30B5B98A768}" type="parTrans" cxnId="{882B9417-7F63-4ABB-98D7-DF751197D00A}">
      <dgm:prSet/>
      <dgm:spPr/>
      <dgm:t>
        <a:bodyPr/>
        <a:lstStyle/>
        <a:p>
          <a:endParaRPr lang="en-US"/>
        </a:p>
      </dgm:t>
    </dgm:pt>
    <dgm:pt modelId="{D85CE811-39BD-493A-8B16-2E5FE7EAEF82}" type="sibTrans" cxnId="{882B9417-7F63-4ABB-98D7-DF751197D00A}">
      <dgm:prSet/>
      <dgm:spPr/>
      <dgm:t>
        <a:bodyPr/>
        <a:lstStyle/>
        <a:p>
          <a:endParaRPr lang="en-US"/>
        </a:p>
      </dgm:t>
    </dgm:pt>
    <dgm:pt modelId="{6664B1C7-340F-429B-955E-49CC18DEDBF1}">
      <dgm:prSet phldrT="[Text]"/>
      <dgm:spPr/>
      <dgm:t>
        <a:bodyPr/>
        <a:lstStyle/>
        <a:p>
          <a:r>
            <a:rPr lang="en-US" dirty="0" smtClean="0"/>
            <a:t>Compress mapping to bam</a:t>
          </a:r>
          <a:endParaRPr lang="en-US" dirty="0"/>
        </a:p>
      </dgm:t>
    </dgm:pt>
    <dgm:pt modelId="{9B383778-3988-4DC3-95EA-A4ACDD664C23}" type="parTrans" cxnId="{F93298D8-FF64-40A1-9B08-223C665677CC}">
      <dgm:prSet/>
      <dgm:spPr/>
      <dgm:t>
        <a:bodyPr/>
        <a:lstStyle/>
        <a:p>
          <a:endParaRPr lang="en-US"/>
        </a:p>
      </dgm:t>
    </dgm:pt>
    <dgm:pt modelId="{15E1F75D-9883-423C-B9B1-1C617E89B3AE}" type="sibTrans" cxnId="{F93298D8-FF64-40A1-9B08-223C665677CC}">
      <dgm:prSet/>
      <dgm:spPr/>
      <dgm:t>
        <a:bodyPr/>
        <a:lstStyle/>
        <a:p>
          <a:endParaRPr lang="en-US"/>
        </a:p>
      </dgm:t>
    </dgm:pt>
    <dgm:pt modelId="{83FA5D2B-13A4-4D06-A7BB-CD82AA283C72}">
      <dgm:prSet phldrT="[Text]"/>
      <dgm:spPr/>
      <dgm:t>
        <a:bodyPr/>
        <a:lstStyle/>
        <a:p>
          <a:r>
            <a:rPr lang="en-US" dirty="0" smtClean="0"/>
            <a:t>Sort bam file</a:t>
          </a:r>
          <a:endParaRPr lang="en-US" dirty="0"/>
        </a:p>
      </dgm:t>
    </dgm:pt>
    <dgm:pt modelId="{2A6B9524-9F47-470E-A586-B285355D6A8E}" type="parTrans" cxnId="{B9B6D7F1-4891-42C8-B66B-AB6BC6F0F733}">
      <dgm:prSet/>
      <dgm:spPr/>
      <dgm:t>
        <a:bodyPr/>
        <a:lstStyle/>
        <a:p>
          <a:endParaRPr lang="en-US"/>
        </a:p>
      </dgm:t>
    </dgm:pt>
    <dgm:pt modelId="{E585E579-89E2-4E14-9986-F4DBD29943DC}" type="sibTrans" cxnId="{B9B6D7F1-4891-42C8-B66B-AB6BC6F0F733}">
      <dgm:prSet/>
      <dgm:spPr/>
      <dgm:t>
        <a:bodyPr/>
        <a:lstStyle/>
        <a:p>
          <a:endParaRPr lang="en-US"/>
        </a:p>
      </dgm:t>
    </dgm:pt>
    <dgm:pt modelId="{28A0ED45-215F-4773-A297-CD3F873B1244}">
      <dgm:prSet phldrT="[Text]"/>
      <dgm:spPr/>
      <dgm:t>
        <a:bodyPr/>
        <a:lstStyle/>
        <a:p>
          <a:r>
            <a:rPr lang="en-US" dirty="0" smtClean="0"/>
            <a:t>Index bam file</a:t>
          </a:r>
          <a:endParaRPr lang="en-US" dirty="0"/>
        </a:p>
      </dgm:t>
    </dgm:pt>
    <dgm:pt modelId="{A0428274-1939-45AD-AC4E-582FE4DFA20C}" type="parTrans" cxnId="{ABB917E9-B574-42AA-862E-BA71F6F4DEA0}">
      <dgm:prSet/>
      <dgm:spPr/>
      <dgm:t>
        <a:bodyPr/>
        <a:lstStyle/>
        <a:p>
          <a:endParaRPr lang="en-US"/>
        </a:p>
      </dgm:t>
    </dgm:pt>
    <dgm:pt modelId="{CAFC95F5-5C72-4E5B-AEF0-8D462416A6C1}" type="sibTrans" cxnId="{ABB917E9-B574-42AA-862E-BA71F6F4DEA0}">
      <dgm:prSet/>
      <dgm:spPr/>
      <dgm:t>
        <a:bodyPr/>
        <a:lstStyle/>
        <a:p>
          <a:endParaRPr lang="en-US"/>
        </a:p>
      </dgm:t>
    </dgm:pt>
    <dgm:pt modelId="{54B3C8BC-A69D-4347-A384-BCDAD18C0836}" type="pres">
      <dgm:prSet presAssocID="{182DE84A-310A-42C5-8931-9BE2CF8E7828}" presName="outerComposite" presStyleCnt="0">
        <dgm:presLayoutVars>
          <dgm:chMax val="5"/>
          <dgm:dir/>
          <dgm:resizeHandles val="exact"/>
        </dgm:presLayoutVars>
      </dgm:prSet>
      <dgm:spPr/>
    </dgm:pt>
    <dgm:pt modelId="{E0E3FF43-1C31-4F8E-95CE-83252CE903E3}" type="pres">
      <dgm:prSet presAssocID="{182DE84A-310A-42C5-8931-9BE2CF8E7828}" presName="dummyMaxCanvas" presStyleCnt="0">
        <dgm:presLayoutVars/>
      </dgm:prSet>
      <dgm:spPr/>
    </dgm:pt>
    <dgm:pt modelId="{C608549B-17A2-4ED1-A811-BB31B2DF9C38}" type="pres">
      <dgm:prSet presAssocID="{182DE84A-310A-42C5-8931-9BE2CF8E7828}" presName="FiveNodes_1" presStyleLbl="node1" presStyleIdx="0" presStyleCnt="5">
        <dgm:presLayoutVars>
          <dgm:bulletEnabled val="1"/>
        </dgm:presLayoutVars>
      </dgm:prSet>
      <dgm:spPr/>
    </dgm:pt>
    <dgm:pt modelId="{FA84863B-082A-4BA0-8D39-A584C5679122}" type="pres">
      <dgm:prSet presAssocID="{182DE84A-310A-42C5-8931-9BE2CF8E7828}" presName="FiveNodes_2" presStyleLbl="node1" presStyleIdx="1" presStyleCnt="5">
        <dgm:presLayoutVars>
          <dgm:bulletEnabled val="1"/>
        </dgm:presLayoutVars>
      </dgm:prSet>
      <dgm:spPr/>
    </dgm:pt>
    <dgm:pt modelId="{954415E9-2A2B-42FF-9E9B-87713D272204}" type="pres">
      <dgm:prSet presAssocID="{182DE84A-310A-42C5-8931-9BE2CF8E7828}" presName="FiveNodes_3" presStyleLbl="node1" presStyleIdx="2" presStyleCnt="5">
        <dgm:presLayoutVars>
          <dgm:bulletEnabled val="1"/>
        </dgm:presLayoutVars>
      </dgm:prSet>
      <dgm:spPr/>
    </dgm:pt>
    <dgm:pt modelId="{3D680144-879F-4170-ABD0-9A2CE9976DA3}" type="pres">
      <dgm:prSet presAssocID="{182DE84A-310A-42C5-8931-9BE2CF8E7828}" presName="FiveNodes_4" presStyleLbl="node1" presStyleIdx="3" presStyleCnt="5">
        <dgm:presLayoutVars>
          <dgm:bulletEnabled val="1"/>
        </dgm:presLayoutVars>
      </dgm:prSet>
      <dgm:spPr/>
    </dgm:pt>
    <dgm:pt modelId="{D7311C94-3791-48F3-A652-211FD2AC6587}" type="pres">
      <dgm:prSet presAssocID="{182DE84A-310A-42C5-8931-9BE2CF8E7828}" presName="FiveNodes_5" presStyleLbl="node1" presStyleIdx="4" presStyleCnt="5">
        <dgm:presLayoutVars>
          <dgm:bulletEnabled val="1"/>
        </dgm:presLayoutVars>
      </dgm:prSet>
      <dgm:spPr/>
    </dgm:pt>
    <dgm:pt modelId="{3C812FED-0633-406F-8CC3-BA8461C466A8}" type="pres">
      <dgm:prSet presAssocID="{182DE84A-310A-42C5-8931-9BE2CF8E7828}" presName="FiveConn_1-2" presStyleLbl="fgAccFollowNode1" presStyleIdx="0" presStyleCnt="4">
        <dgm:presLayoutVars>
          <dgm:bulletEnabled val="1"/>
        </dgm:presLayoutVars>
      </dgm:prSet>
      <dgm:spPr/>
    </dgm:pt>
    <dgm:pt modelId="{AEF223E5-3455-4054-B576-173AAA5F104D}" type="pres">
      <dgm:prSet presAssocID="{182DE84A-310A-42C5-8931-9BE2CF8E7828}" presName="FiveConn_2-3" presStyleLbl="fgAccFollowNode1" presStyleIdx="1" presStyleCnt="4">
        <dgm:presLayoutVars>
          <dgm:bulletEnabled val="1"/>
        </dgm:presLayoutVars>
      </dgm:prSet>
      <dgm:spPr/>
    </dgm:pt>
    <dgm:pt modelId="{991C1947-6AA3-4B17-BFCE-5DAD21B83F58}" type="pres">
      <dgm:prSet presAssocID="{182DE84A-310A-42C5-8931-9BE2CF8E7828}" presName="FiveConn_3-4" presStyleLbl="fgAccFollowNode1" presStyleIdx="2" presStyleCnt="4">
        <dgm:presLayoutVars>
          <dgm:bulletEnabled val="1"/>
        </dgm:presLayoutVars>
      </dgm:prSet>
      <dgm:spPr/>
    </dgm:pt>
    <dgm:pt modelId="{A9E488A0-550E-4A28-986F-DE6E212332C5}" type="pres">
      <dgm:prSet presAssocID="{182DE84A-310A-42C5-8931-9BE2CF8E7828}" presName="FiveConn_4-5" presStyleLbl="fgAccFollowNode1" presStyleIdx="3" presStyleCnt="4">
        <dgm:presLayoutVars>
          <dgm:bulletEnabled val="1"/>
        </dgm:presLayoutVars>
      </dgm:prSet>
      <dgm:spPr/>
    </dgm:pt>
    <dgm:pt modelId="{BDD05666-E85E-4843-B606-3018CA04CAB8}" type="pres">
      <dgm:prSet presAssocID="{182DE84A-310A-42C5-8931-9BE2CF8E7828}" presName="FiveNodes_1_text" presStyleLbl="node1" presStyleIdx="4" presStyleCnt="5">
        <dgm:presLayoutVars>
          <dgm:bulletEnabled val="1"/>
        </dgm:presLayoutVars>
      </dgm:prSet>
      <dgm:spPr/>
    </dgm:pt>
    <dgm:pt modelId="{2F0DEE5E-BC32-4B72-A4DB-A6E334D3014B}" type="pres">
      <dgm:prSet presAssocID="{182DE84A-310A-42C5-8931-9BE2CF8E7828}" presName="FiveNodes_2_text" presStyleLbl="node1" presStyleIdx="4" presStyleCnt="5">
        <dgm:presLayoutVars>
          <dgm:bulletEnabled val="1"/>
        </dgm:presLayoutVars>
      </dgm:prSet>
      <dgm:spPr/>
    </dgm:pt>
    <dgm:pt modelId="{BB6FDA17-D7A6-444D-8ADB-C8E43DAE0D7C}" type="pres">
      <dgm:prSet presAssocID="{182DE84A-310A-42C5-8931-9BE2CF8E7828}" presName="FiveNodes_3_text" presStyleLbl="node1" presStyleIdx="4" presStyleCnt="5">
        <dgm:presLayoutVars>
          <dgm:bulletEnabled val="1"/>
        </dgm:presLayoutVars>
      </dgm:prSet>
      <dgm:spPr/>
    </dgm:pt>
    <dgm:pt modelId="{21B40E31-2DC9-40DB-8242-7B7304DE7107}" type="pres">
      <dgm:prSet presAssocID="{182DE84A-310A-42C5-8931-9BE2CF8E7828}" presName="FiveNodes_4_text" presStyleLbl="node1" presStyleIdx="4" presStyleCnt="5">
        <dgm:presLayoutVars>
          <dgm:bulletEnabled val="1"/>
        </dgm:presLayoutVars>
      </dgm:prSet>
      <dgm:spPr/>
    </dgm:pt>
    <dgm:pt modelId="{F328D3F1-DA46-4E3A-8FB1-135058159E3E}" type="pres">
      <dgm:prSet presAssocID="{182DE84A-310A-42C5-8931-9BE2CF8E782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8AB5D50-3015-4B0A-BB14-6F09E1E0C7AC}" type="presOf" srcId="{94CC6899-4718-473C-BF64-8D7E6CB2B53A}" destId="{2F0DEE5E-BC32-4B72-A4DB-A6E334D3014B}" srcOrd="1" destOrd="0" presId="urn:microsoft.com/office/officeart/2005/8/layout/vProcess5"/>
    <dgm:cxn modelId="{94A01A46-4B94-4E02-8EFC-F2BF33EE2369}" type="presOf" srcId="{E5790946-2A36-4674-A1CC-61AC66C5EC73}" destId="{3C812FED-0633-406F-8CC3-BA8461C466A8}" srcOrd="0" destOrd="0" presId="urn:microsoft.com/office/officeart/2005/8/layout/vProcess5"/>
    <dgm:cxn modelId="{B9B6D7F1-4891-42C8-B66B-AB6BC6F0F733}" srcId="{182DE84A-310A-42C5-8931-9BE2CF8E7828}" destId="{83FA5D2B-13A4-4D06-A7BB-CD82AA283C72}" srcOrd="3" destOrd="0" parTransId="{2A6B9524-9F47-470E-A586-B285355D6A8E}" sibTransId="{E585E579-89E2-4E14-9986-F4DBD29943DC}"/>
    <dgm:cxn modelId="{5526A874-7C37-4183-8AB3-67F2E1D8B77A}" type="presOf" srcId="{6664B1C7-340F-429B-955E-49CC18DEDBF1}" destId="{BB6FDA17-D7A6-444D-8ADB-C8E43DAE0D7C}" srcOrd="1" destOrd="0" presId="urn:microsoft.com/office/officeart/2005/8/layout/vProcess5"/>
    <dgm:cxn modelId="{9112588C-BFD9-45AB-8E40-4F1B28E995E2}" type="presOf" srcId="{34AFCB1C-8925-4EE0-9C37-CDED455CD921}" destId="{C608549B-17A2-4ED1-A811-BB31B2DF9C38}" srcOrd="0" destOrd="0" presId="urn:microsoft.com/office/officeart/2005/8/layout/vProcess5"/>
    <dgm:cxn modelId="{57B7EC7D-C296-4D58-97EA-3F1D2C2DD4B2}" type="presOf" srcId="{94CC6899-4718-473C-BF64-8D7E6CB2B53A}" destId="{FA84863B-082A-4BA0-8D39-A584C5679122}" srcOrd="0" destOrd="0" presId="urn:microsoft.com/office/officeart/2005/8/layout/vProcess5"/>
    <dgm:cxn modelId="{B1C080EC-E8D6-41D7-8927-6FA18A16BF4E}" type="presOf" srcId="{D85CE811-39BD-493A-8B16-2E5FE7EAEF82}" destId="{AEF223E5-3455-4054-B576-173AAA5F104D}" srcOrd="0" destOrd="0" presId="urn:microsoft.com/office/officeart/2005/8/layout/vProcess5"/>
    <dgm:cxn modelId="{E651C4B6-6251-4983-942E-F6E7F304EDBD}" srcId="{182DE84A-310A-42C5-8931-9BE2CF8E7828}" destId="{34AFCB1C-8925-4EE0-9C37-CDED455CD921}" srcOrd="0" destOrd="0" parTransId="{8F414D0E-8F66-4755-9BF7-5176239FF389}" sibTransId="{E5790946-2A36-4674-A1CC-61AC66C5EC73}"/>
    <dgm:cxn modelId="{F93298D8-FF64-40A1-9B08-223C665677CC}" srcId="{182DE84A-310A-42C5-8931-9BE2CF8E7828}" destId="{6664B1C7-340F-429B-955E-49CC18DEDBF1}" srcOrd="2" destOrd="0" parTransId="{9B383778-3988-4DC3-95EA-A4ACDD664C23}" sibTransId="{15E1F75D-9883-423C-B9B1-1C617E89B3AE}"/>
    <dgm:cxn modelId="{ABB917E9-B574-42AA-862E-BA71F6F4DEA0}" srcId="{182DE84A-310A-42C5-8931-9BE2CF8E7828}" destId="{28A0ED45-215F-4773-A297-CD3F873B1244}" srcOrd="4" destOrd="0" parTransId="{A0428274-1939-45AD-AC4E-582FE4DFA20C}" sibTransId="{CAFC95F5-5C72-4E5B-AEF0-8D462416A6C1}"/>
    <dgm:cxn modelId="{6D5C3034-0AF1-4C5D-8A69-AB6DD7A56405}" type="presOf" srcId="{E585E579-89E2-4E14-9986-F4DBD29943DC}" destId="{A9E488A0-550E-4A28-986F-DE6E212332C5}" srcOrd="0" destOrd="0" presId="urn:microsoft.com/office/officeart/2005/8/layout/vProcess5"/>
    <dgm:cxn modelId="{CF8CEBAC-D9FD-4541-BE18-48AEB3151CF7}" type="presOf" srcId="{28A0ED45-215F-4773-A297-CD3F873B1244}" destId="{D7311C94-3791-48F3-A652-211FD2AC6587}" srcOrd="0" destOrd="0" presId="urn:microsoft.com/office/officeart/2005/8/layout/vProcess5"/>
    <dgm:cxn modelId="{BCFBA605-CDEF-45E5-8A3E-7BBD0EAA37CA}" type="presOf" srcId="{83FA5D2B-13A4-4D06-A7BB-CD82AA283C72}" destId="{3D680144-879F-4170-ABD0-9A2CE9976DA3}" srcOrd="0" destOrd="0" presId="urn:microsoft.com/office/officeart/2005/8/layout/vProcess5"/>
    <dgm:cxn modelId="{1D057E29-B1A8-4EBB-B916-792E3D95AA72}" type="presOf" srcId="{34AFCB1C-8925-4EE0-9C37-CDED455CD921}" destId="{BDD05666-E85E-4843-B606-3018CA04CAB8}" srcOrd="1" destOrd="0" presId="urn:microsoft.com/office/officeart/2005/8/layout/vProcess5"/>
    <dgm:cxn modelId="{6F87C8A3-830C-453F-8C66-126F45AD20B7}" type="presOf" srcId="{15E1F75D-9883-423C-B9B1-1C617E89B3AE}" destId="{991C1947-6AA3-4B17-BFCE-5DAD21B83F58}" srcOrd="0" destOrd="0" presId="urn:microsoft.com/office/officeart/2005/8/layout/vProcess5"/>
    <dgm:cxn modelId="{9B7BE1C4-9216-4F0A-91D8-911AAC93B896}" type="presOf" srcId="{28A0ED45-215F-4773-A297-CD3F873B1244}" destId="{F328D3F1-DA46-4E3A-8FB1-135058159E3E}" srcOrd="1" destOrd="0" presId="urn:microsoft.com/office/officeart/2005/8/layout/vProcess5"/>
    <dgm:cxn modelId="{882B9417-7F63-4ABB-98D7-DF751197D00A}" srcId="{182DE84A-310A-42C5-8931-9BE2CF8E7828}" destId="{94CC6899-4718-473C-BF64-8D7E6CB2B53A}" srcOrd="1" destOrd="0" parTransId="{28B573FF-4BE6-4C00-9F75-C30B5B98A768}" sibTransId="{D85CE811-39BD-493A-8B16-2E5FE7EAEF82}"/>
    <dgm:cxn modelId="{3EA211DB-B26D-407A-8E11-379081F67EB7}" type="presOf" srcId="{6664B1C7-340F-429B-955E-49CC18DEDBF1}" destId="{954415E9-2A2B-42FF-9E9B-87713D272204}" srcOrd="0" destOrd="0" presId="urn:microsoft.com/office/officeart/2005/8/layout/vProcess5"/>
    <dgm:cxn modelId="{FD9B88A2-775B-4B45-B171-33EFC9DCC320}" type="presOf" srcId="{182DE84A-310A-42C5-8931-9BE2CF8E7828}" destId="{54B3C8BC-A69D-4347-A384-BCDAD18C0836}" srcOrd="0" destOrd="0" presId="urn:microsoft.com/office/officeart/2005/8/layout/vProcess5"/>
    <dgm:cxn modelId="{E2409A63-26E6-477E-8F40-05C60481F04E}" type="presOf" srcId="{83FA5D2B-13A4-4D06-A7BB-CD82AA283C72}" destId="{21B40E31-2DC9-40DB-8242-7B7304DE7107}" srcOrd="1" destOrd="0" presId="urn:microsoft.com/office/officeart/2005/8/layout/vProcess5"/>
    <dgm:cxn modelId="{9C0C2261-C077-468E-A0DC-5BB2CA53FDC6}" type="presParOf" srcId="{54B3C8BC-A69D-4347-A384-BCDAD18C0836}" destId="{E0E3FF43-1C31-4F8E-95CE-83252CE903E3}" srcOrd="0" destOrd="0" presId="urn:microsoft.com/office/officeart/2005/8/layout/vProcess5"/>
    <dgm:cxn modelId="{56784066-CED2-4C3F-A83E-C2F72DCB1C23}" type="presParOf" srcId="{54B3C8BC-A69D-4347-A384-BCDAD18C0836}" destId="{C608549B-17A2-4ED1-A811-BB31B2DF9C38}" srcOrd="1" destOrd="0" presId="urn:microsoft.com/office/officeart/2005/8/layout/vProcess5"/>
    <dgm:cxn modelId="{77807EFA-5099-460C-A42D-ED9FEB2DD371}" type="presParOf" srcId="{54B3C8BC-A69D-4347-A384-BCDAD18C0836}" destId="{FA84863B-082A-4BA0-8D39-A584C5679122}" srcOrd="2" destOrd="0" presId="urn:microsoft.com/office/officeart/2005/8/layout/vProcess5"/>
    <dgm:cxn modelId="{91BB1A61-F72E-4570-8781-AF5C62D86768}" type="presParOf" srcId="{54B3C8BC-A69D-4347-A384-BCDAD18C0836}" destId="{954415E9-2A2B-42FF-9E9B-87713D272204}" srcOrd="3" destOrd="0" presId="urn:microsoft.com/office/officeart/2005/8/layout/vProcess5"/>
    <dgm:cxn modelId="{276AEDD2-3E1E-4504-AC0E-E0D7870C6890}" type="presParOf" srcId="{54B3C8BC-A69D-4347-A384-BCDAD18C0836}" destId="{3D680144-879F-4170-ABD0-9A2CE9976DA3}" srcOrd="4" destOrd="0" presId="urn:microsoft.com/office/officeart/2005/8/layout/vProcess5"/>
    <dgm:cxn modelId="{3096129E-1619-477D-9319-501351CC1AC4}" type="presParOf" srcId="{54B3C8BC-A69D-4347-A384-BCDAD18C0836}" destId="{D7311C94-3791-48F3-A652-211FD2AC6587}" srcOrd="5" destOrd="0" presId="urn:microsoft.com/office/officeart/2005/8/layout/vProcess5"/>
    <dgm:cxn modelId="{FF7362B3-B04F-4319-8C5A-F4638CE03850}" type="presParOf" srcId="{54B3C8BC-A69D-4347-A384-BCDAD18C0836}" destId="{3C812FED-0633-406F-8CC3-BA8461C466A8}" srcOrd="6" destOrd="0" presId="urn:microsoft.com/office/officeart/2005/8/layout/vProcess5"/>
    <dgm:cxn modelId="{182E0E3B-D3D6-4AA4-946A-2A3AAB59CAE8}" type="presParOf" srcId="{54B3C8BC-A69D-4347-A384-BCDAD18C0836}" destId="{AEF223E5-3455-4054-B576-173AAA5F104D}" srcOrd="7" destOrd="0" presId="urn:microsoft.com/office/officeart/2005/8/layout/vProcess5"/>
    <dgm:cxn modelId="{8119D8ED-C4B6-427E-8B12-EF36260443AF}" type="presParOf" srcId="{54B3C8BC-A69D-4347-A384-BCDAD18C0836}" destId="{991C1947-6AA3-4B17-BFCE-5DAD21B83F58}" srcOrd="8" destOrd="0" presId="urn:microsoft.com/office/officeart/2005/8/layout/vProcess5"/>
    <dgm:cxn modelId="{A58BC853-6A10-4680-B8B7-81A41E12B02E}" type="presParOf" srcId="{54B3C8BC-A69D-4347-A384-BCDAD18C0836}" destId="{A9E488A0-550E-4A28-986F-DE6E212332C5}" srcOrd="9" destOrd="0" presId="urn:microsoft.com/office/officeart/2005/8/layout/vProcess5"/>
    <dgm:cxn modelId="{3F8DC162-D990-4C8A-86B0-55CCF4B5F532}" type="presParOf" srcId="{54B3C8BC-A69D-4347-A384-BCDAD18C0836}" destId="{BDD05666-E85E-4843-B606-3018CA04CAB8}" srcOrd="10" destOrd="0" presId="urn:microsoft.com/office/officeart/2005/8/layout/vProcess5"/>
    <dgm:cxn modelId="{E54F6F0B-4E33-4BAF-BECF-0B8BC0921D88}" type="presParOf" srcId="{54B3C8BC-A69D-4347-A384-BCDAD18C0836}" destId="{2F0DEE5E-BC32-4B72-A4DB-A6E334D3014B}" srcOrd="11" destOrd="0" presId="urn:microsoft.com/office/officeart/2005/8/layout/vProcess5"/>
    <dgm:cxn modelId="{7CA7BF8D-B37E-4BEF-85ED-E111EADF29D2}" type="presParOf" srcId="{54B3C8BC-A69D-4347-A384-BCDAD18C0836}" destId="{BB6FDA17-D7A6-444D-8ADB-C8E43DAE0D7C}" srcOrd="12" destOrd="0" presId="urn:microsoft.com/office/officeart/2005/8/layout/vProcess5"/>
    <dgm:cxn modelId="{9C5F1D2E-F1AB-41FD-AA1F-7E93B9DE6D86}" type="presParOf" srcId="{54B3C8BC-A69D-4347-A384-BCDAD18C0836}" destId="{21B40E31-2DC9-40DB-8242-7B7304DE7107}" srcOrd="13" destOrd="0" presId="urn:microsoft.com/office/officeart/2005/8/layout/vProcess5"/>
    <dgm:cxn modelId="{1DF6F1AD-9420-47C3-836F-6226E1B64EE6}" type="presParOf" srcId="{54B3C8BC-A69D-4347-A384-BCDAD18C0836}" destId="{F328D3F1-DA46-4E3A-8FB1-135058159E3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8549B-17A2-4ED1-A811-BB31B2DF9C38}">
      <dsp:nvSpPr>
        <dsp:cNvPr id="0" name=""/>
        <dsp:cNvSpPr/>
      </dsp:nvSpPr>
      <dsp:spPr>
        <a:xfrm>
          <a:off x="0" y="0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Index reference genome</a:t>
          </a:r>
          <a:endParaRPr lang="en-US" sz="2300" kern="1200" dirty="0"/>
        </a:p>
      </dsp:txBody>
      <dsp:txXfrm>
        <a:off x="15744" y="15744"/>
        <a:ext cx="5371404" cy="506067"/>
      </dsp:txXfrm>
    </dsp:sp>
    <dsp:sp modelId="{FA84863B-082A-4BA0-8D39-A584C5679122}">
      <dsp:nvSpPr>
        <dsp:cNvPr id="0" name=""/>
        <dsp:cNvSpPr/>
      </dsp:nvSpPr>
      <dsp:spPr>
        <a:xfrm>
          <a:off x="449124" y="612215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Map reads to genome</a:t>
          </a:r>
          <a:endParaRPr lang="en-US" sz="2300" kern="1200" dirty="0"/>
        </a:p>
      </dsp:txBody>
      <dsp:txXfrm>
        <a:off x="464868" y="627959"/>
        <a:ext cx="5184338" cy="506067"/>
      </dsp:txXfrm>
    </dsp:sp>
    <dsp:sp modelId="{954415E9-2A2B-42FF-9E9B-87713D272204}">
      <dsp:nvSpPr>
        <dsp:cNvPr id="0" name=""/>
        <dsp:cNvSpPr/>
      </dsp:nvSpPr>
      <dsp:spPr>
        <a:xfrm>
          <a:off x="898248" y="1224430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Compress mapping to bam</a:t>
          </a:r>
          <a:endParaRPr lang="en-US" sz="2300" kern="1200" dirty="0"/>
        </a:p>
      </dsp:txBody>
      <dsp:txXfrm>
        <a:off x="913992" y="1240174"/>
        <a:ext cx="5184338" cy="506067"/>
      </dsp:txXfrm>
    </dsp:sp>
    <dsp:sp modelId="{3D680144-879F-4170-ABD0-9A2CE9976DA3}">
      <dsp:nvSpPr>
        <dsp:cNvPr id="0" name=""/>
        <dsp:cNvSpPr/>
      </dsp:nvSpPr>
      <dsp:spPr>
        <a:xfrm>
          <a:off x="1347373" y="1836646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Sort bam file</a:t>
          </a:r>
          <a:endParaRPr lang="en-US" sz="2300" kern="1200" dirty="0"/>
        </a:p>
      </dsp:txBody>
      <dsp:txXfrm>
        <a:off x="1363117" y="1852390"/>
        <a:ext cx="5184338" cy="506067"/>
      </dsp:txXfrm>
    </dsp:sp>
    <dsp:sp modelId="{D7311C94-3791-48F3-A652-211FD2AC6587}">
      <dsp:nvSpPr>
        <dsp:cNvPr id="0" name=""/>
        <dsp:cNvSpPr/>
      </dsp:nvSpPr>
      <dsp:spPr>
        <a:xfrm>
          <a:off x="1796497" y="2448861"/>
          <a:ext cx="6014361" cy="5375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Index bam file</a:t>
          </a:r>
          <a:endParaRPr lang="en-US" sz="2300" kern="1200" dirty="0"/>
        </a:p>
      </dsp:txBody>
      <dsp:txXfrm>
        <a:off x="1812241" y="2464605"/>
        <a:ext cx="5184338" cy="506067"/>
      </dsp:txXfrm>
    </dsp:sp>
    <dsp:sp modelId="{3C812FED-0633-406F-8CC3-BA8461C466A8}">
      <dsp:nvSpPr>
        <dsp:cNvPr id="0" name=""/>
        <dsp:cNvSpPr/>
      </dsp:nvSpPr>
      <dsp:spPr>
        <a:xfrm>
          <a:off x="5664950" y="392713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43567" y="392713"/>
        <a:ext cx="192176" cy="262931"/>
      </dsp:txXfrm>
    </dsp:sp>
    <dsp:sp modelId="{AEF223E5-3455-4054-B576-173AAA5F104D}">
      <dsp:nvSpPr>
        <dsp:cNvPr id="0" name=""/>
        <dsp:cNvSpPr/>
      </dsp:nvSpPr>
      <dsp:spPr>
        <a:xfrm>
          <a:off x="6114075" y="1004929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192692" y="1004929"/>
        <a:ext cx="192176" cy="262931"/>
      </dsp:txXfrm>
    </dsp:sp>
    <dsp:sp modelId="{991C1947-6AA3-4B17-BFCE-5DAD21B83F58}">
      <dsp:nvSpPr>
        <dsp:cNvPr id="0" name=""/>
        <dsp:cNvSpPr/>
      </dsp:nvSpPr>
      <dsp:spPr>
        <a:xfrm>
          <a:off x="6563199" y="1608185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6641816" y="1608185"/>
        <a:ext cx="192176" cy="262931"/>
      </dsp:txXfrm>
    </dsp:sp>
    <dsp:sp modelId="{A9E488A0-550E-4A28-986F-DE6E212332C5}">
      <dsp:nvSpPr>
        <dsp:cNvPr id="0" name=""/>
        <dsp:cNvSpPr/>
      </dsp:nvSpPr>
      <dsp:spPr>
        <a:xfrm>
          <a:off x="7012323" y="2226373"/>
          <a:ext cx="349410" cy="3494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090940" y="2226373"/>
        <a:ext cx="192176" cy="262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DEF9-CF53-407B-BB1F-ECAB7603E458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0D4F-C3EB-4AF4-809D-43587FCC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bowtie2 --local -x ref -U </a:t>
            </a:r>
            <a:r>
              <a:rPr lang="en-US" dirty="0" err="1" smtClean="0"/>
              <a:t>name.fastq</a:t>
            </a:r>
            <a:r>
              <a:rPr lang="en-US" dirty="0" smtClean="0"/>
              <a:t> | </a:t>
            </a:r>
            <a:r>
              <a:rPr lang="en-US" dirty="0" err="1" smtClean="0"/>
              <a:t>samtools</a:t>
            </a:r>
            <a:r>
              <a:rPr lang="en-US" dirty="0" smtClean="0"/>
              <a:t> view -Su  - | </a:t>
            </a:r>
            <a:r>
              <a:rPr lang="en-US" dirty="0" err="1" smtClean="0"/>
              <a:t>samtools</a:t>
            </a:r>
            <a:r>
              <a:rPr lang="en-US" dirty="0" smtClean="0"/>
              <a:t> sort  - name &amp;&amp; </a:t>
            </a:r>
            <a:r>
              <a:rPr lang="en-US" dirty="0" err="1" smtClean="0"/>
              <a:t>samtools</a:t>
            </a:r>
            <a:r>
              <a:rPr lang="en-US" dirty="0" smtClean="0"/>
              <a:t> index </a:t>
            </a:r>
            <a:r>
              <a:rPr lang="en-US" dirty="0" err="1" smtClean="0"/>
              <a:t>name.bam</a:t>
            </a:r>
            <a:r>
              <a:rPr lang="en-US" dirty="0" smtClean="0"/>
              <a:t> &amp;&amp;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idxstats</a:t>
            </a:r>
            <a:r>
              <a:rPr lang="en-US" dirty="0" smtClean="0"/>
              <a:t> </a:t>
            </a:r>
            <a:r>
              <a:rPr lang="en-US" dirty="0" err="1" smtClean="0"/>
              <a:t>name.bam</a:t>
            </a:r>
            <a:r>
              <a:rPr lang="en-US" dirty="0" smtClean="0"/>
              <a:t> &gt; </a:t>
            </a:r>
            <a:r>
              <a:rPr lang="en-US" dirty="0" err="1" smtClean="0"/>
              <a:t>name.alnstats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mpileup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–Q 20 -f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ref.fa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aln1.bam aln2.bam |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bcftools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view 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&gt;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var.raw.vcf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0D4F-C3EB-4AF4-809D-43587FCC13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7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5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63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Code Pro Black" panose="020B08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Code Pro Semibold" panose="020B0609030403020204" pitchFamily="49" charset="0"/>
              </a:defRPr>
            </a:lvl1pPr>
            <a:lvl2pPr>
              <a:defRPr>
                <a:latin typeface="Source Code Pro Semibold" panose="020B0609030403020204" pitchFamily="49" charset="0"/>
              </a:defRPr>
            </a:lvl2pPr>
            <a:lvl3pPr>
              <a:defRPr>
                <a:latin typeface="Source Code Pro Semibold" panose="020B0609030403020204" pitchFamily="49" charset="0"/>
              </a:defRPr>
            </a:lvl3pPr>
            <a:lvl4pPr>
              <a:defRPr>
                <a:latin typeface="Source Code Pro Semibold" panose="020B0609030403020204" pitchFamily="49" charset="0"/>
              </a:defRPr>
            </a:lvl4pPr>
            <a:lvl5pPr>
              <a:defRPr>
                <a:latin typeface="Source Code Pro Semibold" panose="020B060903040302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7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Source Code Pro Semibold" panose="020B060903040302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Source Code Pro Semibold" panose="020B0609030403020204" pitchFamily="49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4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6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work\Desktop\AGO02.1.fq_fastqc\fastqc_repor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59" y="5130543"/>
            <a:ext cx="8254093" cy="618523"/>
          </a:xfrm>
        </p:spPr>
        <p:txBody>
          <a:bodyPr>
            <a:normAutofit/>
          </a:bodyPr>
          <a:lstStyle/>
          <a:p>
            <a:endParaRPr lang="en-US" dirty="0">
              <a:latin typeface="Source Code Pro Semibold" panose="020B0609030403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236" y="660446"/>
            <a:ext cx="85632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Source Code Pro" panose="020B0509030403020204" pitchFamily="49" charset="0"/>
              </a:rPr>
              <a:t>So you’ve got some next-gen sequence data</a:t>
            </a:r>
            <a:endParaRPr lang="en-US" sz="80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get/install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9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Cloud!!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Command-line download!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or curl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wget</a:t>
            </a:r>
            <a:r>
              <a:rPr lang="en-US" dirty="0"/>
              <a:t> http://sourceforge.net/projects/samtools/files/samtools/0.1.19/samtools-0.1.19.tar.bz2/download</a:t>
            </a:r>
          </a:p>
        </p:txBody>
      </p:sp>
    </p:spTree>
    <p:extLst>
      <p:ext uri="{BB962C8B-B14F-4D97-AF65-F5344CB8AC3E}">
        <p14:creationId xmlns:p14="http://schemas.microsoft.com/office/powerpoint/2010/main" val="98211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tar, </a:t>
            </a:r>
            <a:r>
              <a:rPr lang="en-US" dirty="0" err="1" smtClean="0"/>
              <a:t>gunzip</a:t>
            </a:r>
            <a:r>
              <a:rPr lang="en-US" dirty="0"/>
              <a:t>,</a:t>
            </a:r>
            <a:r>
              <a:rPr lang="en-US" dirty="0" smtClean="0"/>
              <a:t> unzip</a:t>
            </a:r>
          </a:p>
          <a:p>
            <a:pPr marL="0" indent="0">
              <a:buNone/>
            </a:pPr>
            <a:r>
              <a:rPr lang="en-US" dirty="0" smtClean="0"/>
              <a:t>tar.gz/bz2, .</a:t>
            </a:r>
            <a:r>
              <a:rPr lang="en-US" dirty="0" err="1" smtClean="0"/>
              <a:t>gz</a:t>
            </a:r>
            <a:r>
              <a:rPr lang="en-US" dirty="0" smtClean="0"/>
              <a:t>, 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tar </a:t>
            </a:r>
            <a:r>
              <a:rPr lang="en-US" dirty="0" err="1"/>
              <a:t>xf</a:t>
            </a:r>
            <a:r>
              <a:rPr lang="en-US" dirty="0"/>
              <a:t> </a:t>
            </a:r>
            <a:r>
              <a:rPr lang="en-US" dirty="0" smtClean="0"/>
              <a:t>samtools-0.1.19.tar.bz2</a:t>
            </a:r>
          </a:p>
          <a:p>
            <a:pPr marL="0" indent="0">
              <a:buNone/>
            </a:pPr>
            <a:r>
              <a:rPr lang="en-US" dirty="0" smtClean="0"/>
              <a:t>x -&gt; </a:t>
            </a:r>
            <a:r>
              <a:rPr lang="en-US" dirty="0" err="1" smtClean="0"/>
              <a:t>eXpand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 -&gt; work on a file</a:t>
            </a:r>
          </a:p>
          <a:p>
            <a:pPr marL="0" indent="0">
              <a:buNone/>
            </a:pPr>
            <a:r>
              <a:rPr lang="en-US" dirty="0" smtClean="0"/>
              <a:t>v -&gt; verbose output</a:t>
            </a:r>
          </a:p>
          <a:p>
            <a:pPr marL="0" indent="0">
              <a:buNone/>
            </a:pPr>
            <a:r>
              <a:rPr lang="en-US" dirty="0" smtClean="0"/>
              <a:t>j/z -&gt; j=bzip2, z=</a:t>
            </a:r>
            <a:r>
              <a:rPr lang="en-US" dirty="0" err="1" smtClean="0"/>
              <a:t>gzipped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3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“Installing”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Usually, our academic kin provide sparse documentation and some source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Lucky: executable is pre-compiled</a:t>
            </a:r>
          </a:p>
          <a:p>
            <a:pPr marL="0" indent="0">
              <a:buNone/>
            </a:pPr>
            <a:r>
              <a:rPr lang="en-US" dirty="0" smtClean="0"/>
              <a:t>Annoying: examine readme or install file documentation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./configure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 make</a:t>
            </a:r>
          </a:p>
          <a:p>
            <a:pPr marL="0" indent="0">
              <a:buNone/>
            </a:pPr>
            <a:r>
              <a:rPr lang="en-US" dirty="0" smtClean="0"/>
              <a:t>#if you are an admin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make install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0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$PATH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variable in your shell that keeps track of where to look for programs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OSX, Windows, Unix all use a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 echo $PATH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Moving an executable into one of these directories will make it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8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bashrc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file, run every time your shell starts</a:t>
            </a:r>
          </a:p>
          <a:p>
            <a:endParaRPr lang="en-US" dirty="0" smtClean="0"/>
          </a:p>
          <a:p>
            <a:r>
              <a:rPr lang="en-US" dirty="0" smtClean="0"/>
              <a:t>Can set environmental variables, define aliases,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add your own directory to your path: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PATH=/</a:t>
            </a:r>
            <a:r>
              <a:rPr lang="en-US" dirty="0" smtClean="0"/>
              <a:t>home/ben/bin:$PATH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0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finally lets look at data!!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Surveying </a:t>
            </a:r>
            <a:r>
              <a:rPr lang="en-US" dirty="0" smtClean="0"/>
              <a:t>sequencing success with </a:t>
            </a:r>
            <a:r>
              <a:rPr lang="en-US" dirty="0" err="1" smtClean="0"/>
              <a:t>fastqc</a:t>
            </a:r>
            <a:endParaRPr lang="en-US" dirty="0" smtClean="0"/>
          </a:p>
          <a:p>
            <a:r>
              <a:rPr lang="en-US" dirty="0"/>
              <a:t>http://www.bioinformatics.babraham.ac.uk/projects/fastqc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$ </a:t>
            </a:r>
            <a:r>
              <a:rPr lang="en-US" sz="2200" dirty="0" err="1"/>
              <a:t>fastqc</a:t>
            </a:r>
            <a:r>
              <a:rPr lang="en-US" sz="2200" dirty="0"/>
              <a:t> --</a:t>
            </a:r>
            <a:r>
              <a:rPr lang="en-US" sz="2200" dirty="0" err="1"/>
              <a:t>noextract</a:t>
            </a:r>
            <a:r>
              <a:rPr lang="en-US" sz="2200" dirty="0"/>
              <a:t> -t 4 </a:t>
            </a:r>
            <a:r>
              <a:rPr lang="en-US" sz="2200" dirty="0" smtClean="0"/>
              <a:t>s_2_sequence.txt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 smtClean="0"/>
              <a:t>fastqc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noextract</a:t>
            </a:r>
            <a:r>
              <a:rPr lang="en-US" dirty="0"/>
              <a:t> -t 4 </a:t>
            </a:r>
            <a:r>
              <a:rPr lang="en-US" dirty="0" smtClean="0"/>
              <a:t>*R1*.fastq.gz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3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fastx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hannonlab.cshl.edu/fastx_toolkit/download.html</a:t>
            </a:r>
          </a:p>
          <a:p>
            <a:r>
              <a:rPr lang="en-US" dirty="0" smtClean="0"/>
              <a:t>if </a:t>
            </a:r>
            <a:r>
              <a:rPr lang="en-US" dirty="0"/>
              <a:t>you are using PHRED+33 encoded </a:t>
            </a:r>
            <a:r>
              <a:rPr lang="en-US" dirty="0" err="1"/>
              <a:t>fastq</a:t>
            </a:r>
            <a:r>
              <a:rPr lang="en-US" dirty="0"/>
              <a:t>, use -</a:t>
            </a:r>
            <a:r>
              <a:rPr lang="en-US" dirty="0" smtClean="0"/>
              <a:t>Q33</a:t>
            </a:r>
          </a:p>
          <a:p>
            <a:r>
              <a:rPr lang="en-US" dirty="0" smtClean="0"/>
              <a:t>Keep reads where 80% are &gt;=Q20: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fastq_quality_filter</a:t>
            </a:r>
            <a:r>
              <a:rPr lang="en-US" dirty="0" smtClean="0"/>
              <a:t> </a:t>
            </a:r>
            <a:r>
              <a:rPr lang="en-US" dirty="0"/>
              <a:t>-Q33 -</a:t>
            </a:r>
            <a:r>
              <a:rPr lang="en-US" dirty="0" err="1"/>
              <a:t>i</a:t>
            </a:r>
            <a:r>
              <a:rPr lang="en-US" dirty="0"/>
              <a:t> fastq1.fastq </a:t>
            </a:r>
            <a:r>
              <a:rPr lang="en-US" dirty="0" smtClean="0"/>
              <a:t>-q </a:t>
            </a:r>
            <a:r>
              <a:rPr lang="en-US" dirty="0"/>
              <a:t>20 -p 80 -o </a:t>
            </a:r>
            <a:r>
              <a:rPr lang="en-US" dirty="0" err="1"/>
              <a:t>quality_filtered.fastq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reads to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2087592"/>
            <a:ext cx="8222052" cy="12594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Index -&gt; Map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many</a:t>
            </a:r>
            <a:r>
              <a:rPr lang="en-US" dirty="0" smtClean="0"/>
              <a:t> short read mappers</a:t>
            </a:r>
          </a:p>
          <a:p>
            <a:pPr lvl="1"/>
            <a:r>
              <a:rPr lang="en-US" dirty="0" smtClean="0"/>
              <a:t>We’ll use bowtie2 &amp; </a:t>
            </a:r>
            <a:r>
              <a:rPr lang="en-US" dirty="0" err="1" smtClean="0"/>
              <a:t>samtools</a:t>
            </a:r>
            <a:endParaRPr lang="en-US" dirty="0" smtClean="0"/>
          </a:p>
          <a:p>
            <a:pPr lvl="1"/>
            <a:r>
              <a:rPr lang="en-US" dirty="0"/>
              <a:t>http://bowtie-bio.sourceforge.net/bowtie2/index.shtml &amp; http://samtools.sourceforge.net/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07586"/>
              </p:ext>
            </p:extLst>
          </p:nvPr>
        </p:nvGraphicFramePr>
        <p:xfrm>
          <a:off x="704491" y="3517899"/>
          <a:ext cx="7810859" cy="298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42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reads to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2087591"/>
            <a:ext cx="8222052" cy="477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Index:</a:t>
            </a:r>
          </a:p>
          <a:p>
            <a:pPr marL="0" indent="0">
              <a:buNone/>
            </a:pPr>
            <a:r>
              <a:rPr lang="en-US" dirty="0" smtClean="0"/>
              <a:t>$ bowtie2-build </a:t>
            </a:r>
            <a:r>
              <a:rPr lang="en-US" dirty="0" err="1" smtClean="0"/>
              <a:t>ref.fasta</a:t>
            </a:r>
            <a:r>
              <a:rPr lang="en-US" dirty="0" smtClean="0"/>
              <a:t> ref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Align &amp; produce bam file:</a:t>
            </a:r>
          </a:p>
          <a:p>
            <a:pPr marL="0" indent="0">
              <a:buNone/>
            </a:pPr>
            <a:r>
              <a:rPr lang="en-US" dirty="0" smtClean="0"/>
              <a:t>$ bowtie2 </a:t>
            </a:r>
            <a:r>
              <a:rPr lang="en-US" dirty="0"/>
              <a:t>-x </a:t>
            </a:r>
            <a:r>
              <a:rPr lang="en-US" dirty="0" smtClean="0"/>
              <a:t>path/to/ref </a:t>
            </a:r>
            <a:r>
              <a:rPr lang="en-US" dirty="0"/>
              <a:t>-U sequences/fastq1.fastq | </a:t>
            </a:r>
            <a:r>
              <a:rPr lang="en-US" dirty="0" err="1"/>
              <a:t>samtools</a:t>
            </a:r>
            <a:r>
              <a:rPr lang="en-US" dirty="0"/>
              <a:t> view -Shu - 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sort  - </a:t>
            </a:r>
            <a:r>
              <a:rPr lang="en-US" dirty="0" smtClean="0"/>
              <a:t>sample1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sam</a:t>
            </a:r>
            <a:r>
              <a:rPr lang="en-US" dirty="0" smtClean="0"/>
              <a:t> file input</a:t>
            </a:r>
          </a:p>
          <a:p>
            <a:pPr marL="0" indent="0">
              <a:buNone/>
            </a:pPr>
            <a:r>
              <a:rPr lang="en-US" dirty="0" smtClean="0"/>
              <a:t>h = include header info</a:t>
            </a:r>
          </a:p>
          <a:p>
            <a:pPr marL="0" indent="0">
              <a:buNone/>
            </a:pPr>
            <a:r>
              <a:rPr lang="en-US" dirty="0" smtClean="0"/>
              <a:t>u = output uncompressed bam (faster pipes)</a:t>
            </a:r>
          </a:p>
        </p:txBody>
      </p:sp>
    </p:spTree>
    <p:extLst>
      <p:ext uri="{BB962C8B-B14F-4D97-AF65-F5344CB8AC3E}">
        <p14:creationId xmlns:p14="http://schemas.microsoft.com/office/powerpoint/2010/main" val="42692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right?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5" y="2331873"/>
            <a:ext cx="8799430" cy="13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5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file format explanations</a:t>
            </a:r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astq</a:t>
            </a:r>
            <a:r>
              <a:rPr lang="en-US" dirty="0" smtClean="0"/>
              <a:t>, </a:t>
            </a:r>
            <a:r>
              <a:rPr lang="en-US" dirty="0" err="1" smtClean="0"/>
              <a:t>sam</a:t>
            </a:r>
            <a:r>
              <a:rPr lang="en-US" dirty="0" smtClean="0"/>
              <a:t>/bam, </a:t>
            </a:r>
            <a:r>
              <a:rPr lang="en-US" dirty="0" err="1" smtClean="0"/>
              <a:t>vcf</a:t>
            </a:r>
            <a:r>
              <a:rPr lang="en-US" dirty="0" smtClean="0"/>
              <a:t>, bed</a:t>
            </a:r>
          </a:p>
          <a:p>
            <a:r>
              <a:rPr lang="en-US" dirty="0" smtClean="0"/>
              <a:t>Getting software</a:t>
            </a:r>
          </a:p>
          <a:p>
            <a:r>
              <a:rPr lang="en-US" dirty="0" smtClean="0"/>
              <a:t>‘Installing’ software</a:t>
            </a:r>
          </a:p>
          <a:p>
            <a:r>
              <a:rPr lang="en-US" dirty="0" smtClean="0"/>
              <a:t>Surveying sequencing success</a:t>
            </a:r>
          </a:p>
          <a:p>
            <a:r>
              <a:rPr lang="en-US" dirty="0" smtClean="0"/>
              <a:t>Mapping to a reference</a:t>
            </a:r>
          </a:p>
          <a:p>
            <a:r>
              <a:rPr lang="en-US" dirty="0" smtClean="0"/>
              <a:t>Poking around an alignment</a:t>
            </a:r>
          </a:p>
          <a:p>
            <a:r>
              <a:rPr lang="en-US" dirty="0" smtClean="0"/>
              <a:t>Variant calling</a:t>
            </a:r>
          </a:p>
          <a:p>
            <a:r>
              <a:rPr lang="en-US" dirty="0" smtClean="0"/>
              <a:t>Where to go from here?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4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Gibberish</a:t>
            </a:r>
            <a:r>
              <a:rPr lang="en-US" dirty="0"/>
              <a:t> </a:t>
            </a:r>
            <a:r>
              <a:rPr lang="en-US" dirty="0" smtClean="0"/>
              <a:t>Files!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Quadruplets, sometimes paired.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@SEQ_ID</a:t>
            </a:r>
          </a:p>
          <a:p>
            <a:pPr marL="0" indent="0">
              <a:buNone/>
            </a:pPr>
            <a:r>
              <a:rPr lang="en-US" dirty="0" smtClean="0"/>
              <a:t>GATTTGGGGTTCAAAGCAGTATCGAT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 smtClean="0"/>
              <a:t>!''*((((***+))%%%++)(%%%%)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See: http://en.wikipedia.org/wiki/FASTQ_format</a:t>
            </a:r>
          </a:p>
        </p:txBody>
      </p:sp>
    </p:spTree>
    <p:extLst>
      <p:ext uri="{BB962C8B-B14F-4D97-AF65-F5344CB8AC3E}">
        <p14:creationId xmlns:p14="http://schemas.microsoft.com/office/powerpoint/2010/main" val="2949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now come as </a:t>
            </a:r>
            <a:r>
              <a:rPr lang="en-US" dirty="0" err="1" smtClean="0"/>
              <a:t>gzipped</a:t>
            </a:r>
            <a:r>
              <a:rPr lang="en-US" dirty="0" smtClean="0"/>
              <a:t> chunks</a:t>
            </a:r>
          </a:p>
          <a:p>
            <a:pPr lvl="1"/>
            <a:r>
              <a:rPr lang="en-US" dirty="0" smtClean="0"/>
              <a:t>To make computer and administrators happy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gunzip</a:t>
            </a:r>
            <a:r>
              <a:rPr lang="en-US" dirty="0" smtClean="0"/>
              <a:t> –c *.fastq.gz &gt; </a:t>
            </a:r>
            <a:r>
              <a:rPr lang="en-US" dirty="0" err="1" smtClean="0"/>
              <a:t>all.fq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gunzip</a:t>
            </a:r>
            <a:r>
              <a:rPr lang="en-US" dirty="0" smtClean="0"/>
              <a:t> –c *R1*.fastq.gz &gt; all_R1.fq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2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476709"/>
            <a:ext cx="7675350" cy="119430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S</a:t>
            </a:r>
            <a:r>
              <a:rPr lang="en-US" dirty="0"/>
              <a:t>equence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M</a:t>
            </a:r>
            <a:r>
              <a:rPr lang="en-US" dirty="0" smtClean="0"/>
              <a:t>ap / binary format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 smtClean="0"/>
              <a:t>header lines start with @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1983"/>
              </p:ext>
            </p:extLst>
          </p:nvPr>
        </p:nvGraphicFramePr>
        <p:xfrm>
          <a:off x="421106" y="2769118"/>
          <a:ext cx="8301788" cy="366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6905"/>
                <a:gridCol w="1106905"/>
                <a:gridCol w="6087978"/>
              </a:tblGrid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Description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Query template/pair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FLAG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bitwise FLAG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Reference sequence 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1-based leftmost POSition/coordinate of clipped sequence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MAPQ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MAPping Quality (Phred-scaled)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CIAGR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extended CIGAR string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MRNM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Mate Reference sequence </a:t>
                      </a:r>
                      <a:r>
                        <a:rPr lang="en-US" sz="1800" u="none" strike="noStrike" dirty="0" err="1">
                          <a:effectLst/>
                        </a:rPr>
                        <a:t>NaMe</a:t>
                      </a:r>
                      <a:r>
                        <a:rPr lang="en-US" sz="1800" u="none" strike="noStrike" dirty="0">
                          <a:effectLst/>
                        </a:rPr>
                        <a:t> (‘=’ if same as RNAME)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MPOS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1-based Mate </a:t>
                      </a:r>
                      <a:r>
                        <a:rPr lang="en-US" sz="1800" u="none" strike="noStrike" dirty="0" err="1">
                          <a:effectLst/>
                        </a:rPr>
                        <a:t>POSistion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TLEN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inferred Template </a:t>
                      </a:r>
                      <a:r>
                        <a:rPr lang="en-US" sz="1800" u="none" strike="noStrike" dirty="0" err="1">
                          <a:effectLst/>
                        </a:rPr>
                        <a:t>LENgth</a:t>
                      </a:r>
                      <a:r>
                        <a:rPr lang="en-US" sz="1800" u="none" strike="noStrike" dirty="0">
                          <a:effectLst/>
                        </a:rPr>
                        <a:t> (insert size)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query </a:t>
                      </a:r>
                      <a:r>
                        <a:rPr lang="en-US" sz="1800" u="none" strike="noStrike" dirty="0" err="1">
                          <a:effectLst/>
                        </a:rPr>
                        <a:t>SEQuence</a:t>
                      </a:r>
                      <a:r>
                        <a:rPr lang="en-US" sz="1800" u="none" strike="noStrike" dirty="0">
                          <a:effectLst/>
                        </a:rPr>
                        <a:t> on the same strand as the reference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QUAL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query </a:t>
                      </a:r>
                      <a:r>
                        <a:rPr lang="en-US" sz="1800" u="none" strike="noStrike" dirty="0" err="1">
                          <a:effectLst/>
                        </a:rPr>
                        <a:t>QUALity</a:t>
                      </a:r>
                      <a:r>
                        <a:rPr lang="en-US" sz="1800" u="none" strike="noStrike" dirty="0">
                          <a:effectLst/>
                        </a:rPr>
                        <a:t> (ASCII-33 gives the </a:t>
                      </a:r>
                      <a:r>
                        <a:rPr lang="en-US" sz="1800" u="none" strike="noStrike" dirty="0" err="1">
                          <a:effectLst/>
                        </a:rPr>
                        <a:t>Phred</a:t>
                      </a:r>
                      <a:r>
                        <a:rPr lang="en-US" sz="1800" u="none" strike="noStrike" dirty="0">
                          <a:effectLst/>
                        </a:rPr>
                        <a:t> base quality)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12+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variable </a:t>
                      </a:r>
                      <a:r>
                        <a:rPr lang="en-US" sz="1800" u="none" strike="noStrike" dirty="0" err="1">
                          <a:effectLst/>
                        </a:rPr>
                        <a:t>OPTional</a:t>
                      </a:r>
                      <a:r>
                        <a:rPr lang="en-US" sz="1800" u="none" strike="noStrike" dirty="0">
                          <a:effectLst/>
                        </a:rPr>
                        <a:t> fields in the format TAG:VTYPE:VALUE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441741"/>
            <a:ext cx="7886700" cy="512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: http://samtools.sourceforge.net/samtools.shtml</a:t>
            </a:r>
          </a:p>
        </p:txBody>
      </p:sp>
    </p:spTree>
    <p:extLst>
      <p:ext uri="{BB962C8B-B14F-4D97-AF65-F5344CB8AC3E}">
        <p14:creationId xmlns:p14="http://schemas.microsoft.com/office/powerpoint/2010/main" val="120866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format: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540042"/>
            <a:ext cx="7675350" cy="1696453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V</a:t>
            </a:r>
            <a:r>
              <a:rPr lang="en-US" dirty="0" smtClean="0"/>
              <a:t>ariant </a:t>
            </a:r>
            <a:r>
              <a:rPr lang="en-US" u="sng" dirty="0" smtClean="0"/>
              <a:t>C</a:t>
            </a:r>
            <a:r>
              <a:rPr lang="en-US" dirty="0" smtClean="0"/>
              <a:t>all </a:t>
            </a:r>
            <a:r>
              <a:rPr lang="en-US" u="sng" dirty="0" smtClean="0"/>
              <a:t>F</a:t>
            </a:r>
            <a:r>
              <a:rPr lang="en-US" dirty="0" smtClean="0"/>
              <a:t>ormat (origins 1k genomes)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 smtClean="0"/>
              <a:t>Header lines start with ##</a:t>
            </a:r>
          </a:p>
          <a:p>
            <a:r>
              <a:rPr lang="en-US" dirty="0" smtClean="0"/>
              <a:t>Column ID line starts with #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86895"/>
              </p:ext>
            </p:extLst>
          </p:nvPr>
        </p:nvGraphicFramePr>
        <p:xfrm>
          <a:off x="628650" y="3308685"/>
          <a:ext cx="7886700" cy="2874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119"/>
                <a:gridCol w="1177119"/>
                <a:gridCol w="5532462"/>
              </a:tblGrid>
              <a:tr h="2559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Field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CHROMosome 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left-most POSition of the variant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unique variant IDentifier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the REFerence allele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 </a:t>
                      </a:r>
                      <a:r>
                        <a:rPr lang="en-US" sz="1600" u="none" strike="noStrike" dirty="0" err="1">
                          <a:effectLst/>
                        </a:rPr>
                        <a:t>ALTernate</a:t>
                      </a:r>
                      <a:r>
                        <a:rPr lang="en-US" sz="1600" u="none" strike="noStrike" dirty="0">
                          <a:effectLst/>
                        </a:rPr>
                        <a:t> allele(s), separated by comma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variant/reference QUALity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FILTER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FILTers</a:t>
                      </a:r>
                      <a:r>
                        <a:rPr lang="en-US" sz="1600" u="none" strike="noStrike" dirty="0">
                          <a:effectLst/>
                        </a:rPr>
                        <a:t> applied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08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INFO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INFOrmation</a:t>
                      </a:r>
                      <a:r>
                        <a:rPr lang="en-US" sz="1600" u="none" strike="noStrike" dirty="0">
                          <a:effectLst/>
                        </a:rPr>
                        <a:t> related to the variant, separated by semi-colon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8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FORMAT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FORMAT of the genotype fields, separated by colon (optional)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26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10+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SAMPLE genotypes and per-sample information (optional)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6441741"/>
            <a:ext cx="7886700" cy="51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See: http://vcftools.sourceforge.net/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1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1146"/>
            <a:ext cx="7886700" cy="1325563"/>
          </a:xfrm>
        </p:spPr>
        <p:txBody>
          <a:bodyPr/>
          <a:lstStyle/>
          <a:p>
            <a:r>
              <a:rPr lang="en-US" dirty="0" smtClean="0"/>
              <a:t>Bed files: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245060"/>
            <a:ext cx="7675350" cy="1449371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/>
              <a:t>S</a:t>
            </a:r>
            <a:r>
              <a:rPr lang="en-US" dirty="0"/>
              <a:t>equence </a:t>
            </a:r>
            <a:r>
              <a:rPr lang="en-US" u="sng" dirty="0" smtClean="0"/>
              <a:t>A</a:t>
            </a:r>
            <a:r>
              <a:rPr lang="en-US" dirty="0" smtClean="0"/>
              <a:t>lignment </a:t>
            </a:r>
            <a:r>
              <a:rPr lang="en-US" u="sng" dirty="0" smtClean="0"/>
              <a:t>M</a:t>
            </a:r>
            <a:r>
              <a:rPr lang="en-US" dirty="0" smtClean="0"/>
              <a:t>ap / binary format</a:t>
            </a:r>
          </a:p>
          <a:p>
            <a:r>
              <a:rPr lang="en-US" dirty="0" smtClean="0"/>
              <a:t>TAB-delimited</a:t>
            </a:r>
          </a:p>
          <a:p>
            <a:r>
              <a:rPr lang="en-US" dirty="0"/>
              <a:t>First 100bp: </a:t>
            </a:r>
            <a:r>
              <a:rPr lang="en-US" dirty="0" err="1"/>
              <a:t>chromStart</a:t>
            </a:r>
            <a:r>
              <a:rPr lang="en-US" dirty="0"/>
              <a:t>=0, </a:t>
            </a:r>
            <a:r>
              <a:rPr lang="en-US" dirty="0" err="1" smtClean="0"/>
              <a:t>chromEnd</a:t>
            </a:r>
            <a:r>
              <a:rPr lang="en-US" dirty="0" smtClean="0"/>
              <a:t>=100 [0,100)</a:t>
            </a:r>
          </a:p>
          <a:p>
            <a:r>
              <a:rPr lang="en-US" dirty="0" smtClean="0"/>
              <a:t>Only require first 3 fields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16184"/>
              </p:ext>
            </p:extLst>
          </p:nvPr>
        </p:nvGraphicFramePr>
        <p:xfrm>
          <a:off x="421106" y="2769118"/>
          <a:ext cx="8301788" cy="3665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7134"/>
                <a:gridCol w="1476676"/>
                <a:gridCol w="6087978"/>
              </a:tblGrid>
              <a:tr h="266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Field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 of the chromosome or scaffold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chromStart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Starting position of the feature,  </a:t>
                      </a:r>
                      <a:r>
                        <a:rPr lang="en-US" sz="1800" b="1" u="none" strike="noStrike" dirty="0" smtClean="0">
                          <a:effectLst/>
                        </a:rPr>
                        <a:t>0-based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chromEnd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Ending position of the feature, </a:t>
                      </a:r>
                      <a:r>
                        <a:rPr lang="en-US" sz="1800" b="1" u="none" strike="noStrike" dirty="0" smtClean="0">
                          <a:effectLst/>
                        </a:rPr>
                        <a:t>not included</a:t>
                      </a:r>
                      <a:r>
                        <a:rPr lang="en-US" sz="1800" b="1" u="none" strike="noStrike" baseline="0" dirty="0" smtClean="0">
                          <a:effectLst/>
                        </a:rPr>
                        <a:t> in feature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Defines the name of the BED 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score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A score between 0 and 1000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strand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Defines the strand - either '+' or '-'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thickStart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Starting position at which the feature is drawn thickly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thickEnd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Ending position at which the feature is drawn thickly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itemRgb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RGB value of the form R,G,B 0-255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The number of blocks (exons)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comma-separated list of the block sizes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6646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 smtClean="0">
                          <a:effectLst/>
                        </a:rPr>
                        <a:t>blockStarts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comma-separated list of block starts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6510527"/>
            <a:ext cx="8173974" cy="443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Source Code Pro Semibold" panose="020B0609030403020204" pitchFamily="49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See</a:t>
            </a:r>
            <a:r>
              <a:rPr lang="en-US" dirty="0"/>
              <a:t>: https://genome.ucsc.edu/FAQ/FAQformat.html#format1</a:t>
            </a:r>
          </a:p>
        </p:txBody>
      </p:sp>
    </p:spTree>
    <p:extLst>
      <p:ext uri="{BB962C8B-B14F-4D97-AF65-F5344CB8AC3E}">
        <p14:creationId xmlns:p14="http://schemas.microsoft.com/office/powerpoint/2010/main" val="18607222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2088</TotalTime>
  <Words>853</Words>
  <Application>Microsoft Office PowerPoint</Application>
  <PresentationFormat>On-screen Show (4:3)</PresentationFormat>
  <Paragraphs>242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Corbel</vt:lpstr>
      <vt:lpstr>Source Code Pro</vt:lpstr>
      <vt:lpstr>Source Code Pro Black</vt:lpstr>
      <vt:lpstr>Source Code Pro Semibold</vt:lpstr>
      <vt:lpstr>Depth</vt:lpstr>
      <vt:lpstr>PowerPoint Presentation</vt:lpstr>
      <vt:lpstr>Easy, right?</vt:lpstr>
      <vt:lpstr>What now?</vt:lpstr>
      <vt:lpstr>Gibberish Files!</vt:lpstr>
      <vt:lpstr>fastQ files</vt:lpstr>
      <vt:lpstr>fastQ files</vt:lpstr>
      <vt:lpstr>Sam/bam</vt:lpstr>
      <vt:lpstr>VCF format: variants</vt:lpstr>
      <vt:lpstr>Bed files: intervals</vt:lpstr>
      <vt:lpstr>How to get/install things</vt:lpstr>
      <vt:lpstr>From the Cloud!!</vt:lpstr>
      <vt:lpstr>Extract your files</vt:lpstr>
      <vt:lpstr>“Installing”</vt:lpstr>
      <vt:lpstr>Your $PATH</vt:lpstr>
      <vt:lpstr>.bashrc</vt:lpstr>
      <vt:lpstr>OK, finally lets look at data!!</vt:lpstr>
      <vt:lpstr>Quality Control</vt:lpstr>
      <vt:lpstr>Mapping reads to a reference</vt:lpstr>
      <vt:lpstr>Mapping reads to a reference</vt:lpstr>
      <vt:lpstr>PowerPoint Presentation</vt:lpstr>
    </vt:vector>
  </TitlesOfParts>
  <Company>Yale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Computing  for Biologists</dc:title>
  <dc:creator>Benjamin Evans</dc:creator>
  <cp:lastModifiedBy>Benjamin Evans</cp:lastModifiedBy>
  <cp:revision>157</cp:revision>
  <dcterms:created xsi:type="dcterms:W3CDTF">2013-10-30T01:21:41Z</dcterms:created>
  <dcterms:modified xsi:type="dcterms:W3CDTF">2014-01-06T21:50:18Z</dcterms:modified>
</cp:coreProperties>
</file>