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6"/>
  </p:notesMasterIdLst>
  <p:sldIdLst>
    <p:sldId id="256" r:id="rId2"/>
    <p:sldId id="282" r:id="rId3"/>
    <p:sldId id="283" r:id="rId4"/>
    <p:sldId id="284" r:id="rId5"/>
    <p:sldId id="278" r:id="rId6"/>
    <p:sldId id="288" r:id="rId7"/>
    <p:sldId id="290" r:id="rId8"/>
    <p:sldId id="291" r:id="rId9"/>
    <p:sldId id="292" r:id="rId10"/>
    <p:sldId id="281" r:id="rId11"/>
    <p:sldId id="285" r:id="rId12"/>
    <p:sldId id="293" r:id="rId13"/>
    <p:sldId id="286" r:id="rId14"/>
    <p:sldId id="287" r:id="rId15"/>
    <p:sldId id="296" r:id="rId16"/>
    <p:sldId id="295" r:id="rId17"/>
    <p:sldId id="297" r:id="rId18"/>
    <p:sldId id="294" r:id="rId19"/>
    <p:sldId id="277" r:id="rId20"/>
    <p:sldId id="298" r:id="rId21"/>
    <p:sldId id="300" r:id="rId22"/>
    <p:sldId id="301" r:id="rId23"/>
    <p:sldId id="299" r:id="rId24"/>
    <p:sldId id="30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7" autoAdjust="0"/>
    <p:restoredTop sz="71790" autoAdjust="0"/>
  </p:normalViewPr>
  <p:slideViewPr>
    <p:cSldViewPr snapToGrid="0">
      <p:cViewPr varScale="1">
        <p:scale>
          <a:sx n="95" d="100"/>
          <a:sy n="95" d="100"/>
        </p:scale>
        <p:origin x="24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0DEF9-CF53-407B-BB1F-ECAB7603E458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30D4F-C3EB-4AF4-809D-43587FCC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4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30D4F-C3EB-4AF4-809D-43587FCC13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61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Learning about "for" loops is not learning to program, any more than learning about pencils is learning to draw.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30D4F-C3EB-4AF4-809D-43587FCC13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72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allow you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30D4F-C3EB-4AF4-809D-43587FCC13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43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4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7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55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635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6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2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51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4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7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Code Pro Black" panose="020B0809030403020204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Code Pro Semibold" panose="020B0609030403020204" pitchFamily="49" charset="0"/>
              </a:defRPr>
            </a:lvl1pPr>
            <a:lvl2pPr>
              <a:defRPr>
                <a:latin typeface="Source Code Pro Semibold" panose="020B0609030403020204" pitchFamily="49" charset="0"/>
              </a:defRPr>
            </a:lvl2pPr>
            <a:lvl3pPr>
              <a:defRPr>
                <a:latin typeface="Source Code Pro Semibold" panose="020B0609030403020204" pitchFamily="49" charset="0"/>
              </a:defRPr>
            </a:lvl3pPr>
            <a:lvl4pPr>
              <a:defRPr>
                <a:latin typeface="Source Code Pro Semibold" panose="020B0609030403020204" pitchFamily="49" charset="0"/>
              </a:defRPr>
            </a:lvl4pPr>
            <a:lvl5pPr>
              <a:defRPr>
                <a:latin typeface="Source Code Pro Semibold" panose="020B060903040302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76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Source Code Pro Semibold" panose="020B0609030403020204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Source Code Pro Semibold" panose="020B0609030403020204" pitchFamily="49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29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82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5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4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3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0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0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62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ycharm/" TargetMode="External"/><Relationship Id="rId2" Type="http://schemas.openxmlformats.org/officeDocument/2006/relationships/hyperlink" Target="http://www.activestate.com/komodo-ed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ythontutor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tutor.com/visualize.html#code=%23+Ben's+10-minute+intro+to+Python%0A%0A%23+numbers!%0Aage+%3D+26%0Aprint(age/5)%0Aprint(age/5.0)%0Api+%3D+3.14159%0Aavagadro+%3D+6.02214E23%0A%0A%23+strings!%0As+%3D+'Thomas+Henry+Huxley'%0Anames+%3D+s.split()%0A%0A%23split+is+a+string+function,+what+does+it+return%3F%0Afirst_name+%3D+names%5B0%5D%0Amiddle_name+%3D+names%5B1%5D%0Alast_name+%3D+names%5B2%5D%0As2+%3D+first_name+%2B+'+'+%2B+middle_name+%2B+'+'+%2B+last_name%0A%0A%23+'if'+statement+-+indentation+matters!%0Aif+(s+%3D%3D+s2)%3A%0A++++print('yes!!!')%0Aelse%3A%0A++++print('nooooooo')%0A%0A%23+list+(ordered+sequence)%0Abeatles+%3D+%5B'John',+'Paul',+'George',+'Pete',+'Stuart'%5D%0Alen(beatles)%0Abeatles.pop()%0Abeatles.pop()%0Abeatles.append('Ringo')%0A%0Aled_zeppelin+%3D+%5B%22Jimmy%22,+%22Robert%22,+%22John%22,+%22John%22%5D%0A%0A%23+'for'+loop+-+indentation+matters!%0Afor+b+in+beatles%3A%0A++++print('Hello+'+%2B+b)%0A%0A%23+set+(no+order,+no+duplicates)%0Aunique_zeppelin+%3D+set(led_zeppelin)%0Aunique_beatles+%3D+set(beatles)%0A%0A%23which+members+are+shared+between+the+two%3F%0Aunique_zeppelin.intersection(unique_beatles)%0A%0A%0A%23+no+guaranteed+order+when+iterating+over+a+set%0Afor+beatle+in+unique_beatles%3A%0A++++print(beatle)%0A&amp;mode=display&amp;cumulative=false&amp;heapPrimitives=false&amp;drawParentPointers=false&amp;textReferences=false&amp;showOnlyOutputs=false&amp;py=2&amp;curInstr=4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359" y="5130543"/>
            <a:ext cx="8254093" cy="61852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ource Code Pro Semibold" panose="020B0609030403020204" pitchFamily="49" charset="0"/>
              </a:rPr>
              <a:t>A blitz through programming concepts</a:t>
            </a:r>
            <a:endParaRPr lang="en-US" dirty="0">
              <a:latin typeface="Source Code Pro Semibold" panose="020B0609030403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236" y="660446"/>
            <a:ext cx="85632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latin typeface="Source Code Pro" panose="020B0509030403020204" pitchFamily="49" charset="0"/>
              </a:rPr>
              <a:t>Programming Python</a:t>
            </a:r>
            <a:endParaRPr lang="en-US" sz="9600" b="1" dirty="0">
              <a:latin typeface="Source Code Pro" panose="020B0509030403020204" pitchFamily="49" charset="0"/>
            </a:endParaRPr>
          </a:p>
        </p:txBody>
      </p:sp>
      <p:pic>
        <p:nvPicPr>
          <p:cNvPr id="7172" name="Picture 4" descr="http://www.python.org/community/logos/python-powered-h-140x1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2237861"/>
            <a:ext cx="2260879" cy="293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03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7" y="365126"/>
            <a:ext cx="8841782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Some useful python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http://www.python.org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Reference implementation with standard libraries, that’s it!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anaconda</a:t>
            </a:r>
          </a:p>
          <a:p>
            <a:pPr lvl="1"/>
            <a:r>
              <a:rPr lang="en-US" dirty="0" smtClean="0"/>
              <a:t>Pre-packaged scientific goodies</a:t>
            </a:r>
          </a:p>
          <a:p>
            <a:pPr lvl="1"/>
            <a:r>
              <a:rPr lang="en-US" dirty="0" smtClean="0"/>
              <a:t>Paid version with extras</a:t>
            </a:r>
          </a:p>
          <a:p>
            <a:pPr lvl="1"/>
            <a:r>
              <a:rPr lang="en-US" dirty="0"/>
              <a:t>http://</a:t>
            </a:r>
            <a:r>
              <a:rPr lang="en-US" dirty="0" smtClean="0"/>
              <a:t>continuum.io/downloads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enthought</a:t>
            </a:r>
            <a:r>
              <a:rPr lang="en-US" dirty="0" smtClean="0"/>
              <a:t> canopy</a:t>
            </a:r>
          </a:p>
          <a:p>
            <a:pPr lvl="1"/>
            <a:r>
              <a:rPr lang="en-US" dirty="0"/>
              <a:t>Pre-packaged scientific </a:t>
            </a:r>
            <a:r>
              <a:rPr lang="en-US" dirty="0" smtClean="0"/>
              <a:t>goodies</a:t>
            </a:r>
          </a:p>
          <a:p>
            <a:pPr lvl="1"/>
            <a:r>
              <a:rPr lang="en-US" dirty="0" smtClean="0"/>
              <a:t>Integrated IDE/package manager</a:t>
            </a:r>
            <a:endParaRPr lang="en-US" dirty="0"/>
          </a:p>
          <a:p>
            <a:pPr lvl="1"/>
            <a:r>
              <a:rPr lang="en-US" dirty="0"/>
              <a:t>Paid version with </a:t>
            </a:r>
            <a:r>
              <a:rPr lang="en-US" dirty="0" smtClean="0"/>
              <a:t>extras (free for academics)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pythonxy</a:t>
            </a:r>
            <a:endParaRPr lang="en-US" dirty="0" smtClean="0"/>
          </a:p>
          <a:p>
            <a:pPr lvl="1"/>
            <a:r>
              <a:rPr lang="en-US" dirty="0" smtClean="0"/>
              <a:t>Windows only</a:t>
            </a:r>
          </a:p>
          <a:p>
            <a:pPr lvl="1"/>
            <a:r>
              <a:rPr lang="en-US" dirty="0" smtClean="0"/>
              <a:t>Many scientific computing goodies</a:t>
            </a:r>
          </a:p>
          <a:p>
            <a:pPr lvl="1"/>
            <a:r>
              <a:rPr lang="en-US" dirty="0"/>
              <a:t>https://code.google.com/p/pythonxy/</a:t>
            </a:r>
          </a:p>
        </p:txBody>
      </p:sp>
    </p:spTree>
    <p:extLst>
      <p:ext uri="{BB962C8B-B14F-4D97-AF65-F5344CB8AC3E}">
        <p14:creationId xmlns:p14="http://schemas.microsoft.com/office/powerpoint/2010/main" val="258546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python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Komodo Edit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www.activestate.com/komodo-edit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PyCharm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http://www.jetbrains.com/pycharm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PythonTutor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http://www.pythontutor.com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82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Excellent Book</a:t>
            </a:r>
            <a:endParaRPr lang="en-US" dirty="0"/>
          </a:p>
        </p:txBody>
      </p:sp>
      <p:pic>
        <p:nvPicPr>
          <p:cNvPr id="3078" name="Picture 6" descr="Practical Computing for Biologis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51" y="2140299"/>
            <a:ext cx="3307570" cy="401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08324" y="2140299"/>
            <a:ext cx="49437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Reformatting </a:t>
            </a:r>
            <a:r>
              <a:rPr lang="en-US" sz="2400" dirty="0"/>
              <a:t>data with </a:t>
            </a:r>
            <a:r>
              <a:rPr lang="en-US" sz="2400" dirty="0" smtClean="0"/>
              <a:t>regex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Unix command </a:t>
            </a:r>
            <a:r>
              <a:rPr lang="en-US" sz="2400" dirty="0" smtClean="0"/>
              <a:t>line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Combining </a:t>
            </a:r>
            <a:r>
              <a:rPr lang="en-US" sz="2400" dirty="0"/>
              <a:t>and automating </a:t>
            </a:r>
            <a:r>
              <a:rPr lang="en-US" sz="2400" dirty="0" smtClean="0"/>
              <a:t>analyses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Python </a:t>
            </a:r>
            <a:r>
              <a:rPr lang="en-US" sz="2400" dirty="0"/>
              <a:t>programming and </a:t>
            </a:r>
            <a:r>
              <a:rPr lang="en-US" sz="2400" dirty="0" smtClean="0"/>
              <a:t>debugging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Creating </a:t>
            </a:r>
            <a:r>
              <a:rPr lang="en-US" sz="2400" dirty="0"/>
              <a:t>and editing </a:t>
            </a:r>
            <a:r>
              <a:rPr lang="en-US" sz="2400" dirty="0" smtClean="0"/>
              <a:t>graphics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Databases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Performing </a:t>
            </a:r>
            <a:r>
              <a:rPr lang="en-US" sz="2400" dirty="0"/>
              <a:t>analyses </a:t>
            </a:r>
            <a:r>
              <a:rPr lang="en-US" sz="2400" dirty="0" smtClean="0"/>
              <a:t>remotely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0673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2029767"/>
            <a:ext cx="7675350" cy="44514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Objects hold information</a:t>
            </a:r>
          </a:p>
          <a:p>
            <a:endParaRPr lang="en-US" dirty="0" smtClean="0"/>
          </a:p>
          <a:p>
            <a:r>
              <a:rPr lang="en-US" dirty="0" smtClean="0"/>
              <a:t>They can contain values</a:t>
            </a:r>
          </a:p>
          <a:p>
            <a:endParaRPr lang="en-US" dirty="0" smtClean="0"/>
          </a:p>
          <a:p>
            <a:r>
              <a:rPr lang="en-US" dirty="0" smtClean="0"/>
              <a:t>They can contain multiple values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They can contain </a:t>
            </a:r>
            <a:r>
              <a:rPr lang="en-US" i="1" dirty="0" smtClean="0"/>
              <a:t>other objects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They have types</a:t>
            </a:r>
          </a:p>
          <a:p>
            <a:endParaRPr lang="en-US" dirty="0" smtClean="0"/>
          </a:p>
          <a:p>
            <a:r>
              <a:rPr lang="en-US" dirty="0" smtClean="0"/>
              <a:t>They can inherit information from others</a:t>
            </a:r>
          </a:p>
        </p:txBody>
      </p:sp>
    </p:spTree>
    <p:extLst>
      <p:ext uri="{BB962C8B-B14F-4D97-AF65-F5344CB8AC3E}">
        <p14:creationId xmlns:p14="http://schemas.microsoft.com/office/powerpoint/2010/main" val="4039615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Python 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Numbers</a:t>
            </a:r>
            <a:endParaRPr lang="en-US" dirty="0" smtClean="0"/>
          </a:p>
          <a:p>
            <a:pPr lvl="1"/>
            <a:r>
              <a:rPr lang="en-US" dirty="0" smtClean="0"/>
              <a:t>Integers (whole numbers</a:t>
            </a:r>
            <a:r>
              <a:rPr lang="en-US" dirty="0" smtClean="0"/>
              <a:t>): 7</a:t>
            </a:r>
            <a:endParaRPr lang="en-US" dirty="0" smtClean="0"/>
          </a:p>
          <a:p>
            <a:pPr lvl="1"/>
            <a:r>
              <a:rPr lang="en-US" dirty="0" smtClean="0"/>
              <a:t>Floating point </a:t>
            </a:r>
            <a:r>
              <a:rPr lang="en-US" dirty="0" smtClean="0"/>
              <a:t>numbers: 7.7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Sequence of </a:t>
            </a:r>
            <a:r>
              <a:rPr lang="en-US" dirty="0" smtClean="0"/>
              <a:t>characters: “word!”</a:t>
            </a:r>
          </a:p>
          <a:p>
            <a:pPr lvl="1"/>
            <a:endParaRPr lang="en-US" dirty="0"/>
          </a:p>
          <a:p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Unordered and unique collection of objects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96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Python Object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  <a:p>
            <a:pPr lvl="1"/>
            <a:r>
              <a:rPr lang="en-US" dirty="0"/>
              <a:t>An ordered list of objects:</a:t>
            </a:r>
          </a:p>
          <a:p>
            <a:pPr lvl="1"/>
            <a:r>
              <a:rPr lang="en-US" dirty="0" smtClean="0"/>
              <a:t>[2, 4, 7, 22]</a:t>
            </a:r>
          </a:p>
          <a:p>
            <a:pPr lvl="1"/>
            <a:r>
              <a:rPr lang="en-US" dirty="0" smtClean="0"/>
              <a:t>[“</a:t>
            </a:r>
            <a:r>
              <a:rPr lang="en-US" dirty="0" err="1" smtClean="0"/>
              <a:t>acgta</a:t>
            </a:r>
            <a:r>
              <a:rPr lang="en-US" dirty="0" smtClean="0"/>
              <a:t>”, “</a:t>
            </a:r>
            <a:r>
              <a:rPr lang="en-US" dirty="0" err="1" smtClean="0"/>
              <a:t>gtaagt</a:t>
            </a:r>
            <a:r>
              <a:rPr lang="en-US" dirty="0" smtClean="0"/>
              <a:t>”]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 smtClean="0"/>
              <a:t>Dictionary</a:t>
            </a:r>
          </a:p>
          <a:p>
            <a:pPr lvl="1"/>
            <a:r>
              <a:rPr lang="en-US" dirty="0" smtClean="0"/>
              <a:t>“associative arrays”</a:t>
            </a:r>
            <a:endParaRPr lang="en-US" dirty="0"/>
          </a:p>
          <a:p>
            <a:pPr lvl="1"/>
            <a:r>
              <a:rPr lang="en-US" dirty="0"/>
              <a:t>A collection of key -&gt;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{“age”:13, “address”: “123 street”}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9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If/else</a:t>
            </a:r>
          </a:p>
          <a:p>
            <a:pPr lvl="1"/>
            <a:r>
              <a:rPr lang="en-US" dirty="0" smtClean="0"/>
              <a:t>Conditional logic!</a:t>
            </a:r>
          </a:p>
          <a:p>
            <a:pPr lvl="1"/>
            <a:r>
              <a:rPr lang="en-US" dirty="0" smtClean="0"/>
              <a:t>Allows you to control the flow of behavior</a:t>
            </a:r>
          </a:p>
          <a:p>
            <a:pPr lvl="1"/>
            <a:r>
              <a:rPr lang="en-US" dirty="0" smtClean="0"/>
              <a:t>If it rains today </a:t>
            </a:r>
            <a:endParaRPr lang="en-US" dirty="0"/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 smtClean="0"/>
              <a:t>For or while loops</a:t>
            </a:r>
          </a:p>
          <a:p>
            <a:pPr lvl="1"/>
            <a:r>
              <a:rPr lang="en-US" dirty="0" smtClean="0"/>
              <a:t>Do something several times</a:t>
            </a:r>
          </a:p>
          <a:p>
            <a:pPr lvl="1"/>
            <a:r>
              <a:rPr lang="en-US" dirty="0" smtClean="0"/>
              <a:t>Make sure you understand when or if things stop!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23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Modularized sets of instructions you can re-use</a:t>
            </a:r>
          </a:p>
          <a:p>
            <a:r>
              <a:rPr lang="en-US" dirty="0" smtClean="0"/>
              <a:t>Mini-programs</a:t>
            </a:r>
          </a:p>
          <a:p>
            <a:r>
              <a:rPr lang="en-US" dirty="0" smtClean="0"/>
              <a:t>Do something or return an object</a:t>
            </a:r>
          </a:p>
          <a:p>
            <a:endParaRPr lang="en-US" dirty="0" smtClean="0"/>
          </a:p>
          <a:p>
            <a:r>
              <a:rPr lang="en-US" dirty="0" err="1" smtClean="0"/>
              <a:t>run_pcr</a:t>
            </a:r>
            <a:r>
              <a:rPr lang="en-US" dirty="0" smtClean="0"/>
              <a:t>(</a:t>
            </a:r>
            <a:r>
              <a:rPr lang="en-US" dirty="0" err="1" smtClean="0"/>
              <a:t>DNA_source</a:t>
            </a:r>
            <a:r>
              <a:rPr lang="en-US" dirty="0" smtClean="0"/>
              <a:t>=“”,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program=touchdown,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forward_primer</a:t>
            </a:r>
            <a:r>
              <a:rPr lang="en-US" dirty="0" smtClean="0"/>
              <a:t>=“ITS1-F”,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/>
              <a:t>forward_primer</a:t>
            </a:r>
            <a:r>
              <a:rPr lang="en-US" dirty="0"/>
              <a:t>=“</a:t>
            </a:r>
            <a:r>
              <a:rPr lang="en-US" dirty="0" smtClean="0"/>
              <a:t>ITS1-R”)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29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(“Frames”)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container for your objects</a:t>
            </a:r>
          </a:p>
          <a:p>
            <a:r>
              <a:rPr lang="en-US" dirty="0" smtClean="0"/>
              <a:t>Context for names of things</a:t>
            </a:r>
          </a:p>
          <a:p>
            <a:endParaRPr lang="en-US" dirty="0" smtClean="0"/>
          </a:p>
          <a:p>
            <a:r>
              <a:rPr lang="en-US" dirty="0" smtClean="0"/>
              <a:t>Analogy: file and folder names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070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Interactive tutorial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2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Installed </a:t>
            </a:r>
            <a:r>
              <a:rPr lang="en-US" dirty="0"/>
              <a:t>on the </a:t>
            </a:r>
            <a:r>
              <a:rPr lang="en-US" dirty="0" smtClean="0"/>
              <a:t>computer</a:t>
            </a:r>
          </a:p>
          <a:p>
            <a:pPr lvl="2"/>
            <a:r>
              <a:rPr lang="en-US" dirty="0" smtClean="0"/>
              <a:t>10100101 -&gt; 100010101010011110</a:t>
            </a:r>
          </a:p>
          <a:p>
            <a:endParaRPr lang="en-US" dirty="0" smtClean="0"/>
          </a:p>
          <a:p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Installed in the human</a:t>
            </a:r>
          </a:p>
          <a:p>
            <a:pPr lvl="2"/>
            <a:r>
              <a:rPr lang="en-US" dirty="0" smtClean="0"/>
              <a:t>These words and symbols, when put together have meaning to the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52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4715852"/>
          </a:xfrm>
        </p:spPr>
        <p:txBody>
          <a:bodyPr>
            <a:normAutofit/>
          </a:bodyPr>
          <a:lstStyle/>
          <a:p>
            <a:r>
              <a:rPr lang="en-US" dirty="0" smtClean="0"/>
              <a:t>Write a python script that outputs the numbers 1 to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65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4715852"/>
          </a:xfrm>
        </p:spPr>
        <p:txBody>
          <a:bodyPr>
            <a:normAutofit/>
          </a:bodyPr>
          <a:lstStyle/>
          <a:p>
            <a:r>
              <a:rPr lang="en-US" dirty="0" smtClean="0"/>
              <a:t>Write </a:t>
            </a:r>
            <a:r>
              <a:rPr lang="en-US" dirty="0"/>
              <a:t>a python script that outputs the numbers 1 to </a:t>
            </a:r>
            <a:r>
              <a:rPr lang="en-US" dirty="0" smtClean="0"/>
              <a:t>30, replacing any number divisible by 3 with the word “evolution”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6828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4715852"/>
          </a:xfrm>
        </p:spPr>
        <p:txBody>
          <a:bodyPr>
            <a:normAutofit/>
          </a:bodyPr>
          <a:lstStyle/>
          <a:p>
            <a:r>
              <a:rPr lang="en-US" dirty="0" smtClean="0"/>
              <a:t>Write </a:t>
            </a:r>
            <a:r>
              <a:rPr lang="en-US" dirty="0"/>
              <a:t>a python script that outputs the numbers 1 to 30, replacing any number divisible by 3 with the word “evolution</a:t>
            </a:r>
            <a:r>
              <a:rPr lang="en-US" dirty="0" smtClean="0"/>
              <a:t>” and any number divisible by 5 with the word “ecology”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31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smtClean="0"/>
              <a:t>number </a:t>
            </a:r>
            <a:r>
              <a:rPr lang="en-US" dirty="0"/>
              <a:t>in </a:t>
            </a:r>
            <a:r>
              <a:rPr lang="en-US" dirty="0" smtClean="0"/>
              <a:t>range(1,30):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smtClean="0"/>
              <a:t>number </a:t>
            </a:r>
            <a:r>
              <a:rPr lang="en-US" dirty="0"/>
              <a:t>% </a:t>
            </a:r>
            <a:r>
              <a:rPr lang="en-US" dirty="0" smtClean="0"/>
              <a:t>15 </a:t>
            </a:r>
            <a:r>
              <a:rPr lang="en-US" dirty="0"/>
              <a:t>== </a:t>
            </a:r>
            <a:r>
              <a:rPr lang="en-US" dirty="0" smtClean="0"/>
              <a:t>0: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out </a:t>
            </a:r>
            <a:r>
              <a:rPr lang="en-US" dirty="0"/>
              <a:t>= </a:t>
            </a:r>
            <a:r>
              <a:rPr lang="en-US" dirty="0" smtClean="0"/>
              <a:t>"evolution and ecology"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smtClean="0"/>
              <a:t>number </a:t>
            </a:r>
            <a:r>
              <a:rPr lang="en-US" dirty="0"/>
              <a:t>% 3 == 0: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out </a:t>
            </a:r>
            <a:r>
              <a:rPr lang="en-US" dirty="0"/>
              <a:t>= </a:t>
            </a:r>
            <a:r>
              <a:rPr lang="en-US" dirty="0" smtClean="0"/>
              <a:t>"evolution"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smtClean="0"/>
              <a:t>number </a:t>
            </a:r>
            <a:r>
              <a:rPr lang="en-US" dirty="0"/>
              <a:t>% 5 == 0: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out </a:t>
            </a:r>
            <a:r>
              <a:rPr lang="en-US" dirty="0"/>
              <a:t>= </a:t>
            </a:r>
            <a:r>
              <a:rPr lang="en-US" dirty="0" smtClean="0"/>
              <a:t>"ecology"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out </a:t>
            </a:r>
            <a:r>
              <a:rPr lang="en-US" dirty="0"/>
              <a:t>= </a:t>
            </a:r>
            <a:r>
              <a:rPr lang="en-US" dirty="0" err="1" smtClean="0"/>
              <a:t>str</a:t>
            </a:r>
            <a:r>
              <a:rPr lang="en-US" dirty="0" smtClean="0"/>
              <a:t>(number)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print(out)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355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Can parse data files </a:t>
            </a:r>
            <a:r>
              <a:rPr lang="en-US" dirty="0"/>
              <a:t>into </a:t>
            </a:r>
            <a:r>
              <a:rPr lang="en-US" dirty="0" smtClean="0"/>
              <a:t>Python</a:t>
            </a:r>
          </a:p>
          <a:p>
            <a:pPr lvl="1"/>
            <a:r>
              <a:rPr lang="en-US" dirty="0"/>
              <a:t>Blast </a:t>
            </a:r>
            <a:r>
              <a:rPr lang="en-US" dirty="0" smtClean="0"/>
              <a:t>output, </a:t>
            </a:r>
            <a:r>
              <a:rPr lang="en-US" dirty="0" err="1" smtClean="0"/>
              <a:t>fasta</a:t>
            </a:r>
            <a:r>
              <a:rPr lang="en-US" dirty="0" smtClean="0"/>
              <a:t>, </a:t>
            </a:r>
            <a:r>
              <a:rPr lang="en-US" dirty="0" err="1" smtClean="0"/>
              <a:t>GenBank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/>
              <a:t>Interfaces to common </a:t>
            </a:r>
            <a:r>
              <a:rPr lang="en-US" dirty="0" smtClean="0"/>
              <a:t>programs</a:t>
            </a:r>
          </a:p>
          <a:p>
            <a:pPr lvl="1"/>
            <a:r>
              <a:rPr lang="en-US" dirty="0" smtClean="0"/>
              <a:t>Blast, </a:t>
            </a:r>
            <a:r>
              <a:rPr lang="en-US" dirty="0" err="1" smtClean="0"/>
              <a:t>clustalw</a:t>
            </a:r>
            <a:r>
              <a:rPr lang="en-US" dirty="0" smtClean="0"/>
              <a:t>, EMBOSS, </a:t>
            </a:r>
            <a:r>
              <a:rPr lang="en-US" dirty="0" err="1" smtClean="0"/>
              <a:t>phylip</a:t>
            </a:r>
            <a:r>
              <a:rPr lang="en-US" dirty="0" smtClean="0"/>
              <a:t>, </a:t>
            </a:r>
            <a:r>
              <a:rPr lang="en-US" dirty="0" err="1" smtClean="0"/>
              <a:t>genepop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Some built-in functions for manipulation</a:t>
            </a:r>
          </a:p>
          <a:p>
            <a:endParaRPr lang="en-US" dirty="0" smtClean="0"/>
          </a:p>
          <a:p>
            <a:r>
              <a:rPr lang="en-US" dirty="0"/>
              <a:t>Extensive </a:t>
            </a:r>
            <a:r>
              <a:rPr lang="en-US" dirty="0" smtClean="0"/>
              <a:t>documentation</a:t>
            </a:r>
          </a:p>
          <a:p>
            <a:pPr lvl="1"/>
            <a:r>
              <a:rPr lang="en-US" sz="1600" dirty="0"/>
              <a:t>http://biopython.org/DIST/docs/tutorial/Tutorial.html</a:t>
            </a:r>
            <a:endParaRPr lang="en-US" sz="1600" dirty="0" smtClean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 descr="[Biopython Logo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535" y="0"/>
            <a:ext cx="6532929" cy="183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85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3781355"/>
          </a:xfrm>
        </p:spPr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Programming </a:t>
            </a:r>
            <a:r>
              <a:rPr lang="en-US" b="1" dirty="0"/>
              <a:t>is a way of thinking, not a rote skill.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r>
              <a:rPr lang="en-US" b="1" dirty="0"/>
              <a:t>People understand what they can see.</a:t>
            </a:r>
            <a:r>
              <a:rPr lang="en-US" dirty="0"/>
              <a:t> If a programmer cannot see what a program is doing, </a:t>
            </a:r>
            <a:r>
              <a:rPr lang="en-US" dirty="0" smtClean="0"/>
              <a:t>he/she </a:t>
            </a:r>
            <a:r>
              <a:rPr lang="en-US" dirty="0"/>
              <a:t>can't understand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6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read </a:t>
            </a:r>
            <a:r>
              <a:rPr lang="en-US" b="1" dirty="0"/>
              <a:t>the </a:t>
            </a:r>
            <a:r>
              <a:rPr lang="en-US" b="1" dirty="0" smtClean="0"/>
              <a:t>vocabulary</a:t>
            </a:r>
          </a:p>
          <a:p>
            <a:pPr lvl="1"/>
            <a:r>
              <a:rPr lang="en-US" i="1" dirty="0" smtClean="0"/>
              <a:t>what </a:t>
            </a:r>
            <a:r>
              <a:rPr lang="en-US" i="1" dirty="0"/>
              <a:t>do these words mean</a:t>
            </a:r>
            <a:r>
              <a:rPr lang="en-US" i="1" dirty="0" smtClean="0"/>
              <a:t>?</a:t>
            </a:r>
          </a:p>
          <a:p>
            <a:pPr lvl="1"/>
            <a:endParaRPr lang="en-US" dirty="0"/>
          </a:p>
          <a:p>
            <a:r>
              <a:rPr lang="en-US" b="1" dirty="0"/>
              <a:t>follow the </a:t>
            </a:r>
            <a:r>
              <a:rPr lang="en-US" b="1" dirty="0" smtClean="0"/>
              <a:t>flow</a:t>
            </a:r>
          </a:p>
          <a:p>
            <a:pPr lvl="1"/>
            <a:r>
              <a:rPr lang="en-US" i="1" dirty="0" smtClean="0"/>
              <a:t>what </a:t>
            </a:r>
            <a:r>
              <a:rPr lang="en-US" i="1" dirty="0"/>
              <a:t>happens when</a:t>
            </a:r>
            <a:r>
              <a:rPr lang="en-US" i="1" dirty="0" smtClean="0"/>
              <a:t>?</a:t>
            </a:r>
          </a:p>
          <a:p>
            <a:pPr lvl="1"/>
            <a:endParaRPr lang="en-US" dirty="0"/>
          </a:p>
          <a:p>
            <a:r>
              <a:rPr lang="en-US" b="1" dirty="0"/>
              <a:t>see the </a:t>
            </a:r>
            <a:r>
              <a:rPr lang="en-US" b="1" dirty="0" smtClean="0"/>
              <a:t>state</a:t>
            </a:r>
          </a:p>
          <a:p>
            <a:pPr lvl="1"/>
            <a:r>
              <a:rPr lang="en-US" i="1" dirty="0" smtClean="0"/>
              <a:t>what </a:t>
            </a:r>
            <a:r>
              <a:rPr lang="en-US" i="1" dirty="0"/>
              <a:t>is the computer thinking</a:t>
            </a:r>
            <a:r>
              <a:rPr lang="en-US" i="1" dirty="0" smtClean="0"/>
              <a:t>?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b="1" dirty="0"/>
              <a:t>create by </a:t>
            </a:r>
            <a:r>
              <a:rPr lang="en-US" b="1" dirty="0" smtClean="0"/>
              <a:t>abstracting</a:t>
            </a:r>
          </a:p>
          <a:p>
            <a:pPr lvl="1"/>
            <a:r>
              <a:rPr lang="en-US" i="1" dirty="0" smtClean="0"/>
              <a:t>start </a:t>
            </a:r>
            <a:r>
              <a:rPr lang="en-US" i="1" dirty="0"/>
              <a:t>concrete, then generalize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58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031" y="1825625"/>
            <a:ext cx="4390193" cy="4495666"/>
          </a:xfrm>
        </p:spPr>
        <p:txBody>
          <a:bodyPr>
            <a:noAutofit/>
          </a:bodyPr>
          <a:lstStyle/>
          <a:p>
            <a:r>
              <a:rPr lang="en-US" dirty="0" smtClean="0"/>
              <a:t>Powerful object </a:t>
            </a:r>
            <a:r>
              <a:rPr lang="en-US" dirty="0"/>
              <a:t>oriented </a:t>
            </a:r>
            <a:r>
              <a:rPr lang="en-US" dirty="0" smtClean="0"/>
              <a:t>features</a:t>
            </a:r>
            <a:endParaRPr lang="en-US" dirty="0"/>
          </a:p>
          <a:p>
            <a:r>
              <a:rPr lang="en-US" dirty="0" smtClean="0"/>
              <a:t>Great </a:t>
            </a:r>
            <a:r>
              <a:rPr lang="en-US" dirty="0"/>
              <a:t>for </a:t>
            </a:r>
            <a:r>
              <a:rPr lang="en-US" dirty="0" smtClean="0"/>
              <a:t>text processing</a:t>
            </a:r>
            <a:endParaRPr lang="en-US" dirty="0"/>
          </a:p>
          <a:p>
            <a:r>
              <a:rPr lang="en-US" dirty="0"/>
              <a:t>Useful </a:t>
            </a:r>
            <a:r>
              <a:rPr lang="en-US" dirty="0" smtClean="0"/>
              <a:t>object types</a:t>
            </a:r>
            <a:endParaRPr lang="en-US" dirty="0"/>
          </a:p>
          <a:p>
            <a:r>
              <a:rPr lang="en-US" dirty="0"/>
              <a:t>Clean </a:t>
            </a:r>
            <a:r>
              <a:rPr lang="en-US" dirty="0" smtClean="0"/>
              <a:t>syntax</a:t>
            </a:r>
          </a:p>
          <a:p>
            <a:r>
              <a:rPr lang="en-US" dirty="0" smtClean="0"/>
              <a:t>Powerful extensions</a:t>
            </a:r>
          </a:p>
          <a:p>
            <a:r>
              <a:rPr lang="en-US" dirty="0" smtClean="0"/>
              <a:t>Large and active community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/</a:t>
            </a:r>
            <a:r>
              <a:rPr lang="en-US" dirty="0" err="1" smtClean="0"/>
              <a:t>scipy</a:t>
            </a:r>
            <a:r>
              <a:rPr lang="en-US" dirty="0" smtClean="0"/>
              <a:t>/</a:t>
            </a:r>
            <a:r>
              <a:rPr lang="en-US" dirty="0" err="1" smtClean="0"/>
              <a:t>biopython</a:t>
            </a:r>
            <a:endParaRPr lang="en-US" dirty="0"/>
          </a:p>
          <a:p>
            <a:endParaRPr lang="en-US" dirty="0"/>
          </a:p>
        </p:txBody>
      </p:sp>
      <p:pic>
        <p:nvPicPr>
          <p:cNvPr id="12290" name="Picture 2" descr="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224" y="1565328"/>
            <a:ext cx="4189776" cy="475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34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Zen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15577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Beautiful </a:t>
            </a:r>
            <a:r>
              <a:rPr lang="en-US" dirty="0"/>
              <a:t>is better than ugly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Explicit is better than implicit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Simple is better than complex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Complex is better than complicated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Flat is better than nested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Sparse is better than dense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90036" y="929471"/>
            <a:ext cx="1470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Tim Peters</a:t>
            </a:r>
          </a:p>
        </p:txBody>
      </p:sp>
      <p:pic>
        <p:nvPicPr>
          <p:cNvPr id="2050" name="Picture 2" descr="http://i.wearpants.org/media/zen_of_python.PNG.scaled5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045" y="1423691"/>
            <a:ext cx="1743075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5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Zen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15577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Readability counts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Special cases aren't special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enough </a:t>
            </a:r>
            <a:r>
              <a:rPr lang="en-US" dirty="0"/>
              <a:t>to break the rules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Although practicality beats </a:t>
            </a:r>
            <a:r>
              <a:rPr lang="en-US" dirty="0" smtClean="0"/>
              <a:t>purity.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Errors should never pass </a:t>
            </a:r>
            <a:r>
              <a:rPr lang="en-US" dirty="0" smtClean="0"/>
              <a:t>silently,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Unless explicitly silenced.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90036" y="929471"/>
            <a:ext cx="1470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Tim Peters</a:t>
            </a:r>
          </a:p>
        </p:txBody>
      </p:sp>
    </p:spTree>
    <p:extLst>
      <p:ext uri="{BB962C8B-B14F-4D97-AF65-F5344CB8AC3E}">
        <p14:creationId xmlns:p14="http://schemas.microsoft.com/office/powerpoint/2010/main" val="2497860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Zen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25409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the face of ambiguity, refuse the temptation to guess.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should be one-- and preferably only one --obvious way to do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Although that way may not be obvious at first unless you're Dutch.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 is better than never.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Although never is often better than *right* now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90036" y="929471"/>
            <a:ext cx="1470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Tim Peters</a:t>
            </a:r>
          </a:p>
        </p:txBody>
      </p:sp>
    </p:spTree>
    <p:extLst>
      <p:ext uri="{BB962C8B-B14F-4D97-AF65-F5344CB8AC3E}">
        <p14:creationId xmlns:p14="http://schemas.microsoft.com/office/powerpoint/2010/main" val="30168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Zen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690689"/>
            <a:ext cx="767535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the implementation is hard to explain, it's a bad idea.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the implementation is easy to explain, it may be a good idea.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Namespaces </a:t>
            </a:r>
            <a:r>
              <a:rPr lang="en-US" dirty="0"/>
              <a:t>are one honking great idea -- let's do more of those!</a:t>
            </a:r>
          </a:p>
        </p:txBody>
      </p:sp>
      <p:sp>
        <p:nvSpPr>
          <p:cNvPr id="4" name="Rectangle 3"/>
          <p:cNvSpPr/>
          <p:nvPr/>
        </p:nvSpPr>
        <p:spPr>
          <a:xfrm>
            <a:off x="6490036" y="929471"/>
            <a:ext cx="1470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Tim Peters</a:t>
            </a:r>
          </a:p>
        </p:txBody>
      </p:sp>
    </p:spTree>
    <p:extLst>
      <p:ext uri="{BB962C8B-B14F-4D97-AF65-F5344CB8AC3E}">
        <p14:creationId xmlns:p14="http://schemas.microsoft.com/office/powerpoint/2010/main" val="193935194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1673</TotalTime>
  <Words>800</Words>
  <Application>Microsoft Office PowerPoint</Application>
  <PresentationFormat>On-screen Show (4:3)</PresentationFormat>
  <Paragraphs>207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Corbel</vt:lpstr>
      <vt:lpstr>Source Code Pro</vt:lpstr>
      <vt:lpstr>Source Code Pro Black</vt:lpstr>
      <vt:lpstr>Source Code Pro Semibold</vt:lpstr>
      <vt:lpstr>Depth</vt:lpstr>
      <vt:lpstr>PowerPoint Presentation</vt:lpstr>
      <vt:lpstr>Programming</vt:lpstr>
      <vt:lpstr>Programming</vt:lpstr>
      <vt:lpstr>The Environment</vt:lpstr>
      <vt:lpstr>Why Python?</vt:lpstr>
      <vt:lpstr>The Zen of Python</vt:lpstr>
      <vt:lpstr>The Zen of Python</vt:lpstr>
      <vt:lpstr>The Zen of Python</vt:lpstr>
      <vt:lpstr>The Zen of Python</vt:lpstr>
      <vt:lpstr>Some useful python distributions</vt:lpstr>
      <vt:lpstr>Some useful python environments</vt:lpstr>
      <vt:lpstr>An Excellent Book</vt:lpstr>
      <vt:lpstr>Object Oriented Programming</vt:lpstr>
      <vt:lpstr>Some Python Object Types</vt:lpstr>
      <vt:lpstr>Some Python Object Types</vt:lpstr>
      <vt:lpstr>Programming Logic</vt:lpstr>
      <vt:lpstr>Functions</vt:lpstr>
      <vt:lpstr>Namespaces (“Frames”)</vt:lpstr>
      <vt:lpstr>PowerPoint Presentation</vt:lpstr>
      <vt:lpstr>Group assignment</vt:lpstr>
      <vt:lpstr>Group assignment</vt:lpstr>
      <vt:lpstr>Group assignment</vt:lpstr>
      <vt:lpstr>My solution</vt:lpstr>
      <vt:lpstr>PowerPoint Presentation</vt:lpstr>
    </vt:vector>
  </TitlesOfParts>
  <Company>Yale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Computing  for Biologists</dc:title>
  <dc:creator>Benjamin Evans</dc:creator>
  <cp:lastModifiedBy>Benjamin Evans</cp:lastModifiedBy>
  <cp:revision>118</cp:revision>
  <dcterms:created xsi:type="dcterms:W3CDTF">2013-10-30T01:21:41Z</dcterms:created>
  <dcterms:modified xsi:type="dcterms:W3CDTF">2013-11-06T04:42:34Z</dcterms:modified>
</cp:coreProperties>
</file>