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48"/>
  </p:notesMasterIdLst>
  <p:sldIdLst>
    <p:sldId id="256" r:id="rId2"/>
    <p:sldId id="305" r:id="rId3"/>
    <p:sldId id="307" r:id="rId4"/>
    <p:sldId id="257" r:id="rId5"/>
    <p:sldId id="258" r:id="rId6"/>
    <p:sldId id="284" r:id="rId7"/>
    <p:sldId id="259" r:id="rId8"/>
    <p:sldId id="262" r:id="rId9"/>
    <p:sldId id="260" r:id="rId10"/>
    <p:sldId id="278" r:id="rId11"/>
    <p:sldId id="304" r:id="rId12"/>
    <p:sldId id="276" r:id="rId13"/>
    <p:sldId id="281" r:id="rId14"/>
    <p:sldId id="288" r:id="rId15"/>
    <p:sldId id="289" r:id="rId16"/>
    <p:sldId id="261" r:id="rId17"/>
    <p:sldId id="266" r:id="rId18"/>
    <p:sldId id="263" r:id="rId19"/>
    <p:sldId id="264" r:id="rId20"/>
    <p:sldId id="306" r:id="rId21"/>
    <p:sldId id="282" r:id="rId22"/>
    <p:sldId id="265" r:id="rId23"/>
    <p:sldId id="272" r:id="rId24"/>
    <p:sldId id="283" r:id="rId25"/>
    <p:sldId id="308" r:id="rId26"/>
    <p:sldId id="287" r:id="rId27"/>
    <p:sldId id="286" r:id="rId28"/>
    <p:sldId id="267" r:id="rId29"/>
    <p:sldId id="285" r:id="rId30"/>
    <p:sldId id="268" r:id="rId31"/>
    <p:sldId id="269" r:id="rId32"/>
    <p:sldId id="270" r:id="rId33"/>
    <p:sldId id="290" r:id="rId34"/>
    <p:sldId id="292" r:id="rId35"/>
    <p:sldId id="280" r:id="rId36"/>
    <p:sldId id="293" r:id="rId37"/>
    <p:sldId id="295" r:id="rId38"/>
    <p:sldId id="291" r:id="rId39"/>
    <p:sldId id="294" r:id="rId40"/>
    <p:sldId id="298" r:id="rId41"/>
    <p:sldId id="299" r:id="rId42"/>
    <p:sldId id="300" r:id="rId43"/>
    <p:sldId id="301" r:id="rId44"/>
    <p:sldId id="302" r:id="rId45"/>
    <p:sldId id="303" r:id="rId46"/>
    <p:sldId id="275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8" autoAdjust="0"/>
    <p:restoredTop sz="92619" autoAdjust="0"/>
  </p:normalViewPr>
  <p:slideViewPr>
    <p:cSldViewPr snapToGrid="0">
      <p:cViewPr varScale="1">
        <p:scale>
          <a:sx n="82" d="100"/>
          <a:sy n="82" d="100"/>
        </p:scale>
        <p:origin x="9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0DEF9-CF53-407B-BB1F-ECAB7603E458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30D4F-C3EB-4AF4-809D-43587FCC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4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 of Bell Labs Computing Sciences Research 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0D4F-C3EB-4AF4-809D-43587FCC13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53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Ctrl-g displays 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0D4F-C3EB-4AF4-809D-43587FCC13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8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(globally search a regular expression and print)</a:t>
            </a:r>
          </a:p>
          <a:p>
            <a:r>
              <a:rPr lang="en-US" dirty="0" err="1" smtClean="0"/>
              <a:t>grep</a:t>
            </a:r>
            <a:r>
              <a:rPr lang="en-US" dirty="0" smtClean="0"/>
              <a:t> –v</a:t>
            </a:r>
          </a:p>
          <a:p>
            <a:r>
              <a:rPr lang="en-US" dirty="0" err="1" smtClean="0"/>
              <a:t>grep</a:t>
            </a:r>
            <a:r>
              <a:rPr lang="en-US" dirty="0" smtClean="0"/>
              <a:t> -c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0D4F-C3EB-4AF4-809D-43587FCC13E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4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4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7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55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63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6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2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51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4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7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Code Pro Black" panose="020B08090304030202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Code Pro Semibold" panose="020B0609030403020204" pitchFamily="49" charset="0"/>
              </a:defRPr>
            </a:lvl1pPr>
            <a:lvl2pPr>
              <a:defRPr>
                <a:latin typeface="Source Code Pro Semibold" panose="020B0609030403020204" pitchFamily="49" charset="0"/>
              </a:defRPr>
            </a:lvl2pPr>
            <a:lvl3pPr>
              <a:defRPr>
                <a:latin typeface="Source Code Pro Semibold" panose="020B0609030403020204" pitchFamily="49" charset="0"/>
              </a:defRPr>
            </a:lvl3pPr>
            <a:lvl4pPr>
              <a:defRPr>
                <a:latin typeface="Source Code Pro Semibold" panose="020B0609030403020204" pitchFamily="49" charset="0"/>
              </a:defRPr>
            </a:lvl4pPr>
            <a:lvl5pPr>
              <a:defRPr>
                <a:latin typeface="Source Code Pro Semibold" panose="020B060903040302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7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Source Code Pro Semibold" panose="020B06090304030202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Source Code Pro Semibold" panose="020B0609030403020204" pitchFamily="49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29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8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5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4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3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0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0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62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359" y="5130543"/>
            <a:ext cx="8254093" cy="618523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Source Code Pro Semibold" panose="020B0609030403020204" pitchFamily="49" charset="0"/>
              </a:rPr>
              <a:t>A blitz through some useful concepts and tools</a:t>
            </a:r>
            <a:endParaRPr lang="en-US" dirty="0">
              <a:latin typeface="Source Code Pro Semibold" panose="020B06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7214" y="2030277"/>
            <a:ext cx="8733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Source Code Pro" panose="020B0509030403020204" pitchFamily="49" charset="0"/>
              </a:rPr>
              <a:t>                  </a:t>
            </a:r>
            <a:r>
              <a:rPr lang="en-US" sz="1200" b="1" dirty="0">
                <a:latin typeface="Source Code Pro" panose="020B0509030403020204" pitchFamily="49" charset="0"/>
              </a:rPr>
              <a:t>_                     ___                            _   _             </a:t>
            </a:r>
          </a:p>
          <a:p>
            <a:r>
              <a:rPr lang="en-US" sz="1200" b="1" dirty="0">
                <a:latin typeface="Source Code Pro" panose="020B0509030403020204" pitchFamily="49" charset="0"/>
              </a:rPr>
              <a:t>  /\/\   ___   __| | ___ _ __ _ __     / __\___  _ __ ___  _ __  _   _| |_(_)_ __   __ _ </a:t>
            </a:r>
          </a:p>
          <a:p>
            <a:r>
              <a:rPr lang="en-US" sz="1200" b="1" dirty="0">
                <a:latin typeface="Source Code Pro" panose="020B0509030403020204" pitchFamily="49" charset="0"/>
              </a:rPr>
              <a:t> /    \ / _ \ / _` |/ _ \ '__| '_ \   / /  / _ \| '_ ` _ \| '_ \| | | | __| | '_ \ / _` |</a:t>
            </a:r>
          </a:p>
          <a:p>
            <a:r>
              <a:rPr lang="en-US" sz="1200" b="1" dirty="0">
                <a:latin typeface="Source Code Pro" panose="020B0509030403020204" pitchFamily="49" charset="0"/>
              </a:rPr>
              <a:t>/ /\/\ \ (_) | (_| |  __/ |  | | | | / /___ (_) | | | | | | |_) | |_| | |_| | | | | (_| |</a:t>
            </a:r>
          </a:p>
          <a:p>
            <a:r>
              <a:rPr lang="en-US" sz="1200" b="1" dirty="0">
                <a:latin typeface="Source Code Pro" panose="020B0509030403020204" pitchFamily="49" charset="0"/>
              </a:rPr>
              <a:t>\/    \/\___/ \__,_|\___|_|  |_| |_| \____/\___/|_| |_| |_| .__/ \__,_|\__|_|_| |_|\__, |</a:t>
            </a:r>
          </a:p>
          <a:p>
            <a:r>
              <a:rPr lang="en-US" sz="1200" b="1" dirty="0">
                <a:latin typeface="Source Code Pro" panose="020B0509030403020204" pitchFamily="49" charset="0"/>
              </a:rPr>
              <a:t>                                                          |_|                      |___/ </a:t>
            </a:r>
            <a:endParaRPr lang="en-US" sz="1200" b="1" dirty="0" smtClean="0">
              <a:latin typeface="Source Code Pro" panose="020B0509030403020204" pitchFamily="49" charset="0"/>
            </a:endParaRPr>
          </a:p>
          <a:p>
            <a:endParaRPr lang="en-US" sz="1200" b="1" dirty="0">
              <a:latin typeface="Source Code Pro" panose="020B0509030403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41441" y="3219577"/>
            <a:ext cx="5726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b="1" dirty="0">
                <a:solidFill>
                  <a:prstClr val="white"/>
                </a:solidFill>
                <a:latin typeface="Source Code Pro" panose="020B0509030403020204" pitchFamily="49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latin typeface="Source Code Pro" panose="020B0509030403020204" pitchFamily="49" charset="0"/>
              </a:rPr>
              <a:t> __                </a:t>
            </a:r>
            <a:r>
              <a:rPr lang="en-US" sz="1200" b="1" dirty="0">
                <a:solidFill>
                  <a:prstClr val="white"/>
                </a:solidFill>
                <a:latin typeface="Source Code Pro" panose="020B0509030403020204" pitchFamily="49" charset="0"/>
              </a:rPr>
              <a:t>___ _       _             _     _       </a:t>
            </a:r>
          </a:p>
          <a:p>
            <a:pPr lvl="0"/>
            <a:r>
              <a:rPr lang="en-US" sz="1200" b="1" dirty="0">
                <a:solidFill>
                  <a:prstClr val="white"/>
                </a:solidFill>
                <a:latin typeface="Source Code Pro" panose="020B0509030403020204" pitchFamily="49" charset="0"/>
              </a:rPr>
              <a:t> / _| ___  _ __    / __(_) ___ | | ___   __ _(_)___| |_ ___ </a:t>
            </a:r>
          </a:p>
          <a:p>
            <a:pPr lvl="0"/>
            <a:r>
              <a:rPr lang="en-US" sz="1200" b="1" dirty="0">
                <a:solidFill>
                  <a:prstClr val="white"/>
                </a:solidFill>
                <a:latin typeface="Source Code Pro" panose="020B0509030403020204" pitchFamily="49" charset="0"/>
              </a:rPr>
              <a:t>| |_ / _ \| '__|  /__\// |/ _ \| |/ _ \ / _` | / __| __/ __|</a:t>
            </a:r>
          </a:p>
          <a:p>
            <a:pPr lvl="0"/>
            <a:r>
              <a:rPr lang="en-US" sz="1200" b="1" dirty="0">
                <a:solidFill>
                  <a:prstClr val="white"/>
                </a:solidFill>
                <a:latin typeface="Source Code Pro" panose="020B0509030403020204" pitchFamily="49" charset="0"/>
              </a:rPr>
              <a:t>|  _| (_) | |    / \/  \ | (_) | | (_) | (_| | \__ \ |_\__ \</a:t>
            </a:r>
          </a:p>
          <a:p>
            <a:pPr lvl="0"/>
            <a:r>
              <a:rPr lang="en-US" sz="1200" b="1" dirty="0">
                <a:solidFill>
                  <a:prstClr val="white"/>
                </a:solidFill>
                <a:latin typeface="Source Code Pro" panose="020B0509030403020204" pitchFamily="49" charset="0"/>
              </a:rPr>
              <a:t>|_|  \___/|_|    \_____/_|\___/|_|\___/ \__, |_|___/\__|___/</a:t>
            </a:r>
          </a:p>
          <a:p>
            <a:pPr lvl="0"/>
            <a:r>
              <a:rPr lang="en-US" sz="1200" b="1" dirty="0">
                <a:solidFill>
                  <a:prstClr val="white"/>
                </a:solidFill>
                <a:latin typeface="Source Code Pro" panose="020B0509030403020204" pitchFamily="49" charset="0"/>
              </a:rPr>
              <a:t>                                        |___/ 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2236" y="660446"/>
            <a:ext cx="8563226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Source Code Pro" panose="020B0509030403020204" pitchFamily="49" charset="0"/>
              </a:rPr>
              <a:t> </a:t>
            </a:r>
            <a:r>
              <a:rPr lang="en-US" sz="1100" b="1" dirty="0" smtClean="0">
                <a:latin typeface="Source Code Pro" panose="020B0509030403020204" pitchFamily="49" charset="0"/>
              </a:rPr>
              <a:t>          __    </a:t>
            </a:r>
            <a:r>
              <a:rPr lang="en-US" sz="1100" b="1" dirty="0">
                <a:latin typeface="Source Code Pro" panose="020B0509030403020204" pitchFamily="49" charset="0"/>
              </a:rPr>
              <a:t>__     ______     _____     ______     ______     __   __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/\ "-./  \   /\  __ \   /\  __-.  /\  ___\   /\  == \   /\ "-.\ \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\ \ \-./\ \  \ \ \/\ \  \ \ \/\ \ \ \  __\   \ \  __&lt;   \ \ \-.  \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 \ \_\ \ \_\  \ \_____\  \ \____-  \ \_____\  \ \_\ \_\  \ \_\\"\_\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  \/_/  \/_/   \/_____/   \/____/   \/_____/   \/_/ /_/   \/_/ \/_/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______     ______     __    __     ______   __  __     ______   __     __   __     ______ 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/\  ___\   /\  __ \   /\ "-./  \   /\  == \ /\ \/\ \   /\__  _\ /\ \   /\ "-.\ \   /\  ___\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\ \ \____  \ \ \/\ \  \ \ \-./\ \  \ \  _-/ \ \ \_\ \  \/_/\ \/ \ \ \  \ \ \-.  \  \ \ \__ \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\ \_____\  \ \_____\  \ \_\ \ \_\  \ \_\    \ \_____\    \ \_\  \ \_\  \ \_\\"\_\  \ \_____\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\/_____/   \/_____/   \/_/  \/_/   \/_/     \/_____/     \/_/   \/_/   \/_/ \/_/   \/_____/ </a:t>
            </a:r>
          </a:p>
          <a:p>
            <a:endParaRPr lang="en-US" sz="1100" b="1" dirty="0" smtClean="0">
              <a:latin typeface="Source Code Pro" panose="020B0509030403020204" pitchFamily="49" charset="0"/>
            </a:endParaRPr>
          </a:p>
          <a:p>
            <a:r>
              <a:rPr lang="en-US" sz="1100" b="1" dirty="0" smtClean="0">
                <a:latin typeface="Source Code Pro" panose="020B0509030403020204" pitchFamily="49" charset="0"/>
              </a:rPr>
              <a:t>                                ______   </a:t>
            </a:r>
            <a:r>
              <a:rPr lang="en-US" sz="1100" b="1" dirty="0">
                <a:latin typeface="Source Code Pro" panose="020B0509030403020204" pitchFamily="49" charset="0"/>
              </a:rPr>
              <a:t>______     ______ 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                     /\  ___\ /\  __ \   /\  == \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                     \ \  __\ \ \ \/\ \  \ \  __&lt;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                      \ \_\    \ \_____\  \ \_\ \_\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                       \/_/     \/_____/   \/_/ /_/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                          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______     __     ______     __         ______     ______     __     ______     ______   ______ 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/\  == \   /\ \   /\  __ \   /\ \       /\  __ \   /\  ___\   /\ \   /\  ___\   /\__  _\ /\  ___\ 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\ \  __&lt;   \ \ \  \ \ \/\ \  \ \ \____  \ \ \/\ \  \ \ \__ \  \ \ \  \ \___  \  \/_/\ \/ \ \___  \ 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\ \_____\  \ \_\  \ \_____\  \ \_____\  \ \_____\  \ \_____\  \ \_\  \/\_____\    \ \_\  \/\_____\ </a:t>
            </a:r>
          </a:p>
          <a:p>
            <a:r>
              <a:rPr lang="en-US" sz="1100" b="1" dirty="0">
                <a:latin typeface="Source Code Pro" panose="020B0509030403020204" pitchFamily="49" charset="0"/>
              </a:rPr>
              <a:t>  \/_____/   \/_/   \/_____/   \/_____/   \/_____/   \/_____/   \/_/   \/_____/     \/_/   \/_____/ </a:t>
            </a:r>
          </a:p>
        </p:txBody>
      </p:sp>
    </p:spTree>
    <p:extLst>
      <p:ext uri="{BB962C8B-B14F-4D97-AF65-F5344CB8AC3E}">
        <p14:creationId xmlns:p14="http://schemas.microsoft.com/office/powerpoint/2010/main" val="414603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935480"/>
            <a:ext cx="7675350" cy="1705557"/>
          </a:xfrm>
        </p:spPr>
        <p:txBody>
          <a:bodyPr/>
          <a:lstStyle/>
          <a:p>
            <a:r>
              <a:rPr lang="en-US" dirty="0" smtClean="0"/>
              <a:t>With programs &amp; scripts</a:t>
            </a:r>
          </a:p>
          <a:p>
            <a:pPr lvl="1"/>
            <a:r>
              <a:rPr lang="en-US" dirty="0" smtClean="0"/>
              <a:t>Run less risk of insidious mistakes</a:t>
            </a:r>
          </a:p>
          <a:p>
            <a:pPr lvl="1"/>
            <a:r>
              <a:rPr lang="en-US" dirty="0" smtClean="0"/>
              <a:t>More reproducible </a:t>
            </a:r>
          </a:p>
          <a:p>
            <a:pPr lvl="1"/>
            <a:r>
              <a:rPr lang="en-US" dirty="0" smtClean="0"/>
              <a:t>Saves time if you need to repeat!</a:t>
            </a:r>
            <a:endParaRPr lang="en-US" dirty="0"/>
          </a:p>
        </p:txBody>
      </p:sp>
      <p:pic>
        <p:nvPicPr>
          <p:cNvPr id="1026" name="Picture 2" descr="http://jtnimoy.net/178/TRON_GFX_BR_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95" y="3641037"/>
            <a:ext cx="5261610" cy="296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28649" y="365126"/>
            <a:ext cx="84331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Source Code Pro Black" panose="020B0809030403020204" pitchFamily="49" charset="0"/>
                <a:ea typeface="+mj-ea"/>
                <a:cs typeface="+mj-cs"/>
              </a:defRPr>
            </a:lvl1pPr>
          </a:lstStyle>
          <a:p>
            <a:r>
              <a:rPr lang="en-US" sz="4000" smtClean="0"/>
              <a:t>Where’s my mouse pointer?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781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certain projects, what we’re discussing is overkill</a:t>
            </a:r>
          </a:p>
          <a:p>
            <a:endParaRPr lang="en-US" dirty="0" smtClean="0"/>
          </a:p>
          <a:p>
            <a:r>
              <a:rPr lang="en-US" dirty="0" smtClean="0"/>
              <a:t>Use tools that you understand and that will save you time</a:t>
            </a:r>
          </a:p>
          <a:p>
            <a:endParaRPr lang="en-US" dirty="0" smtClean="0"/>
          </a:p>
          <a:p>
            <a:r>
              <a:rPr lang="en-US" dirty="0" smtClean="0"/>
              <a:t>Excel, or even a simple calculator!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41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slide about computer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– </a:t>
            </a:r>
            <a:r>
              <a:rPr lang="en-US" u="sng" dirty="0" smtClean="0"/>
              <a:t>C</a:t>
            </a:r>
            <a:r>
              <a:rPr lang="en-US" dirty="0" smtClean="0"/>
              <a:t>entral </a:t>
            </a:r>
            <a:r>
              <a:rPr lang="en-US" u="sng" dirty="0" smtClean="0"/>
              <a:t>P</a:t>
            </a:r>
            <a:r>
              <a:rPr lang="en-US" dirty="0" smtClean="0"/>
              <a:t>rocessing </a:t>
            </a:r>
            <a:r>
              <a:rPr lang="en-US" u="sng" dirty="0" smtClean="0"/>
              <a:t>U</a:t>
            </a:r>
            <a:r>
              <a:rPr lang="en-US" dirty="0" smtClean="0"/>
              <a:t>nit</a:t>
            </a:r>
          </a:p>
          <a:p>
            <a:pPr lvl="1"/>
            <a:r>
              <a:rPr lang="en-US" dirty="0" smtClean="0"/>
              <a:t>Usually where your numbers get crunched</a:t>
            </a:r>
          </a:p>
          <a:p>
            <a:pPr lvl="1"/>
            <a:r>
              <a:rPr lang="en-US" dirty="0" smtClean="0"/>
              <a:t>Modern computers usually have several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RAM – </a:t>
            </a:r>
            <a:r>
              <a:rPr lang="en-US" u="sng" dirty="0" smtClean="0"/>
              <a:t>R</a:t>
            </a:r>
            <a:r>
              <a:rPr lang="en-US" dirty="0" smtClean="0"/>
              <a:t>andom </a:t>
            </a:r>
            <a:r>
              <a:rPr lang="en-US" u="sng" dirty="0" smtClean="0"/>
              <a:t>A</a:t>
            </a:r>
            <a:r>
              <a:rPr lang="en-US" dirty="0" smtClean="0"/>
              <a:t>ccess </a:t>
            </a:r>
            <a:r>
              <a:rPr lang="en-US" u="sng" dirty="0" smtClean="0"/>
              <a:t>M</a:t>
            </a:r>
            <a:r>
              <a:rPr lang="en-US" dirty="0" smtClean="0"/>
              <a:t>emory</a:t>
            </a:r>
          </a:p>
          <a:p>
            <a:pPr lvl="1"/>
            <a:r>
              <a:rPr lang="en-US" dirty="0" smtClean="0"/>
              <a:t>Fast place to work, but volatile and small</a:t>
            </a:r>
          </a:p>
          <a:p>
            <a:pPr lvl="1"/>
            <a:r>
              <a:rPr lang="en-US" dirty="0" smtClean="0"/>
              <a:t>Think of this as a small desktop surface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Disk – Hard Drives, Solid State Drives</a:t>
            </a:r>
          </a:p>
          <a:p>
            <a:pPr lvl="1"/>
            <a:r>
              <a:rPr lang="en-US" dirty="0" smtClean="0"/>
              <a:t>Stable, long(</a:t>
            </a:r>
            <a:r>
              <a:rPr lang="en-US" dirty="0" err="1" smtClean="0"/>
              <a:t>er</a:t>
            </a:r>
            <a:r>
              <a:rPr lang="en-US" dirty="0" smtClean="0"/>
              <a:t>) term storage</a:t>
            </a:r>
          </a:p>
          <a:p>
            <a:pPr lvl="1"/>
            <a:r>
              <a:rPr lang="en-US" dirty="0" smtClean="0"/>
              <a:t>Think of this as a filing cabinet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48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that interprets </a:t>
            </a:r>
            <a:r>
              <a:rPr lang="en-US" dirty="0" smtClean="0"/>
              <a:t>commands</a:t>
            </a:r>
          </a:p>
          <a:p>
            <a:r>
              <a:rPr lang="en-US" dirty="0" smtClean="0"/>
              <a:t>Not an OS</a:t>
            </a:r>
          </a:p>
          <a:p>
            <a:pPr lvl="1"/>
            <a:r>
              <a:rPr lang="en-US" dirty="0" smtClean="0"/>
              <a:t>An interface to OS to run commands.</a:t>
            </a:r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bash: the </a:t>
            </a:r>
            <a:r>
              <a:rPr lang="en-US" b="1" u="sng" dirty="0" smtClean="0"/>
              <a:t>B</a:t>
            </a:r>
            <a:r>
              <a:rPr lang="en-US" dirty="0" smtClean="0"/>
              <a:t>ourne </a:t>
            </a:r>
            <a:r>
              <a:rPr lang="en-US" b="1" u="sng" dirty="0" smtClean="0"/>
              <a:t>A</a:t>
            </a:r>
            <a:r>
              <a:rPr lang="en-US" dirty="0" smtClean="0"/>
              <a:t>gain </a:t>
            </a:r>
            <a:r>
              <a:rPr lang="en-US" b="1" u="sng" dirty="0" smtClean="0"/>
              <a:t>Sh</a:t>
            </a:r>
            <a:r>
              <a:rPr lang="en-US" dirty="0" smtClean="0"/>
              <a:t>ell</a:t>
            </a:r>
          </a:p>
          <a:p>
            <a:pPr lvl="1"/>
            <a:r>
              <a:rPr lang="en-US" dirty="0" smtClean="0"/>
              <a:t>Free </a:t>
            </a:r>
            <a:r>
              <a:rPr lang="en-US" dirty="0"/>
              <a:t>replacement to </a:t>
            </a:r>
            <a:r>
              <a:rPr lang="en-US" dirty="0" smtClean="0"/>
              <a:t>Steve Bourne’s Shell</a:t>
            </a:r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err="1" smtClean="0"/>
              <a:t>ssh</a:t>
            </a:r>
            <a:r>
              <a:rPr lang="en-US" dirty="0" smtClean="0"/>
              <a:t>: Secure Shell</a:t>
            </a:r>
          </a:p>
          <a:p>
            <a:pPr lvl="1"/>
            <a:r>
              <a:rPr lang="en-US" dirty="0" smtClean="0"/>
              <a:t>cryptographic </a:t>
            </a:r>
            <a:r>
              <a:rPr lang="en-US" dirty="0"/>
              <a:t>network protocol for secure data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106845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4865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what was that command?</a:t>
            </a:r>
          </a:p>
          <a:p>
            <a:pPr marL="0" indent="0">
              <a:buNone/>
            </a:pPr>
            <a:r>
              <a:rPr lang="en-US" dirty="0" smtClean="0"/>
              <a:t>$ history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last command: up/down arrows</a:t>
            </a:r>
          </a:p>
          <a:p>
            <a:endParaRPr lang="en-US" dirty="0" smtClean="0"/>
          </a:p>
          <a:p>
            <a:r>
              <a:rPr lang="en-US" dirty="0" smtClean="0"/>
              <a:t>tab completion!</a:t>
            </a:r>
          </a:p>
          <a:p>
            <a:endParaRPr lang="en-US" dirty="0" smtClean="0"/>
          </a:p>
          <a:p>
            <a:r>
              <a:rPr lang="en-US" dirty="0" smtClean="0"/>
              <a:t>ctrl-r to search command history</a:t>
            </a:r>
          </a:p>
          <a:p>
            <a:endParaRPr lang="en-US" dirty="0"/>
          </a:p>
          <a:p>
            <a:r>
              <a:rPr lang="en-US" dirty="0" smtClean="0"/>
              <a:t>ctrl-a/ctrl-e jump to beginning/end of line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53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Stop!!!</a:t>
            </a:r>
          </a:p>
          <a:p>
            <a:pPr marL="0" indent="0">
              <a:buNone/>
            </a:pPr>
            <a:r>
              <a:rPr lang="en-US" dirty="0" smtClean="0"/>
              <a:t>ctrl-c for break or interrupt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We’re done here</a:t>
            </a:r>
          </a:p>
          <a:p>
            <a:pPr marL="0" indent="0">
              <a:buNone/>
            </a:pPr>
            <a:r>
              <a:rPr lang="en-US" dirty="0" smtClean="0"/>
              <a:t>ctrl-d for end of transmission</a:t>
            </a:r>
          </a:p>
          <a:p>
            <a:endParaRPr lang="en-US" dirty="0" smtClean="0"/>
          </a:p>
          <a:p>
            <a:r>
              <a:rPr lang="en-US" dirty="0" smtClean="0"/>
              <a:t>I want a real tab character!</a:t>
            </a:r>
          </a:p>
          <a:p>
            <a:pPr marL="0" indent="0">
              <a:buNone/>
            </a:pPr>
            <a:r>
              <a:rPr lang="en-US" dirty="0" smtClean="0"/>
              <a:t>ctrl-v to insert literal </a:t>
            </a:r>
            <a:r>
              <a:rPr lang="en-US" dirty="0" err="1" smtClean="0"/>
              <a:t>keypress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86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4"/>
            <a:ext cx="7675350" cy="3820558"/>
          </a:xfrm>
        </p:spPr>
        <p:txBody>
          <a:bodyPr>
            <a:noAutofit/>
          </a:bodyPr>
          <a:lstStyle/>
          <a:p>
            <a:r>
              <a:rPr lang="en-US" dirty="0" smtClean="0"/>
              <a:t>Type a command, press enter(or return)</a:t>
            </a:r>
          </a:p>
          <a:p>
            <a:r>
              <a:rPr lang="en-US" dirty="0" smtClean="0"/>
              <a:t>Results will be printed to screen*</a:t>
            </a:r>
          </a:p>
          <a:p>
            <a:r>
              <a:rPr lang="en-US" dirty="0" smtClean="0"/>
              <a:t>CASE SENSITIVE</a:t>
            </a:r>
          </a:p>
          <a:p>
            <a:r>
              <a:rPr lang="en-US" dirty="0" smtClean="0"/>
              <a:t>&lt;tab&gt; completion is your friend!</a:t>
            </a:r>
          </a:p>
          <a:p>
            <a:r>
              <a:rPr lang="en-US" dirty="0" smtClean="0"/>
              <a:t>Up/down arrows are your friends!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[be59@login-0-0 ~]$ echo "HELLO"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2864" y="5762346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command (program)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H="1" flipV="1">
            <a:off x="5018723" y="5257242"/>
            <a:ext cx="29529" cy="505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00649" y="6103382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argument(s)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6243639" y="5257242"/>
            <a:ext cx="152398" cy="846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8161" y="5938711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1644864" y="5626993"/>
            <a:ext cx="88685" cy="311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738" y="4172738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>
            <a:off x="1381126" y="4542070"/>
            <a:ext cx="228599" cy="3728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81176" y="4101753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computer name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>
            <a:off x="2756536" y="4471085"/>
            <a:ext cx="220028" cy="4822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23324" y="4127869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directory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4088236" y="4497201"/>
            <a:ext cx="830476" cy="518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69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1828800"/>
            <a:ext cx="8315325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[be59@login-0-0 </a:t>
            </a:r>
            <a:r>
              <a:rPr lang="en-US" dirty="0" smtClean="0"/>
              <a:t>~]$ </a:t>
            </a:r>
            <a:r>
              <a:rPr lang="en-US" dirty="0"/>
              <a:t>man </a:t>
            </a:r>
            <a:r>
              <a:rPr lang="en-US" dirty="0" smtClean="0"/>
              <a:t>echo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200" dirty="0"/>
              <a:t>ECHO(1)                          User Commands                         ECHO(1)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NAME</a:t>
            </a:r>
          </a:p>
          <a:p>
            <a:pPr marL="0" indent="0">
              <a:buNone/>
            </a:pPr>
            <a:r>
              <a:rPr lang="en-US" sz="1200" dirty="0"/>
              <a:t>       echo - display a line of text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SYNOPSIS</a:t>
            </a:r>
          </a:p>
          <a:p>
            <a:pPr marL="0" indent="0">
              <a:buNone/>
            </a:pPr>
            <a:r>
              <a:rPr lang="en-US" sz="1200" dirty="0"/>
              <a:t>       echo [SHORT-OPTION]... [STRING]...</a:t>
            </a:r>
          </a:p>
          <a:p>
            <a:pPr marL="0" indent="0">
              <a:buNone/>
            </a:pPr>
            <a:r>
              <a:rPr lang="en-US" sz="1200" dirty="0"/>
              <a:t>       echo LONG-OPTION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DESCRIPTION</a:t>
            </a:r>
          </a:p>
          <a:p>
            <a:pPr marL="0" indent="0">
              <a:buNone/>
            </a:pPr>
            <a:r>
              <a:rPr lang="en-US" sz="1200" dirty="0"/>
              <a:t>       Echo the STRING(s) to standard output.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-n     do not output the trailing newline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282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am I?</a:t>
            </a:r>
          </a:p>
          <a:p>
            <a:pPr marL="0" indent="0">
              <a:buNone/>
            </a:pPr>
            <a:r>
              <a:rPr lang="en-US" dirty="0"/>
              <a:t>[be59@login-0-0 ~]$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/home/be59</a:t>
            </a:r>
          </a:p>
          <a:p>
            <a:pPr marL="0" indent="0">
              <a:buNone/>
            </a:pPr>
            <a:endParaRPr lang="en-US" dirty="0" smtClean="0"/>
          </a:p>
          <a:p>
            <a:pPr lvl="0"/>
            <a:r>
              <a:rPr lang="en-US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What’s here?</a:t>
            </a:r>
            <a:endParaRPr lang="en-US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13000"/>
                      <a:lumOff val="87000"/>
                    </a:prstClr>
                  </a:gs>
                  <a:gs pos="100000">
                    <a:srgbClr val="8ED5C1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r>
              <a:rPr lang="en-US" dirty="0"/>
              <a:t>[be59@login-0-0 ~]$ </a:t>
            </a:r>
            <a:r>
              <a:rPr lang="en-US" dirty="0" err="1"/>
              <a:t>ls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bin  </a:t>
            </a:r>
            <a:r>
              <a:rPr lang="en-US" dirty="0"/>
              <a:t>bio  </a:t>
            </a:r>
            <a:r>
              <a:rPr lang="en-US" dirty="0" err="1"/>
              <a:t>ddRAD</a:t>
            </a:r>
            <a:r>
              <a:rPr lang="en-US" dirty="0"/>
              <a:t>  de225  </a:t>
            </a:r>
            <a:r>
              <a:rPr lang="en-US" dirty="0" err="1"/>
              <a:t>Jtown</a:t>
            </a:r>
            <a:r>
              <a:rPr lang="en-US" dirty="0"/>
              <a:t>  </a:t>
            </a:r>
            <a:r>
              <a:rPr lang="en-US" dirty="0" err="1"/>
              <a:t>lins_folder</a:t>
            </a:r>
            <a:r>
              <a:rPr lang="en-US" dirty="0"/>
              <a:t>  </a:t>
            </a:r>
            <a:r>
              <a:rPr lang="en-US" dirty="0" err="1"/>
              <a:t>local_ompi</a:t>
            </a:r>
            <a:r>
              <a:rPr lang="en-US" dirty="0"/>
              <a:t>  </a:t>
            </a:r>
            <a:r>
              <a:rPr lang="en-US" dirty="0" err="1"/>
              <a:t>proj</a:t>
            </a:r>
            <a:r>
              <a:rPr lang="en-US" dirty="0"/>
              <a:t>  ref  </a:t>
            </a:r>
            <a:r>
              <a:rPr lang="en-US" dirty="0" err="1" smtClean="0"/>
              <a:t>runFastQC</a:t>
            </a:r>
            <a:r>
              <a:rPr lang="en-US" dirty="0" smtClean="0"/>
              <a:t>  </a:t>
            </a:r>
            <a:r>
              <a:rPr lang="en-US" dirty="0"/>
              <a:t>scratch  </a:t>
            </a:r>
            <a:r>
              <a:rPr lang="en-US" dirty="0" err="1"/>
              <a:t>tmp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49" y="1533525"/>
            <a:ext cx="8772525" cy="42767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[be59@login-0-0 ~]$ </a:t>
            </a:r>
            <a:r>
              <a:rPr lang="en-US" dirty="0" err="1"/>
              <a:t>ls</a:t>
            </a:r>
            <a:r>
              <a:rPr lang="en-US" dirty="0"/>
              <a:t> -</a:t>
            </a:r>
            <a:r>
              <a:rPr lang="en-US" dirty="0" err="1"/>
              <a:t>lah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total 1.2M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23 be59 </a:t>
            </a:r>
            <a:r>
              <a:rPr lang="en-US" dirty="0" err="1"/>
              <a:t>caccone</a:t>
            </a:r>
            <a:r>
              <a:rPr lang="en-US" dirty="0"/>
              <a:t>  58K Oct 29 23:07 .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64 root </a:t>
            </a:r>
            <a:r>
              <a:rPr lang="en-US" dirty="0" err="1"/>
              <a:t>root</a:t>
            </a:r>
            <a:r>
              <a:rPr lang="en-US" dirty="0"/>
              <a:t>       0 Oct 29 22:12 ..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/>
              <a:t>rw</a:t>
            </a:r>
            <a:r>
              <a:rPr lang="en-US" dirty="0"/>
              <a:t>-------  1 be59 </a:t>
            </a:r>
            <a:r>
              <a:rPr lang="en-US" dirty="0" err="1"/>
              <a:t>caccone</a:t>
            </a:r>
            <a:r>
              <a:rPr lang="en-US" dirty="0"/>
              <a:t>  33K Oct 23 16:25 .</a:t>
            </a:r>
            <a:r>
              <a:rPr lang="en-US" dirty="0" err="1"/>
              <a:t>bash_history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-r--r--  1 be59 </a:t>
            </a:r>
            <a:r>
              <a:rPr lang="en-US" dirty="0" err="1"/>
              <a:t>caccone</a:t>
            </a:r>
            <a:r>
              <a:rPr lang="en-US" dirty="0"/>
              <a:t>   33 Jan 21  2009 .</a:t>
            </a:r>
            <a:r>
              <a:rPr lang="en-US" dirty="0" err="1"/>
              <a:t>bash_logout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-r--r--  1 be59 </a:t>
            </a:r>
            <a:r>
              <a:rPr lang="en-US" dirty="0" err="1"/>
              <a:t>caccone</a:t>
            </a:r>
            <a:r>
              <a:rPr lang="en-US" dirty="0"/>
              <a:t>  176 Jan 21  2009 .</a:t>
            </a:r>
            <a:r>
              <a:rPr lang="en-US" dirty="0" err="1"/>
              <a:t>bash_profile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-r--r--  1 be59 </a:t>
            </a:r>
            <a:r>
              <a:rPr lang="en-US" dirty="0" err="1"/>
              <a:t>caccone</a:t>
            </a:r>
            <a:r>
              <a:rPr lang="en-US" dirty="0"/>
              <a:t> 1.3K Oct  2 11:17 .</a:t>
            </a:r>
            <a:r>
              <a:rPr lang="en-US" dirty="0" err="1"/>
              <a:t>bashrc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-r--r--  1 be59 </a:t>
            </a:r>
            <a:r>
              <a:rPr lang="en-US" dirty="0" err="1"/>
              <a:t>caccone</a:t>
            </a:r>
            <a:r>
              <a:rPr lang="en-US" dirty="0"/>
              <a:t> 1.3K Sep 21 10:13 .</a:t>
            </a:r>
            <a:r>
              <a:rPr lang="en-US" dirty="0" err="1"/>
              <a:t>bashrc</a:t>
            </a:r>
            <a:r>
              <a:rPr lang="en-US" dirty="0"/>
              <a:t>~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5 be59 </a:t>
            </a:r>
            <a:r>
              <a:rPr lang="en-US" dirty="0" err="1"/>
              <a:t>caccone</a:t>
            </a:r>
            <a:r>
              <a:rPr lang="en-US" dirty="0"/>
              <a:t> 8.0K Sep 23 13:41 bin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4 be59 </a:t>
            </a:r>
            <a:r>
              <a:rPr lang="en-US" dirty="0" err="1"/>
              <a:t>caccone</a:t>
            </a:r>
            <a:r>
              <a:rPr lang="en-US" dirty="0"/>
              <a:t> 2.0K Jan  9  2013 </a:t>
            </a:r>
            <a:r>
              <a:rPr lang="en-US" dirty="0" smtClean="0"/>
              <a:t>bio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4 be59 </a:t>
            </a:r>
            <a:r>
              <a:rPr lang="en-US" dirty="0" err="1"/>
              <a:t>caccone</a:t>
            </a:r>
            <a:r>
              <a:rPr lang="en-US" dirty="0"/>
              <a:t> 2.0K Jun 19 17:10 .</a:t>
            </a:r>
            <a:r>
              <a:rPr lang="en-US" dirty="0" err="1"/>
              <a:t>config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3 be59 </a:t>
            </a:r>
            <a:r>
              <a:rPr lang="en-US" dirty="0" err="1"/>
              <a:t>caccone</a:t>
            </a:r>
            <a:r>
              <a:rPr lang="en-US" dirty="0"/>
              <a:t> 2.0K Aug 24  2012 </a:t>
            </a:r>
            <a:r>
              <a:rPr lang="en-US" dirty="0" err="1"/>
              <a:t>ddRAD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lrwxrwxrwx</a:t>
            </a:r>
            <a:r>
              <a:rPr lang="en-US" dirty="0"/>
              <a:t>  1 be59 </a:t>
            </a:r>
            <a:r>
              <a:rPr lang="en-US" dirty="0" err="1"/>
              <a:t>caccone</a:t>
            </a:r>
            <a:r>
              <a:rPr lang="en-US" dirty="0"/>
              <a:t>   11 Dec 13  2011 de225 -&gt; /home/de225</a:t>
            </a:r>
          </a:p>
        </p:txBody>
      </p:sp>
      <p:sp>
        <p:nvSpPr>
          <p:cNvPr id="4" name="Line Callout 2 (Accent Bar) 3"/>
          <p:cNvSpPr/>
          <p:nvPr/>
        </p:nvSpPr>
        <p:spPr>
          <a:xfrm rot="16200000">
            <a:off x="-762001" y="3781428"/>
            <a:ext cx="2895603" cy="285747"/>
          </a:xfrm>
          <a:prstGeom prst="accentCallout2">
            <a:avLst>
              <a:gd name="adj1" fmla="val 23402"/>
              <a:gd name="adj2" fmla="val -2487"/>
              <a:gd name="adj3" fmla="val 46657"/>
              <a:gd name="adj4" fmla="val -30365"/>
              <a:gd name="adj5" fmla="val 385037"/>
              <a:gd name="adj6" fmla="val -4083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Callout 2 (Accent Bar) 4"/>
          <p:cNvSpPr/>
          <p:nvPr/>
        </p:nvSpPr>
        <p:spPr>
          <a:xfrm rot="16200000">
            <a:off x="-342899" y="3838578"/>
            <a:ext cx="2895603" cy="171450"/>
          </a:xfrm>
          <a:prstGeom prst="accentCallout2">
            <a:avLst>
              <a:gd name="adj1" fmla="val 23402"/>
              <a:gd name="adj2" fmla="val -2487"/>
              <a:gd name="adj3" fmla="val 24433"/>
              <a:gd name="adj4" fmla="val -20826"/>
              <a:gd name="adj5" fmla="val 343766"/>
              <a:gd name="adj6" fmla="val -2668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2 (Accent Bar) 5"/>
          <p:cNvSpPr/>
          <p:nvPr/>
        </p:nvSpPr>
        <p:spPr>
          <a:xfrm rot="16200000">
            <a:off x="28577" y="3838578"/>
            <a:ext cx="2895603" cy="171450"/>
          </a:xfrm>
          <a:prstGeom prst="accentCallout2">
            <a:avLst>
              <a:gd name="adj1" fmla="val 23402"/>
              <a:gd name="adj2" fmla="val -2487"/>
              <a:gd name="adj3" fmla="val 7765"/>
              <a:gd name="adj4" fmla="val -13589"/>
              <a:gd name="adj5" fmla="val 110429"/>
              <a:gd name="adj6" fmla="val -1451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62104" y="5625584"/>
            <a:ext cx="106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everyone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90679" y="5968484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group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0679" y="635900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 rot="16200000">
            <a:off x="820221" y="1399103"/>
            <a:ext cx="426482" cy="1457326"/>
          </a:xfrm>
          <a:prstGeom prst="rightBrace">
            <a:avLst>
              <a:gd name="adj1" fmla="val 0"/>
              <a:gd name="adj2" fmla="val 9791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1"/>
          </p:cNvCxnSpPr>
          <p:nvPr/>
        </p:nvCxnSpPr>
        <p:spPr>
          <a:xfrm flipV="1">
            <a:off x="1731681" y="1762125"/>
            <a:ext cx="3287994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10154" y="1558409"/>
            <a:ext cx="131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16" name="Line Callout 2 (Accent Bar) 15"/>
          <p:cNvSpPr/>
          <p:nvPr/>
        </p:nvSpPr>
        <p:spPr>
          <a:xfrm rot="16200000">
            <a:off x="6084029" y="2746590"/>
            <a:ext cx="2895603" cy="2405194"/>
          </a:xfrm>
          <a:prstGeom prst="accentCallout2">
            <a:avLst>
              <a:gd name="adj1" fmla="val 23402"/>
              <a:gd name="adj2" fmla="val -2487"/>
              <a:gd name="adj3" fmla="val 7765"/>
              <a:gd name="adj4" fmla="val -13589"/>
              <a:gd name="adj5" fmla="val 1524"/>
              <a:gd name="adj6" fmla="val -1747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1109" y="5899190"/>
            <a:ext cx="279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symlink</a:t>
            </a:r>
            <a:r>
              <a:rPr lang="en-US" dirty="0" smtClean="0"/>
              <a:t> (more on this soon)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Excellent Book</a:t>
            </a:r>
            <a:endParaRPr lang="en-US" dirty="0"/>
          </a:p>
        </p:txBody>
      </p:sp>
      <p:pic>
        <p:nvPicPr>
          <p:cNvPr id="3078" name="Picture 6" descr="Practical Computing for Biologis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51" y="2140299"/>
            <a:ext cx="3307570" cy="401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08324" y="2140299"/>
            <a:ext cx="49437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Reformatting </a:t>
            </a:r>
            <a:r>
              <a:rPr lang="en-US" sz="2400" dirty="0"/>
              <a:t>data with </a:t>
            </a:r>
            <a:r>
              <a:rPr lang="en-US" sz="2400" dirty="0" smtClean="0"/>
              <a:t>regex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Unix command </a:t>
            </a:r>
            <a:r>
              <a:rPr lang="en-US" sz="2400" dirty="0" smtClean="0"/>
              <a:t>line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Combining </a:t>
            </a:r>
            <a:r>
              <a:rPr lang="en-US" sz="2400" dirty="0"/>
              <a:t>and automating </a:t>
            </a:r>
            <a:r>
              <a:rPr lang="en-US" sz="2400" dirty="0" smtClean="0"/>
              <a:t>analyses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Python </a:t>
            </a:r>
            <a:r>
              <a:rPr lang="en-US" sz="2400" dirty="0"/>
              <a:t>programming and </a:t>
            </a:r>
            <a:r>
              <a:rPr lang="en-US" sz="2400" dirty="0" smtClean="0"/>
              <a:t>debugging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Creating </a:t>
            </a:r>
            <a:r>
              <a:rPr lang="en-US" sz="2400" dirty="0"/>
              <a:t>and editing </a:t>
            </a:r>
            <a:r>
              <a:rPr lang="en-US" sz="2400" dirty="0" smtClean="0"/>
              <a:t>graphics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Databases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Performing </a:t>
            </a:r>
            <a:r>
              <a:rPr lang="en-US" sz="2400" dirty="0"/>
              <a:t>analyses </a:t>
            </a:r>
            <a:r>
              <a:rPr lang="en-US" sz="2400" dirty="0" smtClean="0"/>
              <a:t>remotely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622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hmod</a:t>
            </a:r>
            <a:r>
              <a:rPr lang="en-US" dirty="0" smtClean="0"/>
              <a:t>: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U</a:t>
            </a:r>
            <a:r>
              <a:rPr lang="en-US" dirty="0" smtClean="0"/>
              <a:t>ser, </a:t>
            </a:r>
            <a:r>
              <a:rPr lang="en-US" u="sng" dirty="0" smtClean="0"/>
              <a:t>G</a:t>
            </a:r>
            <a:r>
              <a:rPr lang="en-US" dirty="0" smtClean="0"/>
              <a:t>roup, </a:t>
            </a:r>
            <a:r>
              <a:rPr lang="en-US" u="sng" dirty="0" smtClean="0"/>
              <a:t>O</a:t>
            </a:r>
            <a:r>
              <a:rPr lang="en-US" dirty="0" smtClean="0"/>
              <a:t>thers</a:t>
            </a:r>
          </a:p>
          <a:p>
            <a:pPr marL="0" indent="0">
              <a:buNone/>
            </a:pPr>
            <a:r>
              <a:rPr lang="en-US" dirty="0" smtClean="0"/>
              <a:t>Can use ‘octal’ but it’s </a:t>
            </a:r>
            <a:r>
              <a:rPr lang="en-US" dirty="0" smtClean="0"/>
              <a:t>unintuitive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777? 755? 765? 000?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#give me read and write access, everyone else only read access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/>
              <a:t>chmod</a:t>
            </a:r>
            <a:r>
              <a:rPr lang="en-US" dirty="0"/>
              <a:t> u=</a:t>
            </a:r>
            <a:r>
              <a:rPr lang="en-US" dirty="0" err="1"/>
              <a:t>rw,go</a:t>
            </a:r>
            <a:r>
              <a:rPr lang="en-US" dirty="0"/>
              <a:t>=r </a:t>
            </a:r>
            <a:r>
              <a:rPr lang="en-US" dirty="0" smtClean="0"/>
              <a:t>file.txt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30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smtClean="0"/>
              <a:t>What kind of file is this?</a:t>
            </a:r>
          </a:p>
          <a:p>
            <a:pPr marL="0" indent="0">
              <a:buNone/>
            </a:pPr>
            <a:r>
              <a:rPr lang="en-US" dirty="0"/>
              <a:t>[be59@login-0-0 ~]$ </a:t>
            </a:r>
            <a:r>
              <a:rPr lang="en-US" dirty="0" smtClean="0"/>
              <a:t>file bin</a:t>
            </a:r>
          </a:p>
          <a:p>
            <a:pPr marL="0" indent="0">
              <a:buNone/>
            </a:pPr>
            <a:r>
              <a:rPr lang="en-US" dirty="0"/>
              <a:t>bin: </a:t>
            </a:r>
            <a:r>
              <a:rPr lang="en-US" dirty="0" smtClean="0"/>
              <a:t>directory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[be59@login-0-1 ~]$ file de225</a:t>
            </a:r>
          </a:p>
          <a:p>
            <a:pPr marL="0" indent="0">
              <a:buNone/>
            </a:pPr>
            <a:r>
              <a:rPr lang="en-US" dirty="0"/>
              <a:t>de225: symbolic link to `/</a:t>
            </a:r>
            <a:r>
              <a:rPr lang="en-US" dirty="0" smtClean="0"/>
              <a:t>home/de225’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[be59@login-0-1 ~]$ file bin/varfilter.py</a:t>
            </a:r>
          </a:p>
          <a:p>
            <a:pPr marL="0" indent="0">
              <a:buNone/>
            </a:pPr>
            <a:r>
              <a:rPr lang="en-US" dirty="0"/>
              <a:t>bin/varfilter.py: a /software/bin/python script text executable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18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91525" cy="319405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[be59@login-0-0 ~]$ cd bin</a:t>
            </a:r>
          </a:p>
          <a:p>
            <a:pPr marL="0" indent="0">
              <a:buNone/>
            </a:pPr>
            <a:r>
              <a:rPr lang="de-DE" dirty="0"/>
              <a:t>[be59@login-0-0 bin</a:t>
            </a:r>
            <a:r>
              <a:rPr lang="de-DE" dirty="0" smtClean="0"/>
              <a:t>]$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Or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[be59@login-0-0 bin]$ cd /home/be59/scratch/</a:t>
            </a:r>
          </a:p>
          <a:p>
            <a:pPr marL="0" indent="0">
              <a:buNone/>
            </a:pPr>
            <a:r>
              <a:rPr lang="en-US" dirty="0"/>
              <a:t>[be59@login-0-0 scratch]$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79231" y="2348984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 separator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22106" y="4733409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 rot="5400000">
            <a:off x="6784604" y="2692771"/>
            <a:ext cx="426482" cy="3461040"/>
          </a:xfrm>
          <a:prstGeom prst="rightBrace">
            <a:avLst>
              <a:gd name="adj1" fmla="val 0"/>
              <a:gd name="adj2" fmla="val 3451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/>
          <p:nvPr/>
        </p:nvCxnSpPr>
        <p:spPr>
          <a:xfrm rot="16200000" flipH="1">
            <a:off x="7699848" y="3015777"/>
            <a:ext cx="1329671" cy="72736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2"/>
          </p:cNvCxnSpPr>
          <p:nvPr/>
        </p:nvCxnSpPr>
        <p:spPr>
          <a:xfrm rot="5400000">
            <a:off x="6961125" y="3005716"/>
            <a:ext cx="1325979" cy="75117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1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Path shortcuts:</a:t>
            </a:r>
            <a:br>
              <a:rPr lang="en-US" dirty="0" smtClean="0"/>
            </a:br>
            <a:r>
              <a:rPr lang="en-US" dirty="0"/>
              <a:t>there’s no place like ~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 or ./ #this directory</a:t>
            </a:r>
          </a:p>
          <a:p>
            <a:pPr marL="0" indent="0">
              <a:buNone/>
            </a:pPr>
            <a:r>
              <a:rPr lang="en-US" dirty="0" smtClean="0"/>
              <a:t>.. or ../ #the directory “above”</a:t>
            </a:r>
          </a:p>
          <a:p>
            <a:pPr marL="0" indent="0">
              <a:buNone/>
            </a:pPr>
            <a:r>
              <a:rPr lang="en-US" dirty="0" smtClean="0"/>
              <a:t>~ #your home</a:t>
            </a:r>
          </a:p>
          <a:p>
            <a:pPr marL="0" indent="0">
              <a:buNone/>
            </a:pPr>
            <a:r>
              <a:rPr lang="en-US" dirty="0" smtClean="0"/>
              <a:t>~be59 #home directory for user be59</a:t>
            </a:r>
          </a:p>
          <a:p>
            <a:pPr marL="0" indent="0">
              <a:buNone/>
            </a:pPr>
            <a:r>
              <a:rPr lang="en-US" dirty="0" smtClean="0"/>
              <a:t>cd ~ #go home</a:t>
            </a:r>
          </a:p>
          <a:p>
            <a:pPr marL="0" indent="0">
              <a:buNone/>
            </a:pPr>
            <a:r>
              <a:rPr lang="en-US" dirty="0" smtClean="0"/>
              <a:t>cd #also takes you home</a:t>
            </a:r>
          </a:p>
          <a:p>
            <a:pPr marL="0" indent="0">
              <a:buNone/>
            </a:pPr>
            <a:r>
              <a:rPr lang="en-US" dirty="0" smtClean="0"/>
              <a:t>cd - #go to the last directory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6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&amp; Copying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48485"/>
            <a:ext cx="7675350" cy="4351338"/>
          </a:xfrm>
        </p:spPr>
        <p:txBody>
          <a:bodyPr/>
          <a:lstStyle/>
          <a:p>
            <a:r>
              <a:rPr lang="en-US" dirty="0" smtClean="0"/>
              <a:t>Copy a file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cp</a:t>
            </a:r>
            <a:r>
              <a:rPr lang="en-US" dirty="0" smtClean="0"/>
              <a:t> </a:t>
            </a:r>
            <a:r>
              <a:rPr lang="en-US" dirty="0"/>
              <a:t>file.txt </a:t>
            </a:r>
            <a:r>
              <a:rPr lang="en-US" dirty="0" smtClean="0"/>
              <a:t>new_file.txt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Moving and renaming is the same thing!</a:t>
            </a:r>
          </a:p>
          <a:p>
            <a:pPr marL="0" indent="0">
              <a:buNone/>
            </a:pPr>
            <a:r>
              <a:rPr lang="en-US" dirty="0" smtClean="0"/>
              <a:t>$ mv new_file.txt </a:t>
            </a:r>
            <a:r>
              <a:rPr lang="en-US" dirty="0" err="1" smtClean="0"/>
              <a:t>another_new_file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Making a directory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my_new_dir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64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Shortcuts to files</a:t>
            </a:r>
          </a:p>
          <a:p>
            <a:pPr marL="0" indent="0">
              <a:buNone/>
            </a:pPr>
            <a:r>
              <a:rPr lang="en-US" dirty="0" smtClean="0"/>
              <a:t>Great alternative to copying large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ln</a:t>
            </a:r>
            <a:r>
              <a:rPr lang="en-US" dirty="0" smtClean="0"/>
              <a:t> –s /path/to/big.txt free_copy.txt</a:t>
            </a:r>
          </a:p>
        </p:txBody>
      </p:sp>
    </p:spTree>
    <p:extLst>
      <p:ext uri="{BB962C8B-B14F-4D97-AF65-F5344CB8AC3E}">
        <p14:creationId xmlns:p14="http://schemas.microsoft.com/office/powerpoint/2010/main" val="3911779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Files: cat, head and 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#spit out the WHOLE file</a:t>
            </a:r>
          </a:p>
          <a:p>
            <a:pPr marL="0" indent="0">
              <a:buNone/>
            </a:pPr>
            <a:r>
              <a:rPr lang="en-US" dirty="0" smtClean="0"/>
              <a:t>$ cat </a:t>
            </a:r>
            <a:r>
              <a:rPr lang="en-US" dirty="0"/>
              <a:t>file.txt </a:t>
            </a:r>
          </a:p>
          <a:p>
            <a:pPr marL="0" indent="0">
              <a:buNone/>
            </a:pPr>
            <a:r>
              <a:rPr lang="en-US" dirty="0"/>
              <a:t>this is a file!</a:t>
            </a:r>
          </a:p>
          <a:p>
            <a:pPr marL="0" indent="0">
              <a:buNone/>
            </a:pPr>
            <a:r>
              <a:rPr lang="en-US" dirty="0"/>
              <a:t>it contains two lines of text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cat </a:t>
            </a:r>
            <a:r>
              <a:rPr lang="en-US" dirty="0"/>
              <a:t>file2.txt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another 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83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Files: cat, head and 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#spit out the first 10 lines of file</a:t>
            </a:r>
          </a:p>
          <a:p>
            <a:pPr marL="0" indent="0">
              <a:buNone/>
            </a:pPr>
            <a:r>
              <a:rPr lang="en-US" dirty="0" smtClean="0"/>
              <a:t>$ head </a:t>
            </a:r>
            <a:r>
              <a:rPr lang="en-US" dirty="0"/>
              <a:t>file.txt </a:t>
            </a:r>
          </a:p>
          <a:p>
            <a:pPr marL="0" indent="0">
              <a:buNone/>
            </a:pPr>
            <a:r>
              <a:rPr lang="en-US" dirty="0"/>
              <a:t>this is a file!</a:t>
            </a:r>
          </a:p>
          <a:p>
            <a:pPr marL="0" indent="0">
              <a:buNone/>
            </a:pPr>
            <a:r>
              <a:rPr lang="en-US" dirty="0"/>
              <a:t>it contains two lines of text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#try this!</a:t>
            </a:r>
          </a:p>
          <a:p>
            <a:pPr marL="0" indent="0">
              <a:buNone/>
            </a:pPr>
            <a:r>
              <a:rPr lang="en-US" dirty="0" smtClean="0"/>
              <a:t>$ head sample_2.fastq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#first N lines</a:t>
            </a:r>
          </a:p>
          <a:p>
            <a:pPr marL="0" indent="0">
              <a:buNone/>
            </a:pPr>
            <a:r>
              <a:rPr lang="en-US" dirty="0" smtClean="0"/>
              <a:t>$ head –n 100 sample4.fastq</a:t>
            </a:r>
          </a:p>
        </p:txBody>
      </p:sp>
    </p:spTree>
    <p:extLst>
      <p:ext uri="{BB962C8B-B14F-4D97-AF65-F5344CB8AC3E}">
        <p14:creationId xmlns:p14="http://schemas.microsoft.com/office/powerpoint/2010/main" val="260855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Files: cat, head and 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#spit out the last 10 lines</a:t>
            </a:r>
          </a:p>
          <a:p>
            <a:pPr marL="0" indent="0">
              <a:buNone/>
            </a:pPr>
            <a:r>
              <a:rPr lang="en-US" dirty="0"/>
              <a:t>#try this!</a:t>
            </a:r>
          </a:p>
          <a:p>
            <a:pPr marL="0" indent="0">
              <a:buNone/>
            </a:pPr>
            <a:r>
              <a:rPr lang="en-US" dirty="0" smtClean="0"/>
              <a:t>tail sample_2.fastq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#last N </a:t>
            </a:r>
            <a:r>
              <a:rPr lang="en-US" dirty="0"/>
              <a:t>lines</a:t>
            </a:r>
          </a:p>
          <a:p>
            <a:pPr marL="0" indent="0">
              <a:buNone/>
            </a:pPr>
            <a:r>
              <a:rPr lang="en-US" dirty="0" smtClean="0"/>
              <a:t>tail –n 50 sample_2.fastq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is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#interactive file viewing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less </a:t>
            </a:r>
            <a:r>
              <a:rPr lang="en-US" dirty="0" smtClean="0"/>
              <a:t>file.txt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arrow keys to navigate</a:t>
            </a:r>
          </a:p>
          <a:p>
            <a:pPr marL="0" indent="0">
              <a:buNone/>
            </a:pPr>
            <a:r>
              <a:rPr lang="en-US" dirty="0" smtClean="0"/>
              <a:t>-S to stop wrapping long lines</a:t>
            </a:r>
          </a:p>
          <a:p>
            <a:pPr marL="0" indent="0">
              <a:buNone/>
            </a:pPr>
            <a:r>
              <a:rPr lang="en-US" dirty="0" smtClean="0"/>
              <a:t>g and G to go to the start/end of file</a:t>
            </a:r>
          </a:p>
          <a:p>
            <a:pPr marL="0" indent="0">
              <a:buNone/>
            </a:pPr>
            <a:r>
              <a:rPr lang="en-US" dirty="0" smtClean="0"/>
              <a:t>% or p 50 to go to the middle of the file</a:t>
            </a:r>
          </a:p>
          <a:p>
            <a:pPr marL="0" indent="0">
              <a:buNone/>
            </a:pPr>
            <a:r>
              <a:rPr lang="en-US" dirty="0" smtClean="0"/>
              <a:t>-R to display escape characters as raw</a:t>
            </a:r>
          </a:p>
          <a:p>
            <a:pPr marL="0" indent="0">
              <a:buNone/>
            </a:pPr>
            <a:r>
              <a:rPr lang="en-US" dirty="0" smtClean="0"/>
              <a:t>q to quit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Most-everything we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can find:</a:t>
            </a:r>
          </a:p>
          <a:p>
            <a:pPr marL="0" indent="0">
              <a:buNone/>
            </a:pPr>
            <a:r>
              <a:rPr lang="en-US" dirty="0"/>
              <a:t>https://github.com/brevans/MPS_Workshop</a:t>
            </a:r>
          </a:p>
        </p:txBody>
      </p:sp>
    </p:spTree>
    <p:extLst>
      <p:ext uri="{BB962C8B-B14F-4D97-AF65-F5344CB8AC3E}">
        <p14:creationId xmlns:p14="http://schemas.microsoft.com/office/powerpoint/2010/main" val="3340446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Files! Wild*ds!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822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cat file.txt file2.txt </a:t>
            </a:r>
          </a:p>
          <a:p>
            <a:pPr marL="0" indent="0">
              <a:buNone/>
            </a:pPr>
            <a:r>
              <a:rPr lang="en-US" dirty="0"/>
              <a:t>this is a file!</a:t>
            </a:r>
          </a:p>
          <a:p>
            <a:pPr marL="0" indent="0">
              <a:buNone/>
            </a:pPr>
            <a:r>
              <a:rPr lang="en-US" dirty="0"/>
              <a:t>it contains two lines of text.</a:t>
            </a:r>
          </a:p>
          <a:p>
            <a:pPr marL="0" indent="0">
              <a:buNone/>
            </a:pPr>
            <a:r>
              <a:rPr lang="en-US" dirty="0"/>
              <a:t>this is another 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cat file*</a:t>
            </a:r>
          </a:p>
          <a:p>
            <a:pPr marL="0" indent="0">
              <a:buNone/>
            </a:pPr>
            <a:r>
              <a:rPr lang="en-US" dirty="0"/>
              <a:t>this is another file.</a:t>
            </a:r>
          </a:p>
          <a:p>
            <a:pPr marL="0" indent="0">
              <a:buNone/>
            </a:pPr>
            <a:r>
              <a:rPr lang="en-US" dirty="0"/>
              <a:t>this is a file!</a:t>
            </a:r>
          </a:p>
          <a:p>
            <a:pPr marL="0" indent="0">
              <a:buNone/>
            </a:pPr>
            <a:r>
              <a:rPr lang="en-US" dirty="0"/>
              <a:t>it contains two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34653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15300" cy="1325563"/>
          </a:xfrm>
        </p:spPr>
        <p:txBody>
          <a:bodyPr/>
          <a:lstStyle/>
          <a:p>
            <a:r>
              <a:rPr lang="en-US" dirty="0" smtClean="0"/>
              <a:t>Wildcards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171699"/>
            <a:ext cx="7675350" cy="40052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/>
              <a:t>ls</a:t>
            </a:r>
            <a:r>
              <a:rPr lang="en-US" dirty="0"/>
              <a:t> *.</a:t>
            </a:r>
            <a:r>
              <a:rPr lang="en-US" dirty="0" err="1"/>
              <a:t>fa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seq1.fa  seq2.fa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cat *.</a:t>
            </a:r>
            <a:r>
              <a:rPr lang="en-US" dirty="0" err="1"/>
              <a:t>fa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&gt;seq1</a:t>
            </a:r>
          </a:p>
          <a:p>
            <a:pPr marL="0" indent="0">
              <a:buNone/>
            </a:pPr>
            <a:r>
              <a:rPr lang="en-US" dirty="0"/>
              <a:t>CGATCGATGCATCGTAGCTAGCTAGCTAGCTGA</a:t>
            </a:r>
          </a:p>
          <a:p>
            <a:pPr marL="0" indent="0">
              <a:buNone/>
            </a:pPr>
            <a:r>
              <a:rPr lang="en-US" dirty="0"/>
              <a:t>&gt;seq2</a:t>
            </a:r>
          </a:p>
          <a:p>
            <a:pPr marL="0" indent="0">
              <a:buNone/>
            </a:pPr>
            <a:r>
              <a:rPr lang="en-US" dirty="0"/>
              <a:t>GTCGACTGCAGTCAGTCAGTCTAGCTAGCAGCTCA</a:t>
            </a:r>
          </a:p>
        </p:txBody>
      </p:sp>
    </p:spTree>
    <p:extLst>
      <p:ext uri="{BB962C8B-B14F-4D97-AF65-F5344CB8AC3E}">
        <p14:creationId xmlns:p14="http://schemas.microsoft.com/office/powerpoint/2010/main" val="150378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caveat actor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690690"/>
            <a:ext cx="7923000" cy="49006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 smtClean="0"/>
              <a:t>“… </a:t>
            </a:r>
            <a:r>
              <a:rPr lang="en-US" b="1" i="1" dirty="0" smtClean="0"/>
              <a:t>the </a:t>
            </a:r>
            <a:r>
              <a:rPr lang="en-US" b="1" i="1" dirty="0"/>
              <a:t>possession of great power necessarily implies great responsibility</a:t>
            </a:r>
            <a:r>
              <a:rPr lang="en-US" i="1" dirty="0" smtClean="0"/>
              <a:t>.”</a:t>
            </a:r>
          </a:p>
          <a:p>
            <a:pPr marL="0" indent="0">
              <a:buNone/>
            </a:pPr>
            <a:r>
              <a:rPr lang="en-US" dirty="0" smtClean="0"/>
              <a:t> ~</a:t>
            </a:r>
            <a:r>
              <a:rPr lang="en-US" dirty="0"/>
              <a:t>Thomas C. </a:t>
            </a:r>
            <a:r>
              <a:rPr lang="en-US" dirty="0" err="1"/>
              <a:t>Hansard</a:t>
            </a:r>
            <a:r>
              <a:rPr lang="en-US" dirty="0"/>
              <a:t>, </a:t>
            </a:r>
            <a:r>
              <a:rPr lang="en-US" dirty="0" smtClean="0"/>
              <a:t>(</a:t>
            </a:r>
            <a:r>
              <a:rPr lang="en-US" dirty="0"/>
              <a:t>1817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Computers will do </a:t>
            </a:r>
            <a:r>
              <a:rPr lang="en-US" b="1" dirty="0" smtClean="0">
                <a:latin typeface="Source Code Pro Black" panose="020B0809030403020204" pitchFamily="49" charset="0"/>
              </a:rPr>
              <a:t>exactly</a:t>
            </a:r>
            <a:r>
              <a:rPr lang="en-US" dirty="0" smtClean="0"/>
              <a:t> what you ask them to!!!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 smtClean="0"/>
              <a:t> ./*</a:t>
            </a:r>
          </a:p>
          <a:p>
            <a:pPr marL="0" indent="0">
              <a:buNone/>
            </a:pP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</a:t>
            </a:r>
            <a:r>
              <a:rPr lang="en-US" dirty="0" smtClean="0"/>
              <a:t>./ *</a:t>
            </a:r>
          </a:p>
          <a:p>
            <a:pPr marL="0" indent="0">
              <a:buNone/>
            </a:pP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</a:t>
            </a:r>
            <a:r>
              <a:rPr lang="en-US" dirty="0" smtClean="0"/>
              <a:t>/*</a:t>
            </a:r>
          </a:p>
          <a:p>
            <a:pPr marL="0" indent="0">
              <a:buNone/>
            </a:pP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</a:t>
            </a:r>
            <a:r>
              <a:rPr lang="en-US" dirty="0" smtClean="0"/>
              <a:t>*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http://upload.wikimedia.org/wikipedia/en/2/2c/Loggins_-_Danger_Zone_single_co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487" y="3759105"/>
            <a:ext cx="3052548" cy="297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40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the executable?</a:t>
            </a:r>
          </a:p>
          <a:p>
            <a:pPr marL="0" indent="0">
              <a:buNone/>
            </a:pPr>
            <a:r>
              <a:rPr lang="en-US" dirty="0"/>
              <a:t>which </a:t>
            </a:r>
            <a:r>
              <a:rPr lang="en-US" dirty="0" err="1" smtClean="0"/>
              <a:t>grep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/bin/</a:t>
            </a:r>
            <a:r>
              <a:rPr lang="en-US" dirty="0" err="1"/>
              <a:t>grep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locate (fast &amp; easy), find (slow &amp; hard)</a:t>
            </a:r>
          </a:p>
          <a:p>
            <a:pPr marL="0" indent="0">
              <a:buNone/>
            </a:pPr>
            <a:r>
              <a:rPr lang="en-US" dirty="0" smtClean="0"/>
              <a:t>locate </a:t>
            </a:r>
            <a:r>
              <a:rPr lang="en-US" dirty="0" err="1" smtClean="0"/>
              <a:t>grep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 ~be59/</a:t>
            </a:r>
            <a:r>
              <a:rPr lang="en-US" dirty="0" err="1"/>
              <a:t>MPS_workshop</a:t>
            </a:r>
            <a:r>
              <a:rPr lang="en-US" dirty="0"/>
              <a:t> -name \*.</a:t>
            </a:r>
            <a:r>
              <a:rPr lang="en-US" dirty="0" err="1"/>
              <a:t>fa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6384" y="6176963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what’s this?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H="1" flipV="1">
            <a:off x="6512243" y="5671859"/>
            <a:ext cx="29529" cy="505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31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Escape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often the “\” character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means ignore what meaning the next character usually has in this context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\t, \n, \*, \., \</a:t>
            </a:r>
          </a:p>
          <a:p>
            <a:pPr marL="0" indent="0">
              <a:buNone/>
            </a:pPr>
            <a:r>
              <a:rPr lang="en-US" dirty="0" smtClean="0"/>
              <a:t>\</a:t>
            </a:r>
          </a:p>
          <a:p>
            <a:pPr marL="0" indent="0">
              <a:buNone/>
            </a:pPr>
            <a:r>
              <a:rPr lang="en-US" dirty="0" smtClean="0"/>
              <a:t>\</a:t>
            </a:r>
          </a:p>
          <a:p>
            <a:pPr marL="0" indent="0">
              <a:buNone/>
            </a:pPr>
            <a:r>
              <a:rPr lang="en-US" smtClean="0"/>
              <a:t>\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42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Editing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545079"/>
            <a:ext cx="7675350" cy="3631883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iLE88Dj</a:t>
            </a:r>
            <a:r>
              <a:rPr lang="en-US" dirty="0"/>
              <a:t>.  :jD88888Dj: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.LGitE888D.f8GjjjL8888E;        .d8888b.  888b    888 888     888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 err="1"/>
              <a:t>iE</a:t>
            </a:r>
            <a:r>
              <a:rPr lang="en-US" dirty="0"/>
              <a:t>   :8888Et.     .G8888.      d88P  Y88b 8888b   888 888     888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;</a:t>
            </a:r>
            <a:r>
              <a:rPr lang="en-US" dirty="0" err="1"/>
              <a:t>i</a:t>
            </a:r>
            <a:r>
              <a:rPr lang="en-US" dirty="0"/>
              <a:t>    E888,        ,8888,      888    888 88888b  888 888     888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D888,        :8888:      888        888Y88b 888 888     888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D888,        :8888:      888  88888 888 Y88b888 888     888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D888,        :8888:      888    888 888  Y88888 888     888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D888,        :8888:      Y88b  d88P 888   Y8888 Y88b. .d88P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888W,        :8888:       "Y8888P88 888    Y888  "Y88888P"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W88W,        :8888: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W88W:        :8888:      88888b.   8888b.  88888b.   .d88b.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DGGD:        :8888:      888 "88b     "88b 888 "88b d88""88b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:8888:      888  888 .d888888 888  888 888  888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:W888:      888  888 888  888 888  888 Y88..88P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:8888:      888  888 "Y888888 888  888  "Y88P"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E888i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tW88D             Text </a:t>
            </a:r>
            <a:r>
              <a:rPr lang="en-US" dirty="0" smtClean="0"/>
              <a:t>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43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&amp; Easy!!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90689"/>
            <a:ext cx="68580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03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Line Endings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215539"/>
            <a:ext cx="7886700" cy="2378990"/>
          </a:xfrm>
        </p:spPr>
        <p:txBody>
          <a:bodyPr/>
          <a:lstStyle/>
          <a:p>
            <a:r>
              <a:rPr lang="en-US" dirty="0" smtClean="0"/>
              <a:t>Different in *</a:t>
            </a:r>
            <a:r>
              <a:rPr lang="en-US" dirty="0" err="1" smtClean="0"/>
              <a:t>nux</a:t>
            </a:r>
            <a:r>
              <a:rPr lang="en-US" dirty="0" smtClean="0"/>
              <a:t>, older OSX and windows</a:t>
            </a:r>
          </a:p>
          <a:p>
            <a:r>
              <a:rPr lang="en-US" dirty="0"/>
              <a:t>C</a:t>
            </a:r>
            <a:r>
              <a:rPr lang="en-US" dirty="0" smtClean="0"/>
              <a:t>an break things in strange ways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dos2unix win_file.txt lin_file.txt</a:t>
            </a:r>
            <a:endParaRPr lang="en-US" dirty="0"/>
          </a:p>
        </p:txBody>
      </p:sp>
      <p:pic>
        <p:nvPicPr>
          <p:cNvPr id="2050" name="Picture 2" descr="Third W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7" y="1690689"/>
            <a:ext cx="572452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16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g/re/p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623839" cy="4351338"/>
          </a:xfrm>
        </p:spPr>
        <p:txBody>
          <a:bodyPr/>
          <a:lstStyle/>
          <a:p>
            <a:r>
              <a:rPr lang="en-US" dirty="0" smtClean="0"/>
              <a:t>Where is the pattern?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Where is the exact motif </a:t>
            </a:r>
            <a:r>
              <a:rPr lang="nn-NO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GGGGCAGG in a fastq</a:t>
            </a:r>
            <a:endParaRPr lang="en-US" dirty="0" smtClean="0"/>
          </a:p>
          <a:p>
            <a:pPr marL="0" lvl="0" indent="0">
              <a:buNone/>
            </a:pPr>
            <a:r>
              <a:rPr lang="nn-NO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$ grep "</a:t>
            </a:r>
            <a:r>
              <a:rPr lang="nn-NO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GGGGCAGG" sample_2.fastq</a:t>
            </a:r>
            <a:endParaRPr lang="en-US" sz="2000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13000"/>
                      <a:lumOff val="87000"/>
                    </a:prstClr>
                  </a:gs>
                  <a:gs pos="100000">
                    <a:srgbClr val="8ED5C1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lvl="0" indent="0">
              <a:buNone/>
            </a:pPr>
            <a:r>
              <a:rPr lang="nn-NO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$ grep </a:t>
            </a:r>
            <a:r>
              <a:rPr lang="nn-NO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--color </a:t>
            </a:r>
            <a:r>
              <a:rPr lang="nn-NO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"</a:t>
            </a:r>
            <a:r>
              <a:rPr lang="nn-NO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GGGGCAGG" sample_2.fastq</a:t>
            </a:r>
            <a:endParaRPr lang="en-US" sz="2000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13000"/>
                      <a:lumOff val="87000"/>
                    </a:prstClr>
                  </a:gs>
                  <a:gs pos="100000">
                    <a:srgbClr val="8ED5C1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lvl="0" indent="0">
              <a:buNone/>
            </a:pPr>
            <a:r>
              <a:rPr lang="nn-NO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$ grep </a:t>
            </a:r>
            <a:r>
              <a:rPr lang="nn-NO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--color </a:t>
            </a:r>
            <a:r>
              <a:rPr lang="nn-NO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-</a:t>
            </a:r>
            <a:r>
              <a:rPr lang="nn-NO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nr "GGGGCAGG" sample_2.fastq</a:t>
            </a:r>
            <a:endParaRPr lang="en-US" sz="2000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13000"/>
                      <a:lumOff val="87000"/>
                    </a:prstClr>
                  </a:gs>
                  <a:gs pos="100000">
                    <a:srgbClr val="8ED5C1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lvl="0" indent="0">
              <a:buNone/>
            </a:pPr>
            <a:r>
              <a:rPr lang="nn-NO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$ grep </a:t>
            </a:r>
            <a:r>
              <a:rPr lang="nn-NO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13000"/>
                        <a:lumOff val="87000"/>
                      </a:prstClr>
                    </a:gs>
                    <a:gs pos="100000">
                      <a:srgbClr val="8ED5C1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--color -m 2 -C 2 -nr "GGGGCAGG" sample_2.fastq</a:t>
            </a:r>
            <a:endParaRPr lang="en-US" sz="2000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13000"/>
                      <a:lumOff val="87000"/>
                    </a:prstClr>
                  </a:gs>
                  <a:gs pos="100000">
                    <a:srgbClr val="8ED5C1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When would this not work how you’d expect?</a:t>
            </a:r>
          </a:p>
          <a:p>
            <a:r>
              <a:rPr lang="en-US" dirty="0" smtClean="0"/>
              <a:t>Hint: line-wrapped sequence?</a:t>
            </a:r>
          </a:p>
        </p:txBody>
      </p:sp>
    </p:spTree>
    <p:extLst>
      <p:ext uri="{BB962C8B-B14F-4D97-AF65-F5344CB8AC3E}">
        <p14:creationId xmlns:p14="http://schemas.microsoft.com/office/powerpoint/2010/main" val="6460181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Manipulating field-separated data</a:t>
            </a:r>
          </a:p>
          <a:p>
            <a:r>
              <a:rPr lang="en-US" dirty="0" smtClean="0"/>
              <a:t>More advanced </a:t>
            </a:r>
            <a:r>
              <a:rPr lang="en-US" dirty="0"/>
              <a:t>features superseded </a:t>
            </a:r>
            <a:r>
              <a:rPr lang="en-US" dirty="0" smtClean="0"/>
              <a:t>by modern languages like </a:t>
            </a:r>
            <a:r>
              <a:rPr lang="en-US" dirty="0" err="1" smtClean="0"/>
              <a:t>perl</a:t>
            </a:r>
            <a:r>
              <a:rPr lang="en-US" dirty="0" smtClean="0"/>
              <a:t>/python</a:t>
            </a:r>
          </a:p>
          <a:p>
            <a:r>
              <a:rPr lang="en-US" dirty="0" smtClean="0"/>
              <a:t>Gives you symbols for each column</a:t>
            </a:r>
          </a:p>
          <a:p>
            <a:pPr lvl="1"/>
            <a:r>
              <a:rPr lang="en-US" dirty="0" smtClean="0"/>
              <a:t>$number 0-&gt; original line</a:t>
            </a:r>
          </a:p>
          <a:p>
            <a:pPr lvl="1"/>
            <a:r>
              <a:rPr lang="en-US" dirty="0" smtClean="0"/>
              <a:t>$1 -&gt; first column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#same as cat: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awk</a:t>
            </a:r>
            <a:r>
              <a:rPr lang="en-US" dirty="0"/>
              <a:t> '{print}' </a:t>
            </a:r>
            <a:r>
              <a:rPr lang="en-US" dirty="0" smtClean="0"/>
              <a:t>Chip2comb_001b.sam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319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4"/>
            <a:ext cx="7675350" cy="4708525"/>
          </a:xfrm>
        </p:spPr>
        <p:txBody>
          <a:bodyPr>
            <a:normAutofit/>
          </a:bodyPr>
          <a:lstStyle/>
          <a:p>
            <a:r>
              <a:rPr lang="en-US" dirty="0" smtClean="0"/>
              <a:t>Intro</a:t>
            </a:r>
          </a:p>
          <a:p>
            <a:r>
              <a:rPr lang="en-US" dirty="0" smtClean="0"/>
              <a:t>Underlying concepts</a:t>
            </a:r>
          </a:p>
          <a:p>
            <a:r>
              <a:rPr lang="en-US" dirty="0" smtClean="0"/>
              <a:t>Where’s the mouse?</a:t>
            </a:r>
          </a:p>
          <a:p>
            <a:r>
              <a:rPr lang="en-US" dirty="0" smtClean="0"/>
              <a:t>Looking around</a:t>
            </a:r>
          </a:p>
          <a:p>
            <a:pPr lvl="1"/>
            <a:r>
              <a:rPr lang="en-US" dirty="0" smtClean="0"/>
              <a:t>Permissions</a:t>
            </a:r>
          </a:p>
          <a:p>
            <a:r>
              <a:rPr lang="en-US" dirty="0" smtClean="0"/>
              <a:t>Getting around</a:t>
            </a:r>
          </a:p>
          <a:p>
            <a:r>
              <a:rPr lang="en-US" dirty="0" smtClean="0"/>
              <a:t>File commands</a:t>
            </a:r>
          </a:p>
          <a:p>
            <a:pPr lvl="1"/>
            <a:r>
              <a:rPr lang="en-US" dirty="0" smtClean="0"/>
              <a:t>File I/O</a:t>
            </a:r>
          </a:p>
          <a:p>
            <a:r>
              <a:rPr lang="en-US" dirty="0" smtClean="0"/>
              <a:t>Redirection</a:t>
            </a:r>
          </a:p>
          <a:p>
            <a:r>
              <a:rPr lang="en-US" dirty="0" smtClean="0"/>
              <a:t>pipelines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8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Something more interesting</a:t>
            </a:r>
          </a:p>
          <a:p>
            <a:r>
              <a:rPr lang="en-US" dirty="0" smtClean="0"/>
              <a:t>Where did things map?</a:t>
            </a:r>
          </a:p>
          <a:p>
            <a:r>
              <a:rPr lang="en-US" dirty="0" smtClean="0"/>
              <a:t>Chromosome or </a:t>
            </a:r>
            <a:r>
              <a:rPr lang="en-US" dirty="0" err="1" smtClean="0"/>
              <a:t>contig</a:t>
            </a:r>
            <a:r>
              <a:rPr lang="en-US" dirty="0" smtClean="0"/>
              <a:t> stored in column 3 in </a:t>
            </a:r>
            <a:r>
              <a:rPr lang="en-US" dirty="0" err="1" smtClean="0"/>
              <a:t>sam</a:t>
            </a:r>
            <a:r>
              <a:rPr lang="en-US" dirty="0" smtClean="0"/>
              <a:t> files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/>
              <a:t>awk</a:t>
            </a:r>
            <a:r>
              <a:rPr lang="en-US" dirty="0"/>
              <a:t> '{</a:t>
            </a:r>
            <a:r>
              <a:rPr lang="en-US" dirty="0" smtClean="0"/>
              <a:t>print $3}' Chip2comb_001b.sam</a:t>
            </a:r>
          </a:p>
          <a:p>
            <a:pPr marL="0" indent="0">
              <a:buNone/>
            </a:pPr>
            <a:r>
              <a:rPr lang="en-US" dirty="0" smtClean="0"/>
              <a:t>#not quite what I wanted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sz="2000" dirty="0" err="1"/>
              <a:t>awk</a:t>
            </a:r>
            <a:r>
              <a:rPr lang="en-US" sz="2000" dirty="0"/>
              <a:t> </a:t>
            </a:r>
            <a:r>
              <a:rPr lang="en-US" sz="2000" dirty="0" smtClean="0"/>
              <a:t>'$1 !~ /^@/ {print </a:t>
            </a:r>
            <a:r>
              <a:rPr lang="en-US" sz="2000" dirty="0"/>
              <a:t>$3}' </a:t>
            </a:r>
            <a:r>
              <a:rPr lang="en-US" sz="2000" dirty="0" smtClean="0"/>
              <a:t>Chip2comb_001b.sam</a:t>
            </a:r>
          </a:p>
          <a:p>
            <a:pPr marL="0" indent="0">
              <a:buNone/>
            </a:pPr>
            <a:r>
              <a:rPr lang="en-US" sz="2000" dirty="0" smtClean="0"/>
              <a:t>#there!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2299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690689"/>
            <a:ext cx="7675350" cy="50278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 want to save this output!</a:t>
            </a:r>
          </a:p>
          <a:p>
            <a:r>
              <a:rPr lang="en-US" dirty="0" smtClean="0"/>
              <a:t>Think of them as arrows</a:t>
            </a:r>
          </a:p>
          <a:p>
            <a:pPr marL="0" indent="0">
              <a:buNone/>
            </a:pPr>
            <a:r>
              <a:rPr lang="en-US" dirty="0" smtClean="0"/>
              <a:t>&gt; #redirect thing left to file right</a:t>
            </a:r>
          </a:p>
          <a:p>
            <a:pPr marL="0" indent="0">
              <a:buNone/>
            </a:pPr>
            <a:r>
              <a:rPr lang="en-US" dirty="0" smtClean="0"/>
              <a:t>&gt;&gt; #append instead of overwriting</a:t>
            </a:r>
          </a:p>
          <a:p>
            <a:pPr marL="0" indent="0">
              <a:buNone/>
            </a:pPr>
            <a:r>
              <a:rPr lang="en-US" dirty="0" smtClean="0"/>
              <a:t>&lt; #redirect file right to thing left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Concatenate files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cat *.</a:t>
            </a:r>
            <a:r>
              <a:rPr lang="en-US" dirty="0" err="1" smtClean="0"/>
              <a:t>fa</a:t>
            </a:r>
            <a:r>
              <a:rPr lang="en-US" dirty="0" smtClean="0"/>
              <a:t> &gt; </a:t>
            </a:r>
            <a:r>
              <a:rPr lang="en-US" dirty="0" err="1" smtClean="0"/>
              <a:t>all.fa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Generate a smaller file to play with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shuf</a:t>
            </a:r>
            <a:r>
              <a:rPr lang="en-US" dirty="0" smtClean="0"/>
              <a:t> –n 100 big_file.txt &gt; sample.txt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smtClean="0"/>
              <a:t>head –n </a:t>
            </a:r>
            <a:r>
              <a:rPr lang="en-US" dirty="0"/>
              <a:t>100 big_file.txt &gt; sample.txt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7628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output of something as input for the next!</a:t>
            </a:r>
          </a:p>
          <a:p>
            <a:r>
              <a:rPr lang="en-US" dirty="0" smtClean="0"/>
              <a:t>Recall our </a:t>
            </a:r>
            <a:r>
              <a:rPr lang="en-US" dirty="0" err="1" smtClean="0"/>
              <a:t>awk</a:t>
            </a:r>
            <a:r>
              <a:rPr lang="en-US" dirty="0" smtClean="0"/>
              <a:t> getting </a:t>
            </a:r>
            <a:r>
              <a:rPr lang="en-US" dirty="0" err="1" smtClean="0"/>
              <a:t>contigs</a:t>
            </a:r>
            <a:r>
              <a:rPr lang="en-US" dirty="0"/>
              <a:t> </a:t>
            </a:r>
            <a:r>
              <a:rPr lang="en-US" dirty="0" smtClean="0"/>
              <a:t>mapped</a:t>
            </a:r>
          </a:p>
          <a:p>
            <a:r>
              <a:rPr lang="en-US" dirty="0" smtClean="0"/>
              <a:t>Try this:</a:t>
            </a:r>
          </a:p>
          <a:p>
            <a:pPr marL="0" indent="0">
              <a:buNone/>
            </a:pPr>
            <a:r>
              <a:rPr lang="en-US" sz="1400" dirty="0" smtClean="0"/>
              <a:t>$ </a:t>
            </a:r>
            <a:r>
              <a:rPr lang="en-US" sz="1400" dirty="0" err="1"/>
              <a:t>awk</a:t>
            </a:r>
            <a:r>
              <a:rPr lang="en-US" sz="1400" dirty="0"/>
              <a:t> '$1 !~ /^@/ {print $3}' </a:t>
            </a:r>
            <a:r>
              <a:rPr lang="en-US" sz="1400" dirty="0" smtClean="0"/>
              <a:t>Chip2comb_001b.sam | sort</a:t>
            </a:r>
          </a:p>
          <a:p>
            <a:pPr marL="0" indent="0">
              <a:buNone/>
            </a:pPr>
            <a:r>
              <a:rPr lang="en-US" sz="1400" dirty="0" smtClean="0"/>
              <a:t>$ </a:t>
            </a:r>
            <a:r>
              <a:rPr lang="en-US" sz="1400" dirty="0" err="1" smtClean="0"/>
              <a:t>awk</a:t>
            </a:r>
            <a:r>
              <a:rPr lang="en-US" sz="1400" dirty="0" smtClean="0"/>
              <a:t> </a:t>
            </a:r>
            <a:r>
              <a:rPr lang="en-US" sz="1400" dirty="0"/>
              <a:t>'$1 !~ /^@/ {print $3}' </a:t>
            </a:r>
            <a:r>
              <a:rPr lang="en-US" sz="1400" dirty="0" smtClean="0"/>
              <a:t>Chip2comb_001b.sam | sort | </a:t>
            </a:r>
            <a:r>
              <a:rPr lang="en-US" sz="1400" dirty="0" err="1" smtClean="0"/>
              <a:t>uniq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$ </a:t>
            </a:r>
            <a:r>
              <a:rPr lang="en-US" sz="1400" dirty="0" err="1"/>
              <a:t>awk</a:t>
            </a:r>
            <a:r>
              <a:rPr lang="en-US" sz="1400" dirty="0"/>
              <a:t> '$1 !~ /^@/ {print $3}' Chip2comb_001b.sam | sort | </a:t>
            </a:r>
            <a:r>
              <a:rPr lang="en-US" sz="1400" dirty="0" err="1" smtClean="0"/>
              <a:t>uniq</a:t>
            </a:r>
            <a:r>
              <a:rPr lang="en-US" sz="1400" dirty="0" smtClean="0"/>
              <a:t> –c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 smtClean="0"/>
              <a:t>What’s going on here?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560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a </a:t>
            </a:r>
            <a:r>
              <a:rPr lang="en-US" dirty="0" err="1" smtClean="0"/>
              <a:t>sam</a:t>
            </a:r>
            <a:r>
              <a:rPr lang="en-US" dirty="0" smtClean="0"/>
              <a:t> back into </a:t>
            </a:r>
            <a:r>
              <a:rPr lang="en-US" dirty="0" err="1" smtClean="0"/>
              <a:t>fastq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11" y="2039815"/>
            <a:ext cx="8779789" cy="4137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$ </a:t>
            </a:r>
            <a:r>
              <a:rPr lang="en-US" sz="1600" dirty="0" err="1" smtClean="0"/>
              <a:t>awk</a:t>
            </a:r>
            <a:r>
              <a:rPr lang="en-US" sz="1600" dirty="0" smtClean="0"/>
              <a:t> </a:t>
            </a:r>
            <a:r>
              <a:rPr lang="en-US" sz="1600" dirty="0"/>
              <a:t>'!/^@/ {print "@"$1"\n"$10"\n+\n"$11}' </a:t>
            </a:r>
            <a:r>
              <a:rPr lang="en-US" sz="1600" dirty="0" err="1" smtClean="0"/>
              <a:t>sample.sam</a:t>
            </a:r>
            <a:r>
              <a:rPr lang="en-US" sz="1600" dirty="0" smtClean="0"/>
              <a:t> &gt; </a:t>
            </a:r>
            <a:r>
              <a:rPr lang="en-US" sz="1600" dirty="0" err="1" smtClean="0"/>
              <a:t>sample.fastq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#for bam files</a:t>
            </a:r>
          </a:p>
          <a:p>
            <a:pPr marL="0" indent="0">
              <a:buNone/>
            </a:pPr>
            <a:r>
              <a:rPr lang="en-US" sz="1600" dirty="0"/>
              <a:t>$ </a:t>
            </a:r>
            <a:r>
              <a:rPr lang="en-US" sz="1600" dirty="0" err="1" smtClean="0"/>
              <a:t>samtools</a:t>
            </a:r>
            <a:r>
              <a:rPr lang="en-US" sz="1600" dirty="0" smtClean="0"/>
              <a:t> view </a:t>
            </a:r>
            <a:r>
              <a:rPr lang="en-US" sz="1600" dirty="0" err="1" smtClean="0"/>
              <a:t>sample.bam</a:t>
            </a:r>
            <a:r>
              <a:rPr lang="en-US" sz="1600" dirty="0" smtClean="0"/>
              <a:t> | \</a:t>
            </a:r>
          </a:p>
          <a:p>
            <a:pPr marL="0" indent="0">
              <a:buNone/>
            </a:pPr>
            <a:r>
              <a:rPr lang="en-US" sz="1600" dirty="0" err="1" smtClean="0"/>
              <a:t>awk</a:t>
            </a:r>
            <a:r>
              <a:rPr lang="en-US" sz="1600" dirty="0" smtClean="0"/>
              <a:t> </a:t>
            </a:r>
            <a:r>
              <a:rPr lang="en-US" sz="1600" dirty="0"/>
              <a:t>'!/^@/ {print "@"$1"\n"$10"\n+\n"$11}' </a:t>
            </a:r>
            <a:r>
              <a:rPr lang="en-US" sz="1600" dirty="0" smtClean="0"/>
              <a:t>&gt; </a:t>
            </a:r>
            <a:r>
              <a:rPr lang="en-US" sz="1600" dirty="0" err="1" smtClean="0"/>
              <a:t>sample.fastq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#for all of them:</a:t>
            </a:r>
          </a:p>
          <a:p>
            <a:pPr marL="0" indent="0">
              <a:buNone/>
            </a:pPr>
            <a:r>
              <a:rPr lang="en-US" sz="1600" dirty="0"/>
              <a:t>for s </a:t>
            </a:r>
            <a:r>
              <a:rPr lang="en-US" sz="1600"/>
              <a:t>in </a:t>
            </a:r>
            <a:r>
              <a:rPr lang="en-US" sz="1600" smtClean="0"/>
              <a:t>*.bam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do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samtools</a:t>
            </a:r>
            <a:r>
              <a:rPr lang="en-US" sz="1600" dirty="0"/>
              <a:t> view $s | </a:t>
            </a:r>
            <a:r>
              <a:rPr lang="en-US" sz="1600" dirty="0" err="1"/>
              <a:t>awk</a:t>
            </a:r>
            <a:r>
              <a:rPr lang="en-US" sz="1600" dirty="0"/>
              <a:t> '!/^@/ {print "@"$1"\n"$10"\n+\n"$11}' &gt; ${s/%bam/</a:t>
            </a:r>
            <a:r>
              <a:rPr lang="en-US" sz="1600" dirty="0" err="1"/>
              <a:t>fastq</a:t>
            </a: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done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3814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Brainstorms?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13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1746734"/>
          </a:xfrm>
        </p:spPr>
        <p:txBody>
          <a:bodyPr/>
          <a:lstStyle/>
          <a:p>
            <a:r>
              <a:rPr lang="en-US" dirty="0" smtClean="0"/>
              <a:t>Many operations are </a:t>
            </a:r>
            <a:r>
              <a:rPr lang="en-US" dirty="0" err="1" smtClean="0"/>
              <a:t>parallelizeable</a:t>
            </a:r>
            <a:endParaRPr lang="en-US" dirty="0" smtClean="0"/>
          </a:p>
          <a:p>
            <a:r>
              <a:rPr lang="en-US" dirty="0" smtClean="0"/>
              <a:t>Break into chunks then collate back together</a:t>
            </a:r>
          </a:p>
          <a:p>
            <a:r>
              <a:rPr lang="en-US" dirty="0" smtClean="0"/>
              <a:t>Called </a:t>
            </a:r>
            <a:r>
              <a:rPr lang="en-US" dirty="0" err="1" smtClean="0"/>
              <a:t>MapReduce</a:t>
            </a:r>
            <a:endParaRPr lang="en-US" dirty="0"/>
          </a:p>
        </p:txBody>
      </p:sp>
      <p:pic>
        <p:nvPicPr>
          <p:cNvPr id="4098" name="Picture 2" descr="https://developers.google.com/appengine/docs/python/images/mapreduce_mapshuff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9" y="3435189"/>
            <a:ext cx="6119893" cy="329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7367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all of the things!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5226181" cy="16382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Pleasure </a:t>
            </a:r>
            <a:r>
              <a:rPr lang="en-US" sz="2800" dirty="0" smtClean="0"/>
              <a:t>∝</a:t>
            </a:r>
            <a:r>
              <a:rPr lang="en-US" dirty="0" smtClean="0"/>
              <a:t> # of CPUs</a:t>
            </a:r>
          </a:p>
          <a:p>
            <a:r>
              <a:rPr lang="en-US" dirty="0" smtClean="0"/>
              <a:t>Give it a list of commands</a:t>
            </a:r>
          </a:p>
          <a:p>
            <a:r>
              <a:rPr lang="en-US" dirty="0" smtClean="0"/>
              <a:t>Give it one command to break into pieces</a:t>
            </a:r>
            <a:endParaRPr lang="en-US" dirty="0"/>
          </a:p>
        </p:txBody>
      </p:sp>
      <p:pic>
        <p:nvPicPr>
          <p:cNvPr id="1026" name="Picture 2" descr="GNU Parall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81" y="1475729"/>
            <a:ext cx="28575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8650" y="3598807"/>
            <a:ext cx="83526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$ parallel &lt; joblist.txt</a:t>
            </a:r>
          </a:p>
          <a:p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#just 2 CPUs at a time</a:t>
            </a:r>
          </a:p>
          <a:p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$ parallel –j 2 &lt; joblist.txt</a:t>
            </a:r>
          </a:p>
          <a:p>
            <a:endParaRPr lang="en-US" sz="2400" dirty="0" smtClean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13000"/>
                      <a:lumOff val="87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latin typeface="Source Code Pro Semibold" panose="020B0609030403020204" pitchFamily="49" charset="0"/>
            </a:endParaRPr>
          </a:p>
          <a:p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#add column 1 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in big_file.txt</a:t>
            </a:r>
            <a:endParaRPr lang="en-US" sz="2400" dirty="0" smtClean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13000"/>
                      <a:lumOff val="87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latin typeface="Source Code Pro Semibold" panose="020B0609030403020204" pitchFamily="49" charset="0"/>
            </a:endParaRPr>
          </a:p>
          <a:p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$ cat big_file.txt 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| parallel --pipe </a:t>
            </a:r>
            <a:r>
              <a:rPr lang="en-US" sz="24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awk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 </a:t>
            </a:r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\'{x+=\$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1} END {print </a:t>
            </a:r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x}\' 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| </a:t>
            </a:r>
            <a:r>
              <a:rPr lang="en-US" sz="24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awk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 </a:t>
            </a:r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'{y+=$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1} END {print </a:t>
            </a:r>
            <a:r>
              <a:rPr lang="en-US" sz="24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</a:rPr>
              <a:t>y}'</a:t>
            </a:r>
            <a:endParaRPr lang="en-US" sz="24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13000"/>
                      <a:lumOff val="87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latin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Descriptions</a:t>
            </a:r>
          </a:p>
          <a:p>
            <a:pPr marL="0" indent="0">
              <a:buNone/>
            </a:pPr>
            <a:endParaRPr lang="en-US" dirty="0" smtClean="0">
              <a:latin typeface="Source Code Pro Semibold" panose="020B06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 Semibold" panose="020B0609030403020204" pitchFamily="49" charset="0"/>
              </a:rPr>
              <a:t>$ command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>
                <a:latin typeface="Source Code Pro Semibold" panose="020B0609030403020204" pitchFamily="49" charset="0"/>
              </a:rPr>
              <a:t>1Il|iO0oB8</a:t>
            </a:r>
            <a:endParaRPr lang="en-US" dirty="0" smtClean="0">
              <a:latin typeface="Source Code Pro Semibold" panose="020B0609030403020204" pitchFamily="49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Calibri" panose="020F0502020204030204" pitchFamily="34" charset="0"/>
              </a:rPr>
              <a:t>1Il|iO0oB8</a:t>
            </a:r>
          </a:p>
          <a:p>
            <a:pPr marL="0" indent="0">
              <a:buNone/>
            </a:pPr>
            <a:endParaRPr lang="en-US" dirty="0" smtClean="0">
              <a:latin typeface="Source Code Pro Semibold" panose="020B060903040302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Source Code Pro Semibold" panose="020B06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 Semibold" panose="020B0609030403020204" pitchFamily="49" charset="0"/>
              </a:rPr>
              <a:t>#comments</a:t>
            </a:r>
            <a:endParaRPr lang="en-US" dirty="0">
              <a:latin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2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Guidance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209799"/>
            <a:ext cx="7923000" cy="3967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Google/Bing/Yahoo are your friends.</a:t>
            </a:r>
          </a:p>
          <a:p>
            <a:pPr marL="342900" lvl="1" indent="0">
              <a:buNone/>
            </a:pPr>
            <a:r>
              <a:rPr lang="en-US" dirty="0" smtClean="0"/>
              <a:t>   Also, don’t forget to read documentation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Keep backups of everything you can.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Use workflows that are non-destructive.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 Don’t be afraid to break stuff.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3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linix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8214560" cy="4351338"/>
          </a:xfrm>
        </p:spPr>
        <p:txBody>
          <a:bodyPr/>
          <a:lstStyle/>
          <a:p>
            <a:r>
              <a:rPr lang="en-US" sz="4800" dirty="0" smtClean="0"/>
              <a:t>Free </a:t>
            </a:r>
            <a:r>
              <a:rPr lang="en-US" dirty="0" smtClean="0"/>
              <a:t>(</a:t>
            </a:r>
            <a:r>
              <a:rPr lang="en-US" i="1" dirty="0" err="1" smtClean="0"/>
              <a:t>libre</a:t>
            </a:r>
            <a:r>
              <a:rPr lang="en-US" dirty="0" smtClean="0"/>
              <a:t> and usually </a:t>
            </a:r>
            <a:r>
              <a:rPr lang="en-US" i="1" dirty="0" smtClean="0"/>
              <a:t>gratis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Portable</a:t>
            </a:r>
          </a:p>
          <a:p>
            <a:pPr lvl="1"/>
            <a:r>
              <a:rPr lang="en-US" dirty="0" smtClean="0"/>
              <a:t>I write a program, and you can usually run it!</a:t>
            </a:r>
          </a:p>
          <a:p>
            <a:r>
              <a:rPr lang="en-US" dirty="0" smtClean="0"/>
              <a:t>Ubiquitous and universal*</a:t>
            </a:r>
          </a:p>
          <a:p>
            <a:pPr lvl="1"/>
            <a:r>
              <a:rPr lang="en-US" dirty="0" smtClean="0"/>
              <a:t>Runs on most modern hardware</a:t>
            </a:r>
          </a:p>
          <a:p>
            <a:pPr lvl="1"/>
            <a:r>
              <a:rPr lang="en-US" dirty="0" smtClean="0"/>
              <a:t>One set (or only a few sets) of instructions</a:t>
            </a:r>
          </a:p>
          <a:p>
            <a:r>
              <a:rPr lang="en-US" dirty="0" smtClean="0"/>
              <a:t>Steep learning curve</a:t>
            </a:r>
          </a:p>
          <a:p>
            <a:pPr lvl="1"/>
            <a:r>
              <a:rPr lang="en-US" dirty="0" smtClean="0"/>
              <a:t>Enormous dividends!!</a:t>
            </a:r>
          </a:p>
          <a:p>
            <a:pPr lvl="1"/>
            <a:r>
              <a:rPr lang="en-US" dirty="0" smtClean="0"/>
              <a:t>Alleviated with </a:t>
            </a:r>
            <a:r>
              <a:rPr lang="en-US" dirty="0" err="1" smtClean="0"/>
              <a:t>gui</a:t>
            </a:r>
            <a:r>
              <a:rPr lang="en-US" dirty="0" smtClean="0"/>
              <a:t>-based </a:t>
            </a:r>
            <a:r>
              <a:rPr lang="en-US" dirty="0" err="1" smtClean="0"/>
              <a:t>distro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 descr="http://upload.wikimedia.org/wikipedia/commons/0/06/Gnulin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845" y="4535713"/>
            <a:ext cx="1864619" cy="213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98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Doug </a:t>
            </a:r>
            <a:r>
              <a:rPr lang="en-US" dirty="0" err="1" smtClean="0"/>
              <a:t>McIlroy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/>
              <a:t>programs that do one thing and do it </a:t>
            </a:r>
            <a:r>
              <a:rPr lang="en-US" dirty="0" smtClean="0"/>
              <a:t>well.</a:t>
            </a:r>
          </a:p>
          <a:p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/>
              <a:t>programs to work together.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/>
              <a:t>programs to handle text streams, because </a:t>
            </a:r>
            <a:r>
              <a:rPr lang="en-US" dirty="0" smtClean="0"/>
              <a:t>that </a:t>
            </a:r>
            <a:r>
              <a:rPr lang="en-US" dirty="0"/>
              <a:t>is a universal interface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1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433157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Where’s my mouse pointer?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2658964"/>
          </a:xfrm>
        </p:spPr>
        <p:txBody>
          <a:bodyPr/>
          <a:lstStyle/>
          <a:p>
            <a:r>
              <a:rPr lang="en-US" dirty="0" smtClean="0"/>
              <a:t>Text commands more flexible &amp; powerful</a:t>
            </a:r>
          </a:p>
          <a:p>
            <a:pPr lvl="1"/>
            <a:r>
              <a:rPr lang="en-US" dirty="0" smtClean="0"/>
              <a:t>Like computer shorthand</a:t>
            </a:r>
          </a:p>
          <a:p>
            <a:pPr lvl="1"/>
            <a:r>
              <a:rPr lang="en-US" dirty="0" smtClean="0"/>
              <a:t>But you have to know the lingo</a:t>
            </a:r>
          </a:p>
          <a:p>
            <a:pPr lvl="1"/>
            <a:r>
              <a:rPr lang="en-US" dirty="0" smtClean="0"/>
              <a:t>Keeping hands on the keyboard saves time (eventually)</a:t>
            </a:r>
          </a:p>
          <a:p>
            <a:r>
              <a:rPr lang="en-US" dirty="0" smtClean="0"/>
              <a:t>Lower system overhead</a:t>
            </a:r>
          </a:p>
          <a:p>
            <a:r>
              <a:rPr lang="en-US" dirty="0" smtClean="0"/>
              <a:t>Easier access and use of remote systems</a:t>
            </a:r>
            <a:endParaRPr lang="en-US" dirty="0"/>
          </a:p>
        </p:txBody>
      </p:sp>
      <p:pic>
        <p:nvPicPr>
          <p:cNvPr id="2050" name="Picture 2" descr="http://3.bp.blogspot.com/_zYV4qdtsB7o/TQnZAvd1g6I/AAAAAAAAAkQ/9D02hEUA1Es/s1600/neorai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9"/>
          <a:stretch/>
        </p:blipFill>
        <p:spPr bwMode="auto">
          <a:xfrm>
            <a:off x="840000" y="4484589"/>
            <a:ext cx="3640137" cy="223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2/23/Vt100-adven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4484589"/>
            <a:ext cx="2790825" cy="233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63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1274</TotalTime>
  <Words>2549</Words>
  <Application>Microsoft Office PowerPoint</Application>
  <PresentationFormat>On-screen Show (4:3)</PresentationFormat>
  <Paragraphs>468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Corbel</vt:lpstr>
      <vt:lpstr>Source Code Pro</vt:lpstr>
      <vt:lpstr>Source Code Pro Black</vt:lpstr>
      <vt:lpstr>Source Code Pro Semibold</vt:lpstr>
      <vt:lpstr>Depth</vt:lpstr>
      <vt:lpstr>PowerPoint Presentation</vt:lpstr>
      <vt:lpstr>An Excellent Book</vt:lpstr>
      <vt:lpstr>Most-everything we do</vt:lpstr>
      <vt:lpstr>Outline</vt:lpstr>
      <vt:lpstr>Some Conventions</vt:lpstr>
      <vt:lpstr>General Guidance</vt:lpstr>
      <vt:lpstr>Why linix</vt:lpstr>
      <vt:lpstr>Unix philosophy</vt:lpstr>
      <vt:lpstr>Where’s my mouse pointer?</vt:lpstr>
      <vt:lpstr>PowerPoint Presentation</vt:lpstr>
      <vt:lpstr>However…</vt:lpstr>
      <vt:lpstr>One slide about computer hardware</vt:lpstr>
      <vt:lpstr>a shell</vt:lpstr>
      <vt:lpstr>Shell tricks</vt:lpstr>
      <vt:lpstr>Shell tricks</vt:lpstr>
      <vt:lpstr>Diving in</vt:lpstr>
      <vt:lpstr>Help!</vt:lpstr>
      <vt:lpstr>Getting Around</vt:lpstr>
      <vt:lpstr>ls</vt:lpstr>
      <vt:lpstr>chmod: permissions</vt:lpstr>
      <vt:lpstr>Getting Around</vt:lpstr>
      <vt:lpstr>Changing Directories</vt:lpstr>
      <vt:lpstr>Path shortcuts: there’s no place like ~</vt:lpstr>
      <vt:lpstr>Moving &amp; Copying Files</vt:lpstr>
      <vt:lpstr>Linking</vt:lpstr>
      <vt:lpstr>Viewing Files: cat, head and tail</vt:lpstr>
      <vt:lpstr>Viewing Files: cat, head and tail</vt:lpstr>
      <vt:lpstr>Viewing Files: cat, head and tail</vt:lpstr>
      <vt:lpstr>less is more</vt:lpstr>
      <vt:lpstr>Files! Wild*ds!</vt:lpstr>
      <vt:lpstr>Wildcards everywhere</vt:lpstr>
      <vt:lpstr>caveat actor</vt:lpstr>
      <vt:lpstr>Finding files</vt:lpstr>
      <vt:lpstr>The Escape character</vt:lpstr>
      <vt:lpstr>File Editing</vt:lpstr>
      <vt:lpstr>Simple &amp; Easy!!</vt:lpstr>
      <vt:lpstr>Aside: Line Endings</vt:lpstr>
      <vt:lpstr>g/re/p</vt:lpstr>
      <vt:lpstr>awk</vt:lpstr>
      <vt:lpstr>awk</vt:lpstr>
      <vt:lpstr>Redirection</vt:lpstr>
      <vt:lpstr>Piping</vt:lpstr>
      <vt:lpstr>Convert a sam back into fastq?</vt:lpstr>
      <vt:lpstr>Questions? Brainstorms?</vt:lpstr>
      <vt:lpstr>Saving time</vt:lpstr>
      <vt:lpstr>Do all of the things!</vt:lpstr>
    </vt:vector>
  </TitlesOfParts>
  <Company>Yale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Computing  for Biologists</dc:title>
  <dc:creator>Benjamin Evans</dc:creator>
  <cp:lastModifiedBy>Benjamin Evans</cp:lastModifiedBy>
  <cp:revision>98</cp:revision>
  <dcterms:created xsi:type="dcterms:W3CDTF">2013-10-30T01:21:41Z</dcterms:created>
  <dcterms:modified xsi:type="dcterms:W3CDTF">2014-01-08T15:08:28Z</dcterms:modified>
</cp:coreProperties>
</file>