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/>
    <p:restoredTop sz="94761"/>
  </p:normalViewPr>
  <p:slideViewPr>
    <p:cSldViewPr snapToGrid="0" snapToObjects="1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43024-B51C-FF40-BC54-1B8DFE196A5E}" type="datetimeFigureOut">
              <a:t>2019-10-06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46B18-5BE3-9F40-8BB4-F22764908A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0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65B5-3939-6F41-A39F-3D799606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10341-7BBD-9F47-8598-5262A2741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B310C-E71C-F048-B0D2-4A9A29BB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94F1-131E-7844-BEBD-26BB6459FB15}" type="datetimeFigureOut">
              <a:t>2019-10-06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E61D-9A8A-B849-B75C-0B90E95A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B692-B5F4-8040-AB59-BCF61578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3917-E23C-9D40-BF9D-A80097E3AF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FB9C-3004-0544-ACF2-1D1DD98B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3BB15-65A1-D642-9112-6CADBC6DC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2DB7-28B6-3B46-825F-198C586E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94F1-131E-7844-BEBD-26BB6459FB15}" type="datetimeFigureOut">
              <a:t>2019-10-06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59F8-FA06-5446-9432-DCDF60A7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7C6F8-ADD2-7048-B907-50116E69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3917-E23C-9D40-BF9D-A80097E3AF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4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A5A20-AA21-FE44-B41A-91E90DCDB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3BDF5-8CF7-C145-A8EC-799F8785C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807DD-9AC9-9445-808C-AFE0F803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94F1-131E-7844-BEBD-26BB6459FB15}" type="datetimeFigureOut">
              <a:t>2019-10-06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6C51-4EF8-DF49-91C9-45F3F358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53034-8C95-D34B-B5EE-BF28005A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3917-E23C-9D40-BF9D-A80097E3AF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7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AC7E-4BD7-814A-8E69-C3E9FA08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98CF6-7B4A-3649-BE88-CB8CEAC97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58ADA-5A5E-E746-B39B-33528867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94F1-131E-7844-BEBD-26BB6459FB15}" type="datetimeFigureOut">
              <a:t>2019-10-06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FE4B2-F429-7945-A654-423987CA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29B4-3E93-494A-8FCC-6C3DBF5C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3917-E23C-9D40-BF9D-A80097E3AF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7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AF12-6AD3-3944-B0DA-D6374E6B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0A163-F863-FE45-92FD-E84A83912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AC7C7-DC03-E541-847F-FBBF6F34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94F1-131E-7844-BEBD-26BB6459FB15}" type="datetimeFigureOut">
              <a:t>2019-10-06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D5D9-AD6E-D248-A864-F03F6D76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6720-6DDF-924C-AF41-D95529D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3917-E23C-9D40-BF9D-A80097E3AF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6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1329-E766-AA4D-826F-809CB740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79D4-E0FE-BF47-BDAF-83958CA93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020CD-232C-0A48-8C33-B6E33F19E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65F5-EE70-7141-A0D9-FD188FB9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94F1-131E-7844-BEBD-26BB6459FB15}" type="datetimeFigureOut">
              <a:t>2019-10-06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A2762-C62A-EE46-A09E-C130B41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88408-6246-4247-83BD-C3A7110C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3917-E23C-9D40-BF9D-A80097E3AF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9692-4EF7-3D40-A646-12E83F36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16393-46BB-5142-9751-0518A153D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C0290-50B3-0047-A4B4-8A5263AEB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70E01-BB56-1540-B1B9-DBCE9111B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F9CBC-5907-C54E-AC7A-B08161450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61E48-F42B-6245-835A-7ADC6FBD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94F1-131E-7844-BEBD-26BB6459FB15}" type="datetimeFigureOut">
              <a:t>2019-10-06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FA94E-7287-534B-BF5B-5198FC74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F024E-AA44-D34A-84D7-937DFB88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3917-E23C-9D40-BF9D-A80097E3AF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8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2165-58EB-5F43-8528-89ABB8E1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089FF-4D5F-1C44-97D3-B4421B76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94F1-131E-7844-BEBD-26BB6459FB15}" type="datetimeFigureOut">
              <a:t>2019-10-06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78FA7-0845-6D4F-AB48-9E0D41B6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73300-E47C-B14A-A4D9-C9D82E81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3917-E23C-9D40-BF9D-A80097E3AF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1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407FE-6462-C64A-999C-24FFDB9C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94F1-131E-7844-BEBD-26BB6459FB15}" type="datetimeFigureOut">
              <a:t>2019-10-06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0F9AA-916B-3F43-8EA7-6A40C38E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4EDF4-88D8-C548-9EB6-880E4AC6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3917-E23C-9D40-BF9D-A80097E3AF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1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93D9-1EAE-3B47-81FD-5C4ED185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7D0E-5E8C-C94F-A9C4-13707FE0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5F8DC-567B-8848-B65A-259C35397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0EF4-16D1-7F4A-A217-BB122E37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94F1-131E-7844-BEBD-26BB6459FB15}" type="datetimeFigureOut">
              <a:t>2019-10-06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CFC7E-0CE3-2C48-9707-861E143E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7C924-A87B-2C43-96FA-E928F64D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3917-E23C-9D40-BF9D-A80097E3AF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AC8-77FE-2D45-8D4A-406ADD15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33E15-7C94-C046-87E1-E82A96D10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A6B17-FDDB-F34C-93E0-78D77EFE1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8A029-CCA4-174D-9CA5-08DEA4DE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94F1-131E-7844-BEBD-26BB6459FB15}" type="datetimeFigureOut">
              <a:t>2019-10-06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3C5DD-EC55-274D-9889-EC2830F9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64F9E-7F20-B643-950F-8AA69A8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3917-E23C-9D40-BF9D-A80097E3AF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79BFC-E41E-4D48-8312-4067A953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ACE22-31AD-F54A-AF63-F1E27CEEE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62C06-2E22-B34C-844A-3E0E015E1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94F1-131E-7844-BEBD-26BB6459FB15}" type="datetimeFigureOut">
              <a:t>2019-10-06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5588-B6D0-7D42-9D6D-535C3ED35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3CCB-184F-7740-B9C1-B76177553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3917-E23C-9D40-BF9D-A80097E3AF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6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E46C-EE78-6F48-8E26-D7E6E974B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ko-KR" altLang="en-US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뉴스 데이터를 활용한</a:t>
            </a:r>
            <a:br>
              <a:rPr lang="en-US" altLang="ko-KR"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ko-KR" altLang="en-US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주가 분석</a:t>
            </a:r>
            <a:endParaRPr 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41FFB-CAAB-5B42-9A02-58784AA832E9}"/>
              </a:ext>
            </a:extLst>
          </p:cNvPr>
          <p:cNvSpPr txBox="1"/>
          <p:nvPr/>
        </p:nvSpPr>
        <p:spPr>
          <a:xfrm>
            <a:off x="8543364" y="5728447"/>
            <a:ext cx="31518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Godo B" panose="02000503000000020004" pitchFamily="2" charset="-127"/>
                <a:ea typeface="Godo B" panose="02000503000000020004" pitchFamily="2" charset="-127"/>
              </a:rPr>
              <a:t>소프트웨어학과 </a:t>
            </a:r>
            <a:r>
              <a:rPr lang="en-US" altLang="ko-KR" sz="1500">
                <a:latin typeface="Godo B" panose="02000503000000020004" pitchFamily="2" charset="-127"/>
                <a:ea typeface="Godo B" panose="02000503000000020004" pitchFamily="2" charset="-127"/>
              </a:rPr>
              <a:t>2016039090</a:t>
            </a:r>
            <a:r>
              <a:rPr lang="ko-KR" altLang="en-US" sz="1500">
                <a:latin typeface="Godo B" panose="02000503000000020004" pitchFamily="2" charset="-127"/>
                <a:ea typeface="Godo B" panose="02000503000000020004" pitchFamily="2" charset="-127"/>
              </a:rPr>
              <a:t> 신수웅</a:t>
            </a:r>
            <a:endParaRPr lang="en-US" sz="1500">
              <a:latin typeface="Godo B" panose="02000503000000020004" pitchFamily="2" charset="-127"/>
              <a:ea typeface="Godo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82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E2CF05-E1EC-A348-8A7C-A4B89226CC3B}"/>
              </a:ext>
            </a:extLst>
          </p:cNvPr>
          <p:cNvSpPr txBox="1"/>
          <p:nvPr/>
        </p:nvSpPr>
        <p:spPr>
          <a:xfrm>
            <a:off x="69275" y="69275"/>
            <a:ext cx="356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시각화 및 분석 방법</a:t>
            </a:r>
            <a:endParaRPr lang="en-US" sz="3200">
              <a:latin typeface="Godo B" panose="02000503000000020004" pitchFamily="2" charset="-127"/>
              <a:ea typeface="Godo B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E9BEE-9CAF-4F44-A661-661E9C2C1EA8}"/>
              </a:ext>
            </a:extLst>
          </p:cNvPr>
          <p:cNvSpPr txBox="1"/>
          <p:nvPr/>
        </p:nvSpPr>
        <p:spPr>
          <a:xfrm>
            <a:off x="2985212" y="4419600"/>
            <a:ext cx="6221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Godo B" panose="02000503000000020004" pitchFamily="2" charset="-127"/>
                <a:ea typeface="Godo B" panose="02000503000000020004" pitchFamily="2" charset="-127"/>
              </a:rPr>
              <a:t>부정과 긍정 단어를 통하여</a:t>
            </a:r>
            <a:r>
              <a:rPr lang="en-US" altLang="ko-KR">
                <a:latin typeface="Godo B" panose="02000503000000020004" pitchFamily="2" charset="-127"/>
                <a:ea typeface="Godo B" panose="02000503000000020004" pitchFamily="2" charset="-127"/>
              </a:rPr>
              <a:t>,</a:t>
            </a:r>
            <a:r>
              <a:rPr lang="ko-KR" altLang="en-US">
                <a:latin typeface="Godo B" panose="02000503000000020004" pitchFamily="2" charset="-127"/>
                <a:ea typeface="Godo B" panose="02000503000000020004" pitchFamily="2" charset="-127"/>
              </a:rPr>
              <a:t> 해당 날짜에 대한 주식 정보를 추론</a:t>
            </a:r>
            <a:endParaRPr lang="en-US" altLang="ko-KR">
              <a:latin typeface="Godo B" panose="02000503000000020004" pitchFamily="2" charset="-127"/>
              <a:ea typeface="Godo B" panose="02000503000000020004" pitchFamily="2" charset="-127"/>
            </a:endParaRPr>
          </a:p>
          <a:p>
            <a:pPr algn="ctr"/>
            <a:r>
              <a:rPr lang="ko-KR" altLang="en-US">
                <a:latin typeface="Godo B" panose="02000503000000020004" pitchFamily="2" charset="-127"/>
                <a:ea typeface="Godo B" panose="02000503000000020004" pitchFamily="2" charset="-127"/>
              </a:rPr>
              <a:t>선형 회귀 분석을 통하여 시각화 할 예정</a:t>
            </a:r>
            <a:endParaRPr lang="en-US" altLang="ko-KR">
              <a:latin typeface="Godo B" panose="02000503000000020004" pitchFamily="2" charset="-127"/>
              <a:ea typeface="Godo B" panose="02000503000000020004" pitchFamily="2" charset="-127"/>
            </a:endParaRPr>
          </a:p>
        </p:txBody>
      </p:sp>
      <p:pic>
        <p:nvPicPr>
          <p:cNvPr id="6" name="그림 2">
            <a:extLst>
              <a:ext uri="{FF2B5EF4-FFF2-40B4-BE49-F238E27FC236}">
                <a16:creationId xmlns:a16="http://schemas.microsoft.com/office/drawing/2014/main" id="{A75D5D54-9ECA-014B-AF86-92A2D1212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3" y="1114434"/>
            <a:ext cx="5101914" cy="2612074"/>
          </a:xfrm>
          <a:prstGeom prst="rect">
            <a:avLst/>
          </a:prstGeom>
        </p:spPr>
      </p:pic>
      <p:pic>
        <p:nvPicPr>
          <p:cNvPr id="10" name="그림 3">
            <a:extLst>
              <a:ext uri="{FF2B5EF4-FFF2-40B4-BE49-F238E27FC236}">
                <a16:creationId xmlns:a16="http://schemas.microsoft.com/office/drawing/2014/main" id="{53E657F7-4D65-D447-A86F-D6FB969579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8587"/>
            <a:ext cx="5202882" cy="26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6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5055" y="2425350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b="1" spc="-250">
                <a:solidFill>
                  <a:schemeClr val="tx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Thank you</a:t>
            </a:r>
            <a:endParaRPr lang="ko-KR" altLang="en-US" sz="4000" b="1" spc="-250" dirty="0">
              <a:solidFill>
                <a:schemeClr val="tx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88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9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E2CF05-E1EC-A348-8A7C-A4B89226CC3B}"/>
              </a:ext>
            </a:extLst>
          </p:cNvPr>
          <p:cNvSpPr txBox="1"/>
          <p:nvPr/>
        </p:nvSpPr>
        <p:spPr>
          <a:xfrm>
            <a:off x="69275" y="69275"/>
            <a:ext cx="886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코리아 디스카운트</a:t>
            </a:r>
            <a:r>
              <a:rPr lang="en-US" altLang="ko-KR" sz="3200">
                <a:latin typeface="Godo B" panose="02000503000000020004" pitchFamily="2" charset="-127"/>
                <a:ea typeface="Godo B" panose="02000503000000020004" pitchFamily="2" charset="-127"/>
              </a:rPr>
              <a:t>(Korea Discount)</a:t>
            </a:r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를 아시나요</a:t>
            </a:r>
            <a:r>
              <a:rPr lang="en-US" altLang="ko-KR" sz="3200">
                <a:latin typeface="Godo B" panose="02000503000000020004" pitchFamily="2" charset="-127"/>
                <a:ea typeface="Godo B" panose="02000503000000020004" pitchFamily="2" charset="-127"/>
              </a:rPr>
              <a:t>?</a:t>
            </a:r>
            <a:endParaRPr lang="en-US" sz="3200">
              <a:latin typeface="Godo B" panose="02000503000000020004" pitchFamily="2" charset="-127"/>
              <a:ea typeface="Godo B" panose="02000503000000020004" pitchFamily="2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F83A00-8B55-CB4F-A119-C1AB5046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165" y="654050"/>
            <a:ext cx="7861670" cy="346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5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인공기">
            <a:extLst>
              <a:ext uri="{FF2B5EF4-FFF2-40B4-BE49-F238E27FC236}">
                <a16:creationId xmlns:a16="http://schemas.microsoft.com/office/drawing/2014/main" id="{048F8BF5-BF87-474C-A8C0-E0FAD28A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45" y="3926822"/>
            <a:ext cx="4424218" cy="248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E2CF05-E1EC-A348-8A7C-A4B89226CC3B}"/>
              </a:ext>
            </a:extLst>
          </p:cNvPr>
          <p:cNvSpPr txBox="1"/>
          <p:nvPr/>
        </p:nvSpPr>
        <p:spPr>
          <a:xfrm>
            <a:off x="69275" y="69275"/>
            <a:ext cx="886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코리아 디스카운트</a:t>
            </a:r>
            <a:r>
              <a:rPr lang="en-US" altLang="ko-KR" sz="3200">
                <a:latin typeface="Godo B" panose="02000503000000020004" pitchFamily="2" charset="-127"/>
                <a:ea typeface="Godo B" panose="02000503000000020004" pitchFamily="2" charset="-127"/>
              </a:rPr>
              <a:t>(Korea Discount)</a:t>
            </a:r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를 아시나요</a:t>
            </a:r>
            <a:r>
              <a:rPr lang="en-US" altLang="ko-KR" sz="3200">
                <a:latin typeface="Godo B" panose="02000503000000020004" pitchFamily="2" charset="-127"/>
                <a:ea typeface="Godo B" panose="02000503000000020004" pitchFamily="2" charset="-127"/>
              </a:rPr>
              <a:t>?</a:t>
            </a:r>
            <a:endParaRPr lang="en-US" sz="3200">
              <a:latin typeface="Godo B" panose="02000503000000020004" pitchFamily="2" charset="-127"/>
              <a:ea typeface="Godo B" panose="02000503000000020004" pitchFamily="2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F83A00-8B55-CB4F-A119-C1AB5046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165" y="654050"/>
            <a:ext cx="7861670" cy="34641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D84F1C-DD23-3E41-807E-046F467E0378}"/>
              </a:ext>
            </a:extLst>
          </p:cNvPr>
          <p:cNvSpPr/>
          <p:nvPr/>
        </p:nvSpPr>
        <p:spPr>
          <a:xfrm>
            <a:off x="2272145" y="3061855"/>
            <a:ext cx="1260764" cy="290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9FFAFC0-0136-B145-A8B7-14DBF4ECE0C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2643697" y="3611631"/>
            <a:ext cx="1148043" cy="6303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F417E-C5C9-1F47-991A-B8055FA945AA}"/>
              </a:ext>
            </a:extLst>
          </p:cNvPr>
          <p:cNvSpPr/>
          <p:nvPr/>
        </p:nvSpPr>
        <p:spPr>
          <a:xfrm rot="19550773">
            <a:off x="5233739" y="4647132"/>
            <a:ext cx="4306784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1E0E39-B09A-C841-B3A2-2797410C7D87}"/>
              </a:ext>
            </a:extLst>
          </p:cNvPr>
          <p:cNvSpPr txBox="1"/>
          <p:nvPr/>
        </p:nvSpPr>
        <p:spPr>
          <a:xfrm rot="19515598">
            <a:off x="5198100" y="4666448"/>
            <a:ext cx="446628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Bold" panose="00000800000000000000" pitchFamily="2" charset="-127"/>
              </a:rPr>
              <a:t>특히</a:t>
            </a:r>
            <a:r>
              <a:rPr lang="en-US" altLang="ko-KR" sz="230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230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Bold" panose="00000800000000000000" pitchFamily="2" charset="-127"/>
              </a:rPr>
              <a:t> 북한에 관련되서 알고 싶었다</a:t>
            </a:r>
            <a:r>
              <a:rPr lang="en-US" altLang="ko-KR" sz="230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Bold" panose="00000800000000000000" pitchFamily="2" charset="-127"/>
              </a:rPr>
              <a:t>!</a:t>
            </a:r>
            <a:endParaRPr lang="en-US" sz="2300">
              <a:solidFill>
                <a:srgbClr val="FF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46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E2CF05-E1EC-A348-8A7C-A4B89226CC3B}"/>
              </a:ext>
            </a:extLst>
          </p:cNvPr>
          <p:cNvSpPr txBox="1"/>
          <p:nvPr/>
        </p:nvSpPr>
        <p:spPr>
          <a:xfrm>
            <a:off x="69275" y="69275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대북리스크와 주가의 연관성</a:t>
            </a:r>
            <a:endParaRPr lang="en-US" sz="3200">
              <a:latin typeface="Godo B" panose="02000503000000020004" pitchFamily="2" charset="-127"/>
              <a:ea typeface="Godo B" panose="02000503000000020004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96191E-DD11-B745-99B6-C13A9270F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389"/>
            <a:ext cx="6046515" cy="813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8D0340-32BA-C849-B9AE-4F8F4E3EC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532"/>
            <a:ext cx="4959429" cy="445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0670A-04D9-AC40-99DB-4B46CF758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4" y="2325697"/>
            <a:ext cx="5394809" cy="813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24939D-2EC4-234C-A003-1DA910452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4" y="3352800"/>
            <a:ext cx="4854287" cy="819036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E9A95241-D264-B744-95BF-630C046E2B7E}"/>
              </a:ext>
            </a:extLst>
          </p:cNvPr>
          <p:cNvSpPr/>
          <p:nvPr/>
        </p:nvSpPr>
        <p:spPr>
          <a:xfrm>
            <a:off x="5464083" y="1551709"/>
            <a:ext cx="354826" cy="2507673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D85AC0-00A3-A34A-9DBB-F8872D69F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7091" y="1145316"/>
            <a:ext cx="1390053" cy="13900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FBCA15-0CF6-EF40-85D7-452396846C93}"/>
              </a:ext>
            </a:extLst>
          </p:cNvPr>
          <p:cNvSpPr txBox="1"/>
          <p:nvPr/>
        </p:nvSpPr>
        <p:spPr>
          <a:xfrm>
            <a:off x="5782873" y="3009021"/>
            <a:ext cx="600997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대북리스크 뉴스와 주식의 상관관계가 존재할까</a:t>
            </a:r>
            <a:r>
              <a:rPr lang="en-US" altLang="ko-KR" sz="230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en-US" sz="2300">
              <a:solidFill>
                <a:srgbClr val="FF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74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E2CF05-E1EC-A348-8A7C-A4B89226CC3B}"/>
              </a:ext>
            </a:extLst>
          </p:cNvPr>
          <p:cNvSpPr txBox="1"/>
          <p:nvPr/>
        </p:nvSpPr>
        <p:spPr>
          <a:xfrm>
            <a:off x="69275" y="69275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시스템 구조도</a:t>
            </a:r>
            <a:endParaRPr lang="en-US" sz="3200">
              <a:latin typeface="Godo B" panose="02000503000000020004" pitchFamily="2" charset="-127"/>
              <a:ea typeface="Godo B" panose="02000503000000020004" pitchFamily="2" charset="-127"/>
            </a:endParaRPr>
          </a:p>
        </p:txBody>
      </p:sp>
      <p:pic>
        <p:nvPicPr>
          <p:cNvPr id="11" name="Picture 2" descr="naverì ëí ì´ë¯¸ì§ ê²ìê²°ê³¼">
            <a:extLst>
              <a:ext uri="{FF2B5EF4-FFF2-40B4-BE49-F238E27FC236}">
                <a16:creationId xmlns:a16="http://schemas.microsoft.com/office/drawing/2014/main" id="{7173D2E5-2566-384B-AD8F-A97F14867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14" y="1299503"/>
            <a:ext cx="1222573" cy="122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ews icon pngì ëí ì´ë¯¸ì§ ê²ìê²°ê³¼">
            <a:extLst>
              <a:ext uri="{FF2B5EF4-FFF2-40B4-BE49-F238E27FC236}">
                <a16:creationId xmlns:a16="http://schemas.microsoft.com/office/drawing/2014/main" id="{6E12EFA0-04D2-0D43-BF89-DD193B9FB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31" y="1931027"/>
            <a:ext cx="1221623" cy="122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048F63-3400-8544-982A-37A71383F40A}"/>
              </a:ext>
            </a:extLst>
          </p:cNvPr>
          <p:cNvSpPr txBox="1"/>
          <p:nvPr/>
        </p:nvSpPr>
        <p:spPr>
          <a:xfrm>
            <a:off x="3560421" y="778523"/>
            <a:ext cx="484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BeautifulSoup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통하여 네이버 뉴스와 주식정보를 크롤링</a:t>
            </a:r>
            <a:endParaRPr lang="en-US" sz="14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14" name="Picture 6" descr="python icon pngì ëí ì´ë¯¸ì§ ê²ìê²°ê³¼">
            <a:extLst>
              <a:ext uri="{FF2B5EF4-FFF2-40B4-BE49-F238E27FC236}">
                <a16:creationId xmlns:a16="http://schemas.microsoft.com/office/drawing/2014/main" id="{AE792374-DC25-AB4F-934B-7FC19DE3D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413" y="2258357"/>
            <a:ext cx="2168567" cy="73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beautifulsoupì ëí ì´ë¯¸ì§ ê²ìê²°ê³¼">
            <a:extLst>
              <a:ext uri="{FF2B5EF4-FFF2-40B4-BE49-F238E27FC236}">
                <a16:creationId xmlns:a16="http://schemas.microsoft.com/office/drawing/2014/main" id="{AEFD03AF-3CED-644B-9A46-46074DD65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79" y="1236065"/>
            <a:ext cx="1425633" cy="10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1">
            <a:extLst>
              <a:ext uri="{FF2B5EF4-FFF2-40B4-BE49-F238E27FC236}">
                <a16:creationId xmlns:a16="http://schemas.microsoft.com/office/drawing/2014/main" id="{94BF3C9C-F0D3-9548-8444-9672ECD938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87" y="3356999"/>
            <a:ext cx="3221211" cy="850400"/>
          </a:xfrm>
          <a:prstGeom prst="rect">
            <a:avLst/>
          </a:prstGeom>
        </p:spPr>
      </p:pic>
      <p:pic>
        <p:nvPicPr>
          <p:cNvPr id="19" name="Picture 23">
            <a:extLst>
              <a:ext uri="{FF2B5EF4-FFF2-40B4-BE49-F238E27FC236}">
                <a16:creationId xmlns:a16="http://schemas.microsoft.com/office/drawing/2014/main" id="{1DF843AC-08FE-F34E-8D8D-38FF147079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586" y="3069870"/>
            <a:ext cx="1397000" cy="1752600"/>
          </a:xfrm>
          <a:prstGeom prst="rect">
            <a:avLst/>
          </a:prstGeom>
        </p:spPr>
      </p:pic>
      <p:pic>
        <p:nvPicPr>
          <p:cNvPr id="20" name="그림 6">
            <a:extLst>
              <a:ext uri="{FF2B5EF4-FFF2-40B4-BE49-F238E27FC236}">
                <a16:creationId xmlns:a16="http://schemas.microsoft.com/office/drawing/2014/main" id="{9EE751AC-9DC4-C44F-BABD-300071C2A9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45" y="1299503"/>
            <a:ext cx="1325093" cy="1325093"/>
          </a:xfrm>
          <a:prstGeom prst="rect">
            <a:avLst/>
          </a:prstGeom>
        </p:spPr>
      </p:pic>
      <p:pic>
        <p:nvPicPr>
          <p:cNvPr id="21" name="Picture 20" descr="apriori ìê³ ë¦¬ì¦ì ëí ì´ë¯¸ì§ ê²ìê²°ê³¼">
            <a:extLst>
              <a:ext uri="{FF2B5EF4-FFF2-40B4-BE49-F238E27FC236}">
                <a16:creationId xmlns:a16="http://schemas.microsoft.com/office/drawing/2014/main" id="{BBAE97C9-62BC-0744-84EE-B562E208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415" y="5242069"/>
            <a:ext cx="1566922" cy="96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íê· ë¶ìì ëí ì´ë¯¸ì§ ê²ìê²°ê³¼">
            <a:extLst>
              <a:ext uri="{FF2B5EF4-FFF2-40B4-BE49-F238E27FC236}">
                <a16:creationId xmlns:a16="http://schemas.microsoft.com/office/drawing/2014/main" id="{6A85893E-35A7-7D46-B1D9-D1BE9FBEE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872" y="5009433"/>
            <a:ext cx="1644356" cy="135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오른쪽 화살표 12">
            <a:extLst>
              <a:ext uri="{FF2B5EF4-FFF2-40B4-BE49-F238E27FC236}">
                <a16:creationId xmlns:a16="http://schemas.microsoft.com/office/drawing/2014/main" id="{B2D81B88-941E-C94E-9FFD-8AC030134481}"/>
              </a:ext>
            </a:extLst>
          </p:cNvPr>
          <p:cNvSpPr/>
          <p:nvPr/>
        </p:nvSpPr>
        <p:spPr>
          <a:xfrm>
            <a:off x="3757852" y="1678370"/>
            <a:ext cx="811738" cy="43815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15">
            <a:extLst>
              <a:ext uri="{FF2B5EF4-FFF2-40B4-BE49-F238E27FC236}">
                <a16:creationId xmlns:a16="http://schemas.microsoft.com/office/drawing/2014/main" id="{1A3B2858-55EF-CB47-90EB-FDD37D3F1A23}"/>
              </a:ext>
            </a:extLst>
          </p:cNvPr>
          <p:cNvSpPr/>
          <p:nvPr/>
        </p:nvSpPr>
        <p:spPr>
          <a:xfrm>
            <a:off x="5579789" y="2902150"/>
            <a:ext cx="417766" cy="60939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6">
            <a:extLst>
              <a:ext uri="{FF2B5EF4-FFF2-40B4-BE49-F238E27FC236}">
                <a16:creationId xmlns:a16="http://schemas.microsoft.com/office/drawing/2014/main" id="{13FA3408-6525-1640-9ABE-13BD61FAE5C8}"/>
              </a:ext>
            </a:extLst>
          </p:cNvPr>
          <p:cNvSpPr/>
          <p:nvPr/>
        </p:nvSpPr>
        <p:spPr>
          <a:xfrm flipH="1">
            <a:off x="7629369" y="3917953"/>
            <a:ext cx="624014" cy="39764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7">
            <a:extLst>
              <a:ext uri="{FF2B5EF4-FFF2-40B4-BE49-F238E27FC236}">
                <a16:creationId xmlns:a16="http://schemas.microsoft.com/office/drawing/2014/main" id="{BAE0662D-7B73-284C-8DE5-823CD6F7A898}"/>
              </a:ext>
            </a:extLst>
          </p:cNvPr>
          <p:cNvSpPr/>
          <p:nvPr/>
        </p:nvSpPr>
        <p:spPr>
          <a:xfrm>
            <a:off x="7653002" y="3570476"/>
            <a:ext cx="624014" cy="39764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A8FA5E-56A5-DE41-8A7A-EB0A4B45800B}"/>
              </a:ext>
            </a:extLst>
          </p:cNvPr>
          <p:cNvSpPr txBox="1"/>
          <p:nvPr/>
        </p:nvSpPr>
        <p:spPr>
          <a:xfrm>
            <a:off x="6864036" y="3258238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형태소 분석</a:t>
            </a:r>
            <a:endParaRPr lang="en-US" sz="14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63C5D5-D155-B44B-8E15-408494E96393}"/>
              </a:ext>
            </a:extLst>
          </p:cNvPr>
          <p:cNvSpPr txBox="1"/>
          <p:nvPr/>
        </p:nvSpPr>
        <p:spPr>
          <a:xfrm>
            <a:off x="6864036" y="4430397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감정 분석</a:t>
            </a:r>
            <a:endParaRPr lang="en-US" sz="14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9" name="오른쪽 화살표 32">
            <a:extLst>
              <a:ext uri="{FF2B5EF4-FFF2-40B4-BE49-F238E27FC236}">
                <a16:creationId xmlns:a16="http://schemas.microsoft.com/office/drawing/2014/main" id="{12E37C6A-4E1C-E844-8159-311548D7AF24}"/>
              </a:ext>
            </a:extLst>
          </p:cNvPr>
          <p:cNvSpPr/>
          <p:nvPr/>
        </p:nvSpPr>
        <p:spPr>
          <a:xfrm flipH="1">
            <a:off x="6739497" y="1654214"/>
            <a:ext cx="811738" cy="43815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A07594-9EF7-344B-B57B-B0F9444935CA}"/>
              </a:ext>
            </a:extLst>
          </p:cNvPr>
          <p:cNvSpPr txBox="1"/>
          <p:nvPr/>
        </p:nvSpPr>
        <p:spPr>
          <a:xfrm>
            <a:off x="4597480" y="4961173"/>
            <a:ext cx="2828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상관분석</a:t>
            </a:r>
            <a:r>
              <a:rPr 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(A Priori Algorithm)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F14136-DA19-6E47-9FB9-BBF09EE8C49E}"/>
              </a:ext>
            </a:extLst>
          </p:cNvPr>
          <p:cNvSpPr txBox="1"/>
          <p:nvPr/>
        </p:nvSpPr>
        <p:spPr>
          <a:xfrm>
            <a:off x="1363059" y="4683971"/>
            <a:ext cx="2903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</a:t>
            </a:r>
            <a:r>
              <a:rPr lang="en-US" sz="1400" b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Simple/Multiple </a:t>
            </a:r>
            <a:r>
              <a:rPr lang="ko-KR" altLang="en-US" sz="1400" b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선형회귀 분석</a:t>
            </a:r>
            <a:endParaRPr lang="en-US" sz="14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3" name="오른쪽 화살표 36">
            <a:extLst>
              <a:ext uri="{FF2B5EF4-FFF2-40B4-BE49-F238E27FC236}">
                <a16:creationId xmlns:a16="http://schemas.microsoft.com/office/drawing/2014/main" id="{D2ACDE35-BAC5-264C-8E43-AB67C841606C}"/>
              </a:ext>
            </a:extLst>
          </p:cNvPr>
          <p:cNvSpPr/>
          <p:nvPr/>
        </p:nvSpPr>
        <p:spPr>
          <a:xfrm flipH="1">
            <a:off x="3814536" y="5467120"/>
            <a:ext cx="981581" cy="33746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">
            <a:extLst>
              <a:ext uri="{FF2B5EF4-FFF2-40B4-BE49-F238E27FC236}">
                <a16:creationId xmlns:a16="http://schemas.microsoft.com/office/drawing/2014/main" id="{994E371D-E485-1B49-8EC3-D7B702FD843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49" y="3323747"/>
            <a:ext cx="1218202" cy="916903"/>
          </a:xfrm>
          <a:prstGeom prst="rect">
            <a:avLst/>
          </a:prstGeom>
        </p:spPr>
      </p:pic>
      <p:sp>
        <p:nvSpPr>
          <p:cNvPr id="35" name="오른쪽 화살표 26">
            <a:extLst>
              <a:ext uri="{FF2B5EF4-FFF2-40B4-BE49-F238E27FC236}">
                <a16:creationId xmlns:a16="http://schemas.microsoft.com/office/drawing/2014/main" id="{952C23A6-BC9B-7441-944D-CA71B4E2E21A}"/>
              </a:ext>
            </a:extLst>
          </p:cNvPr>
          <p:cNvSpPr/>
          <p:nvPr/>
        </p:nvSpPr>
        <p:spPr>
          <a:xfrm flipH="1">
            <a:off x="3299262" y="3628554"/>
            <a:ext cx="624014" cy="33746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3">
            <a:extLst>
              <a:ext uri="{FF2B5EF4-FFF2-40B4-BE49-F238E27FC236}">
                <a16:creationId xmlns:a16="http://schemas.microsoft.com/office/drawing/2014/main" id="{83FF314A-77E0-D94F-AE42-2CFFCCFC68B3}"/>
              </a:ext>
            </a:extLst>
          </p:cNvPr>
          <p:cNvSpPr/>
          <p:nvPr/>
        </p:nvSpPr>
        <p:spPr>
          <a:xfrm>
            <a:off x="2530007" y="4286861"/>
            <a:ext cx="293047" cy="41601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0ADDC3-D474-E440-9CFE-DDD7A521E29F}"/>
              </a:ext>
            </a:extLst>
          </p:cNvPr>
          <p:cNvSpPr txBox="1"/>
          <p:nvPr/>
        </p:nvSpPr>
        <p:spPr>
          <a:xfrm>
            <a:off x="1331376" y="2954445"/>
            <a:ext cx="43685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</a:t>
            </a:r>
            <a:r>
              <a:rPr lang="en-US" sz="1400" b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r>
              <a:rPr lang="ko-KR" altLang="en-US" sz="1400" b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상관계수 분석</a:t>
            </a:r>
            <a:r>
              <a:rPr lang="en-US" sz="1400" b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(Pearson Correlation coefficient)</a:t>
            </a:r>
            <a:endParaRPr lang="en-US" sz="14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8" name="아래쪽 화살표 15">
            <a:extLst>
              <a:ext uri="{FF2B5EF4-FFF2-40B4-BE49-F238E27FC236}">
                <a16:creationId xmlns:a16="http://schemas.microsoft.com/office/drawing/2014/main" id="{0BA74925-945D-C942-9CEB-FAB0271B89ED}"/>
              </a:ext>
            </a:extLst>
          </p:cNvPr>
          <p:cNvSpPr/>
          <p:nvPr/>
        </p:nvSpPr>
        <p:spPr>
          <a:xfrm>
            <a:off x="5579789" y="4306160"/>
            <a:ext cx="417766" cy="60939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6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E2CF05-E1EC-A348-8A7C-A4B89226CC3B}"/>
              </a:ext>
            </a:extLst>
          </p:cNvPr>
          <p:cNvSpPr txBox="1"/>
          <p:nvPr/>
        </p:nvSpPr>
        <p:spPr>
          <a:xfrm>
            <a:off x="69275" y="69275"/>
            <a:ext cx="5396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데이터 </a:t>
            </a:r>
            <a:r>
              <a:rPr lang="en-US" altLang="ko-KR" sz="3200">
                <a:latin typeface="Godo B" panose="02000503000000020004" pitchFamily="2" charset="-127"/>
                <a:ea typeface="Godo B" panose="02000503000000020004" pitchFamily="2" charset="-127"/>
              </a:rPr>
              <a:t>1</a:t>
            </a:r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 </a:t>
            </a:r>
            <a:r>
              <a:rPr lang="en-US" altLang="ko-KR" sz="3200">
                <a:latin typeface="Godo B" panose="02000503000000020004" pitchFamily="2" charset="-127"/>
                <a:ea typeface="Godo B" panose="02000503000000020004" pitchFamily="2" charset="-127"/>
              </a:rPr>
              <a:t>–</a:t>
            </a:r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 주가 종목 코드 </a:t>
            </a:r>
            <a:r>
              <a:rPr lang="en-US" altLang="ko-KR" sz="3200">
                <a:latin typeface="Godo B" panose="02000503000000020004" pitchFamily="2" charset="-127"/>
                <a:ea typeface="Godo B" panose="02000503000000020004" pitchFamily="2" charset="-127"/>
              </a:rPr>
              <a:t>csv</a:t>
            </a:r>
            <a:endParaRPr lang="en-US" sz="3200">
              <a:latin typeface="Godo B" panose="02000503000000020004" pitchFamily="2" charset="-127"/>
              <a:ea typeface="Godo B" panose="02000503000000020004" pitchFamily="2" charset="-127"/>
            </a:endParaRPr>
          </a:p>
        </p:txBody>
      </p:sp>
      <p:pic>
        <p:nvPicPr>
          <p:cNvPr id="30" name="그림 10">
            <a:extLst>
              <a:ext uri="{FF2B5EF4-FFF2-40B4-BE49-F238E27FC236}">
                <a16:creationId xmlns:a16="http://schemas.microsoft.com/office/drawing/2014/main" id="{991644AE-66CE-3D46-986A-D7C63531C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450"/>
            <a:ext cx="9144000" cy="43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5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E2CF05-E1EC-A348-8A7C-A4B89226CC3B}"/>
              </a:ext>
            </a:extLst>
          </p:cNvPr>
          <p:cNvSpPr txBox="1"/>
          <p:nvPr/>
        </p:nvSpPr>
        <p:spPr>
          <a:xfrm>
            <a:off x="69275" y="69275"/>
            <a:ext cx="10176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데이터 </a:t>
            </a:r>
            <a:r>
              <a:rPr lang="en-US" altLang="ko-KR" sz="3200">
                <a:latin typeface="Godo B" panose="02000503000000020004" pitchFamily="2" charset="-127"/>
                <a:ea typeface="Godo B" panose="02000503000000020004" pitchFamily="2" charset="-127"/>
              </a:rPr>
              <a:t>2</a:t>
            </a:r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 </a:t>
            </a:r>
            <a:r>
              <a:rPr lang="en-US" altLang="ko-KR" sz="3200">
                <a:latin typeface="Godo B" panose="02000503000000020004" pitchFamily="2" charset="-127"/>
                <a:ea typeface="Godo B" panose="02000503000000020004" pitchFamily="2" charset="-127"/>
              </a:rPr>
              <a:t>–</a:t>
            </a:r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 네이버 뉴스 </a:t>
            </a:r>
            <a:r>
              <a:rPr lang="en-US" altLang="ko-KR" sz="3200">
                <a:latin typeface="Godo B" panose="02000503000000020004" pitchFamily="2" charset="-127"/>
                <a:ea typeface="Godo B" panose="02000503000000020004" pitchFamily="2" charset="-127"/>
              </a:rPr>
              <a:t>(</a:t>
            </a:r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북한관련 </a:t>
            </a:r>
            <a:r>
              <a:rPr lang="en-US" altLang="ko-KR" sz="3200">
                <a:latin typeface="Godo B" panose="02000503000000020004" pitchFamily="2" charset="-127"/>
                <a:ea typeface="Godo B" panose="02000503000000020004" pitchFamily="2" charset="-127"/>
              </a:rPr>
              <a:t>csv)</a:t>
            </a:r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 </a:t>
            </a:r>
            <a:r>
              <a:rPr lang="en-US" altLang="ko-KR" sz="3200">
                <a:latin typeface="Godo B" panose="02000503000000020004" pitchFamily="2" charset="-127"/>
                <a:ea typeface="Godo B" panose="02000503000000020004" pitchFamily="2" charset="-127"/>
              </a:rPr>
              <a:t>/</a:t>
            </a:r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 주식 정보 데이터</a:t>
            </a:r>
            <a:endParaRPr lang="en-US" sz="3200">
              <a:latin typeface="Godo B" panose="02000503000000020004" pitchFamily="2" charset="-127"/>
              <a:ea typeface="Godo B" panose="02000503000000020004" pitchFamily="2" charset="-127"/>
            </a:endParaRPr>
          </a:p>
        </p:txBody>
      </p:sp>
      <p:pic>
        <p:nvPicPr>
          <p:cNvPr id="39" name="그림 5">
            <a:extLst>
              <a:ext uri="{FF2B5EF4-FFF2-40B4-BE49-F238E27FC236}">
                <a16:creationId xmlns:a16="http://schemas.microsoft.com/office/drawing/2014/main" id="{69633A96-B97E-FC41-B658-DAA1DBC85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" y="654049"/>
            <a:ext cx="7964592" cy="4231715"/>
          </a:xfrm>
          <a:prstGeom prst="rect">
            <a:avLst/>
          </a:prstGeom>
        </p:spPr>
      </p:pic>
      <p:pic>
        <p:nvPicPr>
          <p:cNvPr id="40" name="그림 5">
            <a:extLst>
              <a:ext uri="{FF2B5EF4-FFF2-40B4-BE49-F238E27FC236}">
                <a16:creationId xmlns:a16="http://schemas.microsoft.com/office/drawing/2014/main" id="{67AE9320-59C4-7045-A4F2-61E106D80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64" y="654050"/>
            <a:ext cx="4013761" cy="53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0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E2CF05-E1EC-A348-8A7C-A4B89226CC3B}"/>
              </a:ext>
            </a:extLst>
          </p:cNvPr>
          <p:cNvSpPr txBox="1"/>
          <p:nvPr/>
        </p:nvSpPr>
        <p:spPr>
          <a:xfrm>
            <a:off x="69275" y="69275"/>
            <a:ext cx="7806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데이터 </a:t>
            </a:r>
            <a:r>
              <a:rPr lang="en-US" altLang="ko-KR" sz="3200">
                <a:latin typeface="Godo B" panose="02000503000000020004" pitchFamily="2" charset="-127"/>
                <a:ea typeface="Godo B" panose="02000503000000020004" pitchFamily="2" charset="-127"/>
              </a:rPr>
              <a:t>3</a:t>
            </a:r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 </a:t>
            </a:r>
            <a:r>
              <a:rPr lang="en-US" altLang="ko-KR" sz="3200">
                <a:latin typeface="Godo B" panose="02000503000000020004" pitchFamily="2" charset="-127"/>
                <a:ea typeface="Godo B" panose="02000503000000020004" pitchFamily="2" charset="-127"/>
              </a:rPr>
              <a:t>–</a:t>
            </a:r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 언어 사전 </a:t>
            </a:r>
            <a:r>
              <a:rPr lang="en-US" altLang="ko-KR" sz="3200">
                <a:latin typeface="Godo B" panose="02000503000000020004" pitchFamily="2" charset="-127"/>
                <a:ea typeface="Godo B" panose="02000503000000020004" pitchFamily="2" charset="-127"/>
              </a:rPr>
              <a:t>(</a:t>
            </a:r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서울대학교 감성 사전</a:t>
            </a:r>
            <a:r>
              <a:rPr lang="en-US" altLang="ko-KR" sz="3200">
                <a:latin typeface="Godo B" panose="02000503000000020004" pitchFamily="2" charset="-127"/>
                <a:ea typeface="Godo B" panose="02000503000000020004" pitchFamily="2" charset="-127"/>
              </a:rPr>
              <a:t>)</a:t>
            </a:r>
            <a:endParaRPr lang="en-US" sz="3200">
              <a:latin typeface="Godo B" panose="02000503000000020004" pitchFamily="2" charset="-127"/>
              <a:ea typeface="Godo B" panose="02000503000000020004" pitchFamily="2" charset="-127"/>
            </a:endParaRPr>
          </a:p>
        </p:txBody>
      </p:sp>
      <p:pic>
        <p:nvPicPr>
          <p:cNvPr id="5" name="그림 10">
            <a:extLst>
              <a:ext uri="{FF2B5EF4-FFF2-40B4-BE49-F238E27FC236}">
                <a16:creationId xmlns:a16="http://schemas.microsoft.com/office/drawing/2014/main" id="{95C8EC2C-C4D3-F343-9D66-E26F2CCC0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" y="654050"/>
            <a:ext cx="366001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6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E2CF05-E1EC-A348-8A7C-A4B89226CC3B}"/>
              </a:ext>
            </a:extLst>
          </p:cNvPr>
          <p:cNvSpPr txBox="1"/>
          <p:nvPr/>
        </p:nvSpPr>
        <p:spPr>
          <a:xfrm>
            <a:off x="69275" y="69275"/>
            <a:ext cx="356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Godo B" panose="02000503000000020004" pitchFamily="2" charset="-127"/>
                <a:ea typeface="Godo B" panose="02000503000000020004" pitchFamily="2" charset="-127"/>
              </a:rPr>
              <a:t>시각화 및 분석 방법</a:t>
            </a:r>
            <a:endParaRPr lang="en-US" sz="3200">
              <a:latin typeface="Godo B" panose="02000503000000020004" pitchFamily="2" charset="-127"/>
              <a:ea typeface="Godo B" panose="02000503000000020004" pitchFamily="2" charset="-127"/>
            </a:endParaRPr>
          </a:p>
        </p:txBody>
      </p:sp>
      <p:pic>
        <p:nvPicPr>
          <p:cNvPr id="8" name="그림 6">
            <a:extLst>
              <a:ext uri="{FF2B5EF4-FFF2-40B4-BE49-F238E27FC236}">
                <a16:creationId xmlns:a16="http://schemas.microsoft.com/office/drawing/2014/main" id="{CC532FAB-29CD-C047-B014-F307CE621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07" y="939052"/>
            <a:ext cx="6525536" cy="2876951"/>
          </a:xfrm>
          <a:prstGeom prst="rect">
            <a:avLst/>
          </a:prstGeom>
        </p:spPr>
      </p:pic>
      <p:pic>
        <p:nvPicPr>
          <p:cNvPr id="9" name="그림 3">
            <a:extLst>
              <a:ext uri="{FF2B5EF4-FFF2-40B4-BE49-F238E27FC236}">
                <a16:creationId xmlns:a16="http://schemas.microsoft.com/office/drawing/2014/main" id="{A21B7D7A-6E00-5847-AA8A-E706DCE3E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615" y="1053860"/>
            <a:ext cx="3699574" cy="27845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1E9BEE-9CAF-4F44-A661-661E9C2C1EA8}"/>
              </a:ext>
            </a:extLst>
          </p:cNvPr>
          <p:cNvSpPr txBox="1"/>
          <p:nvPr/>
        </p:nvSpPr>
        <p:spPr>
          <a:xfrm>
            <a:off x="3291832" y="4437529"/>
            <a:ext cx="6789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Godo B" panose="02000503000000020004" pitchFamily="2" charset="-127"/>
                <a:ea typeface="Godo B" panose="02000503000000020004" pitchFamily="2" charset="-127"/>
              </a:rPr>
              <a:t>뉴스 제목 및 내용에서 단어를 추출한 뒤에 부정</a:t>
            </a:r>
            <a:r>
              <a:rPr lang="en-US" altLang="ko-KR">
                <a:latin typeface="Godo B" panose="02000503000000020004" pitchFamily="2" charset="-127"/>
                <a:ea typeface="Godo B" panose="02000503000000020004" pitchFamily="2" charset="-127"/>
              </a:rPr>
              <a:t>,</a:t>
            </a:r>
            <a:r>
              <a:rPr lang="ko-KR" altLang="en-US">
                <a:latin typeface="Godo B" panose="02000503000000020004" pitchFamily="2" charset="-127"/>
                <a:ea typeface="Godo B" panose="02000503000000020004" pitchFamily="2" charset="-127"/>
              </a:rPr>
              <a:t> 긍정</a:t>
            </a:r>
            <a:r>
              <a:rPr lang="en-US" altLang="ko-KR">
                <a:latin typeface="Godo B" panose="02000503000000020004" pitchFamily="2" charset="-127"/>
                <a:ea typeface="Godo B" panose="02000503000000020004" pitchFamily="2" charset="-127"/>
              </a:rPr>
              <a:t>,</a:t>
            </a:r>
            <a:r>
              <a:rPr lang="ko-KR" altLang="en-US">
                <a:latin typeface="Godo B" panose="02000503000000020004" pitchFamily="2" charset="-127"/>
                <a:ea typeface="Godo B" panose="02000503000000020004" pitchFamily="2" charset="-127"/>
              </a:rPr>
              <a:t> 중립으로 추출</a:t>
            </a:r>
            <a:endParaRPr lang="en-US" altLang="ko-KR">
              <a:latin typeface="Godo B" panose="02000503000000020004" pitchFamily="2" charset="-127"/>
              <a:ea typeface="Godo B" panose="02000503000000020004" pitchFamily="2" charset="-127"/>
            </a:endParaRPr>
          </a:p>
          <a:p>
            <a:pPr algn="ctr"/>
            <a:r>
              <a:rPr lang="ko-KR" altLang="en-US">
                <a:latin typeface="Godo B" panose="02000503000000020004" pitchFamily="2" charset="-127"/>
                <a:ea typeface="Godo B" panose="02000503000000020004" pitchFamily="2" charset="-127"/>
              </a:rPr>
              <a:t>해당 내용을 히트맵으로 시각화할 예정</a:t>
            </a:r>
            <a:endParaRPr lang="en-US" altLang="ko-KR">
              <a:latin typeface="Godo B" panose="02000503000000020004" pitchFamily="2" charset="-127"/>
              <a:ea typeface="Godo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43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160</Words>
  <Application>Microsoft Office PowerPoint</Application>
  <PresentationFormat>와이드스크린</PresentationFormat>
  <Paragraphs>25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Godo B</vt:lpstr>
      <vt:lpstr>KoPubWorld돋움체 Bold</vt:lpstr>
      <vt:lpstr>Tmon몬소리 Black</vt:lpstr>
      <vt:lpstr>Arial</vt:lpstr>
      <vt:lpstr>Calibri</vt:lpstr>
      <vt:lpstr>Calibri Light</vt:lpstr>
      <vt:lpstr>Office Theme</vt:lpstr>
      <vt:lpstr>뉴스 데이터를 활용한 주가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뉴스 데이터를 활용한 주가 분석</dc:title>
  <dc:creator>신 수웅</dc:creator>
  <cp:lastModifiedBy>신수웅</cp:lastModifiedBy>
  <cp:revision>7</cp:revision>
  <dcterms:created xsi:type="dcterms:W3CDTF">2019-10-06T12:36:48Z</dcterms:created>
  <dcterms:modified xsi:type="dcterms:W3CDTF">2019-10-06T13:43:41Z</dcterms:modified>
</cp:coreProperties>
</file>