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2"/>
  </p:notesMasterIdLst>
  <p:sldIdLst>
    <p:sldId id="256" r:id="rId2"/>
    <p:sldId id="259" r:id="rId3"/>
    <p:sldId id="257" r:id="rId4"/>
    <p:sldId id="258" r:id="rId5"/>
    <p:sldId id="261" r:id="rId6"/>
    <p:sldId id="263" r:id="rId7"/>
    <p:sldId id="262" r:id="rId8"/>
    <p:sldId id="264" r:id="rId9"/>
    <p:sldId id="265" r:id="rId10"/>
    <p:sldId id="266" r:id="rId11"/>
    <p:sldId id="267" r:id="rId12"/>
    <p:sldId id="268" r:id="rId13"/>
    <p:sldId id="275" r:id="rId14"/>
    <p:sldId id="271" r:id="rId15"/>
    <p:sldId id="272" r:id="rId16"/>
    <p:sldId id="276" r:id="rId17"/>
    <p:sldId id="277" r:id="rId18"/>
    <p:sldId id="274" r:id="rId19"/>
    <p:sldId id="260"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0964" autoAdjust="0"/>
  </p:normalViewPr>
  <p:slideViewPr>
    <p:cSldViewPr snapToGrid="0">
      <p:cViewPr varScale="1">
        <p:scale>
          <a:sx n="92" d="100"/>
          <a:sy n="92" d="100"/>
        </p:scale>
        <p:origin x="125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1E8D87-B1AB-47DB-80C3-A6DBDD579011}" type="datetimeFigureOut">
              <a:rPr lang="en-US" smtClean="0"/>
              <a:t>12/5/2023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B28321-6679-4205-A34E-F94F377922D7}" type="slidenum">
              <a:rPr lang="en-US" smtClean="0"/>
              <a:t>‹#›</a:t>
            </a:fld>
            <a:endParaRPr lang="en-US"/>
          </a:p>
        </p:txBody>
      </p:sp>
    </p:spTree>
    <p:extLst>
      <p:ext uri="{BB962C8B-B14F-4D97-AF65-F5344CB8AC3E}">
        <p14:creationId xmlns:p14="http://schemas.microsoft.com/office/powerpoint/2010/main" val="753184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K-Means: </a:t>
            </a:r>
            <a:r>
              <a:rPr lang="en-US" b="0" i="0" dirty="0">
                <a:solidFill>
                  <a:srgbClr val="FFFFFF"/>
                </a:solidFill>
                <a:effectLst/>
                <a:latin typeface="Roboto" panose="02000000000000000000" pitchFamily="2" charset="0"/>
              </a:rPr>
              <a:t>iterative algorithm that tries to partition the dataset into </a:t>
            </a:r>
            <a:r>
              <a:rPr lang="en-US" b="0" i="0" dirty="0" err="1">
                <a:solidFill>
                  <a:srgbClr val="FFFFFF"/>
                </a:solidFill>
                <a:effectLst/>
                <a:latin typeface="Roboto" panose="02000000000000000000" pitchFamily="2" charset="0"/>
              </a:rPr>
              <a:t>Kpre</a:t>
            </a:r>
            <a:r>
              <a:rPr lang="en-US" b="0" i="0" dirty="0">
                <a:solidFill>
                  <a:srgbClr val="FFFFFF"/>
                </a:solidFill>
                <a:effectLst/>
                <a:latin typeface="Roboto" panose="02000000000000000000" pitchFamily="2" charset="0"/>
              </a:rPr>
              <a:t>-defined distinct non-overlapping subgroups (clusters) where each data point belongs to only one group. It tries to make the intra-cluster data points as similar as possible while also keeping the clusters as different (far) as possible. It assigns data points to a cluster such that the sum of the squared distance between the data points and the cluster’s centroid (arithmetic mean of all the data points that belong to that cluster) is at the minimum. The less variation we have within clusters, the more homogeneous (similar) the data points are within the same cluster.</a:t>
            </a:r>
          </a:p>
          <a:p>
            <a:pPr lvl="1" algn="l">
              <a:buFont typeface="+mj-lt"/>
              <a:buAutoNum type="arabicPeriod"/>
            </a:pPr>
            <a:r>
              <a:rPr lang="en-US" b="0" i="0" dirty="0">
                <a:solidFill>
                  <a:srgbClr val="FFFFFF"/>
                </a:solidFill>
                <a:effectLst/>
                <a:latin typeface="Roboto" panose="02000000000000000000" pitchFamily="2" charset="0"/>
              </a:rPr>
              <a:t>Specify number of clusters K.</a:t>
            </a:r>
          </a:p>
          <a:p>
            <a:pPr lvl="1" algn="l">
              <a:buFont typeface="+mj-lt"/>
              <a:buAutoNum type="arabicPeriod"/>
            </a:pPr>
            <a:r>
              <a:rPr lang="en-US" b="0" i="0" dirty="0">
                <a:solidFill>
                  <a:srgbClr val="FFFFFF"/>
                </a:solidFill>
                <a:effectLst/>
                <a:latin typeface="Roboto" panose="02000000000000000000" pitchFamily="2" charset="0"/>
              </a:rPr>
              <a:t>Initialize centroids by first shuffling the dataset and then randomly selecting K data points for the centroids without replacement.</a:t>
            </a:r>
          </a:p>
          <a:p>
            <a:pPr lvl="1" algn="l">
              <a:buFont typeface="+mj-lt"/>
              <a:buAutoNum type="arabicPeriod"/>
            </a:pPr>
            <a:r>
              <a:rPr lang="en-US" b="0" i="0" dirty="0">
                <a:solidFill>
                  <a:srgbClr val="FFFFFF"/>
                </a:solidFill>
                <a:effectLst/>
                <a:latin typeface="Roboto" panose="02000000000000000000" pitchFamily="2" charset="0"/>
              </a:rPr>
              <a:t>Keep iterating until there is no change to the centroids. </a:t>
            </a:r>
            <a:r>
              <a:rPr lang="en-US" b="0" i="0" dirty="0" err="1">
                <a:solidFill>
                  <a:srgbClr val="FFFFFF"/>
                </a:solidFill>
                <a:effectLst/>
                <a:latin typeface="Roboto" panose="02000000000000000000" pitchFamily="2" charset="0"/>
              </a:rPr>
              <a:t>i.e</a:t>
            </a:r>
            <a:r>
              <a:rPr lang="en-US" b="0" i="0" dirty="0">
                <a:solidFill>
                  <a:srgbClr val="FFFFFF"/>
                </a:solidFill>
                <a:effectLst/>
                <a:latin typeface="Roboto" panose="02000000000000000000" pitchFamily="2" charset="0"/>
              </a:rPr>
              <a:t> assignment of data points to clusters isn’t changing.</a:t>
            </a:r>
          </a:p>
          <a:p>
            <a:pPr marL="1143000" lvl="2" indent="-228600" algn="l">
              <a:buFont typeface="+mj-lt"/>
              <a:buAutoNum type="alphaLcPeriod"/>
            </a:pPr>
            <a:r>
              <a:rPr lang="en-US" b="0" i="0" dirty="0">
                <a:solidFill>
                  <a:srgbClr val="FFFFFF"/>
                </a:solidFill>
                <a:effectLst/>
                <a:latin typeface="Roboto" panose="02000000000000000000" pitchFamily="2" charset="0"/>
              </a:rPr>
              <a:t> Compute the sum of the squared distance between data points and all centroids.</a:t>
            </a:r>
          </a:p>
          <a:p>
            <a:pPr marL="1143000" lvl="2" indent="-228600" algn="l">
              <a:buFont typeface="+mj-lt"/>
              <a:buAutoNum type="alphaLcPeriod"/>
            </a:pPr>
            <a:r>
              <a:rPr lang="en-US" b="0" i="0" dirty="0">
                <a:solidFill>
                  <a:srgbClr val="FFFFFF"/>
                </a:solidFill>
                <a:effectLst/>
                <a:latin typeface="Roboto" panose="02000000000000000000" pitchFamily="2" charset="0"/>
              </a:rPr>
              <a:t> Assign each data point to the closest cluster (centroid).</a:t>
            </a:r>
          </a:p>
          <a:p>
            <a:pPr marL="1143000" lvl="2" indent="-228600" algn="l">
              <a:buFont typeface="+mj-lt"/>
              <a:buAutoNum type="alphaLcPeriod"/>
            </a:pPr>
            <a:r>
              <a:rPr lang="en-US" b="0" i="0" dirty="0">
                <a:solidFill>
                  <a:srgbClr val="FFFFFF"/>
                </a:solidFill>
                <a:effectLst/>
                <a:latin typeface="Roboto" panose="02000000000000000000" pitchFamily="2" charset="0"/>
              </a:rPr>
              <a:t> Compute the centroids for the clusters by taking the average of the all data points that belong to each cluster.</a:t>
            </a:r>
          </a:p>
          <a:p>
            <a:endParaRPr lang="en-US" b="0" i="0" dirty="0">
              <a:solidFill>
                <a:srgbClr val="FFFFFF"/>
              </a:solidFill>
              <a:effectLst/>
              <a:latin typeface="Roboto" panose="02000000000000000000" pitchFamily="2" charset="0"/>
            </a:endParaRPr>
          </a:p>
          <a:p>
            <a:endParaRPr lang="en-US" b="0" i="0" dirty="0">
              <a:solidFill>
                <a:srgbClr val="FFFFFF"/>
              </a:solidFill>
              <a:effectLst/>
              <a:latin typeface="Roboto" panose="02000000000000000000" pitchFamily="2" charset="0"/>
            </a:endParaRPr>
          </a:p>
          <a:p>
            <a:r>
              <a:rPr lang="en-US" b="0" i="0" dirty="0">
                <a:solidFill>
                  <a:srgbClr val="FFFFFF"/>
                </a:solidFill>
                <a:effectLst/>
                <a:latin typeface="Roboto" panose="02000000000000000000" pitchFamily="2" charset="0"/>
              </a:rPr>
              <a:t>PCA: </a:t>
            </a:r>
            <a:r>
              <a:rPr lang="en-US" b="0" i="0" dirty="0">
                <a:solidFill>
                  <a:srgbClr val="FCF5EC"/>
                </a:solidFill>
                <a:effectLst/>
                <a:latin typeface="Söhne"/>
              </a:rPr>
              <a:t>dimensionality reduction technique (not ML) used to transform a high-dimensional dataset into a lower-dimensional representation while preserving as much information as possible.</a:t>
            </a:r>
            <a:endParaRPr lang="en-US" dirty="0"/>
          </a:p>
        </p:txBody>
      </p:sp>
      <p:sp>
        <p:nvSpPr>
          <p:cNvPr id="4" name="Slide Number Placeholder 3"/>
          <p:cNvSpPr>
            <a:spLocks noGrp="1"/>
          </p:cNvSpPr>
          <p:nvPr>
            <p:ph type="sldNum" sz="quarter" idx="5"/>
          </p:nvPr>
        </p:nvSpPr>
        <p:spPr/>
        <p:txBody>
          <a:bodyPr/>
          <a:lstStyle/>
          <a:p>
            <a:fld id="{04B28321-6679-4205-A34E-F94F377922D7}" type="slidenum">
              <a:rPr lang="en-US" smtClean="0"/>
              <a:t>2</a:t>
            </a:fld>
            <a:endParaRPr lang="en-US"/>
          </a:p>
        </p:txBody>
      </p:sp>
    </p:spTree>
    <p:extLst>
      <p:ext uri="{BB962C8B-B14F-4D97-AF65-F5344CB8AC3E}">
        <p14:creationId xmlns:p14="http://schemas.microsoft.com/office/powerpoint/2010/main" val="2630146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CF5EC"/>
                </a:solidFill>
                <a:effectLst/>
                <a:latin typeface="Söhne"/>
              </a:rPr>
              <a:t>PCA: dimensionality reduction technique (not ML) used to transform a high-dimensional dataset into a lower-dimensional representation while preserving as much information as possible.</a:t>
            </a:r>
            <a:endParaRPr lang="en-US" dirty="0"/>
          </a:p>
        </p:txBody>
      </p:sp>
      <p:sp>
        <p:nvSpPr>
          <p:cNvPr id="4" name="Slide Number Placeholder 3"/>
          <p:cNvSpPr>
            <a:spLocks noGrp="1"/>
          </p:cNvSpPr>
          <p:nvPr>
            <p:ph type="sldNum" sz="quarter" idx="5"/>
          </p:nvPr>
        </p:nvSpPr>
        <p:spPr/>
        <p:txBody>
          <a:bodyPr/>
          <a:lstStyle/>
          <a:p>
            <a:fld id="{04B28321-6679-4205-A34E-F94F377922D7}" type="slidenum">
              <a:rPr lang="en-US" smtClean="0"/>
              <a:t>8</a:t>
            </a:fld>
            <a:endParaRPr lang="en-US"/>
          </a:p>
        </p:txBody>
      </p:sp>
    </p:spTree>
    <p:extLst>
      <p:ext uri="{BB962C8B-B14F-4D97-AF65-F5344CB8AC3E}">
        <p14:creationId xmlns:p14="http://schemas.microsoft.com/office/powerpoint/2010/main" val="1425695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B28321-6679-4205-A34E-F94F377922D7}" type="slidenum">
              <a:rPr lang="en-US" smtClean="0"/>
              <a:t>9</a:t>
            </a:fld>
            <a:endParaRPr lang="en-US"/>
          </a:p>
        </p:txBody>
      </p:sp>
    </p:spTree>
    <p:extLst>
      <p:ext uri="{BB962C8B-B14F-4D97-AF65-F5344CB8AC3E}">
        <p14:creationId xmlns:p14="http://schemas.microsoft.com/office/powerpoint/2010/main" val="113594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Interactive</a:t>
            </a:r>
          </a:p>
          <a:p>
            <a:r>
              <a:rPr lang="en-US" dirty="0"/>
              <a:t>https://miabellaai.net/</a:t>
            </a:r>
          </a:p>
          <a:p>
            <a:endParaRPr lang="en-US" dirty="0"/>
          </a:p>
          <a:p>
            <a:r>
              <a:rPr lang="en-US" dirty="0"/>
              <a:t>EI</a:t>
            </a:r>
          </a:p>
          <a:p>
            <a:r>
              <a:rPr lang="en-US" b="0" i="0" dirty="0">
                <a:solidFill>
                  <a:srgbClr val="FFFFFF"/>
                </a:solidFill>
                <a:effectLst/>
                <a:latin typeface="Courier New" panose="02070309020205020404" pitchFamily="49" charset="0"/>
              </a:rPr>
              <a:t>AAPL::1.605882398331176::-1.4571048587555124::-0.1605739069497752::22::13::1::1::0::0::0::0; ADBE::-0.6745299477274765::-1.827007642351682::0.3078501035551106::28::13::1::1::0::0::0::0; ADI::-1.5483205183619753::-0.9428795018033636::0.020736980196812423::28::13::1::1::0::0::0::0; AGNC::-1.3070536023531778::2.4534792816429767::2.4534792816429767::8::13::1::1::0::0::0::0; AMZN::1.1070427952457744::0.5002808207874812::0.7157816524160691::62::13::1::1::0::0::0::0; BA::2.4534792816429767::2.2269851591905163::-0.6897928812074913::42::13::1::1::0::0::0::0; BAC::-0.3772720623331637::1.9028160457075438::-1.0102177577948677::2::13::1::1::0::0::0::0; CMCSA::-0.075831633641244::-0.061185677716185105::0.4321492582844802::62::13::1::1::0::0::0::0; COLB::-0.7214930473263726::0.43508667763372677::-1.827007642351682::2::13::1::1::0::0::0::0; CSCO::0.570265926549923::-1.8223964424010894::1.1263094887220837::22::13::1::1::0::0::0::0; CVS::1.2591864001426214::0.032105409731653545::1.0756344785408571::62::13::1::1::0::0::0::0; CVX::-0.6675144436931753::-0.7295354212670953::0.8711118824418475::28::13::1::1::0::0::0::0; ELAN::-0.7209683564352368::0.7373924600928292::0.6965011433809047::62::13::1::1::0::0::0::0; FANG::-1.6926105154866675::-1.788679681160353::-1.562166738835289::48::13::1::1::0::0::0::0; FIBK::-0.6342868545189055::0.9727449615726722::-1.827007642351682::2::13::1::1::0::0::0::0; GOOG::-1.2271856189606645::-1.615230527736849::0.8830841999875673::28::13::1::1::0::0::0::0; HON::0.09813334175683398::0.44302263566023264::-0.0909687656266242::62::13::1::1::0::0::0::0; IFF::-0.5929719984366505::1.3257400454213435::1.4061137189742656::8::13::1::1::0::0::0::0; JNJ::-0.37582171848539303::-0.38505357046105937::0.43152205173177294::62::13::1::1::0::0::0::0; LH::-0.428027370419946::0.11929337777075603::0.6944417804082978::62::13::1::1::0::0::0::0; LVS::0.113351817881305::2.1112051777114766::0.8364534218241029::8::13::1::1::0::0::0::0; MDT::-1.107715340181715::-0.07338561281282607::0.4707714626309373::62::13::1::1::0::0::0::0; MOS::-0.5970408261409677::-0.3865789029870658::0.583387946856021::62::13::1::1::0::0::0::0; MSFT::-0.8470166716108356::-1.4400510106795483::-0.419597832358493::28::13::1::1::0::0::0::0; NSC::-0.6629689338815157::0.10682644893317311::-0.7979607163795724::2::13::1::1::0::0::0::0; PFE::-0.9672313234928218::-1.0145453796792863::-0.10617015327849352::28::13::1::1::0::0::0::0; PM::1.6645215780746547::-0.052756457350167485::-1.7192614735588096::42::13::1::1::0::0::0::0; SBUX::2.4534792816429767::-0.11920071525498122::-1.3839241369986426::42::13::1::1::0::0::0::0; SCHW::-0.2619964647143361::1.435142611575992::-1.4391442574815596::2::13::1::1::0::0::0::0; SO::-0.2381971175627541::1.0504128920663807::-0.6054513133592577::2::13::1::1::0::0::0::0; SRE::-0.6729438668371951::1.1165519865862643::-0.21740310827413914::2::13::1::1::0::0::0::0; TRMB::-0.8410206588978113::-0.1888522036983234::0.7699093473911363::62::13::1::1::0::0::0::0; TRNO::-1.827007642351682::-1.3188457408772396::-1.827007642351682::48::13::1::1::0::0::0::0; WMT::2.4534792816429767::-1.827007642351682::2.4534792816429767::22::13::1::1::0::0::0::0;</a:t>
            </a:r>
            <a:endParaRPr lang="en-US" dirty="0"/>
          </a:p>
        </p:txBody>
      </p:sp>
      <p:sp>
        <p:nvSpPr>
          <p:cNvPr id="4" name="Slide Number Placeholder 3"/>
          <p:cNvSpPr>
            <a:spLocks noGrp="1"/>
          </p:cNvSpPr>
          <p:nvPr>
            <p:ph type="sldNum" sz="quarter" idx="5"/>
          </p:nvPr>
        </p:nvSpPr>
        <p:spPr/>
        <p:txBody>
          <a:bodyPr/>
          <a:lstStyle/>
          <a:p>
            <a:fld id="{04B28321-6679-4205-A34E-F94F377922D7}" type="slidenum">
              <a:rPr lang="en-US" smtClean="0"/>
              <a:t>10</a:t>
            </a:fld>
            <a:endParaRPr lang="en-US"/>
          </a:p>
        </p:txBody>
      </p:sp>
    </p:spTree>
    <p:extLst>
      <p:ext uri="{BB962C8B-B14F-4D97-AF65-F5344CB8AC3E}">
        <p14:creationId xmlns:p14="http://schemas.microsoft.com/office/powerpoint/2010/main" val="1075080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B28321-6679-4205-A34E-F94F377922D7}" type="slidenum">
              <a:rPr lang="en-US" smtClean="0"/>
              <a:t>11</a:t>
            </a:fld>
            <a:endParaRPr lang="en-US"/>
          </a:p>
        </p:txBody>
      </p:sp>
    </p:spTree>
    <p:extLst>
      <p:ext uri="{BB962C8B-B14F-4D97-AF65-F5344CB8AC3E}">
        <p14:creationId xmlns:p14="http://schemas.microsoft.com/office/powerpoint/2010/main" val="1967769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B28321-6679-4205-A34E-F94F377922D7}" type="slidenum">
              <a:rPr lang="en-US" smtClean="0"/>
              <a:t>14</a:t>
            </a:fld>
            <a:endParaRPr lang="en-US"/>
          </a:p>
        </p:txBody>
      </p:sp>
    </p:spTree>
    <p:extLst>
      <p:ext uri="{BB962C8B-B14F-4D97-AF65-F5344CB8AC3E}">
        <p14:creationId xmlns:p14="http://schemas.microsoft.com/office/powerpoint/2010/main" val="2135343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FFFFF"/>
                </a:solidFill>
                <a:effectLst/>
                <a:latin typeface="Courier New" panose="02070309020205020404" pitchFamily="49" charset="0"/>
              </a:rPr>
              <a:t>AAPL::1.0880114218645178::-1.304645955691622::0.487389048424701::48::13::1::1::0::0::0::0; AGNC::-0.7416389402718694::2.3355836258029123::0.13125101712464304::8::13::1::1::0::0::0::0; ALGN::-0.9728119329184769::0.36989224188189423::1.4193772897250134::42::13::1::1::0::0::0::0; AMZN::0.7481018825545267::1.1667973253082062::-0.3956992515417098::28::13::1::1::0::0::0::0; ANET::-1.6713261392610395::-0.6462723592630618::1.1162829969244057::62::13::1::1::0::0::0::0; APTV::-0.4757301388620253::1.01711477947764::-0.49839622931343486::8::13::1::1::0::0::0::0; BDX::-0.8269935078835943::0.505820564722234::-0.3708189328574276::8::13::1::1::0::0::0::0; BMY::-0.43387159868201114::-0.6848897526966673::0.09760580220284651::42::13::1::1::0::0::0::0; C::-0.12594426338221515::-0.07515709756412736::-1.9419045677635254::8::13::1::1::0::0::0::0; CI::0.37834448381683716::1.3125793520580784::-0.6377473129613326::8::13::1::1::0::0::0::0; CPT::-1.9419045677635254::-1.9419045677635254::-1.3652815557459217::22::13::1::1::0::0::0::0; CRM::-1.1633221730616607::0.674242736668188::0.1526768890568204::42::13::1::1::0::0::0::0; CTVA::-1.3740692221867823::1.2206988462052668::0.1820985392345608::42::13::1::1::0::0::0::0; CUBE::-1.7258393632108526::-1.9419045677635254::-1.3939998495998804::22::13::1::1::0::0::0::0; CVX::-0.7868772913484986::-0.033477980869514465::0.4879206514830666::42::13::1::1::0::0::0::0; EA::-0.906084165951825::-0.06489684141275419::0.9536001224989441::42::13::1::1::0::0::0::0; EL::0.7683766611092478::-0.1986593698921586::1.5409433231847933::28::13::1::1::0::0::0::0; EOG::-0.9986857518731025::-1.1100832831592522::1.6283794048461484::62::13::1::1::0::0::0::0; ETN::-0.8855733675578974::0.36418927150071145::-0.1993611485731221::42::13::1::1::0::0::0::0; EXC::-0.6433177121853871::0.11465493103406525::-1.3007964519972375::8::13::1::1::0::0::0::0; FDX::0.6051675067829679::0.7509734118407981::-0.28930813852068976::28::13::1::1::0::0::0::0; FTNT::2.3355836258029123::-1.5876808804579914::0.6424749637028525::48::13::1::1::0::0::0::0; FUL::-0.31302493526333325::0.9781288134619771::-0.09691240150054753::8::13::1::1::0::0::0::0; GIL::-0.7523361080698825::-0.050641614445743284::0.26241709279902287::42::13::1::1::0::0::0::0; GOOG::-1.317117616248209::-0.9339884842963297::1.086375333224607::62::13::1::1::0::0::0::0; GS::-0.04478167361963533::0.18743187000056882::-1.9419045677635254::8::13::1::1::0::0::0::0; HON::-0.13094317530764932::0.2482007139828824::-0.6316769937754406::8::13::1::1::0::0::0::0; INTU::-0.8972553108976228::-0.7727898505282875::0.6323496554135427::62::13::1::1::0::0::0::0; LH::-0.7066050602972225::0.5062712651528158::-0.06712981226280125::42::13::1::1::0::0::0::0; MDT::-1.3224345385475806::0.024889080346844318::-0.08770098413972324::42::13::1::1::0::0::0::0; MSFT::-0.9448469855359101::-1.8446759395203651::0.17942274121891927::62::13::1::1::0::0::0::0; NFLX::-0.682535485473444::0.36470292044186625::0.04293769970067952::42::13::1::1::0::0::0::0; OTIS::2.3355836258029123::-0.9354450628855524::-1.1344274020518836::48::13::1::1::0::0::0::0; PEP::0.6432712913636482::0.04919713607532172::0.8365704812419196::28::13::1::1::0::0::0::0; PGR::1.7204393448006265::1.3723242455129128::-0.1951803788633177::28::13::1::1::0::0::0::0; PYPL::-0.27611930286821496::0.5589808638838706::-0.5099749211281662::8::13::1::1::0::0::0::0; RTX::-0.9395823740289263::0.8816010331724746::-0.677429178857209::8::13::1::1::0::0::0::0; SBUX::2.3355836258029123::-0.40917442894039785::-1.267324106943081::48::13::1::1::0::0::0::0; SFM::2.3355836258029123::-0.03945891853216881::2.3355836258029123::2::13::1::1::0::0::0::0; SLAB::-1.3112650561532564::0.479388221296523::0.49872179029893965::42::13::1::1::0::0::0::0; SPLK::1.2528805609095353::0.7014512587212168::0.17060091716986941::28::13::1::1::0::0::0::0; SRE::-0.8604075845551936::0.5840316757733727::-1.1502842519109595::8::13::1::1::0::0::0::0; STZ::-0.6590790273327828::0.29130262583487654::-0.5486446831637648::8::13::1::1::0::0::0::0; TMUS::-0.2880412810826669::0.36828851426182924::-0.6247828084240078::8::13::1::1::0::0::0::0; V::-1.40002912267173::-1.9419045677635254::-0.7990390820001326::22::13::1::1::0::0::0::0; VRTX::-1.9419045677635254::-1.9419045677635254::0.9109352334726142::62::13::1::1::0::0::0::0; WMT::2.3355836258029123::0.3957315796310722::2.3355836258029123::2::13::1::1::0::0::0::0;</a:t>
            </a:r>
            <a:endParaRPr lang="en-US" dirty="0"/>
          </a:p>
        </p:txBody>
      </p:sp>
      <p:sp>
        <p:nvSpPr>
          <p:cNvPr id="4" name="Slide Number Placeholder 3"/>
          <p:cNvSpPr>
            <a:spLocks noGrp="1"/>
          </p:cNvSpPr>
          <p:nvPr>
            <p:ph type="sldNum" sz="quarter" idx="5"/>
          </p:nvPr>
        </p:nvSpPr>
        <p:spPr/>
        <p:txBody>
          <a:bodyPr/>
          <a:lstStyle/>
          <a:p>
            <a:fld id="{04B28321-6679-4205-A34E-F94F377922D7}" type="slidenum">
              <a:rPr lang="en-US" smtClean="0"/>
              <a:t>15</a:t>
            </a:fld>
            <a:endParaRPr lang="en-US"/>
          </a:p>
        </p:txBody>
      </p:sp>
    </p:spTree>
    <p:extLst>
      <p:ext uri="{BB962C8B-B14F-4D97-AF65-F5344CB8AC3E}">
        <p14:creationId xmlns:p14="http://schemas.microsoft.com/office/powerpoint/2010/main" val="3402766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B28321-6679-4205-A34E-F94F377922D7}" type="slidenum">
              <a:rPr lang="en-US" smtClean="0"/>
              <a:t>17</a:t>
            </a:fld>
            <a:endParaRPr lang="en-US"/>
          </a:p>
        </p:txBody>
      </p:sp>
    </p:spTree>
    <p:extLst>
      <p:ext uri="{BB962C8B-B14F-4D97-AF65-F5344CB8AC3E}">
        <p14:creationId xmlns:p14="http://schemas.microsoft.com/office/powerpoint/2010/main" val="3280992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12/5/2023</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286170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12/5/2023</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740174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12/5/2023</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100780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12/5/2023</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997172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12/5/2023</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186296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12/5/2023</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4056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12/5/2023</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100509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12/5/2023</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426484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12/5/2023</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87669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12/5/2023</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681330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12/5/2023</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60401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12/5/2023</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2942560637"/>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27" r:id="rId4"/>
    <p:sldLayoutId id="2147483728" r:id="rId5"/>
    <p:sldLayoutId id="2147483733" r:id="rId6"/>
    <p:sldLayoutId id="2147483729" r:id="rId7"/>
    <p:sldLayoutId id="2147483730" r:id="rId8"/>
    <p:sldLayoutId id="2147483731" r:id="rId9"/>
    <p:sldLayoutId id="2147483732" r:id="rId10"/>
    <p:sldLayoutId id="2147483734"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950D9A-4705-4314-961A-4F88B2CE4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3969F2-ED52-4E5C-B3FC-01E01B8B9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63C82C-182A-5E94-C8CA-EAE324939430}"/>
              </a:ext>
            </a:extLst>
          </p:cNvPr>
          <p:cNvSpPr>
            <a:spLocks noGrp="1"/>
          </p:cNvSpPr>
          <p:nvPr>
            <p:ph type="ctrTitle"/>
          </p:nvPr>
        </p:nvSpPr>
        <p:spPr>
          <a:xfrm>
            <a:off x="871870" y="749596"/>
            <a:ext cx="6241994" cy="3377788"/>
          </a:xfrm>
        </p:spPr>
        <p:txBody>
          <a:bodyPr anchor="t">
            <a:normAutofit fontScale="90000"/>
          </a:bodyPr>
          <a:lstStyle/>
          <a:p>
            <a:pPr algn="l"/>
            <a:r>
              <a:rPr lang="en-US" dirty="0"/>
              <a:t>Machine Learning for portfolio analysis</a:t>
            </a:r>
          </a:p>
        </p:txBody>
      </p:sp>
      <p:sp>
        <p:nvSpPr>
          <p:cNvPr id="3" name="Subtitle 2">
            <a:extLst>
              <a:ext uri="{FF2B5EF4-FFF2-40B4-BE49-F238E27FC236}">
                <a16:creationId xmlns:a16="http://schemas.microsoft.com/office/drawing/2014/main" id="{AD99CD92-D161-ACF2-A2CB-EE6FDCF3FA78}"/>
              </a:ext>
            </a:extLst>
          </p:cNvPr>
          <p:cNvSpPr>
            <a:spLocks noGrp="1"/>
          </p:cNvSpPr>
          <p:nvPr>
            <p:ph type="subTitle" idx="1"/>
          </p:nvPr>
        </p:nvSpPr>
        <p:spPr>
          <a:xfrm>
            <a:off x="871870" y="5226341"/>
            <a:ext cx="4890977" cy="424864"/>
          </a:xfrm>
        </p:spPr>
        <p:txBody>
          <a:bodyPr anchor="b">
            <a:normAutofit/>
          </a:bodyPr>
          <a:lstStyle/>
          <a:p>
            <a:pPr algn="l"/>
            <a:r>
              <a:rPr lang="en-US" dirty="0"/>
              <a:t>Mike Brewer</a:t>
            </a:r>
          </a:p>
        </p:txBody>
      </p:sp>
      <p:pic>
        <p:nvPicPr>
          <p:cNvPr id="19" name="Picture 3" descr="Triangular abstract background">
            <a:extLst>
              <a:ext uri="{FF2B5EF4-FFF2-40B4-BE49-F238E27FC236}">
                <a16:creationId xmlns:a16="http://schemas.microsoft.com/office/drawing/2014/main" id="{5A00FBC3-A37E-7B3A-5A9E-69E8AAA3C4C7}"/>
              </a:ext>
            </a:extLst>
          </p:cNvPr>
          <p:cNvPicPr>
            <a:picLocks noChangeAspect="1"/>
          </p:cNvPicPr>
          <p:nvPr/>
        </p:nvPicPr>
        <p:blipFill rotWithShape="1">
          <a:blip r:embed="rId2"/>
          <a:srcRect l="15972" r="22737" b="2"/>
          <a:stretch/>
        </p:blipFill>
        <p:spPr>
          <a:xfrm>
            <a:off x="5879804" y="-6350"/>
            <a:ext cx="6312196" cy="6874330"/>
          </a:xfrm>
          <a:custGeom>
            <a:avLst/>
            <a:gdLst/>
            <a:ahLst/>
            <a:cxnLst/>
            <a:rect l="l" t="t" r="r" b="b"/>
            <a:pathLst>
              <a:path w="6312196" h="6874330">
                <a:moveTo>
                  <a:pt x="2047193" y="0"/>
                </a:moveTo>
                <a:lnTo>
                  <a:pt x="6312196" y="0"/>
                </a:lnTo>
                <a:lnTo>
                  <a:pt x="6312196" y="6874330"/>
                </a:lnTo>
                <a:lnTo>
                  <a:pt x="0" y="6874330"/>
                </a:lnTo>
                <a:close/>
              </a:path>
            </a:pathLst>
          </a:custGeom>
        </p:spPr>
      </p:pic>
      <p:cxnSp>
        <p:nvCxnSpPr>
          <p:cNvPr id="13" name="Straight Connector 12">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634715" y="0"/>
            <a:ext cx="914401"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6" name="Subtitle 2">
            <a:extLst>
              <a:ext uri="{FF2B5EF4-FFF2-40B4-BE49-F238E27FC236}">
                <a16:creationId xmlns:a16="http://schemas.microsoft.com/office/drawing/2014/main" id="{3EC175BB-71A0-4814-D61B-7ED0552B7FAD}"/>
              </a:ext>
            </a:extLst>
          </p:cNvPr>
          <p:cNvSpPr txBox="1">
            <a:spLocks/>
          </p:cNvSpPr>
          <p:nvPr/>
        </p:nvSpPr>
        <p:spPr>
          <a:xfrm>
            <a:off x="871869" y="4305917"/>
            <a:ext cx="4890977" cy="424864"/>
          </a:xfrm>
          <a:prstGeom prst="rect">
            <a:avLst/>
          </a:prstGeom>
        </p:spPr>
        <p:txBody>
          <a:bodyPr vert="horz" lIns="91440" tIns="45720" rIns="91440" bIns="45720" rtlCol="0" anchor="b">
            <a:normAutofit/>
          </a:bodyPr>
          <a:lstStyle>
            <a:lvl1pPr marL="0" indent="0" algn="ctr" defTabSz="914400" rtl="0" eaLnBrk="1" latinLnBrk="0" hangingPunct="1">
              <a:lnSpc>
                <a:spcPct val="120000"/>
              </a:lnSpc>
              <a:spcBef>
                <a:spcPts val="1000"/>
              </a:spcBef>
              <a:buSzPct val="80000"/>
              <a:buFont typeface="Arial" panose="020B0604020202020204" pitchFamily="34" charset="0"/>
              <a:buNone/>
              <a:defRPr sz="1800" b="1" kern="1200" cap="all" spc="300" baseline="0">
                <a:solidFill>
                  <a:schemeClr val="tx2"/>
                </a:solidFill>
                <a:latin typeface="+mn-lt"/>
                <a:ea typeface="+mn-ea"/>
                <a:cs typeface="+mn-cs"/>
              </a:defRPr>
            </a:lvl1pPr>
            <a:lvl2pPr marL="457200" indent="0" algn="ctr" defTabSz="914400" rtl="0" eaLnBrk="1" latinLnBrk="0" hangingPunct="1">
              <a:lnSpc>
                <a:spcPct val="100000"/>
              </a:lnSpc>
              <a:spcBef>
                <a:spcPts val="500"/>
              </a:spcBef>
              <a:buSzPct val="80000"/>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500"/>
              </a:spcBef>
              <a:buSzPct val="80000"/>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500"/>
              </a:spcBef>
              <a:buSzPct val="80000"/>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500"/>
              </a:spcBef>
              <a:buSzPct val="80000"/>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Part 1</a:t>
            </a:r>
          </a:p>
        </p:txBody>
      </p:sp>
    </p:spTree>
    <p:extLst>
      <p:ext uri="{BB962C8B-B14F-4D97-AF65-F5344CB8AC3E}">
        <p14:creationId xmlns:p14="http://schemas.microsoft.com/office/powerpoint/2010/main" val="3268469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0C05F80-9F6A-F57B-FB50-64233683167F}"/>
              </a:ext>
            </a:extLst>
          </p:cNvPr>
          <p:cNvPicPr>
            <a:picLocks noChangeAspect="1"/>
          </p:cNvPicPr>
          <p:nvPr/>
        </p:nvPicPr>
        <p:blipFill>
          <a:blip r:embed="rId3"/>
          <a:stretch>
            <a:fillRect/>
          </a:stretch>
        </p:blipFill>
        <p:spPr>
          <a:xfrm>
            <a:off x="2329790" y="0"/>
            <a:ext cx="7532419" cy="2101932"/>
          </a:xfrm>
          <a:prstGeom prst="rect">
            <a:avLst/>
          </a:prstGeom>
        </p:spPr>
      </p:pic>
      <p:pic>
        <p:nvPicPr>
          <p:cNvPr id="3" name="Picture 2">
            <a:extLst>
              <a:ext uri="{FF2B5EF4-FFF2-40B4-BE49-F238E27FC236}">
                <a16:creationId xmlns:a16="http://schemas.microsoft.com/office/drawing/2014/main" id="{9707B118-A594-EC69-F94D-E8825BC8A9E6}"/>
              </a:ext>
            </a:extLst>
          </p:cNvPr>
          <p:cNvPicPr>
            <a:picLocks noChangeAspect="1"/>
          </p:cNvPicPr>
          <p:nvPr/>
        </p:nvPicPr>
        <p:blipFill>
          <a:blip r:embed="rId4"/>
          <a:stretch>
            <a:fillRect/>
          </a:stretch>
        </p:blipFill>
        <p:spPr>
          <a:xfrm>
            <a:off x="3087585" y="2086015"/>
            <a:ext cx="6080166" cy="4760525"/>
          </a:xfrm>
          <a:prstGeom prst="rect">
            <a:avLst/>
          </a:prstGeom>
        </p:spPr>
      </p:pic>
    </p:spTree>
    <p:extLst>
      <p:ext uri="{BB962C8B-B14F-4D97-AF65-F5344CB8AC3E}">
        <p14:creationId xmlns:p14="http://schemas.microsoft.com/office/powerpoint/2010/main" val="3927391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85016B-C7B9-CF62-10C5-F2C18D0D8879}"/>
              </a:ext>
            </a:extLst>
          </p:cNvPr>
          <p:cNvPicPr>
            <a:picLocks noChangeAspect="1"/>
          </p:cNvPicPr>
          <p:nvPr/>
        </p:nvPicPr>
        <p:blipFill>
          <a:blip r:embed="rId3"/>
          <a:stretch>
            <a:fillRect/>
          </a:stretch>
        </p:blipFill>
        <p:spPr>
          <a:xfrm>
            <a:off x="0" y="1"/>
            <a:ext cx="3971225" cy="3429000"/>
          </a:xfrm>
          <a:prstGeom prst="rect">
            <a:avLst/>
          </a:prstGeom>
        </p:spPr>
      </p:pic>
      <p:pic>
        <p:nvPicPr>
          <p:cNvPr id="9" name="Picture 8">
            <a:extLst>
              <a:ext uri="{FF2B5EF4-FFF2-40B4-BE49-F238E27FC236}">
                <a16:creationId xmlns:a16="http://schemas.microsoft.com/office/drawing/2014/main" id="{EE108E18-5DC8-6153-0721-7902CAFE6EF9}"/>
              </a:ext>
            </a:extLst>
          </p:cNvPr>
          <p:cNvPicPr>
            <a:picLocks noChangeAspect="1"/>
          </p:cNvPicPr>
          <p:nvPr/>
        </p:nvPicPr>
        <p:blipFill>
          <a:blip r:embed="rId4"/>
          <a:stretch>
            <a:fillRect/>
          </a:stretch>
        </p:blipFill>
        <p:spPr>
          <a:xfrm>
            <a:off x="4009947" y="1"/>
            <a:ext cx="4062284" cy="3429000"/>
          </a:xfrm>
          <a:prstGeom prst="rect">
            <a:avLst/>
          </a:prstGeom>
        </p:spPr>
      </p:pic>
      <p:pic>
        <p:nvPicPr>
          <p:cNvPr id="11" name="Picture 10">
            <a:extLst>
              <a:ext uri="{FF2B5EF4-FFF2-40B4-BE49-F238E27FC236}">
                <a16:creationId xmlns:a16="http://schemas.microsoft.com/office/drawing/2014/main" id="{9DFC94B9-5C59-5503-5B1A-6EDBC1383080}"/>
              </a:ext>
            </a:extLst>
          </p:cNvPr>
          <p:cNvPicPr>
            <a:picLocks noChangeAspect="1"/>
          </p:cNvPicPr>
          <p:nvPr/>
        </p:nvPicPr>
        <p:blipFill>
          <a:blip r:embed="rId5"/>
          <a:stretch>
            <a:fillRect/>
          </a:stretch>
        </p:blipFill>
        <p:spPr>
          <a:xfrm>
            <a:off x="8110953" y="1"/>
            <a:ext cx="4081047" cy="3429000"/>
          </a:xfrm>
          <a:prstGeom prst="rect">
            <a:avLst/>
          </a:prstGeom>
        </p:spPr>
      </p:pic>
      <p:pic>
        <p:nvPicPr>
          <p:cNvPr id="13" name="Picture 12">
            <a:extLst>
              <a:ext uri="{FF2B5EF4-FFF2-40B4-BE49-F238E27FC236}">
                <a16:creationId xmlns:a16="http://schemas.microsoft.com/office/drawing/2014/main" id="{6F16B67B-5201-3D1C-4E21-1D3C7E721A42}"/>
              </a:ext>
            </a:extLst>
          </p:cNvPr>
          <p:cNvPicPr>
            <a:picLocks noChangeAspect="1"/>
          </p:cNvPicPr>
          <p:nvPr/>
        </p:nvPicPr>
        <p:blipFill>
          <a:blip r:embed="rId6"/>
          <a:stretch>
            <a:fillRect/>
          </a:stretch>
        </p:blipFill>
        <p:spPr>
          <a:xfrm>
            <a:off x="0" y="3429000"/>
            <a:ext cx="3971224" cy="3431447"/>
          </a:xfrm>
          <a:prstGeom prst="rect">
            <a:avLst/>
          </a:prstGeom>
        </p:spPr>
      </p:pic>
      <p:pic>
        <p:nvPicPr>
          <p:cNvPr id="15" name="Picture 14">
            <a:extLst>
              <a:ext uri="{FF2B5EF4-FFF2-40B4-BE49-F238E27FC236}">
                <a16:creationId xmlns:a16="http://schemas.microsoft.com/office/drawing/2014/main" id="{6CEF8E9C-422A-6ABE-B9ED-C931F5841703}"/>
              </a:ext>
            </a:extLst>
          </p:cNvPr>
          <p:cNvPicPr>
            <a:picLocks noChangeAspect="1"/>
          </p:cNvPicPr>
          <p:nvPr/>
        </p:nvPicPr>
        <p:blipFill>
          <a:blip r:embed="rId7"/>
          <a:stretch>
            <a:fillRect/>
          </a:stretch>
        </p:blipFill>
        <p:spPr>
          <a:xfrm>
            <a:off x="4009946" y="3428999"/>
            <a:ext cx="4058032" cy="3428999"/>
          </a:xfrm>
          <a:prstGeom prst="rect">
            <a:avLst/>
          </a:prstGeom>
        </p:spPr>
      </p:pic>
      <p:pic>
        <p:nvPicPr>
          <p:cNvPr id="19" name="Picture 18">
            <a:extLst>
              <a:ext uri="{FF2B5EF4-FFF2-40B4-BE49-F238E27FC236}">
                <a16:creationId xmlns:a16="http://schemas.microsoft.com/office/drawing/2014/main" id="{FE29C95F-8F74-0AD8-1B0A-CB213D8D674B}"/>
              </a:ext>
            </a:extLst>
          </p:cNvPr>
          <p:cNvPicPr>
            <a:picLocks noChangeAspect="1"/>
          </p:cNvPicPr>
          <p:nvPr/>
        </p:nvPicPr>
        <p:blipFill>
          <a:blip r:embed="rId8"/>
          <a:stretch>
            <a:fillRect/>
          </a:stretch>
        </p:blipFill>
        <p:spPr>
          <a:xfrm>
            <a:off x="8106698" y="3428999"/>
            <a:ext cx="4085301" cy="3429002"/>
          </a:xfrm>
          <a:prstGeom prst="rect">
            <a:avLst/>
          </a:prstGeom>
        </p:spPr>
      </p:pic>
      <p:sp>
        <p:nvSpPr>
          <p:cNvPr id="20" name="TextBox 19">
            <a:extLst>
              <a:ext uri="{FF2B5EF4-FFF2-40B4-BE49-F238E27FC236}">
                <a16:creationId xmlns:a16="http://schemas.microsoft.com/office/drawing/2014/main" id="{E575E692-4756-B625-B387-5D5DB836B140}"/>
              </a:ext>
            </a:extLst>
          </p:cNvPr>
          <p:cNvSpPr txBox="1"/>
          <p:nvPr/>
        </p:nvSpPr>
        <p:spPr>
          <a:xfrm>
            <a:off x="4838812" y="542926"/>
            <a:ext cx="2400300" cy="523220"/>
          </a:xfrm>
          <a:prstGeom prst="rect">
            <a:avLst/>
          </a:prstGeom>
          <a:noFill/>
        </p:spPr>
        <p:txBody>
          <a:bodyPr wrap="square" rtlCol="0">
            <a:spAutoFit/>
          </a:bodyPr>
          <a:lstStyle/>
          <a:p>
            <a:pPr algn="ctr"/>
            <a:r>
              <a:rPr lang="en-US" sz="2800" b="1" dirty="0">
                <a:solidFill>
                  <a:schemeClr val="bg1"/>
                </a:solidFill>
              </a:rPr>
              <a:t>RETURNS</a:t>
            </a:r>
          </a:p>
        </p:txBody>
      </p:sp>
    </p:spTree>
    <p:extLst>
      <p:ext uri="{BB962C8B-B14F-4D97-AF65-F5344CB8AC3E}">
        <p14:creationId xmlns:p14="http://schemas.microsoft.com/office/powerpoint/2010/main" val="2380124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48C5B9-CA0B-EEC0-A07A-E49696AF30E1}"/>
              </a:ext>
            </a:extLst>
          </p:cNvPr>
          <p:cNvPicPr>
            <a:picLocks noChangeAspect="1"/>
          </p:cNvPicPr>
          <p:nvPr/>
        </p:nvPicPr>
        <p:blipFill>
          <a:blip r:embed="rId2"/>
          <a:stretch>
            <a:fillRect/>
          </a:stretch>
        </p:blipFill>
        <p:spPr>
          <a:xfrm>
            <a:off x="1" y="0"/>
            <a:ext cx="4000500" cy="3419165"/>
          </a:xfrm>
          <a:prstGeom prst="rect">
            <a:avLst/>
          </a:prstGeom>
        </p:spPr>
      </p:pic>
      <p:pic>
        <p:nvPicPr>
          <p:cNvPr id="7" name="Picture 6">
            <a:extLst>
              <a:ext uri="{FF2B5EF4-FFF2-40B4-BE49-F238E27FC236}">
                <a16:creationId xmlns:a16="http://schemas.microsoft.com/office/drawing/2014/main" id="{7EE084B1-89DB-AA84-F896-FB49FA7C4D29}"/>
              </a:ext>
            </a:extLst>
          </p:cNvPr>
          <p:cNvPicPr>
            <a:picLocks noChangeAspect="1"/>
          </p:cNvPicPr>
          <p:nvPr/>
        </p:nvPicPr>
        <p:blipFill>
          <a:blip r:embed="rId3"/>
          <a:stretch>
            <a:fillRect/>
          </a:stretch>
        </p:blipFill>
        <p:spPr>
          <a:xfrm>
            <a:off x="4095750" y="0"/>
            <a:ext cx="4000500" cy="3411516"/>
          </a:xfrm>
          <a:prstGeom prst="rect">
            <a:avLst/>
          </a:prstGeom>
        </p:spPr>
      </p:pic>
      <p:pic>
        <p:nvPicPr>
          <p:cNvPr id="9" name="Picture 8">
            <a:extLst>
              <a:ext uri="{FF2B5EF4-FFF2-40B4-BE49-F238E27FC236}">
                <a16:creationId xmlns:a16="http://schemas.microsoft.com/office/drawing/2014/main" id="{CDEFC20C-4995-2060-F7B0-A12B0E33F037}"/>
              </a:ext>
            </a:extLst>
          </p:cNvPr>
          <p:cNvPicPr>
            <a:picLocks noChangeAspect="1"/>
          </p:cNvPicPr>
          <p:nvPr/>
        </p:nvPicPr>
        <p:blipFill>
          <a:blip r:embed="rId4"/>
          <a:stretch>
            <a:fillRect/>
          </a:stretch>
        </p:blipFill>
        <p:spPr>
          <a:xfrm>
            <a:off x="8191499" y="0"/>
            <a:ext cx="4000500" cy="3411516"/>
          </a:xfrm>
          <a:prstGeom prst="rect">
            <a:avLst/>
          </a:prstGeom>
        </p:spPr>
      </p:pic>
      <p:pic>
        <p:nvPicPr>
          <p:cNvPr id="11" name="Picture 10">
            <a:extLst>
              <a:ext uri="{FF2B5EF4-FFF2-40B4-BE49-F238E27FC236}">
                <a16:creationId xmlns:a16="http://schemas.microsoft.com/office/drawing/2014/main" id="{85799EA5-5D69-EA95-D3B2-03FF98B72416}"/>
              </a:ext>
            </a:extLst>
          </p:cNvPr>
          <p:cNvPicPr>
            <a:picLocks noChangeAspect="1"/>
          </p:cNvPicPr>
          <p:nvPr/>
        </p:nvPicPr>
        <p:blipFill>
          <a:blip r:embed="rId5"/>
          <a:stretch>
            <a:fillRect/>
          </a:stretch>
        </p:blipFill>
        <p:spPr>
          <a:xfrm>
            <a:off x="-1" y="3438836"/>
            <a:ext cx="4000499" cy="3420274"/>
          </a:xfrm>
          <a:prstGeom prst="rect">
            <a:avLst/>
          </a:prstGeom>
        </p:spPr>
      </p:pic>
      <p:pic>
        <p:nvPicPr>
          <p:cNvPr id="13" name="Picture 12">
            <a:extLst>
              <a:ext uri="{FF2B5EF4-FFF2-40B4-BE49-F238E27FC236}">
                <a16:creationId xmlns:a16="http://schemas.microsoft.com/office/drawing/2014/main" id="{2D2BF611-17EB-ECB3-0166-8695C148BF97}"/>
              </a:ext>
            </a:extLst>
          </p:cNvPr>
          <p:cNvPicPr>
            <a:picLocks noChangeAspect="1"/>
          </p:cNvPicPr>
          <p:nvPr/>
        </p:nvPicPr>
        <p:blipFill>
          <a:blip r:embed="rId6"/>
          <a:stretch>
            <a:fillRect/>
          </a:stretch>
        </p:blipFill>
        <p:spPr>
          <a:xfrm>
            <a:off x="4095750" y="3446484"/>
            <a:ext cx="4023446" cy="3411515"/>
          </a:xfrm>
          <a:prstGeom prst="rect">
            <a:avLst/>
          </a:prstGeom>
        </p:spPr>
      </p:pic>
      <p:pic>
        <p:nvPicPr>
          <p:cNvPr id="15" name="Picture 14">
            <a:extLst>
              <a:ext uri="{FF2B5EF4-FFF2-40B4-BE49-F238E27FC236}">
                <a16:creationId xmlns:a16="http://schemas.microsoft.com/office/drawing/2014/main" id="{7E62CA59-B22D-6E9D-5170-6C2DE187EC2F}"/>
              </a:ext>
            </a:extLst>
          </p:cNvPr>
          <p:cNvPicPr>
            <a:picLocks noChangeAspect="1"/>
          </p:cNvPicPr>
          <p:nvPr/>
        </p:nvPicPr>
        <p:blipFill>
          <a:blip r:embed="rId7"/>
          <a:stretch>
            <a:fillRect/>
          </a:stretch>
        </p:blipFill>
        <p:spPr>
          <a:xfrm>
            <a:off x="8191498" y="3411516"/>
            <a:ext cx="4000499" cy="3446484"/>
          </a:xfrm>
          <a:prstGeom prst="rect">
            <a:avLst/>
          </a:prstGeom>
        </p:spPr>
      </p:pic>
      <p:sp>
        <p:nvSpPr>
          <p:cNvPr id="16" name="TextBox 15">
            <a:extLst>
              <a:ext uri="{FF2B5EF4-FFF2-40B4-BE49-F238E27FC236}">
                <a16:creationId xmlns:a16="http://schemas.microsoft.com/office/drawing/2014/main" id="{4CB1888F-DB12-E0A3-D2A8-D10BDFA10DAB}"/>
              </a:ext>
            </a:extLst>
          </p:cNvPr>
          <p:cNvSpPr txBox="1"/>
          <p:nvPr/>
        </p:nvSpPr>
        <p:spPr>
          <a:xfrm>
            <a:off x="4907323" y="531051"/>
            <a:ext cx="2400300" cy="769441"/>
          </a:xfrm>
          <a:prstGeom prst="rect">
            <a:avLst/>
          </a:prstGeom>
          <a:noFill/>
        </p:spPr>
        <p:txBody>
          <a:bodyPr wrap="square" rtlCol="0">
            <a:spAutoFit/>
          </a:bodyPr>
          <a:lstStyle/>
          <a:p>
            <a:pPr algn="ctr"/>
            <a:r>
              <a:rPr lang="en-US" sz="2800" b="1" dirty="0">
                <a:solidFill>
                  <a:schemeClr val="bg1"/>
                </a:solidFill>
              </a:rPr>
              <a:t>VOLATILITY</a:t>
            </a:r>
          </a:p>
          <a:p>
            <a:pPr algn="ctr"/>
            <a:r>
              <a:rPr lang="en-US" sz="1600" b="1" dirty="0">
                <a:solidFill>
                  <a:schemeClr val="bg1"/>
                </a:solidFill>
              </a:rPr>
              <a:t>(std dev)</a:t>
            </a:r>
          </a:p>
        </p:txBody>
      </p:sp>
    </p:spTree>
    <p:extLst>
      <p:ext uri="{BB962C8B-B14F-4D97-AF65-F5344CB8AC3E}">
        <p14:creationId xmlns:p14="http://schemas.microsoft.com/office/powerpoint/2010/main" val="878866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C0BF351-2C2D-2894-6C36-CC93422FF688}"/>
              </a:ext>
            </a:extLst>
          </p:cNvPr>
          <p:cNvSpPr>
            <a:spLocks noGrp="1"/>
          </p:cNvSpPr>
          <p:nvPr>
            <p:ph idx="1"/>
          </p:nvPr>
        </p:nvSpPr>
        <p:spPr>
          <a:xfrm>
            <a:off x="1142999" y="537234"/>
            <a:ext cx="9906000" cy="1419225"/>
          </a:xfrm>
        </p:spPr>
        <p:txBody>
          <a:bodyPr/>
          <a:lstStyle/>
          <a:p>
            <a:pPr marL="0" indent="0">
              <a:buNone/>
            </a:pPr>
            <a:r>
              <a:rPr lang="en-US" dirty="0"/>
              <a:t>The diagonal line is each clusters average internal correlation. If our clusters have any categorical uniqueness for this volatility metric, we would expect internal correlations to be greater than that clusters correlation to any other cluster.</a:t>
            </a:r>
          </a:p>
        </p:txBody>
      </p:sp>
      <p:pic>
        <p:nvPicPr>
          <p:cNvPr id="6" name="Picture 5">
            <a:extLst>
              <a:ext uri="{FF2B5EF4-FFF2-40B4-BE49-F238E27FC236}">
                <a16:creationId xmlns:a16="http://schemas.microsoft.com/office/drawing/2014/main" id="{411DCEC9-27D4-C03D-E3E4-32337A486FF0}"/>
              </a:ext>
            </a:extLst>
          </p:cNvPr>
          <p:cNvPicPr>
            <a:picLocks noChangeAspect="1"/>
          </p:cNvPicPr>
          <p:nvPr/>
        </p:nvPicPr>
        <p:blipFill>
          <a:blip r:embed="rId2"/>
          <a:stretch>
            <a:fillRect/>
          </a:stretch>
        </p:blipFill>
        <p:spPr>
          <a:xfrm>
            <a:off x="407316" y="1782869"/>
            <a:ext cx="6365979" cy="5075131"/>
          </a:xfrm>
          <a:prstGeom prst="rect">
            <a:avLst/>
          </a:prstGeom>
        </p:spPr>
      </p:pic>
      <p:sp>
        <p:nvSpPr>
          <p:cNvPr id="7" name="TextBox 6">
            <a:extLst>
              <a:ext uri="{FF2B5EF4-FFF2-40B4-BE49-F238E27FC236}">
                <a16:creationId xmlns:a16="http://schemas.microsoft.com/office/drawing/2014/main" id="{0F8D60AB-3097-E1AB-771D-06D4B68DF2C2}"/>
              </a:ext>
            </a:extLst>
          </p:cNvPr>
          <p:cNvSpPr txBox="1"/>
          <p:nvPr/>
        </p:nvSpPr>
        <p:spPr>
          <a:xfrm>
            <a:off x="7367354" y="3767447"/>
            <a:ext cx="4306090" cy="369332"/>
          </a:xfrm>
          <a:prstGeom prst="rect">
            <a:avLst/>
          </a:prstGeom>
          <a:noFill/>
        </p:spPr>
        <p:txBody>
          <a:bodyPr wrap="square" rtlCol="0">
            <a:spAutoFit/>
          </a:bodyPr>
          <a:lstStyle/>
          <a:p>
            <a:r>
              <a:rPr lang="en-US" dirty="0"/>
              <a:t>Not seeing any clear cut distinctions here!</a:t>
            </a:r>
          </a:p>
        </p:txBody>
      </p:sp>
    </p:spTree>
    <p:extLst>
      <p:ext uri="{BB962C8B-B14F-4D97-AF65-F5344CB8AC3E}">
        <p14:creationId xmlns:p14="http://schemas.microsoft.com/office/powerpoint/2010/main" val="2995439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DE96F85-6601-6732-A501-ACBAD2F75258}"/>
              </a:ext>
            </a:extLst>
          </p:cNvPr>
          <p:cNvPicPr>
            <a:picLocks noChangeAspect="1"/>
          </p:cNvPicPr>
          <p:nvPr/>
        </p:nvPicPr>
        <p:blipFill>
          <a:blip r:embed="rId3"/>
          <a:stretch>
            <a:fillRect/>
          </a:stretch>
        </p:blipFill>
        <p:spPr>
          <a:xfrm>
            <a:off x="0" y="0"/>
            <a:ext cx="7115175" cy="1664595"/>
          </a:xfrm>
          <a:prstGeom prst="rect">
            <a:avLst/>
          </a:prstGeom>
        </p:spPr>
      </p:pic>
      <p:pic>
        <p:nvPicPr>
          <p:cNvPr id="9" name="Picture 8">
            <a:extLst>
              <a:ext uri="{FF2B5EF4-FFF2-40B4-BE49-F238E27FC236}">
                <a16:creationId xmlns:a16="http://schemas.microsoft.com/office/drawing/2014/main" id="{F3AF3FC3-102B-E7B2-3F6A-CB8DEF8336FB}"/>
              </a:ext>
            </a:extLst>
          </p:cNvPr>
          <p:cNvPicPr>
            <a:picLocks noChangeAspect="1"/>
          </p:cNvPicPr>
          <p:nvPr/>
        </p:nvPicPr>
        <p:blipFill>
          <a:blip r:embed="rId4"/>
          <a:stretch>
            <a:fillRect/>
          </a:stretch>
        </p:blipFill>
        <p:spPr>
          <a:xfrm>
            <a:off x="7115175" y="2"/>
            <a:ext cx="5076825" cy="3428998"/>
          </a:xfrm>
          <a:prstGeom prst="rect">
            <a:avLst/>
          </a:prstGeom>
        </p:spPr>
      </p:pic>
      <p:pic>
        <p:nvPicPr>
          <p:cNvPr id="11" name="Picture 10">
            <a:extLst>
              <a:ext uri="{FF2B5EF4-FFF2-40B4-BE49-F238E27FC236}">
                <a16:creationId xmlns:a16="http://schemas.microsoft.com/office/drawing/2014/main" id="{A731F392-718F-30C9-6AB3-66A05CCC5BCB}"/>
              </a:ext>
            </a:extLst>
          </p:cNvPr>
          <p:cNvPicPr>
            <a:picLocks noChangeAspect="1"/>
          </p:cNvPicPr>
          <p:nvPr/>
        </p:nvPicPr>
        <p:blipFill>
          <a:blip r:embed="rId5"/>
          <a:stretch>
            <a:fillRect/>
          </a:stretch>
        </p:blipFill>
        <p:spPr>
          <a:xfrm>
            <a:off x="7115175" y="3429000"/>
            <a:ext cx="5076825" cy="3428999"/>
          </a:xfrm>
          <a:prstGeom prst="rect">
            <a:avLst/>
          </a:prstGeom>
        </p:spPr>
      </p:pic>
      <p:pic>
        <p:nvPicPr>
          <p:cNvPr id="13" name="Picture 12">
            <a:extLst>
              <a:ext uri="{FF2B5EF4-FFF2-40B4-BE49-F238E27FC236}">
                <a16:creationId xmlns:a16="http://schemas.microsoft.com/office/drawing/2014/main" id="{D58DABD9-C470-F513-E078-A824D984DC6A}"/>
              </a:ext>
            </a:extLst>
          </p:cNvPr>
          <p:cNvPicPr>
            <a:picLocks noChangeAspect="1"/>
          </p:cNvPicPr>
          <p:nvPr/>
        </p:nvPicPr>
        <p:blipFill>
          <a:blip r:embed="rId6"/>
          <a:stretch>
            <a:fillRect/>
          </a:stretch>
        </p:blipFill>
        <p:spPr>
          <a:xfrm>
            <a:off x="0" y="1664595"/>
            <a:ext cx="7145926" cy="5193403"/>
          </a:xfrm>
          <a:prstGeom prst="rect">
            <a:avLst/>
          </a:prstGeom>
        </p:spPr>
      </p:pic>
      <p:sp>
        <p:nvSpPr>
          <p:cNvPr id="14" name="TextBox 13">
            <a:extLst>
              <a:ext uri="{FF2B5EF4-FFF2-40B4-BE49-F238E27FC236}">
                <a16:creationId xmlns:a16="http://schemas.microsoft.com/office/drawing/2014/main" id="{5A32BDA4-C9FF-1361-A1CD-0B2C1D5F6D57}"/>
              </a:ext>
            </a:extLst>
          </p:cNvPr>
          <p:cNvSpPr txBox="1"/>
          <p:nvPr/>
        </p:nvSpPr>
        <p:spPr>
          <a:xfrm>
            <a:off x="4243387" y="2223632"/>
            <a:ext cx="1314449" cy="646331"/>
          </a:xfrm>
          <a:prstGeom prst="rect">
            <a:avLst/>
          </a:prstGeom>
          <a:noFill/>
        </p:spPr>
        <p:txBody>
          <a:bodyPr wrap="square" rtlCol="0">
            <a:spAutoFit/>
          </a:bodyPr>
          <a:lstStyle/>
          <a:p>
            <a:r>
              <a:rPr lang="en-US" sz="3600" dirty="0">
                <a:solidFill>
                  <a:schemeClr val="bg1"/>
                </a:solidFill>
              </a:rPr>
              <a:t>MCE</a:t>
            </a:r>
            <a:endParaRPr lang="en-US" sz="3600" dirty="0"/>
          </a:p>
        </p:txBody>
      </p:sp>
    </p:spTree>
    <p:extLst>
      <p:ext uri="{BB962C8B-B14F-4D97-AF65-F5344CB8AC3E}">
        <p14:creationId xmlns:p14="http://schemas.microsoft.com/office/powerpoint/2010/main" val="3234073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07ACCD-9A31-5735-2831-FF25B522597C}"/>
              </a:ext>
            </a:extLst>
          </p:cNvPr>
          <p:cNvPicPr>
            <a:picLocks noChangeAspect="1"/>
          </p:cNvPicPr>
          <p:nvPr/>
        </p:nvPicPr>
        <p:blipFill>
          <a:blip r:embed="rId3"/>
          <a:stretch>
            <a:fillRect/>
          </a:stretch>
        </p:blipFill>
        <p:spPr>
          <a:xfrm>
            <a:off x="2107406" y="0"/>
            <a:ext cx="7977187" cy="1841561"/>
          </a:xfrm>
          <a:prstGeom prst="rect">
            <a:avLst/>
          </a:prstGeom>
        </p:spPr>
      </p:pic>
      <p:pic>
        <p:nvPicPr>
          <p:cNvPr id="7" name="Picture 6">
            <a:extLst>
              <a:ext uri="{FF2B5EF4-FFF2-40B4-BE49-F238E27FC236}">
                <a16:creationId xmlns:a16="http://schemas.microsoft.com/office/drawing/2014/main" id="{3DB5232C-0094-2282-A1EA-168559AF3AED}"/>
              </a:ext>
            </a:extLst>
          </p:cNvPr>
          <p:cNvPicPr>
            <a:picLocks noChangeAspect="1"/>
          </p:cNvPicPr>
          <p:nvPr/>
        </p:nvPicPr>
        <p:blipFill>
          <a:blip r:embed="rId4"/>
          <a:stretch>
            <a:fillRect/>
          </a:stretch>
        </p:blipFill>
        <p:spPr>
          <a:xfrm>
            <a:off x="2909421" y="1841561"/>
            <a:ext cx="6373158" cy="5016439"/>
          </a:xfrm>
          <a:prstGeom prst="rect">
            <a:avLst/>
          </a:prstGeom>
        </p:spPr>
      </p:pic>
    </p:spTree>
    <p:extLst>
      <p:ext uri="{BB962C8B-B14F-4D97-AF65-F5344CB8AC3E}">
        <p14:creationId xmlns:p14="http://schemas.microsoft.com/office/powerpoint/2010/main" val="2949764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252C7E-5B40-67AB-2A07-322854D99822}"/>
              </a:ext>
            </a:extLst>
          </p:cNvPr>
          <p:cNvPicPr>
            <a:picLocks noChangeAspect="1"/>
          </p:cNvPicPr>
          <p:nvPr/>
        </p:nvPicPr>
        <p:blipFill>
          <a:blip r:embed="rId2"/>
          <a:stretch>
            <a:fillRect/>
          </a:stretch>
        </p:blipFill>
        <p:spPr>
          <a:xfrm>
            <a:off x="0" y="1"/>
            <a:ext cx="4021713" cy="3458360"/>
          </a:xfrm>
          <a:prstGeom prst="rect">
            <a:avLst/>
          </a:prstGeom>
        </p:spPr>
      </p:pic>
      <p:pic>
        <p:nvPicPr>
          <p:cNvPr id="11" name="Picture 10">
            <a:extLst>
              <a:ext uri="{FF2B5EF4-FFF2-40B4-BE49-F238E27FC236}">
                <a16:creationId xmlns:a16="http://schemas.microsoft.com/office/drawing/2014/main" id="{857478EE-276F-1A88-C8D3-93FA13F9F333}"/>
              </a:ext>
            </a:extLst>
          </p:cNvPr>
          <p:cNvPicPr>
            <a:picLocks noChangeAspect="1"/>
          </p:cNvPicPr>
          <p:nvPr/>
        </p:nvPicPr>
        <p:blipFill>
          <a:blip r:embed="rId3"/>
          <a:stretch>
            <a:fillRect/>
          </a:stretch>
        </p:blipFill>
        <p:spPr>
          <a:xfrm>
            <a:off x="4062033" y="1"/>
            <a:ext cx="4108253" cy="3458360"/>
          </a:xfrm>
          <a:prstGeom prst="rect">
            <a:avLst/>
          </a:prstGeom>
        </p:spPr>
      </p:pic>
      <p:pic>
        <p:nvPicPr>
          <p:cNvPr id="13" name="Picture 12">
            <a:extLst>
              <a:ext uri="{FF2B5EF4-FFF2-40B4-BE49-F238E27FC236}">
                <a16:creationId xmlns:a16="http://schemas.microsoft.com/office/drawing/2014/main" id="{7D4EA05C-4DFB-9FAD-99DB-83E775CC15F0}"/>
              </a:ext>
            </a:extLst>
          </p:cNvPr>
          <p:cNvPicPr>
            <a:picLocks noChangeAspect="1"/>
          </p:cNvPicPr>
          <p:nvPr/>
        </p:nvPicPr>
        <p:blipFill>
          <a:blip r:embed="rId4"/>
          <a:stretch>
            <a:fillRect/>
          </a:stretch>
        </p:blipFill>
        <p:spPr>
          <a:xfrm>
            <a:off x="8206947" y="-1"/>
            <a:ext cx="3985054" cy="3458359"/>
          </a:xfrm>
          <a:prstGeom prst="rect">
            <a:avLst/>
          </a:prstGeom>
        </p:spPr>
      </p:pic>
      <p:pic>
        <p:nvPicPr>
          <p:cNvPr id="15" name="Picture 14">
            <a:extLst>
              <a:ext uri="{FF2B5EF4-FFF2-40B4-BE49-F238E27FC236}">
                <a16:creationId xmlns:a16="http://schemas.microsoft.com/office/drawing/2014/main" id="{5D21E357-B961-1E37-613C-2E25DA41A1F6}"/>
              </a:ext>
            </a:extLst>
          </p:cNvPr>
          <p:cNvPicPr>
            <a:picLocks noChangeAspect="1"/>
          </p:cNvPicPr>
          <p:nvPr/>
        </p:nvPicPr>
        <p:blipFill>
          <a:blip r:embed="rId5"/>
          <a:stretch>
            <a:fillRect/>
          </a:stretch>
        </p:blipFill>
        <p:spPr>
          <a:xfrm>
            <a:off x="-1" y="3538927"/>
            <a:ext cx="3921860" cy="3319071"/>
          </a:xfrm>
          <a:prstGeom prst="rect">
            <a:avLst/>
          </a:prstGeom>
        </p:spPr>
      </p:pic>
      <p:pic>
        <p:nvPicPr>
          <p:cNvPr id="17" name="Picture 16">
            <a:extLst>
              <a:ext uri="{FF2B5EF4-FFF2-40B4-BE49-F238E27FC236}">
                <a16:creationId xmlns:a16="http://schemas.microsoft.com/office/drawing/2014/main" id="{2A02F7C0-9F62-BD9C-1F64-21EB91065A24}"/>
              </a:ext>
            </a:extLst>
          </p:cNvPr>
          <p:cNvPicPr>
            <a:picLocks noChangeAspect="1"/>
          </p:cNvPicPr>
          <p:nvPr/>
        </p:nvPicPr>
        <p:blipFill>
          <a:blip r:embed="rId6"/>
          <a:stretch>
            <a:fillRect/>
          </a:stretch>
        </p:blipFill>
        <p:spPr>
          <a:xfrm>
            <a:off x="4021713" y="3538929"/>
            <a:ext cx="3921860" cy="3319069"/>
          </a:xfrm>
          <a:prstGeom prst="rect">
            <a:avLst/>
          </a:prstGeom>
        </p:spPr>
      </p:pic>
      <p:pic>
        <p:nvPicPr>
          <p:cNvPr id="19" name="Picture 18">
            <a:extLst>
              <a:ext uri="{FF2B5EF4-FFF2-40B4-BE49-F238E27FC236}">
                <a16:creationId xmlns:a16="http://schemas.microsoft.com/office/drawing/2014/main" id="{8EFD3D34-6796-F577-0179-A628EB234823}"/>
              </a:ext>
            </a:extLst>
          </p:cNvPr>
          <p:cNvPicPr>
            <a:picLocks noChangeAspect="1"/>
          </p:cNvPicPr>
          <p:nvPr/>
        </p:nvPicPr>
        <p:blipFill>
          <a:blip r:embed="rId7"/>
          <a:stretch>
            <a:fillRect/>
          </a:stretch>
        </p:blipFill>
        <p:spPr>
          <a:xfrm>
            <a:off x="8043427" y="3512125"/>
            <a:ext cx="4148573" cy="3366657"/>
          </a:xfrm>
          <a:prstGeom prst="rect">
            <a:avLst/>
          </a:prstGeom>
        </p:spPr>
      </p:pic>
      <p:sp>
        <p:nvSpPr>
          <p:cNvPr id="20" name="TextBox 19">
            <a:extLst>
              <a:ext uri="{FF2B5EF4-FFF2-40B4-BE49-F238E27FC236}">
                <a16:creationId xmlns:a16="http://schemas.microsoft.com/office/drawing/2014/main" id="{179CDBE5-C17A-F25C-BA9C-B6E9EE74F192}"/>
              </a:ext>
            </a:extLst>
          </p:cNvPr>
          <p:cNvSpPr txBox="1"/>
          <p:nvPr/>
        </p:nvSpPr>
        <p:spPr>
          <a:xfrm>
            <a:off x="4838812" y="542926"/>
            <a:ext cx="2400300" cy="523220"/>
          </a:xfrm>
          <a:prstGeom prst="rect">
            <a:avLst/>
          </a:prstGeom>
          <a:noFill/>
        </p:spPr>
        <p:txBody>
          <a:bodyPr wrap="square" rtlCol="0">
            <a:spAutoFit/>
          </a:bodyPr>
          <a:lstStyle/>
          <a:p>
            <a:pPr algn="ctr"/>
            <a:r>
              <a:rPr lang="en-US" sz="2800" b="1" dirty="0">
                <a:solidFill>
                  <a:schemeClr val="bg1"/>
                </a:solidFill>
              </a:rPr>
              <a:t>RETURNS</a:t>
            </a:r>
          </a:p>
        </p:txBody>
      </p:sp>
    </p:spTree>
    <p:extLst>
      <p:ext uri="{BB962C8B-B14F-4D97-AF65-F5344CB8AC3E}">
        <p14:creationId xmlns:p14="http://schemas.microsoft.com/office/powerpoint/2010/main" val="2429140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DCAA16-DBE4-4E92-E2D7-E134E4846C02}"/>
              </a:ext>
            </a:extLst>
          </p:cNvPr>
          <p:cNvPicPr>
            <a:picLocks noChangeAspect="1"/>
          </p:cNvPicPr>
          <p:nvPr/>
        </p:nvPicPr>
        <p:blipFill>
          <a:blip r:embed="rId3"/>
          <a:stretch>
            <a:fillRect/>
          </a:stretch>
        </p:blipFill>
        <p:spPr>
          <a:xfrm>
            <a:off x="-1" y="0"/>
            <a:ext cx="3888469" cy="3438339"/>
          </a:xfrm>
          <a:prstGeom prst="rect">
            <a:avLst/>
          </a:prstGeom>
        </p:spPr>
      </p:pic>
      <p:pic>
        <p:nvPicPr>
          <p:cNvPr id="7" name="Picture 6">
            <a:extLst>
              <a:ext uri="{FF2B5EF4-FFF2-40B4-BE49-F238E27FC236}">
                <a16:creationId xmlns:a16="http://schemas.microsoft.com/office/drawing/2014/main" id="{E1B075F4-D757-9698-459E-40976CC5C6D6}"/>
              </a:ext>
            </a:extLst>
          </p:cNvPr>
          <p:cNvPicPr>
            <a:picLocks noChangeAspect="1"/>
          </p:cNvPicPr>
          <p:nvPr/>
        </p:nvPicPr>
        <p:blipFill>
          <a:blip r:embed="rId4"/>
          <a:stretch>
            <a:fillRect/>
          </a:stretch>
        </p:blipFill>
        <p:spPr>
          <a:xfrm>
            <a:off x="3990109" y="-9339"/>
            <a:ext cx="3887934" cy="3438339"/>
          </a:xfrm>
          <a:prstGeom prst="rect">
            <a:avLst/>
          </a:prstGeom>
        </p:spPr>
      </p:pic>
      <p:pic>
        <p:nvPicPr>
          <p:cNvPr id="9" name="Picture 8">
            <a:extLst>
              <a:ext uri="{FF2B5EF4-FFF2-40B4-BE49-F238E27FC236}">
                <a16:creationId xmlns:a16="http://schemas.microsoft.com/office/drawing/2014/main" id="{FAC993D9-01A0-6467-CBA9-E1FCEE837D14}"/>
              </a:ext>
            </a:extLst>
          </p:cNvPr>
          <p:cNvPicPr>
            <a:picLocks noChangeAspect="1"/>
          </p:cNvPicPr>
          <p:nvPr/>
        </p:nvPicPr>
        <p:blipFill>
          <a:blip r:embed="rId5"/>
          <a:stretch>
            <a:fillRect/>
          </a:stretch>
        </p:blipFill>
        <p:spPr>
          <a:xfrm>
            <a:off x="7979684" y="0"/>
            <a:ext cx="4212316" cy="3429000"/>
          </a:xfrm>
          <a:prstGeom prst="rect">
            <a:avLst/>
          </a:prstGeom>
        </p:spPr>
      </p:pic>
      <p:pic>
        <p:nvPicPr>
          <p:cNvPr id="11" name="Picture 10">
            <a:extLst>
              <a:ext uri="{FF2B5EF4-FFF2-40B4-BE49-F238E27FC236}">
                <a16:creationId xmlns:a16="http://schemas.microsoft.com/office/drawing/2014/main" id="{B04107BF-DE46-2299-0099-E05BC5453C8B}"/>
              </a:ext>
            </a:extLst>
          </p:cNvPr>
          <p:cNvPicPr>
            <a:picLocks noChangeAspect="1"/>
          </p:cNvPicPr>
          <p:nvPr/>
        </p:nvPicPr>
        <p:blipFill>
          <a:blip r:embed="rId6"/>
          <a:stretch>
            <a:fillRect/>
          </a:stretch>
        </p:blipFill>
        <p:spPr>
          <a:xfrm>
            <a:off x="0" y="3516422"/>
            <a:ext cx="3866040" cy="3341578"/>
          </a:xfrm>
          <a:prstGeom prst="rect">
            <a:avLst/>
          </a:prstGeom>
        </p:spPr>
      </p:pic>
      <p:pic>
        <p:nvPicPr>
          <p:cNvPr id="13" name="Picture 12">
            <a:extLst>
              <a:ext uri="{FF2B5EF4-FFF2-40B4-BE49-F238E27FC236}">
                <a16:creationId xmlns:a16="http://schemas.microsoft.com/office/drawing/2014/main" id="{EEFE4952-8F48-6624-8342-D3F7CC2F88D0}"/>
              </a:ext>
            </a:extLst>
          </p:cNvPr>
          <p:cNvPicPr>
            <a:picLocks noChangeAspect="1"/>
          </p:cNvPicPr>
          <p:nvPr/>
        </p:nvPicPr>
        <p:blipFill>
          <a:blip r:embed="rId7"/>
          <a:stretch>
            <a:fillRect/>
          </a:stretch>
        </p:blipFill>
        <p:spPr>
          <a:xfrm>
            <a:off x="3990109" y="3516422"/>
            <a:ext cx="3887934" cy="3341578"/>
          </a:xfrm>
          <a:prstGeom prst="rect">
            <a:avLst/>
          </a:prstGeom>
        </p:spPr>
      </p:pic>
      <p:pic>
        <p:nvPicPr>
          <p:cNvPr id="15" name="Picture 14">
            <a:extLst>
              <a:ext uri="{FF2B5EF4-FFF2-40B4-BE49-F238E27FC236}">
                <a16:creationId xmlns:a16="http://schemas.microsoft.com/office/drawing/2014/main" id="{38DABC4F-C270-9E11-8AE2-FF77278076AD}"/>
              </a:ext>
            </a:extLst>
          </p:cNvPr>
          <p:cNvPicPr>
            <a:picLocks noChangeAspect="1"/>
          </p:cNvPicPr>
          <p:nvPr/>
        </p:nvPicPr>
        <p:blipFill>
          <a:blip r:embed="rId8"/>
          <a:stretch>
            <a:fillRect/>
          </a:stretch>
        </p:blipFill>
        <p:spPr>
          <a:xfrm>
            <a:off x="7979684" y="3501736"/>
            <a:ext cx="4212316" cy="3367655"/>
          </a:xfrm>
          <a:prstGeom prst="rect">
            <a:avLst/>
          </a:prstGeom>
        </p:spPr>
      </p:pic>
      <p:sp>
        <p:nvSpPr>
          <p:cNvPr id="16" name="TextBox 15">
            <a:extLst>
              <a:ext uri="{FF2B5EF4-FFF2-40B4-BE49-F238E27FC236}">
                <a16:creationId xmlns:a16="http://schemas.microsoft.com/office/drawing/2014/main" id="{97A37E65-9FCB-85C5-7401-1B6B71870DAD}"/>
              </a:ext>
            </a:extLst>
          </p:cNvPr>
          <p:cNvSpPr txBox="1"/>
          <p:nvPr/>
        </p:nvSpPr>
        <p:spPr>
          <a:xfrm>
            <a:off x="4907323" y="531051"/>
            <a:ext cx="2400300" cy="769441"/>
          </a:xfrm>
          <a:prstGeom prst="rect">
            <a:avLst/>
          </a:prstGeom>
          <a:noFill/>
        </p:spPr>
        <p:txBody>
          <a:bodyPr wrap="square" rtlCol="0">
            <a:spAutoFit/>
          </a:bodyPr>
          <a:lstStyle/>
          <a:p>
            <a:pPr algn="ctr"/>
            <a:r>
              <a:rPr lang="en-US" sz="2800" b="1" dirty="0">
                <a:solidFill>
                  <a:schemeClr val="bg1"/>
                </a:solidFill>
              </a:rPr>
              <a:t>VOLATILITY</a:t>
            </a:r>
          </a:p>
          <a:p>
            <a:pPr algn="ctr"/>
            <a:r>
              <a:rPr lang="en-US" sz="1600" b="1" dirty="0">
                <a:solidFill>
                  <a:schemeClr val="bg1"/>
                </a:solidFill>
              </a:rPr>
              <a:t>(std dev)</a:t>
            </a:r>
          </a:p>
        </p:txBody>
      </p:sp>
    </p:spTree>
    <p:extLst>
      <p:ext uri="{BB962C8B-B14F-4D97-AF65-F5344CB8AC3E}">
        <p14:creationId xmlns:p14="http://schemas.microsoft.com/office/powerpoint/2010/main" val="3872854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C101E2-3C08-C937-05B8-3A82197C1328}"/>
              </a:ext>
            </a:extLst>
          </p:cNvPr>
          <p:cNvSpPr>
            <a:spLocks noGrp="1"/>
          </p:cNvSpPr>
          <p:nvPr>
            <p:ph idx="1"/>
          </p:nvPr>
        </p:nvSpPr>
        <p:spPr>
          <a:xfrm>
            <a:off x="1143000" y="461964"/>
            <a:ext cx="9906000" cy="1235590"/>
          </a:xfrm>
        </p:spPr>
        <p:txBody>
          <a:bodyPr/>
          <a:lstStyle/>
          <a:p>
            <a:pPr marL="0" indent="0">
              <a:buNone/>
            </a:pPr>
            <a:r>
              <a:rPr lang="en-US" dirty="0"/>
              <a:t>The diagonal line is each clusters average internal correlation. If our clusters have any categorical uniqueness for this volatility metric, we would expect internal correlations to be greater than that clusters correlation to any other cluster.</a:t>
            </a:r>
          </a:p>
        </p:txBody>
      </p:sp>
      <p:pic>
        <p:nvPicPr>
          <p:cNvPr id="5" name="Picture 4">
            <a:extLst>
              <a:ext uri="{FF2B5EF4-FFF2-40B4-BE49-F238E27FC236}">
                <a16:creationId xmlns:a16="http://schemas.microsoft.com/office/drawing/2014/main" id="{A02EBC2D-FA64-EEE7-78C9-B9EDFBD97306}"/>
              </a:ext>
            </a:extLst>
          </p:cNvPr>
          <p:cNvPicPr>
            <a:picLocks noChangeAspect="1"/>
          </p:cNvPicPr>
          <p:nvPr/>
        </p:nvPicPr>
        <p:blipFill>
          <a:blip r:embed="rId2"/>
          <a:stretch>
            <a:fillRect/>
          </a:stretch>
        </p:blipFill>
        <p:spPr>
          <a:xfrm>
            <a:off x="539029" y="1697554"/>
            <a:ext cx="6391275" cy="5160446"/>
          </a:xfrm>
          <a:prstGeom prst="rect">
            <a:avLst/>
          </a:prstGeom>
        </p:spPr>
      </p:pic>
      <p:sp>
        <p:nvSpPr>
          <p:cNvPr id="2" name="TextBox 1">
            <a:extLst>
              <a:ext uri="{FF2B5EF4-FFF2-40B4-BE49-F238E27FC236}">
                <a16:creationId xmlns:a16="http://schemas.microsoft.com/office/drawing/2014/main" id="{24DA2D98-642F-A19B-8B7E-C60DC154258C}"/>
              </a:ext>
            </a:extLst>
          </p:cNvPr>
          <p:cNvSpPr txBox="1"/>
          <p:nvPr/>
        </p:nvSpPr>
        <p:spPr>
          <a:xfrm>
            <a:off x="7766462" y="2588821"/>
            <a:ext cx="3282538" cy="1477328"/>
          </a:xfrm>
          <a:prstGeom prst="rect">
            <a:avLst/>
          </a:prstGeom>
          <a:noFill/>
        </p:spPr>
        <p:txBody>
          <a:bodyPr wrap="square" rtlCol="0">
            <a:spAutoFit/>
          </a:bodyPr>
          <a:lstStyle/>
          <a:p>
            <a:r>
              <a:rPr lang="en-US" dirty="0"/>
              <a:t>Nothing too extreme, though cluster 1 and 2 may be worth examining because their volatility is highly correlated and (somewhat) distinct from the rest of the clusters.</a:t>
            </a:r>
          </a:p>
        </p:txBody>
      </p:sp>
    </p:spTree>
    <p:extLst>
      <p:ext uri="{BB962C8B-B14F-4D97-AF65-F5344CB8AC3E}">
        <p14:creationId xmlns:p14="http://schemas.microsoft.com/office/powerpoint/2010/main" val="2204973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5D0A7-0EF0-8F76-0766-7406EE697DFB}"/>
              </a:ext>
            </a:extLst>
          </p:cNvPr>
          <p:cNvSpPr>
            <a:spLocks noGrp="1"/>
          </p:cNvSpPr>
          <p:nvPr>
            <p:ph type="title"/>
          </p:nvPr>
        </p:nvSpPr>
        <p:spPr/>
        <p:txBody>
          <a:bodyPr/>
          <a:lstStyle/>
          <a:p>
            <a:r>
              <a:rPr lang="en-US" dirty="0"/>
              <a:t>Things I didn’t do</a:t>
            </a:r>
          </a:p>
        </p:txBody>
      </p:sp>
      <p:sp>
        <p:nvSpPr>
          <p:cNvPr id="3" name="Content Placeholder 2">
            <a:extLst>
              <a:ext uri="{FF2B5EF4-FFF2-40B4-BE49-F238E27FC236}">
                <a16:creationId xmlns:a16="http://schemas.microsoft.com/office/drawing/2014/main" id="{AD76342C-5B41-2317-8B98-C8784EF11281}"/>
              </a:ext>
            </a:extLst>
          </p:cNvPr>
          <p:cNvSpPr>
            <a:spLocks noGrp="1"/>
          </p:cNvSpPr>
          <p:nvPr>
            <p:ph idx="1"/>
          </p:nvPr>
        </p:nvSpPr>
        <p:spPr>
          <a:xfrm>
            <a:off x="1143000" y="2009553"/>
            <a:ext cx="10328564" cy="4315046"/>
          </a:xfrm>
        </p:spPr>
        <p:txBody>
          <a:bodyPr/>
          <a:lstStyle/>
          <a:p>
            <a:r>
              <a:rPr lang="en-US" dirty="0"/>
              <a:t>Analyze clusters using different measures - we only looked at price &amp; volatility (</a:t>
            </a:r>
            <a:r>
              <a:rPr lang="en-US" dirty="0" err="1"/>
              <a:t>stdDev</a:t>
            </a:r>
            <a:r>
              <a:rPr lang="en-US" dirty="0"/>
              <a:t>). We might consider </a:t>
            </a:r>
            <a:r>
              <a:rPr lang="en-US" dirty="0" err="1"/>
              <a:t>examing</a:t>
            </a:r>
            <a:r>
              <a:rPr lang="en-US" dirty="0"/>
              <a:t> other types of volatility (</a:t>
            </a:r>
            <a:r>
              <a:rPr lang="en-US" dirty="0" err="1"/>
              <a:t>Parkinsons</a:t>
            </a:r>
            <a:r>
              <a:rPr lang="en-US" dirty="0"/>
              <a:t>/</a:t>
            </a:r>
            <a:r>
              <a:rPr lang="en-US" dirty="0" err="1"/>
              <a:t>GermanKlass</a:t>
            </a:r>
            <a:r>
              <a:rPr lang="en-US" dirty="0"/>
              <a:t>/beta) or other risk measures (</a:t>
            </a:r>
            <a:r>
              <a:rPr lang="en-US" dirty="0" err="1"/>
              <a:t>VaR</a:t>
            </a:r>
            <a:r>
              <a:rPr lang="en-US" dirty="0"/>
              <a:t>/</a:t>
            </a:r>
            <a:r>
              <a:rPr lang="en-US" dirty="0" err="1"/>
              <a:t>CVaR</a:t>
            </a:r>
            <a:r>
              <a:rPr lang="en-US" dirty="0"/>
              <a:t>)</a:t>
            </a:r>
          </a:p>
          <a:p>
            <a:r>
              <a:rPr lang="en-US" dirty="0"/>
              <a:t>Pull data for entire S&amp;P and apply PCA methods on same ratios, thus analyzing portfolio diversification within the broader universe of stocks.</a:t>
            </a:r>
          </a:p>
          <a:p>
            <a:r>
              <a:rPr lang="en-US" dirty="0"/>
              <a:t>Time-Series Cluster Analysis: Rutgers study only classified firms as peers if they fell in the same cluster for 5 consecutive years.</a:t>
            </a:r>
          </a:p>
        </p:txBody>
      </p:sp>
    </p:spTree>
    <p:extLst>
      <p:ext uri="{BB962C8B-B14F-4D97-AF65-F5344CB8AC3E}">
        <p14:creationId xmlns:p14="http://schemas.microsoft.com/office/powerpoint/2010/main" val="2572601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A15457-299F-8E29-4122-C0233D354F8B}"/>
              </a:ext>
            </a:extLst>
          </p:cNvPr>
          <p:cNvSpPr>
            <a:spLocks noGrp="1"/>
          </p:cNvSpPr>
          <p:nvPr>
            <p:ph idx="1"/>
          </p:nvPr>
        </p:nvSpPr>
        <p:spPr>
          <a:xfrm>
            <a:off x="1143000" y="1590104"/>
            <a:ext cx="9906000" cy="4024424"/>
          </a:xfrm>
        </p:spPr>
        <p:txBody>
          <a:bodyPr>
            <a:normAutofit/>
          </a:bodyPr>
          <a:lstStyle/>
          <a:p>
            <a:pPr marL="0" indent="0" algn="ctr">
              <a:buNone/>
            </a:pPr>
            <a:r>
              <a:rPr lang="en-US" sz="4000" b="1" dirty="0"/>
              <a:t>K-Means Clustering</a:t>
            </a:r>
          </a:p>
          <a:p>
            <a:pPr marL="0" indent="0" algn="ctr">
              <a:buNone/>
            </a:pPr>
            <a:r>
              <a:rPr lang="en-US" sz="4000" b="1" dirty="0"/>
              <a:t>+</a:t>
            </a:r>
          </a:p>
          <a:p>
            <a:pPr marL="0" indent="0" algn="ctr">
              <a:buNone/>
            </a:pPr>
            <a:r>
              <a:rPr lang="en-US" sz="4000" b="1" dirty="0"/>
              <a:t>Principal Component Analysis</a:t>
            </a:r>
          </a:p>
        </p:txBody>
      </p:sp>
    </p:spTree>
    <p:extLst>
      <p:ext uri="{BB962C8B-B14F-4D97-AF65-F5344CB8AC3E}">
        <p14:creationId xmlns:p14="http://schemas.microsoft.com/office/powerpoint/2010/main" val="3463295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055EA-E9FE-1627-3C6C-6902F236611F}"/>
              </a:ext>
            </a:extLst>
          </p:cNvPr>
          <p:cNvSpPr>
            <a:spLocks noGrp="1"/>
          </p:cNvSpPr>
          <p:nvPr>
            <p:ph type="title"/>
          </p:nvPr>
        </p:nvSpPr>
        <p:spPr/>
        <p:txBody>
          <a:bodyPr/>
          <a:lstStyle/>
          <a:p>
            <a:r>
              <a:rPr lang="en-US" dirty="0"/>
              <a:t>Future projects…</a:t>
            </a:r>
          </a:p>
        </p:txBody>
      </p:sp>
      <p:sp>
        <p:nvSpPr>
          <p:cNvPr id="3" name="Content Placeholder 2">
            <a:extLst>
              <a:ext uri="{FF2B5EF4-FFF2-40B4-BE49-F238E27FC236}">
                <a16:creationId xmlns:a16="http://schemas.microsoft.com/office/drawing/2014/main" id="{CFC137E2-0E1D-1716-20CE-49BBE6217B3A}"/>
              </a:ext>
            </a:extLst>
          </p:cNvPr>
          <p:cNvSpPr>
            <a:spLocks noGrp="1"/>
          </p:cNvSpPr>
          <p:nvPr>
            <p:ph idx="1"/>
          </p:nvPr>
        </p:nvSpPr>
        <p:spPr/>
        <p:txBody>
          <a:bodyPr/>
          <a:lstStyle/>
          <a:p>
            <a:r>
              <a:rPr lang="en-US" dirty="0"/>
              <a:t>Natural Language Processing to cluster stocks based on descriptions</a:t>
            </a:r>
          </a:p>
          <a:p>
            <a:r>
              <a:rPr lang="en-US" dirty="0"/>
              <a:t>Risk Modeling and Management</a:t>
            </a:r>
          </a:p>
          <a:p>
            <a:r>
              <a:rPr lang="en-US" dirty="0"/>
              <a:t>Constructing/</a:t>
            </a:r>
            <a:r>
              <a:rPr lang="en-US" dirty="0" err="1"/>
              <a:t>Backtesting</a:t>
            </a:r>
            <a:r>
              <a:rPr lang="en-US" dirty="0"/>
              <a:t> Strategies &amp; Portfolios (risk-adj or otherwise)</a:t>
            </a:r>
          </a:p>
          <a:p>
            <a:r>
              <a:rPr lang="en-US" dirty="0"/>
              <a:t>Brownian Price Simulation and Scenario Analysis</a:t>
            </a:r>
          </a:p>
          <a:p>
            <a:r>
              <a:rPr lang="en-US"/>
              <a:t>Forecasting </a:t>
            </a:r>
            <a:endParaRPr lang="en-US" dirty="0"/>
          </a:p>
        </p:txBody>
      </p:sp>
    </p:spTree>
    <p:extLst>
      <p:ext uri="{BB962C8B-B14F-4D97-AF65-F5344CB8AC3E}">
        <p14:creationId xmlns:p14="http://schemas.microsoft.com/office/powerpoint/2010/main" val="4138252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15B1DB-881A-C0E2-E75C-D047ECE0A22D}"/>
              </a:ext>
            </a:extLst>
          </p:cNvPr>
          <p:cNvSpPr>
            <a:spLocks noGrp="1"/>
          </p:cNvSpPr>
          <p:nvPr>
            <p:ph idx="1"/>
          </p:nvPr>
        </p:nvSpPr>
        <p:spPr>
          <a:xfrm>
            <a:off x="1143000" y="1915557"/>
            <a:ext cx="9906000" cy="3322992"/>
          </a:xfrm>
        </p:spPr>
        <p:txBody>
          <a:bodyPr/>
          <a:lstStyle/>
          <a:p>
            <a:pPr marL="0" indent="0">
              <a:buNone/>
            </a:pPr>
            <a:r>
              <a:rPr lang="en-US" dirty="0"/>
              <a:t>Portfolio diversification is typically judged on an industry/sector basis. </a:t>
            </a:r>
          </a:p>
          <a:p>
            <a:pPr marL="0" indent="0">
              <a:buNone/>
            </a:pPr>
            <a:r>
              <a:rPr lang="en-US" dirty="0"/>
              <a:t>This categorical/nominal data is easily obtained and understood.</a:t>
            </a:r>
          </a:p>
          <a:p>
            <a:pPr marL="0" indent="0">
              <a:buNone/>
            </a:pPr>
            <a:endParaRPr lang="en-US" dirty="0"/>
          </a:p>
          <a:p>
            <a:pPr marL="0" indent="0">
              <a:buNone/>
            </a:pPr>
            <a:r>
              <a:rPr lang="en-US" dirty="0"/>
              <a:t>But what if we wanted to take a quantitative approach to classifying companies and identifying where risk is pooled?</a:t>
            </a:r>
          </a:p>
          <a:p>
            <a:pPr marL="0" indent="0">
              <a:buNone/>
            </a:pPr>
            <a:r>
              <a:rPr lang="en-US" dirty="0"/>
              <a:t>How might we judge portfolio diversification based on choice quantitative data?</a:t>
            </a:r>
          </a:p>
        </p:txBody>
      </p:sp>
      <p:sp>
        <p:nvSpPr>
          <p:cNvPr id="4" name="Title 1">
            <a:extLst>
              <a:ext uri="{FF2B5EF4-FFF2-40B4-BE49-F238E27FC236}">
                <a16:creationId xmlns:a16="http://schemas.microsoft.com/office/drawing/2014/main" id="{7E4F0FF1-56A6-33DD-AC9F-22FAF3286376}"/>
              </a:ext>
            </a:extLst>
          </p:cNvPr>
          <p:cNvSpPr>
            <a:spLocks noGrp="1"/>
          </p:cNvSpPr>
          <p:nvPr>
            <p:ph type="title"/>
          </p:nvPr>
        </p:nvSpPr>
        <p:spPr>
          <a:xfrm>
            <a:off x="1143000" y="533401"/>
            <a:ext cx="9906000" cy="1382156"/>
          </a:xfrm>
        </p:spPr>
        <p:txBody>
          <a:bodyPr/>
          <a:lstStyle/>
          <a:p>
            <a:r>
              <a:rPr lang="en-US" dirty="0"/>
              <a:t>Is my portfolio diversified?</a:t>
            </a:r>
          </a:p>
        </p:txBody>
      </p:sp>
    </p:spTree>
    <p:extLst>
      <p:ext uri="{BB962C8B-B14F-4D97-AF65-F5344CB8AC3E}">
        <p14:creationId xmlns:p14="http://schemas.microsoft.com/office/powerpoint/2010/main" val="2352059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642C9-99CA-0CB1-7849-61FC9168CDD7}"/>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CB50295C-A671-5ED4-4C94-72DAD4CEB99E}"/>
              </a:ext>
            </a:extLst>
          </p:cNvPr>
          <p:cNvSpPr>
            <a:spLocks noGrp="1"/>
          </p:cNvSpPr>
          <p:nvPr>
            <p:ph idx="1"/>
          </p:nvPr>
        </p:nvSpPr>
        <p:spPr>
          <a:xfrm>
            <a:off x="1142999" y="1650156"/>
            <a:ext cx="9418740" cy="2678563"/>
          </a:xfrm>
        </p:spPr>
        <p:txBody>
          <a:bodyPr>
            <a:normAutofit fontScale="92500" lnSpcReduction="10000"/>
          </a:bodyPr>
          <a:lstStyle/>
          <a:p>
            <a:r>
              <a:rPr lang="en-US" dirty="0"/>
              <a:t>This study provides a data mining-based classification scheme and compares it with traditional classification schemes (such as SIC/NAICS/GICS/</a:t>
            </a:r>
            <a:r>
              <a:rPr lang="en-US" dirty="0" err="1"/>
              <a:t>FamaFrench</a:t>
            </a:r>
            <a:r>
              <a:rPr lang="en-US" dirty="0"/>
              <a:t>)</a:t>
            </a:r>
          </a:p>
          <a:p>
            <a:r>
              <a:rPr lang="en-US" dirty="0"/>
              <a:t>Applies K-means clustering algorithm on financial ratios to identify companies with similar operating characteristics</a:t>
            </a:r>
          </a:p>
          <a:p>
            <a:endParaRPr lang="en-US" dirty="0"/>
          </a:p>
          <a:p>
            <a:r>
              <a:rPr lang="en-US" dirty="0"/>
              <a:t>Conclusion: clustering method leads to more cohesive groups than traditional classification schemes</a:t>
            </a:r>
          </a:p>
          <a:p>
            <a:endParaRPr lang="en-US" dirty="0"/>
          </a:p>
        </p:txBody>
      </p:sp>
      <p:sp>
        <p:nvSpPr>
          <p:cNvPr id="4" name="Content Placeholder 2">
            <a:extLst>
              <a:ext uri="{FF2B5EF4-FFF2-40B4-BE49-F238E27FC236}">
                <a16:creationId xmlns:a16="http://schemas.microsoft.com/office/drawing/2014/main" id="{1DEDADD9-9F6F-59C3-2E8C-E61B863770B2}"/>
              </a:ext>
            </a:extLst>
          </p:cNvPr>
          <p:cNvSpPr txBox="1">
            <a:spLocks/>
          </p:cNvSpPr>
          <p:nvPr/>
        </p:nvSpPr>
        <p:spPr>
          <a:xfrm>
            <a:off x="1932963" y="5105720"/>
            <a:ext cx="9906000" cy="61557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http://raw.rutgers.edu/docs/wcars/40wcars/Presentations/KexingXuanYunsen.pdf</a:t>
            </a:r>
          </a:p>
        </p:txBody>
      </p:sp>
    </p:spTree>
    <p:extLst>
      <p:ext uri="{BB962C8B-B14F-4D97-AF65-F5344CB8AC3E}">
        <p14:creationId xmlns:p14="http://schemas.microsoft.com/office/powerpoint/2010/main" val="170504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E455CE-0F76-F36E-089C-4C9DF81ADE7A}"/>
              </a:ext>
            </a:extLst>
          </p:cNvPr>
          <p:cNvPicPr>
            <a:picLocks noChangeAspect="1"/>
          </p:cNvPicPr>
          <p:nvPr/>
        </p:nvPicPr>
        <p:blipFill>
          <a:blip r:embed="rId2"/>
          <a:stretch>
            <a:fillRect/>
          </a:stretch>
        </p:blipFill>
        <p:spPr>
          <a:xfrm>
            <a:off x="1990725" y="642937"/>
            <a:ext cx="8210550" cy="5572125"/>
          </a:xfrm>
          <a:prstGeom prst="rect">
            <a:avLst/>
          </a:prstGeom>
        </p:spPr>
      </p:pic>
    </p:spTree>
    <p:extLst>
      <p:ext uri="{BB962C8B-B14F-4D97-AF65-F5344CB8AC3E}">
        <p14:creationId xmlns:p14="http://schemas.microsoft.com/office/powerpoint/2010/main" val="2837888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8C2CC0-7205-7A73-7062-BD8B8A2C43A9}"/>
              </a:ext>
            </a:extLst>
          </p:cNvPr>
          <p:cNvSpPr>
            <a:spLocks noGrp="1"/>
          </p:cNvSpPr>
          <p:nvPr>
            <p:ph idx="1"/>
          </p:nvPr>
        </p:nvSpPr>
        <p:spPr>
          <a:xfrm>
            <a:off x="1228458" y="1223341"/>
            <a:ext cx="9906000" cy="4024424"/>
          </a:xfrm>
        </p:spPr>
        <p:txBody>
          <a:bodyPr/>
          <a:lstStyle/>
          <a:p>
            <a:pPr marL="0" indent="0">
              <a:lnSpc>
                <a:spcPct val="200000"/>
              </a:lnSpc>
              <a:buNone/>
            </a:pPr>
            <a:r>
              <a:rPr lang="en-US" dirty="0"/>
              <a:t>Step 1: Get Data</a:t>
            </a:r>
          </a:p>
          <a:p>
            <a:pPr marL="0" indent="0">
              <a:lnSpc>
                <a:spcPct val="200000"/>
              </a:lnSpc>
              <a:buNone/>
            </a:pPr>
            <a:r>
              <a:rPr lang="en-US" dirty="0"/>
              <a:t>Step 2: Clean Data</a:t>
            </a:r>
          </a:p>
          <a:p>
            <a:pPr marL="0" indent="0">
              <a:lnSpc>
                <a:spcPct val="200000"/>
              </a:lnSpc>
              <a:buNone/>
            </a:pPr>
            <a:r>
              <a:rPr lang="en-US" dirty="0"/>
              <a:t>Step 3: Standardize Data (to Z-Scores along choice distribution)</a:t>
            </a:r>
          </a:p>
          <a:p>
            <a:pPr marL="0" indent="0">
              <a:lnSpc>
                <a:spcPct val="200000"/>
              </a:lnSpc>
              <a:buNone/>
            </a:pPr>
            <a:r>
              <a:rPr lang="en-US" dirty="0"/>
              <a:t>Step 4: </a:t>
            </a:r>
            <a:r>
              <a:rPr lang="en-US" dirty="0" err="1"/>
              <a:t>Winsorize</a:t>
            </a:r>
            <a:r>
              <a:rPr lang="en-US" dirty="0"/>
              <a:t> Data (bring outliers inward)</a:t>
            </a:r>
          </a:p>
          <a:p>
            <a:pPr marL="0" indent="0">
              <a:buNone/>
            </a:pPr>
            <a:endParaRPr lang="en-US" dirty="0"/>
          </a:p>
        </p:txBody>
      </p:sp>
      <p:pic>
        <p:nvPicPr>
          <p:cNvPr id="9" name="Picture 8">
            <a:extLst>
              <a:ext uri="{FF2B5EF4-FFF2-40B4-BE49-F238E27FC236}">
                <a16:creationId xmlns:a16="http://schemas.microsoft.com/office/drawing/2014/main" id="{31163F38-A2F2-209B-9DD0-DDCEBACA7B43}"/>
              </a:ext>
            </a:extLst>
          </p:cNvPr>
          <p:cNvPicPr>
            <a:picLocks noChangeAspect="1"/>
          </p:cNvPicPr>
          <p:nvPr/>
        </p:nvPicPr>
        <p:blipFill>
          <a:blip r:embed="rId2"/>
          <a:stretch>
            <a:fillRect/>
          </a:stretch>
        </p:blipFill>
        <p:spPr>
          <a:xfrm>
            <a:off x="3526999" y="1654490"/>
            <a:ext cx="7861659" cy="872892"/>
          </a:xfrm>
          <a:prstGeom prst="rect">
            <a:avLst/>
          </a:prstGeom>
        </p:spPr>
      </p:pic>
    </p:spTree>
    <p:extLst>
      <p:ext uri="{BB962C8B-B14F-4D97-AF65-F5344CB8AC3E}">
        <p14:creationId xmlns:p14="http://schemas.microsoft.com/office/powerpoint/2010/main" val="2463787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D4590-AB5F-F152-01C7-C670BCFC4D8F}"/>
              </a:ext>
            </a:extLst>
          </p:cNvPr>
          <p:cNvSpPr>
            <a:spLocks noGrp="1"/>
          </p:cNvSpPr>
          <p:nvPr>
            <p:ph type="title"/>
          </p:nvPr>
        </p:nvSpPr>
        <p:spPr>
          <a:xfrm>
            <a:off x="899720" y="492999"/>
            <a:ext cx="9906000" cy="1382156"/>
          </a:xfrm>
        </p:spPr>
        <p:txBody>
          <a:bodyPr/>
          <a:lstStyle/>
          <a:p>
            <a:r>
              <a:rPr lang="en-US" dirty="0"/>
              <a:t>Simple 2D K-means Clustering</a:t>
            </a:r>
          </a:p>
        </p:txBody>
      </p:sp>
      <p:pic>
        <p:nvPicPr>
          <p:cNvPr id="13" name="Picture 12">
            <a:extLst>
              <a:ext uri="{FF2B5EF4-FFF2-40B4-BE49-F238E27FC236}">
                <a16:creationId xmlns:a16="http://schemas.microsoft.com/office/drawing/2014/main" id="{A64A3312-EE20-14A9-3819-4DBFC21AFFDF}"/>
              </a:ext>
            </a:extLst>
          </p:cNvPr>
          <p:cNvPicPr>
            <a:picLocks noChangeAspect="1"/>
          </p:cNvPicPr>
          <p:nvPr/>
        </p:nvPicPr>
        <p:blipFill>
          <a:blip r:embed="rId2"/>
          <a:stretch>
            <a:fillRect/>
          </a:stretch>
        </p:blipFill>
        <p:spPr>
          <a:xfrm>
            <a:off x="78747" y="2049765"/>
            <a:ext cx="5085407" cy="3390272"/>
          </a:xfrm>
          <a:prstGeom prst="rect">
            <a:avLst/>
          </a:prstGeom>
        </p:spPr>
      </p:pic>
      <p:pic>
        <p:nvPicPr>
          <p:cNvPr id="15" name="Picture 14">
            <a:extLst>
              <a:ext uri="{FF2B5EF4-FFF2-40B4-BE49-F238E27FC236}">
                <a16:creationId xmlns:a16="http://schemas.microsoft.com/office/drawing/2014/main" id="{2ECD3BCF-D39A-CF7C-5FAC-839429E521D4}"/>
              </a:ext>
            </a:extLst>
          </p:cNvPr>
          <p:cNvPicPr>
            <a:picLocks noChangeAspect="1"/>
          </p:cNvPicPr>
          <p:nvPr/>
        </p:nvPicPr>
        <p:blipFill>
          <a:blip r:embed="rId3"/>
          <a:stretch>
            <a:fillRect/>
          </a:stretch>
        </p:blipFill>
        <p:spPr>
          <a:xfrm>
            <a:off x="5306610" y="2049765"/>
            <a:ext cx="5114635" cy="3390272"/>
          </a:xfrm>
          <a:prstGeom prst="rect">
            <a:avLst/>
          </a:prstGeom>
        </p:spPr>
      </p:pic>
      <p:pic>
        <p:nvPicPr>
          <p:cNvPr id="17" name="Picture 16">
            <a:extLst>
              <a:ext uri="{FF2B5EF4-FFF2-40B4-BE49-F238E27FC236}">
                <a16:creationId xmlns:a16="http://schemas.microsoft.com/office/drawing/2014/main" id="{E9B6B9E4-9551-863E-5878-3A77419A7408}"/>
              </a:ext>
            </a:extLst>
          </p:cNvPr>
          <p:cNvPicPr>
            <a:picLocks noChangeAspect="1"/>
          </p:cNvPicPr>
          <p:nvPr/>
        </p:nvPicPr>
        <p:blipFill>
          <a:blip r:embed="rId4"/>
          <a:stretch>
            <a:fillRect/>
          </a:stretch>
        </p:blipFill>
        <p:spPr>
          <a:xfrm>
            <a:off x="10563701" y="1736521"/>
            <a:ext cx="1050622" cy="4404832"/>
          </a:xfrm>
          <a:prstGeom prst="rect">
            <a:avLst/>
          </a:prstGeom>
        </p:spPr>
      </p:pic>
    </p:spTree>
    <p:extLst>
      <p:ext uri="{BB962C8B-B14F-4D97-AF65-F5344CB8AC3E}">
        <p14:creationId xmlns:p14="http://schemas.microsoft.com/office/powerpoint/2010/main" val="4163826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2C6BDF-A9E2-C2CF-4B72-E080A4EAAD95}"/>
              </a:ext>
            </a:extLst>
          </p:cNvPr>
          <p:cNvSpPr>
            <a:spLocks noGrp="1"/>
          </p:cNvSpPr>
          <p:nvPr>
            <p:ph idx="1"/>
          </p:nvPr>
        </p:nvSpPr>
        <p:spPr>
          <a:xfrm>
            <a:off x="1143000" y="1209455"/>
            <a:ext cx="9906000" cy="4576984"/>
          </a:xfrm>
        </p:spPr>
        <p:txBody>
          <a:bodyPr>
            <a:normAutofit/>
          </a:bodyPr>
          <a:lstStyle/>
          <a:p>
            <a:pPr marL="0" indent="0">
              <a:buNone/>
            </a:pPr>
            <a:r>
              <a:rPr lang="en-US" dirty="0"/>
              <a:t>Does K-Means work for 3-Dimensional data? 8-Dimensional data? Yes, technically.</a:t>
            </a:r>
          </a:p>
          <a:p>
            <a:pPr marL="0" indent="0">
              <a:buNone/>
            </a:pPr>
            <a:endParaRPr lang="en-US" dirty="0"/>
          </a:p>
          <a:p>
            <a:pPr marL="0" indent="0">
              <a:buNone/>
            </a:pPr>
            <a:r>
              <a:rPr lang="en-US" dirty="0"/>
              <a:t>However, it is much better practice to apply </a:t>
            </a:r>
            <a:r>
              <a:rPr lang="en-US" b="1" dirty="0"/>
              <a:t>Principal Component Analysis </a:t>
            </a:r>
            <a:r>
              <a:rPr lang="en-US" dirty="0"/>
              <a:t>to reduce dimensionality before applying K-Means.</a:t>
            </a:r>
          </a:p>
          <a:p>
            <a:pPr marL="0" indent="0">
              <a:buNone/>
            </a:pPr>
            <a:endParaRPr lang="en-US" dirty="0"/>
          </a:p>
          <a:p>
            <a:pPr marL="0" indent="0">
              <a:buNone/>
            </a:pPr>
            <a:r>
              <a:rPr lang="en-US" dirty="0"/>
              <a:t>This alleviates the curse of dimensionality, enables feature selection/visualization, reduces noise and improves interpretability. PCA preserves as much data as possible!</a:t>
            </a:r>
          </a:p>
        </p:txBody>
      </p:sp>
    </p:spTree>
    <p:extLst>
      <p:ext uri="{BB962C8B-B14F-4D97-AF65-F5344CB8AC3E}">
        <p14:creationId xmlns:p14="http://schemas.microsoft.com/office/powerpoint/2010/main" val="2936476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BFDCCA-56A0-223E-D9B0-CA739518ADEA}"/>
              </a:ext>
            </a:extLst>
          </p:cNvPr>
          <p:cNvPicPr>
            <a:picLocks noChangeAspect="1"/>
          </p:cNvPicPr>
          <p:nvPr/>
        </p:nvPicPr>
        <p:blipFill>
          <a:blip r:embed="rId3"/>
          <a:stretch>
            <a:fillRect/>
          </a:stretch>
        </p:blipFill>
        <p:spPr>
          <a:xfrm>
            <a:off x="0" y="0"/>
            <a:ext cx="7450338" cy="1744038"/>
          </a:xfrm>
          <a:prstGeom prst="rect">
            <a:avLst/>
          </a:prstGeom>
        </p:spPr>
      </p:pic>
      <p:pic>
        <p:nvPicPr>
          <p:cNvPr id="7" name="Picture 6">
            <a:extLst>
              <a:ext uri="{FF2B5EF4-FFF2-40B4-BE49-F238E27FC236}">
                <a16:creationId xmlns:a16="http://schemas.microsoft.com/office/drawing/2014/main" id="{376D2002-69D7-5D63-95E4-803FA846FE87}"/>
              </a:ext>
            </a:extLst>
          </p:cNvPr>
          <p:cNvPicPr>
            <a:picLocks noChangeAspect="1"/>
          </p:cNvPicPr>
          <p:nvPr/>
        </p:nvPicPr>
        <p:blipFill>
          <a:blip r:embed="rId4"/>
          <a:stretch>
            <a:fillRect/>
          </a:stretch>
        </p:blipFill>
        <p:spPr>
          <a:xfrm>
            <a:off x="0" y="1744038"/>
            <a:ext cx="7450338" cy="5113962"/>
          </a:xfrm>
          <a:prstGeom prst="rect">
            <a:avLst/>
          </a:prstGeom>
        </p:spPr>
      </p:pic>
      <p:pic>
        <p:nvPicPr>
          <p:cNvPr id="3" name="Picture 2">
            <a:extLst>
              <a:ext uri="{FF2B5EF4-FFF2-40B4-BE49-F238E27FC236}">
                <a16:creationId xmlns:a16="http://schemas.microsoft.com/office/drawing/2014/main" id="{65CEDA17-143E-268F-D200-08C5EEE111E7}"/>
              </a:ext>
            </a:extLst>
          </p:cNvPr>
          <p:cNvPicPr>
            <a:picLocks noChangeAspect="1"/>
          </p:cNvPicPr>
          <p:nvPr/>
        </p:nvPicPr>
        <p:blipFill>
          <a:blip r:embed="rId5"/>
          <a:stretch>
            <a:fillRect/>
          </a:stretch>
        </p:blipFill>
        <p:spPr>
          <a:xfrm>
            <a:off x="7450338" y="-1"/>
            <a:ext cx="4741662" cy="3316063"/>
          </a:xfrm>
          <a:prstGeom prst="rect">
            <a:avLst/>
          </a:prstGeom>
        </p:spPr>
      </p:pic>
      <p:pic>
        <p:nvPicPr>
          <p:cNvPr id="6" name="Picture 5">
            <a:extLst>
              <a:ext uri="{FF2B5EF4-FFF2-40B4-BE49-F238E27FC236}">
                <a16:creationId xmlns:a16="http://schemas.microsoft.com/office/drawing/2014/main" id="{BBA0A59B-6BCA-8205-448B-487563888A0D}"/>
              </a:ext>
            </a:extLst>
          </p:cNvPr>
          <p:cNvPicPr>
            <a:picLocks noChangeAspect="1"/>
          </p:cNvPicPr>
          <p:nvPr/>
        </p:nvPicPr>
        <p:blipFill>
          <a:blip r:embed="rId6"/>
          <a:stretch>
            <a:fillRect/>
          </a:stretch>
        </p:blipFill>
        <p:spPr>
          <a:xfrm>
            <a:off x="7450338" y="3316063"/>
            <a:ext cx="4741662" cy="3541938"/>
          </a:xfrm>
          <a:prstGeom prst="rect">
            <a:avLst/>
          </a:prstGeom>
        </p:spPr>
      </p:pic>
      <p:sp>
        <p:nvSpPr>
          <p:cNvPr id="2" name="TextBox 1">
            <a:extLst>
              <a:ext uri="{FF2B5EF4-FFF2-40B4-BE49-F238E27FC236}">
                <a16:creationId xmlns:a16="http://schemas.microsoft.com/office/drawing/2014/main" id="{DD648B59-8256-9ACC-AA1F-C4A0C8072AF8}"/>
              </a:ext>
            </a:extLst>
          </p:cNvPr>
          <p:cNvSpPr txBox="1"/>
          <p:nvPr/>
        </p:nvSpPr>
        <p:spPr>
          <a:xfrm>
            <a:off x="5600701" y="2543174"/>
            <a:ext cx="685800" cy="646331"/>
          </a:xfrm>
          <a:prstGeom prst="rect">
            <a:avLst/>
          </a:prstGeom>
          <a:noFill/>
        </p:spPr>
        <p:txBody>
          <a:bodyPr wrap="square" rtlCol="0">
            <a:spAutoFit/>
          </a:bodyPr>
          <a:lstStyle/>
          <a:p>
            <a:r>
              <a:rPr lang="en-US" sz="3600" dirty="0">
                <a:solidFill>
                  <a:schemeClr val="bg1"/>
                </a:solidFill>
              </a:rPr>
              <a:t>EI</a:t>
            </a:r>
            <a:endParaRPr lang="en-US" sz="3600" dirty="0"/>
          </a:p>
        </p:txBody>
      </p:sp>
    </p:spTree>
    <p:extLst>
      <p:ext uri="{BB962C8B-B14F-4D97-AF65-F5344CB8AC3E}">
        <p14:creationId xmlns:p14="http://schemas.microsoft.com/office/powerpoint/2010/main" val="1296642240"/>
      </p:ext>
    </p:extLst>
  </p:cSld>
  <p:clrMapOvr>
    <a:masterClrMapping/>
  </p:clrMapOvr>
</p:sld>
</file>

<file path=ppt/theme/theme1.xml><?xml version="1.0" encoding="utf-8"?>
<a:theme xmlns:a="http://schemas.openxmlformats.org/drawingml/2006/main" name="AngleLines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1152</TotalTime>
  <Words>2732</Words>
  <Application>Microsoft Office PowerPoint</Application>
  <PresentationFormat>Widescreen</PresentationFormat>
  <Paragraphs>75</Paragraphs>
  <Slides>20</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Courier New</vt:lpstr>
      <vt:lpstr>Roboto</vt:lpstr>
      <vt:lpstr>Söhne</vt:lpstr>
      <vt:lpstr>Univers Condensed Light</vt:lpstr>
      <vt:lpstr>Walbaum Display Light</vt:lpstr>
      <vt:lpstr>AngleLinesVTI</vt:lpstr>
      <vt:lpstr>Machine Learning for portfolio analysis</vt:lpstr>
      <vt:lpstr>PowerPoint Presentation</vt:lpstr>
      <vt:lpstr>Is my portfolio diversified?</vt:lpstr>
      <vt:lpstr>Motivation</vt:lpstr>
      <vt:lpstr>PowerPoint Presentation</vt:lpstr>
      <vt:lpstr>PowerPoint Presentation</vt:lpstr>
      <vt:lpstr>Simple 2D K-means Clustering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Things I didn’t do</vt:lpstr>
      <vt:lpstr>Future projects…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portfolio analysis</dc:title>
  <dc:creator>Michael Brewer</dc:creator>
  <cp:lastModifiedBy>Michael Brewer</cp:lastModifiedBy>
  <cp:revision>10</cp:revision>
  <dcterms:created xsi:type="dcterms:W3CDTF">2023-07-03T00:35:12Z</dcterms:created>
  <dcterms:modified xsi:type="dcterms:W3CDTF">2023-12-06T04:14:40Z</dcterms:modified>
</cp:coreProperties>
</file>