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27AC2-C098-4E16-B7E1-0109EE631036}" v="827" dt="2019-01-20T23:11:41.160"/>
    <p1510:client id="{4DE267E0-3C8D-476F-920A-9CAEBF2BD0DA}" v="55" dt="2019-01-20T23:18:0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551"/>
        <p:guide orient="horz" pos="10368"/>
        <p:guide pos="21376"/>
        <p:guide pos="6187"/>
        <p:guide pos="26410"/>
        <p:guide pos="1217"/>
        <p:guide pos="19873"/>
        <p:guide pos="7751"/>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9027AC2-C098-4E16-B7E1-0109EE631036}"/>
    <pc:docChg chg="modSld">
      <pc:chgData name="Guest User" userId="" providerId="Windows Live" clId="Web-{29027AC2-C098-4E16-B7E1-0109EE631036}" dt="2019-01-20T23:11:41.160" v="1045" actId="20577"/>
      <pc:docMkLst>
        <pc:docMk/>
      </pc:docMkLst>
      <pc:sldChg chg="modSp">
        <pc:chgData name="Guest User" userId="" providerId="Windows Live" clId="Web-{29027AC2-C098-4E16-B7E1-0109EE631036}" dt="2019-01-20T23:11:41.160" v="1044" actId="20577"/>
        <pc:sldMkLst>
          <pc:docMk/>
          <pc:sldMk cId="2732054176" sldId="261"/>
        </pc:sldMkLst>
        <pc:spChg chg="mod">
          <ac:chgData name="Guest User" userId="" providerId="Windows Live" clId="Web-{29027AC2-C098-4E16-B7E1-0109EE631036}" dt="2019-01-20T23:11:41.160" v="1044" actId="20577"/>
          <ac:spMkLst>
            <pc:docMk/>
            <pc:sldMk cId="2732054176" sldId="261"/>
            <ac:spMk id="7" creationId="{00000000-0000-0000-0000-000000000000}"/>
          </ac:spMkLst>
        </pc:spChg>
      </pc:sldChg>
    </pc:docChg>
  </pc:docChgLst>
  <pc:docChgLst>
    <pc:chgData name="Guest User" providerId="Windows Live" clId="Web-{E6D60C6B-7DFB-4904-B456-A627CE0A701D}"/>
    <pc:docChg chg="modSld">
      <pc:chgData name="Guest User" userId="" providerId="Windows Live" clId="Web-{E6D60C6B-7DFB-4904-B456-A627CE0A701D}" dt="2019-01-21T01:37:57.339" v="727" actId="20577"/>
      <pc:docMkLst>
        <pc:docMk/>
      </pc:docMkLst>
      <pc:sldChg chg="modSp">
        <pc:chgData name="Guest User" userId="" providerId="Windows Live" clId="Web-{E6D60C6B-7DFB-4904-B456-A627CE0A701D}" dt="2019-01-21T01:37:57.339" v="726" actId="20577"/>
        <pc:sldMkLst>
          <pc:docMk/>
          <pc:sldMk cId="2732054176" sldId="261"/>
        </pc:sldMkLst>
        <pc:spChg chg="mod">
          <ac:chgData name="Guest User" userId="" providerId="Windows Live" clId="Web-{E6D60C6B-7DFB-4904-B456-A627CE0A701D}" dt="2019-01-21T01:37:57.339" v="726" actId="20577"/>
          <ac:spMkLst>
            <pc:docMk/>
            <pc:sldMk cId="2732054176" sldId="261"/>
            <ac:spMk id="11" creationId="{00000000-0000-0000-0000-000000000000}"/>
          </ac:spMkLst>
        </pc:spChg>
      </pc:sldChg>
    </pc:docChg>
  </pc:docChgLst>
  <pc:docChgLst>
    <pc:chgData name="Dan Van Horn" userId="534383e5b39c63cc" providerId="Windows Live" clId="Web-{EAAE2E70-F38B-4AE8-AF8C-C57BC8E408A4}"/>
    <pc:docChg chg="modSld">
      <pc:chgData name="Dan Van Horn" userId="534383e5b39c63cc" providerId="Windows Live" clId="Web-{EAAE2E70-F38B-4AE8-AF8C-C57BC8E408A4}" dt="2019-01-20T23:51:01.767" v="25" actId="20577"/>
      <pc:docMkLst>
        <pc:docMk/>
      </pc:docMkLst>
      <pc:sldChg chg="modSp">
        <pc:chgData name="Dan Van Horn" userId="534383e5b39c63cc" providerId="Windows Live" clId="Web-{EAAE2E70-F38B-4AE8-AF8C-C57BC8E408A4}" dt="2019-01-20T23:51:01.767" v="24" actId="20577"/>
        <pc:sldMkLst>
          <pc:docMk/>
          <pc:sldMk cId="2732054176" sldId="261"/>
        </pc:sldMkLst>
        <pc:spChg chg="mod">
          <ac:chgData name="Dan Van Horn" userId="534383e5b39c63cc" providerId="Windows Live" clId="Web-{EAAE2E70-F38B-4AE8-AF8C-C57BC8E408A4}" dt="2019-01-20T23:51:01.767" v="24" actId="20577"/>
          <ac:spMkLst>
            <pc:docMk/>
            <pc:sldMk cId="2732054176" sldId="261"/>
            <ac:spMk id="15" creationId="{00000000-0000-0000-0000-000000000000}"/>
          </ac:spMkLst>
        </pc:spChg>
      </pc:sldChg>
    </pc:docChg>
  </pc:docChgLst>
  <pc:docChgLst>
    <pc:chgData name="Dan Van Horn" userId="534383e5b39c63cc" providerId="Windows Live" clId="Web-{4DE267E0-3C8D-476F-920A-9CAEBF2BD0DA}"/>
    <pc:docChg chg="modSld">
      <pc:chgData name="Dan Van Horn" userId="534383e5b39c63cc" providerId="Windows Live" clId="Web-{4DE267E0-3C8D-476F-920A-9CAEBF2BD0DA}" dt="2019-01-20T23:50:12.964" v="394" actId="20577"/>
      <pc:docMkLst>
        <pc:docMk/>
      </pc:docMkLst>
      <pc:sldChg chg="modSp">
        <pc:chgData name="Dan Van Horn" userId="534383e5b39c63cc" providerId="Windows Live" clId="Web-{4DE267E0-3C8D-476F-920A-9CAEBF2BD0DA}" dt="2019-01-20T23:50:12.964" v="393" actId="20577"/>
        <pc:sldMkLst>
          <pc:docMk/>
          <pc:sldMk cId="2732054176" sldId="261"/>
        </pc:sldMkLst>
        <pc:spChg chg="mod">
          <ac:chgData name="Dan Van Horn" userId="534383e5b39c63cc" providerId="Windows Live" clId="Web-{4DE267E0-3C8D-476F-920A-9CAEBF2BD0DA}" dt="2019-01-20T23:50:12.964" v="393" actId="20577"/>
          <ac:spMkLst>
            <pc:docMk/>
            <pc:sldMk cId="2732054176" sldId="261"/>
            <ac:spMk id="15" creationId="{00000000-0000-0000-0000-000000000000}"/>
          </ac:spMkLst>
        </pc:spChg>
      </pc:sldChg>
    </pc:docChg>
  </pc:docChgLst>
  <pc:docChgLst>
    <pc:chgData name="Guest User" providerId="Windows Live" clId="Web-{08F066BC-7868-44E6-94D2-C7C72390296B}"/>
    <pc:docChg chg="modSld">
      <pc:chgData name="Guest User" userId="" providerId="Windows Live" clId="Web-{08F066BC-7868-44E6-94D2-C7C72390296B}" dt="2019-01-21T17:33:28.688" v="20" actId="20577"/>
      <pc:docMkLst>
        <pc:docMk/>
      </pc:docMkLst>
      <pc:sldChg chg="modSp">
        <pc:chgData name="Guest User" userId="" providerId="Windows Live" clId="Web-{08F066BC-7868-44E6-94D2-C7C72390296B}" dt="2019-01-21T17:33:28.688" v="20" actId="20577"/>
        <pc:sldMkLst>
          <pc:docMk/>
          <pc:sldMk cId="2732054176" sldId="261"/>
        </pc:sldMkLst>
        <pc:spChg chg="mod">
          <ac:chgData name="Guest User" userId="" providerId="Windows Live" clId="Web-{08F066BC-7868-44E6-94D2-C7C72390296B}" dt="2019-01-21T17:33:28.688" v="20" actId="20577"/>
          <ac:spMkLst>
            <pc:docMk/>
            <pc:sldMk cId="2732054176" sldId="261"/>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a:solidFill>
                  <a:schemeClr val="tx1"/>
                </a:solidFill>
                <a:latin typeface="Verdana Regular" charset="0"/>
                <a:cs typeface="Verdana Regular" charset="0"/>
              </a:rPr>
              <a:t>NO</a:t>
            </a:r>
            <a:r>
              <a:rPr lang="en-US" sz="5400" b="0" i="0" cap="none" spc="170" baseline="0">
                <a:solidFill>
                  <a:schemeClr val="tx1"/>
                </a:solidFill>
                <a:latin typeface="Verdana Regular" charset="0"/>
                <a:cs typeface="Verdana Regular" charset="0"/>
              </a:rPr>
              <a:t> TEXT </a:t>
            </a:r>
          </a:p>
          <a:p>
            <a:pPr algn="ctr">
              <a:lnSpc>
                <a:spcPct val="120000"/>
              </a:lnSpc>
            </a:pPr>
            <a:r>
              <a:rPr lang="en-US" sz="5400" b="0" i="0" cap="none" spc="170" baseline="0">
                <a:solidFill>
                  <a:schemeClr val="tx1"/>
                </a:solidFill>
                <a:latin typeface="Verdana Regular" charset="0"/>
                <a:cs typeface="Verdana Regular" charset="0"/>
              </a:rPr>
              <a:t>IN ORANGE BOX BELOW THIS LINE</a:t>
            </a:r>
            <a:endParaRPr lang="en-US" sz="5400" b="0" i="0" cap="none" spc="17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E05529"/>
                </a:solidFill>
                <a:latin typeface="Verdana Regular" charset="0"/>
              </a:rPr>
              <a:t>The application</a:t>
            </a:r>
          </a:p>
        </p:txBody>
      </p:sp>
      <p:sp>
        <p:nvSpPr>
          <p:cNvPr id="7" name="Text Placeholder 18"/>
          <p:cNvSpPr txBox="1">
            <a:spLocks/>
          </p:cNvSpPr>
          <p:nvPr/>
        </p:nvSpPr>
        <p:spPr>
          <a:xfrm>
            <a:off x="12292014" y="24061092"/>
            <a:ext cx="9418320" cy="5428474"/>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a:buChar char="•"/>
            </a:pPr>
            <a:r>
              <a:rPr lang="en-US">
                <a:latin typeface="Verdana Regular"/>
              </a:rPr>
              <a:t>The user facing application was reorganized so that only relevant information is provided on each page. It also more accurately reflects the business operations of Ninkasi/</a:t>
            </a:r>
          </a:p>
          <a:p>
            <a:pPr marL="457200" indent="-457200">
              <a:spcAft>
                <a:spcPts val="2600"/>
              </a:spcAft>
              <a:buFont typeface="Arial"/>
              <a:buChar char="•"/>
            </a:pPr>
            <a:r>
              <a:rPr lang="en-US">
                <a:latin typeface="Verdana Regular"/>
              </a:rPr>
              <a:t>Features were added to improve productivity. These include importing data from a file and displaying information like fermentation curves.</a:t>
            </a:r>
          </a:p>
          <a:p>
            <a:pPr marL="457200" indent="-457200">
              <a:spcAft>
                <a:spcPts val="2600"/>
              </a:spcAft>
              <a:buFont typeface="Arial"/>
              <a:buChar char="•"/>
            </a:pPr>
            <a:r>
              <a:rPr lang="en-US">
                <a:latin typeface="Verdana Regular"/>
              </a:rPr>
              <a:t>The application was converted from JavaScript to TypeScript to improve our ability to ensure code correctness. This will also allow future development to be smoother</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E05529"/>
                </a:solidFill>
                <a:latin typeface="Verdana Regular" charset="0"/>
              </a:rPr>
              <a:t>The API &amp; Database</a:t>
            </a:r>
          </a:p>
        </p:txBody>
      </p:sp>
      <p:sp>
        <p:nvSpPr>
          <p:cNvPr id="9" name="Text Placeholder 18"/>
          <p:cNvSpPr txBox="1">
            <a:spLocks/>
          </p:cNvSpPr>
          <p:nvPr/>
        </p:nvSpPr>
        <p:spPr>
          <a:xfrm>
            <a:off x="22463903" y="24061092"/>
            <a:ext cx="9418320" cy="7505966"/>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a:latin typeface="Verdana Regular" charset="0"/>
              </a:rPr>
              <a:t>The database’s relations already fit the problem well.  Tracking of all changes made to the data along with the user who did so was added.  This provided Ninkasi the ability to audit their data.</a:t>
            </a:r>
          </a:p>
          <a:p>
            <a:pPr>
              <a:spcAft>
                <a:spcPts val="2600"/>
              </a:spcAft>
            </a:pPr>
            <a:r>
              <a:rPr lang="en-US">
                <a:latin typeface="Verdana Regular" charset="0"/>
              </a:rPr>
              <a:t>The API was converted to TypeScript to allow for easy/more robust development.  It was also extensively unit tested adding onto the existing integration testing.  This allowed errors during development to be caught quickly, creating a more robust application overall.</a:t>
            </a:r>
          </a:p>
          <a:p>
            <a:pPr>
              <a:spcAft>
                <a:spcPts val="2600"/>
              </a:spcAft>
            </a:pPr>
            <a:r>
              <a:rPr lang="en-US">
                <a:latin typeface="Verdana Regular" charset="0"/>
              </a:rPr>
              <a:t>The existing Docker configuration for the API and database was upgraded to allow for smoother deployment.  This allows Ninkasi not to need to worry about the dependencies of the application.</a:t>
            </a:r>
          </a:p>
          <a:p>
            <a:pPr>
              <a:spcAft>
                <a:spcPts val="2600"/>
              </a:spcAft>
            </a:pPr>
            <a:endParaRPr lang="en-US">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FFFFFF"/>
                </a:solidFill>
                <a:latin typeface="Verdana Regular" charset="0"/>
              </a:rPr>
              <a:t>Ninkasi &amp; History</a:t>
            </a:r>
          </a:p>
        </p:txBody>
      </p:sp>
      <p:sp>
        <p:nvSpPr>
          <p:cNvPr id="11" name="Text Placeholder 18"/>
          <p:cNvSpPr txBox="1">
            <a:spLocks/>
          </p:cNvSpPr>
          <p:nvPr/>
        </p:nvSpPr>
        <p:spPr>
          <a:xfrm>
            <a:off x="1964266" y="6422030"/>
            <a:ext cx="8126412" cy="14302698"/>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a:ea typeface="Verdana"/>
                <a:cs typeface="Verdana"/>
              </a:rPr>
              <a:t>Ninkasi Brewing Company was founded in 2006 and the headquarters are located in Eugene, Oregon. </a:t>
            </a:r>
            <a:endParaRPr lang="en-US" dirty="0">
              <a:solidFill>
                <a:schemeClr val="bg1"/>
              </a:solidFill>
            </a:endParaRPr>
          </a:p>
          <a:p>
            <a:pPr>
              <a:spcAft>
                <a:spcPts val="2600"/>
              </a:spcAft>
            </a:pPr>
            <a:r>
              <a:rPr lang="en-US" dirty="0">
                <a:solidFill>
                  <a:schemeClr val="bg1"/>
                </a:solidFill>
                <a:latin typeface="Verdana"/>
                <a:ea typeface="Verdana"/>
                <a:cs typeface="Verdana"/>
              </a:rPr>
              <a:t>The first beer they produced was the Total Domination IPA, but have since then expanded their brewing to a wide variety of </a:t>
            </a:r>
            <a:r>
              <a:rPr lang="en-US" dirty="0" err="1">
                <a:solidFill>
                  <a:schemeClr val="bg1"/>
                </a:solidFill>
                <a:latin typeface="Verdana"/>
                <a:ea typeface="Verdana"/>
                <a:cs typeface="Verdana"/>
              </a:rPr>
              <a:t>recipies</a:t>
            </a:r>
            <a:r>
              <a:rPr lang="en-US" dirty="0">
                <a:solidFill>
                  <a:schemeClr val="bg1"/>
                </a:solidFill>
                <a:latin typeface="Verdana"/>
                <a:ea typeface="Verdana"/>
                <a:cs typeface="Verdana"/>
              </a:rPr>
              <a:t>. </a:t>
            </a:r>
          </a:p>
          <a:p>
            <a:pPr>
              <a:spcAft>
                <a:spcPts val="2600"/>
              </a:spcAft>
            </a:pPr>
            <a:r>
              <a:rPr lang="en-US" dirty="0">
                <a:solidFill>
                  <a:schemeClr val="bg1"/>
                </a:solidFill>
                <a:latin typeface="Verdana"/>
                <a:ea typeface="Verdana"/>
                <a:cs typeface="Verdana"/>
              </a:rPr>
              <a:t>In 2010, Ninkasi produced over 32,00 barrels of beer, and have more than tripled that number today. </a:t>
            </a:r>
          </a:p>
          <a:p>
            <a:pPr>
              <a:spcAft>
                <a:spcPts val="2600"/>
              </a:spcAft>
            </a:pPr>
            <a:r>
              <a:rPr lang="en-US" dirty="0">
                <a:solidFill>
                  <a:schemeClr val="bg1"/>
                </a:solidFill>
                <a:latin typeface="Verdana"/>
                <a:ea typeface="Verdana"/>
                <a:cs typeface="Verdana"/>
              </a:rPr>
              <a:t>Ninkasi supplies their craft to a handful of states and regions: Alaska, Alberta, Arizona, British Columbia, California, Colorado, Idaho, Nevada, Oregon, Utah, Washington and Virginia.</a:t>
            </a:r>
          </a:p>
          <a:p>
            <a:pPr>
              <a:spcAft>
                <a:spcPts val="2600"/>
              </a:spcAft>
            </a:pPr>
            <a:r>
              <a:rPr lang="en-US" dirty="0">
                <a:solidFill>
                  <a:schemeClr val="bg1"/>
                </a:solidFill>
                <a:latin typeface="Verdana"/>
                <a:ea typeface="Verdana"/>
                <a:cs typeface="Verdana"/>
              </a:rPr>
              <a:t>As of 2017, Ninkasi is recognized as the 38th largest craft brewer in the United States. </a:t>
            </a:r>
          </a:p>
          <a:p>
            <a:pPr>
              <a:spcAft>
                <a:spcPts val="2600"/>
              </a:spcAft>
            </a:pPr>
            <a:r>
              <a:rPr lang="en-US" dirty="0">
                <a:solidFill>
                  <a:schemeClr val="bg1"/>
                </a:solidFill>
                <a:latin typeface="Verdana"/>
                <a:ea typeface="Verdana"/>
                <a:cs typeface="Verdana"/>
              </a:rPr>
              <a:t>"Ninkasi" comes from the Sumerian goddess of fermentation.</a:t>
            </a:r>
          </a:p>
          <a:p>
            <a:pPr>
              <a:spcAft>
                <a:spcPts val="2600"/>
              </a:spcAft>
            </a:pPr>
            <a:endParaRPr lang="en-US" dirty="0">
              <a:solidFill>
                <a:schemeClr val="bg1"/>
              </a:solidFill>
              <a:latin typeface="Verdana"/>
              <a:ea typeface="Verdana"/>
              <a:cs typeface="Verdana"/>
            </a:endParaRPr>
          </a:p>
          <a:p>
            <a:pPr>
              <a:spcAft>
                <a:spcPts val="2600"/>
              </a:spcAft>
            </a:pPr>
            <a:r>
              <a:rPr lang="en-US" dirty="0">
                <a:solidFill>
                  <a:schemeClr val="bg1"/>
                </a:solidFill>
                <a:latin typeface="Verdana"/>
                <a:ea typeface="Verdana"/>
                <a:cs typeface="Verdana"/>
              </a:rPr>
              <a:t>The </a:t>
            </a:r>
            <a:r>
              <a:rPr lang="en-US" dirty="0" err="1">
                <a:solidFill>
                  <a:schemeClr val="bg1"/>
                </a:solidFill>
                <a:latin typeface="Verdana"/>
                <a:ea typeface="Verdana"/>
                <a:cs typeface="Verdana"/>
              </a:rPr>
              <a:t>Brewhops</a:t>
            </a:r>
            <a:r>
              <a:rPr lang="en-US" dirty="0">
                <a:solidFill>
                  <a:schemeClr val="bg1"/>
                </a:solidFill>
                <a:latin typeface="Verdana"/>
                <a:ea typeface="Verdana"/>
                <a:cs typeface="Verdana"/>
              </a:rPr>
              <a:t> application was started by a previous capstone group, that has been passed on to this year to be finished.</a:t>
            </a:r>
          </a:p>
          <a:p>
            <a:pPr marL="0" indent="0">
              <a:spcAft>
                <a:spcPts val="2600"/>
              </a:spcAft>
              <a:buNone/>
            </a:pPr>
            <a:endParaRPr lang="en-US" dirty="0">
              <a:solidFill>
                <a:schemeClr val="bg1"/>
              </a:solidFill>
              <a:latin typeface="Verdana"/>
              <a:ea typeface="Verdana"/>
              <a:cs typeface="Verdana"/>
            </a:endParaRPr>
          </a:p>
          <a:p>
            <a:pPr marL="0" indent="0">
              <a:spcAft>
                <a:spcPts val="2600"/>
              </a:spcAft>
              <a:buNone/>
            </a:pPr>
            <a:endParaRPr lang="en-US" dirty="0">
              <a:solidFill>
                <a:schemeClr val="bg1"/>
              </a:solidFill>
              <a:latin typeface="Verdana"/>
              <a:ea typeface="Verdana"/>
              <a:cs typeface="Verdana"/>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a:solidFill>
                  <a:srgbClr val="E05529"/>
                </a:solidFill>
                <a:latin typeface="Impact" charset="0"/>
                <a:ea typeface="Impact" charset="0"/>
                <a:cs typeface="Impact" charset="0"/>
              </a:rPr>
              <a:t>Ninkasi </a:t>
            </a:r>
            <a:r>
              <a:rPr lang="en-US" spc="100" err="1">
                <a:solidFill>
                  <a:srgbClr val="E05529"/>
                </a:solidFill>
                <a:latin typeface="Impact" charset="0"/>
                <a:ea typeface="Impact" charset="0"/>
                <a:cs typeface="Impact" charset="0"/>
              </a:rPr>
              <a:t>Brewhops</a:t>
            </a:r>
            <a:endParaRPr lang="en-US" spc="100">
              <a:solidFill>
                <a:srgbClr val="E05529"/>
              </a:solidFill>
              <a:latin typeface="Impact" charset="0"/>
              <a:ea typeface="Impact" charset="0"/>
              <a:cs typeface="Impact" charset="0"/>
            </a:endParaRPr>
          </a:p>
        </p:txBody>
      </p:sp>
      <p:sp>
        <p:nvSpPr>
          <p:cNvPr id="13" name="Subtitle 2"/>
          <p:cNvSpPr txBox="1">
            <a:spLocks/>
          </p:cNvSpPr>
          <p:nvPr/>
        </p:nvSpPr>
        <p:spPr>
          <a:xfrm>
            <a:off x="12292012" y="5503233"/>
            <a:ext cx="19544199" cy="6080503"/>
          </a:xfrm>
          <a:prstGeom prst="rect">
            <a:avLst/>
          </a:prstGeom>
        </p:spPr>
        <p:txBody>
          <a:bodyPr lIns="0" tIns="0" rIns="0" bIns="0" anchor="t"/>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a:ea typeface="Georgia" charset="0"/>
                <a:cs typeface="Georgia" charset="0"/>
              </a:rPr>
              <a:t>Beer brewing management system that tracks historical performance of brewing methods.</a:t>
            </a:r>
            <a:endParaRPr lang="en-US" dirty="0">
              <a:latin typeface="Georgia" charset="0"/>
              <a:ea typeface="Georgia" charset="0"/>
              <a:cs typeface="Georgia" charset="0"/>
            </a:endParaRP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FFFFFF"/>
                </a:solidFill>
                <a:latin typeface="Verdana Regular" charset="0"/>
              </a:rPr>
              <a:t>Motivations</a:t>
            </a:r>
          </a:p>
        </p:txBody>
      </p:sp>
      <p:sp>
        <p:nvSpPr>
          <p:cNvPr id="15" name="Text Placeholder 18"/>
          <p:cNvSpPr txBox="1">
            <a:spLocks/>
          </p:cNvSpPr>
          <p:nvPr/>
        </p:nvSpPr>
        <p:spPr>
          <a:xfrm>
            <a:off x="33966678" y="6422030"/>
            <a:ext cx="8126412" cy="14841307"/>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Verdana"/>
                <a:ea typeface="Verdana"/>
                <a:cs typeface="Verdana"/>
              </a:rPr>
              <a:t>During the brewing process there are many variables that are tested and tracked. It is used to determine when the beer is ready and how it compares to other batches.</a:t>
            </a:r>
            <a:endParaRPr lang="en-US" dirty="0">
              <a:ea typeface="Verdana"/>
              <a:cs typeface="Verdana"/>
            </a:endParaRPr>
          </a:p>
          <a:p>
            <a:pPr marL="0" indent="0">
              <a:buNone/>
            </a:pPr>
            <a:endParaRPr lang="en-US">
              <a:latin typeface="Verdana"/>
              <a:ea typeface="Verdana"/>
              <a:cs typeface="Verdana"/>
            </a:endParaRPr>
          </a:p>
          <a:p>
            <a:r>
              <a:rPr lang="en-US" dirty="0">
                <a:latin typeface="Verdana"/>
                <a:ea typeface="Verdana"/>
                <a:cs typeface="Verdana"/>
              </a:rPr>
              <a:t>This data is currently tracked and stored in a large Excel spreadsheets, and is passed around via email. This method can be prone to error and difficult to read and organize. </a:t>
            </a:r>
            <a:endParaRPr lang="en-US" dirty="0"/>
          </a:p>
          <a:p>
            <a:endParaRPr lang="en-US">
              <a:latin typeface="Verdana"/>
              <a:ea typeface="Verdana"/>
              <a:cs typeface="Verdana"/>
            </a:endParaRPr>
          </a:p>
          <a:p>
            <a:r>
              <a:rPr lang="en-US" dirty="0">
                <a:latin typeface="Verdana"/>
                <a:ea typeface="Verdana"/>
                <a:cs typeface="Verdana"/>
              </a:rPr>
              <a:t>The need exists for a sustainable system that Ninkasi can use to track, store, and visualize their brewing data. This system was created by a previous capstone team to address these issues.</a:t>
            </a:r>
          </a:p>
          <a:p>
            <a:endParaRPr lang="en-US">
              <a:latin typeface="Verdana"/>
              <a:ea typeface="Verdana"/>
              <a:cs typeface="Verdana"/>
            </a:endParaRPr>
          </a:p>
          <a:p>
            <a:r>
              <a:rPr lang="en-US" dirty="0">
                <a:latin typeface="Verdana"/>
                <a:ea typeface="Verdana"/>
                <a:cs typeface="Verdana"/>
              </a:rPr>
              <a:t>This system needs to accessible from mobile and desktop clients so brewers can easily  visualize the state of each brewing batch and add new data with ease.</a:t>
            </a:r>
          </a:p>
          <a:p>
            <a:endParaRPr lang="en-US">
              <a:latin typeface="Verdana"/>
              <a:ea typeface="Verdana"/>
              <a:cs typeface="Verdana"/>
            </a:endParaRPr>
          </a:p>
          <a:p>
            <a:r>
              <a:rPr lang="en-US" dirty="0">
                <a:latin typeface="Verdana"/>
                <a:ea typeface="Verdana"/>
                <a:cs typeface="Verdana"/>
              </a:rPr>
              <a:t>We are responding to feedback from Ninkasi on this system to update it and add new features that will best meet their business needs.  </a:t>
            </a:r>
          </a:p>
          <a:p>
            <a:endParaRPr lang="en-US">
              <a:latin typeface="Verdana"/>
              <a:ea typeface="Verdana"/>
              <a:cs typeface="Verdana"/>
            </a:endParaRPr>
          </a:p>
          <a:p>
            <a:pPr>
              <a:spcAft>
                <a:spcPts val="2600"/>
              </a:spcAft>
            </a:pPr>
            <a:endParaRPr lang="en-US">
              <a:latin typeface="Verdana"/>
              <a:ea typeface="Verdana"/>
              <a:cs typeface="Verdana"/>
            </a:endParaRPr>
          </a:p>
          <a:p>
            <a:pPr>
              <a:spcAft>
                <a:spcPts val="2600"/>
              </a:spcAft>
            </a:pPr>
            <a:endParaRPr lang="en-US">
              <a:latin typeface="Verdana"/>
              <a:ea typeface="Verdana"/>
              <a:cs typeface="Verdana"/>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a:latin typeface="Impact" charset="0"/>
                <a:ea typeface="Impact" charset="0"/>
                <a:cs typeface="Impact" charset="0"/>
              </a:rPr>
              <a:t>###</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132</cp:revision>
  <dcterms:created xsi:type="dcterms:W3CDTF">2017-04-19T21:01:26Z</dcterms:created>
  <dcterms:modified xsi:type="dcterms:W3CDTF">2019-01-21T17:33:28Z</dcterms:modified>
</cp:coreProperties>
</file>