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9" r:id="rId6"/>
    <p:sldId id="265" r:id="rId7"/>
    <p:sldId id="281" r:id="rId8"/>
    <p:sldId id="278" r:id="rId9"/>
    <p:sldId id="279" r:id="rId10"/>
    <p:sldId id="280" r:id="rId11"/>
    <p:sldId id="277" r:id="rId12"/>
    <p:sldId id="266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43645-6677-4D22-8EC6-3A20046E3C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4925F-0EF4-4AC1-B5AB-E4E898038D63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s-ES" sz="24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Thousands of datasets from over </a:t>
          </a:r>
          <a:r>
            <a:rPr lang="es-ES" sz="28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1,000</a:t>
          </a:r>
          <a:r>
            <a:rPr lang="es-ES" sz="24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+ soccer leagues</a:t>
          </a:r>
          <a:endParaRPr lang="en-US" sz="2400" dirty="0">
            <a:solidFill>
              <a:srgbClr val="FFC000"/>
            </a:solidFill>
            <a:latin typeface="Agency FB" panose="020B0503020202020204" pitchFamily="34" charset="0"/>
            <a:cs typeface="Aharoni" panose="02010803020104030203" pitchFamily="2" charset="-79"/>
          </a:endParaRPr>
        </a:p>
      </dgm:t>
    </dgm:pt>
    <dgm:pt modelId="{3D549B63-2748-46EE-A0C2-1F7D3BF3B284}" type="parTrans" cxnId="{F09101CC-77EE-46F2-B34D-3DC701C0AE4D}">
      <dgm:prSet/>
      <dgm:spPr/>
      <dgm:t>
        <a:bodyPr/>
        <a:lstStyle/>
        <a:p>
          <a:endParaRPr lang="en-US"/>
        </a:p>
      </dgm:t>
    </dgm:pt>
    <dgm:pt modelId="{703F34DF-ED45-43B2-9F16-571328B987DA}" type="sibTrans" cxnId="{F09101CC-77EE-46F2-B34D-3DC701C0AE4D}">
      <dgm:prSet/>
      <dgm:spPr/>
      <dgm:t>
        <a:bodyPr/>
        <a:lstStyle/>
        <a:p>
          <a:endParaRPr lang="en-US"/>
        </a:p>
      </dgm:t>
    </dgm:pt>
    <dgm:pt modelId="{59BB7BA1-D4D3-4D78-82B4-59BED3886FAF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s-ES" sz="24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CSV files for teams, matches, leagues and players</a:t>
          </a:r>
          <a:endParaRPr lang="en-US" sz="2400" dirty="0">
            <a:solidFill>
              <a:srgbClr val="FFC000"/>
            </a:solidFill>
            <a:latin typeface="Agency FB" panose="020B0503020202020204" pitchFamily="34" charset="0"/>
            <a:cs typeface="Aharoni" panose="02010803020104030203" pitchFamily="2" charset="-79"/>
          </a:endParaRPr>
        </a:p>
      </dgm:t>
    </dgm:pt>
    <dgm:pt modelId="{BA23D944-6C4D-4607-8899-C874498252A7}" type="parTrans" cxnId="{36DA2858-4AFF-44E4-B129-895E74C03BB4}">
      <dgm:prSet/>
      <dgm:spPr/>
      <dgm:t>
        <a:bodyPr/>
        <a:lstStyle/>
        <a:p>
          <a:endParaRPr lang="en-US"/>
        </a:p>
      </dgm:t>
    </dgm:pt>
    <dgm:pt modelId="{05DDB135-3672-4FC7-B746-0482575003AA}" type="sibTrans" cxnId="{36DA2858-4AFF-44E4-B129-895E74C03BB4}">
      <dgm:prSet/>
      <dgm:spPr/>
      <dgm:t>
        <a:bodyPr/>
        <a:lstStyle/>
        <a:p>
          <a:endParaRPr lang="en-US"/>
        </a:p>
      </dgm:t>
    </dgm:pt>
    <dgm:pt modelId="{737793DF-77D6-49C5-849B-C504053BF767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2400" b="0" i="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The </a:t>
          </a:r>
          <a:r>
            <a:rPr lang="en-US" sz="2400" b="1" i="1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Matches </a:t>
          </a:r>
          <a:r>
            <a:rPr lang="en-US" sz="2400" b="0" i="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dataset has 380 records     (</a:t>
          </a:r>
          <a:r>
            <a:rPr lang="en-US" sz="2800" b="0" i="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10</a:t>
          </a:r>
          <a:r>
            <a:rPr lang="en-US" sz="2400" b="0" i="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 games per week) and </a:t>
          </a:r>
          <a:r>
            <a:rPr lang="en-US" sz="2800" b="0" i="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64</a:t>
          </a:r>
          <a:r>
            <a:rPr lang="en-US" sz="2400" b="0" i="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 attributes</a:t>
          </a:r>
          <a:r>
            <a:rPr lang="en-US" sz="2500" b="0" i="0" dirty="0">
              <a:solidFill>
                <a:srgbClr val="FFC000"/>
              </a:solidFill>
              <a:latin typeface="Agency FB" panose="020B0503020202020204" pitchFamily="34" charset="0"/>
            </a:rPr>
            <a:t>.</a:t>
          </a:r>
          <a:endParaRPr lang="en-US" sz="2500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60904055-4890-4E65-A065-9A872729C90E}" type="parTrans" cxnId="{48BE5DFA-AE9D-4A76-A3AB-C7361048DA70}">
      <dgm:prSet/>
      <dgm:spPr/>
      <dgm:t>
        <a:bodyPr/>
        <a:lstStyle/>
        <a:p>
          <a:endParaRPr lang="en-US"/>
        </a:p>
      </dgm:t>
    </dgm:pt>
    <dgm:pt modelId="{A8D5AAB8-E88A-410E-8DD7-87C2950B07E9}" type="sibTrans" cxnId="{48BE5DFA-AE9D-4A76-A3AB-C7361048DA70}">
      <dgm:prSet/>
      <dgm:spPr/>
      <dgm:t>
        <a:bodyPr/>
        <a:lstStyle/>
        <a:p>
          <a:endParaRPr lang="en-US"/>
        </a:p>
      </dgm:t>
    </dgm:pt>
    <dgm:pt modelId="{28AE1F37-1065-48E7-A129-14EEC7CFDE4D}" type="pres">
      <dgm:prSet presAssocID="{99A43645-6677-4D22-8EC6-3A20046E3CD8}" presName="linear" presStyleCnt="0">
        <dgm:presLayoutVars>
          <dgm:animLvl val="lvl"/>
          <dgm:resizeHandles val="exact"/>
        </dgm:presLayoutVars>
      </dgm:prSet>
      <dgm:spPr/>
    </dgm:pt>
    <dgm:pt modelId="{08613972-5A74-49A2-A66E-BD87AFA27BD0}" type="pres">
      <dgm:prSet presAssocID="{5064925F-0EF4-4AC1-B5AB-E4E898038D63}" presName="parentText" presStyleLbl="node1" presStyleIdx="0" presStyleCnt="3" custLinFactNeighborX="982" custLinFactNeighborY="-82946">
        <dgm:presLayoutVars>
          <dgm:chMax val="0"/>
          <dgm:bulletEnabled val="1"/>
        </dgm:presLayoutVars>
      </dgm:prSet>
      <dgm:spPr/>
    </dgm:pt>
    <dgm:pt modelId="{622C458C-E6C8-43A5-8B7F-336643195E7E}" type="pres">
      <dgm:prSet presAssocID="{703F34DF-ED45-43B2-9F16-571328B987DA}" presName="spacer" presStyleCnt="0"/>
      <dgm:spPr/>
    </dgm:pt>
    <dgm:pt modelId="{EEDF8D29-2C9D-485A-80A2-530B83FBAE42}" type="pres">
      <dgm:prSet presAssocID="{59BB7BA1-D4D3-4D78-82B4-59BED3886FAF}" presName="parentText" presStyleLbl="node1" presStyleIdx="1" presStyleCnt="3" custLinFactNeighborY="-22084">
        <dgm:presLayoutVars>
          <dgm:chMax val="0"/>
          <dgm:bulletEnabled val="1"/>
        </dgm:presLayoutVars>
      </dgm:prSet>
      <dgm:spPr/>
    </dgm:pt>
    <dgm:pt modelId="{A17EF6B1-52A1-4772-B955-6723F125F228}" type="pres">
      <dgm:prSet presAssocID="{05DDB135-3672-4FC7-B746-0482575003AA}" presName="spacer" presStyleCnt="0"/>
      <dgm:spPr/>
    </dgm:pt>
    <dgm:pt modelId="{D285E3E5-6F1E-491C-B50C-355F10AAD5F8}" type="pres">
      <dgm:prSet presAssocID="{737793DF-77D6-49C5-849B-C504053BF767}" presName="parentText" presStyleLbl="node1" presStyleIdx="2" presStyleCnt="3" custLinFactNeighborY="4458">
        <dgm:presLayoutVars>
          <dgm:chMax val="0"/>
          <dgm:bulletEnabled val="1"/>
        </dgm:presLayoutVars>
      </dgm:prSet>
      <dgm:spPr/>
    </dgm:pt>
  </dgm:ptLst>
  <dgm:cxnLst>
    <dgm:cxn modelId="{97EA302B-34EE-4B1B-9FF6-157F1ACEA2D9}" type="presOf" srcId="{99A43645-6677-4D22-8EC6-3A20046E3CD8}" destId="{28AE1F37-1065-48E7-A129-14EEC7CFDE4D}" srcOrd="0" destOrd="0" presId="urn:microsoft.com/office/officeart/2005/8/layout/vList2"/>
    <dgm:cxn modelId="{F70A1B2C-76F1-4AAA-A0CB-DA5CCE819F9F}" type="presOf" srcId="{737793DF-77D6-49C5-849B-C504053BF767}" destId="{D285E3E5-6F1E-491C-B50C-355F10AAD5F8}" srcOrd="0" destOrd="0" presId="urn:microsoft.com/office/officeart/2005/8/layout/vList2"/>
    <dgm:cxn modelId="{18F3BE5B-9D5F-4907-A139-8D44478E1F99}" type="presOf" srcId="{5064925F-0EF4-4AC1-B5AB-E4E898038D63}" destId="{08613972-5A74-49A2-A66E-BD87AFA27BD0}" srcOrd="0" destOrd="0" presId="urn:microsoft.com/office/officeart/2005/8/layout/vList2"/>
    <dgm:cxn modelId="{36DA2858-4AFF-44E4-B129-895E74C03BB4}" srcId="{99A43645-6677-4D22-8EC6-3A20046E3CD8}" destId="{59BB7BA1-D4D3-4D78-82B4-59BED3886FAF}" srcOrd="1" destOrd="0" parTransId="{BA23D944-6C4D-4607-8899-C874498252A7}" sibTransId="{05DDB135-3672-4FC7-B746-0482575003AA}"/>
    <dgm:cxn modelId="{D1E789BA-A9E1-4699-95EF-85D1FF7C7F45}" type="presOf" srcId="{59BB7BA1-D4D3-4D78-82B4-59BED3886FAF}" destId="{EEDF8D29-2C9D-485A-80A2-530B83FBAE42}" srcOrd="0" destOrd="0" presId="urn:microsoft.com/office/officeart/2005/8/layout/vList2"/>
    <dgm:cxn modelId="{F09101CC-77EE-46F2-B34D-3DC701C0AE4D}" srcId="{99A43645-6677-4D22-8EC6-3A20046E3CD8}" destId="{5064925F-0EF4-4AC1-B5AB-E4E898038D63}" srcOrd="0" destOrd="0" parTransId="{3D549B63-2748-46EE-A0C2-1F7D3BF3B284}" sibTransId="{703F34DF-ED45-43B2-9F16-571328B987DA}"/>
    <dgm:cxn modelId="{48BE5DFA-AE9D-4A76-A3AB-C7361048DA70}" srcId="{99A43645-6677-4D22-8EC6-3A20046E3CD8}" destId="{737793DF-77D6-49C5-849B-C504053BF767}" srcOrd="2" destOrd="0" parTransId="{60904055-4890-4E65-A065-9A872729C90E}" sibTransId="{A8D5AAB8-E88A-410E-8DD7-87C2950B07E9}"/>
    <dgm:cxn modelId="{4BD89C4A-B209-4707-A16D-0F119440CE41}" type="presParOf" srcId="{28AE1F37-1065-48E7-A129-14EEC7CFDE4D}" destId="{08613972-5A74-49A2-A66E-BD87AFA27BD0}" srcOrd="0" destOrd="0" presId="urn:microsoft.com/office/officeart/2005/8/layout/vList2"/>
    <dgm:cxn modelId="{90BC5412-FBEF-487C-A953-1A1913C51589}" type="presParOf" srcId="{28AE1F37-1065-48E7-A129-14EEC7CFDE4D}" destId="{622C458C-E6C8-43A5-8B7F-336643195E7E}" srcOrd="1" destOrd="0" presId="urn:microsoft.com/office/officeart/2005/8/layout/vList2"/>
    <dgm:cxn modelId="{87C6C0AD-47F0-4381-981E-598D7395F3D4}" type="presParOf" srcId="{28AE1F37-1065-48E7-A129-14EEC7CFDE4D}" destId="{EEDF8D29-2C9D-485A-80A2-530B83FBAE42}" srcOrd="2" destOrd="0" presId="urn:microsoft.com/office/officeart/2005/8/layout/vList2"/>
    <dgm:cxn modelId="{59C34BF6-D990-4D6A-8C2C-2DCB76F2A0FC}" type="presParOf" srcId="{28AE1F37-1065-48E7-A129-14EEC7CFDE4D}" destId="{A17EF6B1-52A1-4772-B955-6723F125F228}" srcOrd="3" destOrd="0" presId="urn:microsoft.com/office/officeart/2005/8/layout/vList2"/>
    <dgm:cxn modelId="{E0F8E575-5EDE-4D7F-A505-E954D3D6A835}" type="presParOf" srcId="{28AE1F37-1065-48E7-A129-14EEC7CFDE4D}" destId="{D285E3E5-6F1E-491C-B50C-355F10AAD5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E9EBD-33F0-4924-BF4A-52A24BE52D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89BCCA-A30F-48D6-B338-8428D714EFDA}">
      <dgm:prSet/>
      <dgm:spPr/>
      <dgm:t>
        <a:bodyPr/>
        <a:lstStyle/>
        <a:p>
          <a:r>
            <a:rPr lang="es-ES" baseline="0"/>
            <a:t>CLASSIFICATION: kNN and Boosting</a:t>
          </a:r>
          <a:endParaRPr lang="en-US"/>
        </a:p>
      </dgm:t>
    </dgm:pt>
    <dgm:pt modelId="{ECAE6E70-9888-45C6-A90D-906860411DF5}" type="parTrans" cxnId="{BBB7E964-B088-4EB2-BBBD-0470F94A7490}">
      <dgm:prSet/>
      <dgm:spPr/>
      <dgm:t>
        <a:bodyPr/>
        <a:lstStyle/>
        <a:p>
          <a:endParaRPr lang="en-US"/>
        </a:p>
      </dgm:t>
    </dgm:pt>
    <dgm:pt modelId="{21297E9C-5E89-4F31-AF7C-A7F9F9576F2F}" type="sibTrans" cxnId="{BBB7E964-B088-4EB2-BBBD-0470F94A7490}">
      <dgm:prSet/>
      <dgm:spPr/>
      <dgm:t>
        <a:bodyPr/>
        <a:lstStyle/>
        <a:p>
          <a:endParaRPr lang="en-US"/>
        </a:p>
      </dgm:t>
    </dgm:pt>
    <dgm:pt modelId="{55F35D5F-288D-42EA-B6A2-25A9BC20AFDE}">
      <dgm:prSet/>
      <dgm:spPr/>
      <dgm:t>
        <a:bodyPr/>
        <a:lstStyle/>
        <a:p>
          <a:r>
            <a:rPr lang="es-ES" baseline="0"/>
            <a:t>REGRESSION: POISSON</a:t>
          </a:r>
          <a:endParaRPr lang="en-US"/>
        </a:p>
      </dgm:t>
    </dgm:pt>
    <dgm:pt modelId="{CF9F5D36-1166-4F0B-A0A4-D5CC8A00CE52}" type="parTrans" cxnId="{EA5CF159-0303-46C3-B047-B1D0379E438D}">
      <dgm:prSet/>
      <dgm:spPr/>
      <dgm:t>
        <a:bodyPr/>
        <a:lstStyle/>
        <a:p>
          <a:endParaRPr lang="en-US"/>
        </a:p>
      </dgm:t>
    </dgm:pt>
    <dgm:pt modelId="{202FCB59-4A46-4746-A505-332847E31731}" type="sibTrans" cxnId="{EA5CF159-0303-46C3-B047-B1D0379E438D}">
      <dgm:prSet/>
      <dgm:spPr/>
      <dgm:t>
        <a:bodyPr/>
        <a:lstStyle/>
        <a:p>
          <a:endParaRPr lang="en-US"/>
        </a:p>
      </dgm:t>
    </dgm:pt>
    <dgm:pt modelId="{527D342A-65A9-4D53-98EE-7DAF7A45FA47}" type="pres">
      <dgm:prSet presAssocID="{F8CE9EBD-33F0-4924-BF4A-52A24BE52D1B}" presName="linear" presStyleCnt="0">
        <dgm:presLayoutVars>
          <dgm:animLvl val="lvl"/>
          <dgm:resizeHandles val="exact"/>
        </dgm:presLayoutVars>
      </dgm:prSet>
      <dgm:spPr/>
    </dgm:pt>
    <dgm:pt modelId="{6F0EB9EF-048D-4664-AE4D-767A988BAC5A}" type="pres">
      <dgm:prSet presAssocID="{F489BCCA-A30F-48D6-B338-8428D714EF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B754F3-4393-4AB6-9C5A-78AEBDB1A535}" type="pres">
      <dgm:prSet presAssocID="{21297E9C-5E89-4F31-AF7C-A7F9F9576F2F}" presName="spacer" presStyleCnt="0"/>
      <dgm:spPr/>
    </dgm:pt>
    <dgm:pt modelId="{87A38E97-F2D3-4988-8652-4C97F27F61B1}" type="pres">
      <dgm:prSet presAssocID="{55F35D5F-288D-42EA-B6A2-25A9BC20AFD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B7E964-B088-4EB2-BBBD-0470F94A7490}" srcId="{F8CE9EBD-33F0-4924-BF4A-52A24BE52D1B}" destId="{F489BCCA-A30F-48D6-B338-8428D714EFDA}" srcOrd="0" destOrd="0" parTransId="{ECAE6E70-9888-45C6-A90D-906860411DF5}" sibTransId="{21297E9C-5E89-4F31-AF7C-A7F9F9576F2F}"/>
    <dgm:cxn modelId="{AC04BA49-9810-43FC-A8F0-B0566EAE3427}" type="presOf" srcId="{F8CE9EBD-33F0-4924-BF4A-52A24BE52D1B}" destId="{527D342A-65A9-4D53-98EE-7DAF7A45FA47}" srcOrd="0" destOrd="0" presId="urn:microsoft.com/office/officeart/2005/8/layout/vList2"/>
    <dgm:cxn modelId="{EA5CF159-0303-46C3-B047-B1D0379E438D}" srcId="{F8CE9EBD-33F0-4924-BF4A-52A24BE52D1B}" destId="{55F35D5F-288D-42EA-B6A2-25A9BC20AFDE}" srcOrd="1" destOrd="0" parTransId="{CF9F5D36-1166-4F0B-A0A4-D5CC8A00CE52}" sibTransId="{202FCB59-4A46-4746-A505-332847E31731}"/>
    <dgm:cxn modelId="{65C9BFA9-F462-47E8-A3E7-439FB390043A}" type="presOf" srcId="{F489BCCA-A30F-48D6-B338-8428D714EFDA}" destId="{6F0EB9EF-048D-4664-AE4D-767A988BAC5A}" srcOrd="0" destOrd="0" presId="urn:microsoft.com/office/officeart/2005/8/layout/vList2"/>
    <dgm:cxn modelId="{8910F3D7-18E2-429B-A10E-58EE7D44A5B9}" type="presOf" srcId="{55F35D5F-288D-42EA-B6A2-25A9BC20AFDE}" destId="{87A38E97-F2D3-4988-8652-4C97F27F61B1}" srcOrd="0" destOrd="0" presId="urn:microsoft.com/office/officeart/2005/8/layout/vList2"/>
    <dgm:cxn modelId="{681D0EF9-1F94-4EB3-AC45-1F7C5EE220D2}" type="presParOf" srcId="{527D342A-65A9-4D53-98EE-7DAF7A45FA47}" destId="{6F0EB9EF-048D-4664-AE4D-767A988BAC5A}" srcOrd="0" destOrd="0" presId="urn:microsoft.com/office/officeart/2005/8/layout/vList2"/>
    <dgm:cxn modelId="{4671BA8E-73AD-43EA-AEAD-9ACA23612D70}" type="presParOf" srcId="{527D342A-65A9-4D53-98EE-7DAF7A45FA47}" destId="{F7B754F3-4393-4AB6-9C5A-78AEBDB1A535}" srcOrd="1" destOrd="0" presId="urn:microsoft.com/office/officeart/2005/8/layout/vList2"/>
    <dgm:cxn modelId="{F65BFEFA-3911-4AB5-84F2-F8A99C906D32}" type="presParOf" srcId="{527D342A-65A9-4D53-98EE-7DAF7A45FA47}" destId="{87A38E97-F2D3-4988-8652-4C97F27F61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13972-5A74-49A2-A66E-BD87AFA27BD0}">
      <dsp:nvSpPr>
        <dsp:cNvPr id="0" name=""/>
        <dsp:cNvSpPr/>
      </dsp:nvSpPr>
      <dsp:spPr>
        <a:xfrm>
          <a:off x="0" y="0"/>
          <a:ext cx="6176776" cy="106704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Thousands of datasets from over </a:t>
          </a:r>
          <a:r>
            <a:rPr lang="es-ES" sz="280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1,000</a:t>
          </a:r>
          <a:r>
            <a:rPr lang="es-ES" sz="240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+ soccer leagues</a:t>
          </a:r>
          <a:endParaRPr lang="en-US" sz="2400" kern="1200" dirty="0">
            <a:solidFill>
              <a:srgbClr val="FFC000"/>
            </a:solidFill>
            <a:latin typeface="Agency FB" panose="020B0503020202020204" pitchFamily="34" charset="0"/>
            <a:cs typeface="Aharoni" panose="02010803020104030203" pitchFamily="2" charset="-79"/>
          </a:endParaRPr>
        </a:p>
      </dsp:txBody>
      <dsp:txXfrm>
        <a:off x="52089" y="52089"/>
        <a:ext cx="6072598" cy="962862"/>
      </dsp:txXfrm>
    </dsp:sp>
    <dsp:sp modelId="{EEDF8D29-2C9D-485A-80A2-530B83FBAE42}">
      <dsp:nvSpPr>
        <dsp:cNvPr id="0" name=""/>
        <dsp:cNvSpPr/>
      </dsp:nvSpPr>
      <dsp:spPr>
        <a:xfrm>
          <a:off x="0" y="1220926"/>
          <a:ext cx="6176776" cy="106704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CSV files for teams, matches, leagues and players</a:t>
          </a:r>
          <a:endParaRPr lang="en-US" sz="2400" kern="1200" dirty="0">
            <a:solidFill>
              <a:srgbClr val="FFC000"/>
            </a:solidFill>
            <a:latin typeface="Agency FB" panose="020B0503020202020204" pitchFamily="34" charset="0"/>
            <a:cs typeface="Aharoni" panose="02010803020104030203" pitchFamily="2" charset="-79"/>
          </a:endParaRPr>
        </a:p>
      </dsp:txBody>
      <dsp:txXfrm>
        <a:off x="52089" y="1273015"/>
        <a:ext cx="6072598" cy="962862"/>
      </dsp:txXfrm>
    </dsp:sp>
    <dsp:sp modelId="{D285E3E5-6F1E-491C-B50C-355F10AAD5F8}">
      <dsp:nvSpPr>
        <dsp:cNvPr id="0" name=""/>
        <dsp:cNvSpPr/>
      </dsp:nvSpPr>
      <dsp:spPr>
        <a:xfrm>
          <a:off x="0" y="2495698"/>
          <a:ext cx="6176776" cy="106704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The </a:t>
          </a:r>
          <a:r>
            <a:rPr lang="en-US" sz="2400" b="1" i="1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Matches </a:t>
          </a:r>
          <a:r>
            <a:rPr lang="en-US" sz="2400" b="0" i="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dataset has 380 records     (</a:t>
          </a:r>
          <a:r>
            <a:rPr lang="en-US" sz="2800" b="0" i="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10</a:t>
          </a:r>
          <a:r>
            <a:rPr lang="en-US" sz="2400" b="0" i="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 games per week) and </a:t>
          </a:r>
          <a:r>
            <a:rPr lang="en-US" sz="2800" b="0" i="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64</a:t>
          </a:r>
          <a:r>
            <a:rPr lang="en-US" sz="2400" b="0" i="0" kern="1200" dirty="0">
              <a:solidFill>
                <a:srgbClr val="FFC000"/>
              </a:solidFill>
              <a:latin typeface="Agency FB" panose="020B0503020202020204" pitchFamily="34" charset="0"/>
              <a:cs typeface="Aharoni" panose="02010803020104030203" pitchFamily="2" charset="-79"/>
            </a:rPr>
            <a:t> attributes</a:t>
          </a:r>
          <a:r>
            <a:rPr lang="en-US" sz="2500" b="0" i="0" kern="1200" dirty="0">
              <a:solidFill>
                <a:srgbClr val="FFC000"/>
              </a:solidFill>
              <a:latin typeface="Agency FB" panose="020B0503020202020204" pitchFamily="34" charset="0"/>
            </a:rPr>
            <a:t>.</a:t>
          </a:r>
          <a:endParaRPr lang="en-US" sz="25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52089" y="2547787"/>
        <a:ext cx="6072598" cy="96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EB9EF-048D-4664-AE4D-767A988BAC5A}">
      <dsp:nvSpPr>
        <dsp:cNvPr id="0" name=""/>
        <dsp:cNvSpPr/>
      </dsp:nvSpPr>
      <dsp:spPr>
        <a:xfrm>
          <a:off x="0" y="626460"/>
          <a:ext cx="9601200" cy="10951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baseline="0"/>
            <a:t>CLASSIFICATION: kNN and Boosting</a:t>
          </a:r>
          <a:endParaRPr lang="en-US" sz="4800" kern="1200"/>
        </a:p>
      </dsp:txBody>
      <dsp:txXfrm>
        <a:off x="53459" y="679919"/>
        <a:ext cx="9494282" cy="988201"/>
      </dsp:txXfrm>
    </dsp:sp>
    <dsp:sp modelId="{87A38E97-F2D3-4988-8652-4C97F27F61B1}">
      <dsp:nvSpPr>
        <dsp:cNvPr id="0" name=""/>
        <dsp:cNvSpPr/>
      </dsp:nvSpPr>
      <dsp:spPr>
        <a:xfrm>
          <a:off x="0" y="1859820"/>
          <a:ext cx="9601200" cy="1095119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baseline="0"/>
            <a:t>REGRESSION: POISSON</a:t>
          </a:r>
          <a:endParaRPr lang="en-US" sz="4800" kern="1200"/>
        </a:p>
      </dsp:txBody>
      <dsp:txXfrm>
        <a:off x="53459" y="1913279"/>
        <a:ext cx="9494282" cy="988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1C355-E82D-44EA-A98C-163F1867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7316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BF5417-FF59-40DB-BFCE-C6796285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ES" sz="6700" b="1" dirty="0">
                <a:solidFill>
                  <a:srgbClr val="FFC000"/>
                </a:solidFill>
                <a:latin typeface="Agency FB" panose="020B0503020202020204" pitchFamily="34" charset="0"/>
              </a:rPr>
              <a:t>Predicting results in soccer games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FEE827-E8D0-4C9D-AA7B-EC51A28D5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3549" cy="1650194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1600" b="1" dirty="0">
                <a:solidFill>
                  <a:srgbClr val="FFC000"/>
                </a:solidFill>
                <a:latin typeface="Agency FB" panose="020B0503020202020204" pitchFamily="34" charset="0"/>
              </a:rPr>
              <a:t>Team 6: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16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Ndubuisi</a:t>
            </a:r>
            <a:r>
              <a:rPr lang="es-ES" sz="1600" b="1" dirty="0">
                <a:solidFill>
                  <a:srgbClr val="FFC000"/>
                </a:solidFill>
                <a:latin typeface="Agency FB" panose="020B0503020202020204" pitchFamily="34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Chibuogwu</a:t>
            </a:r>
            <a:endParaRPr lang="es-ES" sz="1600" b="1" dirty="0">
              <a:solidFill>
                <a:srgbClr val="FFC000"/>
              </a:solidFill>
              <a:latin typeface="Agency FB" panose="020B0503020202020204" pitchFamily="34" charset="0"/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1600" b="1" dirty="0">
                <a:solidFill>
                  <a:srgbClr val="FFC000"/>
                </a:solidFill>
                <a:latin typeface="Agency FB" panose="020B0503020202020204" pitchFamily="34" charset="0"/>
              </a:rPr>
              <a:t>Hassan </a:t>
            </a:r>
            <a:r>
              <a:rPr lang="es-ES" sz="16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Sarr</a:t>
            </a:r>
            <a:endParaRPr lang="es-ES" sz="1600" b="1" dirty="0">
              <a:solidFill>
                <a:srgbClr val="FFC000"/>
              </a:solidFill>
              <a:latin typeface="Agency FB" panose="020B0503020202020204" pitchFamily="34" charset="0"/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1600" b="1" dirty="0">
                <a:solidFill>
                  <a:srgbClr val="FFC000"/>
                </a:solidFill>
                <a:latin typeface="Agency FB" panose="020B0503020202020204" pitchFamily="34" charset="0"/>
              </a:rPr>
              <a:t>Javier Berdejo</a:t>
            </a:r>
            <a:endParaRPr lang="es-ES" sz="11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6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591"/>
    </mc:Choice>
    <mc:Fallback xmlns="">
      <p:transition spd="slow" advTm="155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D0EB-F4FF-2548-A9CB-C66C76E1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latin typeface="Agency FB" panose="020B0503020202020204" pitchFamily="34" charset="0"/>
              </a:rPr>
              <a:t>BOOSTING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C1494-DC07-7690-7417-70DDE5AF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484933"/>
            <a:ext cx="6517065" cy="3568092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5D3D3F5-EE23-854D-8F84-8B55A980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26" y="1484933"/>
            <a:ext cx="4070349" cy="3581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  <a:cs typeface="Cascadia Code" panose="020B0609020000020004" pitchFamily="49" charset="0"/>
              </a:rPr>
              <a:t>Using boosting we achieved a </a:t>
            </a:r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92.3% </a:t>
            </a:r>
            <a:r>
              <a:rPr lang="en-US" b="1" dirty="0">
                <a:latin typeface="Agency FB" panose="020B0503020202020204" pitchFamily="34" charset="0"/>
                <a:cs typeface="Cascadia Code" panose="020B0609020000020004" pitchFamily="49" charset="0"/>
              </a:rPr>
              <a:t>accuracy in “DRAW” predictions.</a:t>
            </a:r>
          </a:p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98.7% </a:t>
            </a:r>
            <a:r>
              <a:rPr lang="en-US" b="1" dirty="0">
                <a:latin typeface="Agency FB" panose="020B0503020202020204" pitchFamily="34" charset="0"/>
                <a:cs typeface="Cascadia Code" panose="020B0609020000020004" pitchFamily="49" charset="0"/>
              </a:rPr>
              <a:t>model accuracy, up from </a:t>
            </a:r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75.5%</a:t>
            </a:r>
          </a:p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1.3% </a:t>
            </a:r>
            <a:r>
              <a:rPr lang="en-US" b="1" dirty="0">
                <a:latin typeface="Agency FB" panose="020B0503020202020204" pitchFamily="34" charset="0"/>
                <a:cs typeface="Cascadia Code" panose="020B0609020000020004" pitchFamily="49" charset="0"/>
              </a:rPr>
              <a:t>error rate down from </a:t>
            </a:r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24.5% </a:t>
            </a:r>
          </a:p>
          <a:p>
            <a:endParaRPr lang="en-US" sz="19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6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1DD54-D57B-412D-BD94-BB940FB5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>
                <a:latin typeface="Agency FB" panose="020B0503020202020204" pitchFamily="34" charset="0"/>
              </a:rPr>
              <a:t>POISSON REGRESSION</a:t>
            </a:r>
            <a:br>
              <a:rPr lang="en-US" sz="4000" cap="all" dirty="0">
                <a:latin typeface="Agency FB" panose="020B0503020202020204" pitchFamily="34" charset="0"/>
              </a:rPr>
            </a:br>
            <a:r>
              <a:rPr lang="en-US" sz="4000" cap="all" dirty="0">
                <a:latin typeface="Agency FB" panose="020B0503020202020204" pitchFamily="34" charset="0"/>
              </a:rPr>
              <a:t>DIMENSIONALITY REDUCTION: PCA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7E08F-564F-46BB-9664-6D68D283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16</a:t>
            </a:r>
            <a:r>
              <a:rPr lang="en-US" sz="2400" dirty="0">
                <a:latin typeface="Agency FB" panose="020B0503020202020204" pitchFamily="34" charset="0"/>
              </a:rPr>
              <a:t>  Principal components explain </a:t>
            </a:r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90%</a:t>
            </a:r>
            <a:r>
              <a:rPr lang="en-US" sz="2400" dirty="0">
                <a:latin typeface="Agency FB" panose="020B0503020202020204" pitchFamily="34" charset="0"/>
              </a:rPr>
              <a:t> of variance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n 6" descr="Carta&#10;&#10;Descripción generada automáticamente con confianza media">
            <a:extLst>
              <a:ext uri="{FF2B5EF4-FFF2-40B4-BE49-F238E27FC236}">
                <a16:creationId xmlns:a16="http://schemas.microsoft.com/office/drawing/2014/main" id="{4FFD8E7E-991F-4896-A227-BCF0836A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03" y="1150341"/>
            <a:ext cx="8546491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6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with black-spotted horse in black background">
            <a:extLst>
              <a:ext uri="{FF2B5EF4-FFF2-40B4-BE49-F238E27FC236}">
                <a16:creationId xmlns:a16="http://schemas.microsoft.com/office/drawing/2014/main" id="{84650016-634E-F0C2-0C2F-8A56DC4CE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9" b="6361"/>
          <a:stretch/>
        </p:blipFill>
        <p:spPr>
          <a:xfrm>
            <a:off x="20" y="-142865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D412A-D5C6-364D-B76B-19415B86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 dirty="0">
                <a:solidFill>
                  <a:srgbClr val="FFFFFF"/>
                </a:solidFill>
                <a:latin typeface="Agency FB" panose="020B0503020202020204" pitchFamily="34" charset="0"/>
              </a:rPr>
              <a:t>POISSON WITH PCA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38E5353A-8F16-4479-8B83-89281C08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87" y="319842"/>
            <a:ext cx="3864125" cy="2315977"/>
          </a:xfrm>
          <a:prstGeom prst="rect">
            <a:avLst/>
          </a:prstGeom>
        </p:spPr>
      </p:pic>
      <p:pic>
        <p:nvPicPr>
          <p:cNvPr id="7" name="Imagen 6" descr="Una captura de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C9A1EA8E-6238-4B8F-8460-5765435D2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60" y="2635819"/>
            <a:ext cx="4989733" cy="397976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90ED5E1-3A1A-4C41-939D-F0E99C71F5A5}"/>
              </a:ext>
            </a:extLst>
          </p:cNvPr>
          <p:cNvSpPr txBox="1"/>
          <p:nvPr/>
        </p:nvSpPr>
        <p:spPr>
          <a:xfrm>
            <a:off x="446088" y="394580"/>
            <a:ext cx="3973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With Poisson we achieved a </a:t>
            </a:r>
            <a:r>
              <a:rPr lang="en-US" sz="2000" b="1" dirty="0">
                <a:solidFill>
                  <a:srgbClr val="FF0000"/>
                </a:solidFill>
                <a:latin typeface="Agency FB" panose="020B0503020202020204" pitchFamily="34" charset="0"/>
              </a:rPr>
              <a:t>63.16%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accuracy with a Kappa value of 0.431</a:t>
            </a:r>
            <a:endParaRPr lang="es-E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White with black-spotted horse in black background">
            <a:extLst>
              <a:ext uri="{FF2B5EF4-FFF2-40B4-BE49-F238E27FC236}">
                <a16:creationId xmlns:a16="http://schemas.microsoft.com/office/drawing/2014/main" id="{84650016-634E-F0C2-0C2F-8A56DC4CE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3631" b="6352"/>
          <a:stretch/>
        </p:blipFill>
        <p:spPr>
          <a:xfrm>
            <a:off x="20" y="85725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D412A-D5C6-364D-B76B-19415B86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55" y="262816"/>
            <a:ext cx="8501195" cy="10020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>
                <a:solidFill>
                  <a:schemeClr val="bg2"/>
                </a:solidFill>
                <a:latin typeface="Agency FB" panose="020B0503020202020204" pitchFamily="34" charset="0"/>
              </a:rPr>
              <a:t>POISSON </a:t>
            </a:r>
            <a:r>
              <a:rPr lang="en-US" sz="4800" cap="all" dirty="0" err="1">
                <a:solidFill>
                  <a:schemeClr val="bg2"/>
                </a:solidFill>
                <a:latin typeface="Agency FB" panose="020B0503020202020204" pitchFamily="34" charset="0"/>
              </a:rPr>
              <a:t>WITHout</a:t>
            </a:r>
            <a:r>
              <a:rPr lang="en-US" sz="4800" cap="all" dirty="0">
                <a:solidFill>
                  <a:schemeClr val="bg2"/>
                </a:solidFill>
                <a:latin typeface="Agency FB" panose="020B0503020202020204" pitchFamily="34" charset="0"/>
              </a:rPr>
              <a:t> </a:t>
            </a:r>
            <a:r>
              <a:rPr lang="en-US" sz="4800" cap="all" dirty="0" err="1">
                <a:solidFill>
                  <a:schemeClr val="bg2"/>
                </a:solidFill>
                <a:latin typeface="Agency FB" panose="020B0503020202020204" pitchFamily="34" charset="0"/>
              </a:rPr>
              <a:t>pca</a:t>
            </a:r>
            <a:endParaRPr lang="en-US" sz="4800" cap="all" dirty="0">
              <a:solidFill>
                <a:schemeClr val="bg2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34B04FDA-622C-4A28-9536-F20E9125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00" y="1584888"/>
            <a:ext cx="7623463" cy="36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A06B-F22C-834E-AE70-32684ACE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8FFF-66B5-7F4B-A26E-1BD09162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gency FB" panose="020B0503020202020204" pitchFamily="34" charset="0"/>
              </a:rPr>
              <a:t>Increase amount of data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Further exploration in the unsupervised learning aspect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Improve Regression model</a:t>
            </a:r>
          </a:p>
          <a:p>
            <a:pPr marL="0" indent="0">
              <a:buNone/>
            </a:pPr>
            <a:r>
              <a:rPr lang="en-US" sz="1800" dirty="0">
                <a:latin typeface="Agency FB" panose="020B0503020202020204" pitchFamily="34" charset="0"/>
              </a:rPr>
              <a:t>    - Find and apply interactions</a:t>
            </a:r>
          </a:p>
          <a:p>
            <a:pPr marL="0" indent="0">
              <a:buNone/>
            </a:pPr>
            <a:r>
              <a:rPr lang="en-US" sz="1800" dirty="0">
                <a:latin typeface="Agency FB" panose="020B0503020202020204" pitchFamily="34" charset="0"/>
              </a:rPr>
              <a:t>    - Fix model complexity (Lasso, Ridge)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FFF354B-2B92-461B-BDF0-8307E075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054" y="2350235"/>
            <a:ext cx="354261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9B8A88-3F97-406B-88F7-B03F0797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pPr algn="ctr"/>
            <a:r>
              <a:rPr lang="es-ES" sz="6600" u="sng" dirty="0">
                <a:solidFill>
                  <a:srgbClr val="7030A0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ACB3B-6A19-4823-8BD1-190790FC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s-ES" sz="2500" dirty="0">
                <a:solidFill>
                  <a:srgbClr val="7030A0"/>
                </a:solidFill>
                <a:latin typeface="Agency FB" panose="020B0503020202020204" pitchFamily="34" charset="0"/>
              </a:rPr>
              <a:t>Topic: predicting soccer results (Wins/Losses/Draws) from 2018-19 English Premier League season.</a:t>
            </a:r>
          </a:p>
          <a:p>
            <a:r>
              <a:rPr lang="es-ES" sz="2500" dirty="0">
                <a:solidFill>
                  <a:srgbClr val="7030A0"/>
                </a:solidFill>
                <a:latin typeface="Agency FB" panose="020B0503020202020204" pitchFamily="34" charset="0"/>
              </a:rPr>
              <a:t>Motivation: we believe predictive analytics can draw useful insights.</a:t>
            </a:r>
          </a:p>
          <a:p>
            <a:r>
              <a:rPr lang="es-ES" sz="2500" dirty="0">
                <a:solidFill>
                  <a:srgbClr val="7030A0"/>
                </a:solidFill>
                <a:latin typeface="Agency FB" panose="020B0503020202020204" pitchFamily="34" charset="0"/>
              </a:rPr>
              <a:t>Goals: we want to be able to build solid predictions based on the teams’ match statistics and performances.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B1FFD-1B24-4752-BCB8-BBC09E7E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4" r="17930" b="-1"/>
          <a:stretch/>
        </p:blipFill>
        <p:spPr>
          <a:xfrm>
            <a:off x="7635120" y="4573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56"/>
    </mc:Choice>
    <mc:Fallback xmlns="">
      <p:transition spd="slow" advTm="287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45AE4-D98C-4018-BC22-275EEB62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900752"/>
            <a:ext cx="6176776" cy="1270948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pic>
        <p:nvPicPr>
          <p:cNvPr id="4" name="Imagen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C8A027-7BAF-4335-B2C0-96C5EE684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650"/>
          <a:stretch/>
        </p:blipFill>
        <p:spPr>
          <a:xfrm>
            <a:off x="634276" y="1759027"/>
            <a:ext cx="3093388" cy="3339194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7F534035-0752-1872-9218-4C6857F71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125385"/>
              </p:ext>
            </p:extLst>
          </p:nvPr>
        </p:nvGraphicFramePr>
        <p:xfrm>
          <a:off x="5248026" y="1759027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591F95C4-34B5-4EEB-9683-70C7C3CB15AE}"/>
              </a:ext>
            </a:extLst>
          </p:cNvPr>
          <p:cNvGrpSpPr/>
          <p:nvPr/>
        </p:nvGrpSpPr>
        <p:grpSpPr>
          <a:xfrm>
            <a:off x="5248026" y="5423728"/>
            <a:ext cx="6176776" cy="1067040"/>
            <a:chOff x="0" y="2495698"/>
            <a:chExt cx="6176776" cy="106704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8DBBA806-1F0A-4997-9D94-CDF222BE3179}"/>
                </a:ext>
              </a:extLst>
            </p:cNvPr>
            <p:cNvSpPr/>
            <p:nvPr/>
          </p:nvSpPr>
          <p:spPr>
            <a:xfrm>
              <a:off x="0" y="2495698"/>
              <a:ext cx="6176776" cy="1067040"/>
            </a:xfrm>
            <a:prstGeom prst="roundRect">
              <a:avLst/>
            </a:prstGeom>
            <a:blipFill rotWithShape="0">
              <a:blip r:embed="rId9"/>
              <a:tile tx="0" ty="0" sx="100000" sy="100000" flip="none" algn="tl"/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96673CDB-4AA9-4FEB-A142-9D0AFB2FBCB5}"/>
                </a:ext>
              </a:extLst>
            </p:cNvPr>
            <p:cNvSpPr txBox="1"/>
            <p:nvPr/>
          </p:nvSpPr>
          <p:spPr>
            <a:xfrm>
              <a:off x="52089" y="2547787"/>
              <a:ext cx="6072598" cy="962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dirty="0">
                  <a:solidFill>
                    <a:srgbClr val="FFC000"/>
                  </a:solidFill>
                  <a:effectLst/>
                  <a:latin typeface="Agency FB" panose="020B0503020202020204" pitchFamily="34" charset="0"/>
                  <a:cs typeface="Aharoni" panose="02010803020104030203" pitchFamily="2" charset="-79"/>
                </a:rPr>
                <a:t>4 categorical </a:t>
              </a:r>
              <a:r>
                <a:rPr lang="en-US" sz="2400" i="0" dirty="0">
                  <a:solidFill>
                    <a:srgbClr val="FFC000"/>
                  </a:solidFill>
                  <a:effectLst/>
                  <a:latin typeface="Agency FB" panose="020B0503020202020204" pitchFamily="34" charset="0"/>
                  <a:cs typeface="Aharoni" panose="02010803020104030203" pitchFamily="2" charset="-79"/>
                </a:rPr>
                <a:t>features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dirty="0">
                  <a:solidFill>
                    <a:srgbClr val="FFC000"/>
                  </a:solidFill>
                  <a:effectLst/>
                  <a:latin typeface="Agency FB" panose="020B0503020202020204" pitchFamily="34" charset="0"/>
                  <a:cs typeface="Aharoni" panose="02010803020104030203" pitchFamily="2" charset="-79"/>
                </a:rPr>
                <a:t>60 numerica</a:t>
              </a:r>
              <a:r>
                <a:rPr lang="en-US" sz="2400" dirty="0">
                  <a:solidFill>
                    <a:srgbClr val="FFC000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l features from aspects of the game.</a:t>
              </a:r>
              <a:endParaRPr lang="en-US" sz="2400" kern="1200" dirty="0">
                <a:solidFill>
                  <a:srgbClr val="FFC000"/>
                </a:solidFill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2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6DA7B44-8C62-F638-9EAF-AF884ABFD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" b="14307"/>
          <a:stretch/>
        </p:blipFill>
        <p:spPr>
          <a:xfrm>
            <a:off x="-258" y="457030"/>
            <a:ext cx="12191980" cy="68593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99E4D-3C72-E94C-B8AA-76D10F02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900" cap="all" dirty="0">
                <a:solidFill>
                  <a:schemeClr val="bg2"/>
                </a:solidFill>
              </a:rPr>
            </a:br>
            <a:br>
              <a:rPr lang="en-US" sz="2900" cap="all" dirty="0">
                <a:solidFill>
                  <a:schemeClr val="bg2"/>
                </a:solidFill>
              </a:rPr>
            </a:br>
            <a:br>
              <a:rPr lang="en-US" sz="2900" cap="all" dirty="0">
                <a:solidFill>
                  <a:schemeClr val="bg2"/>
                </a:solidFill>
              </a:rPr>
            </a:br>
            <a:r>
              <a:rPr lang="en-US" sz="2900" b="1" cap="all" dirty="0">
                <a:solidFill>
                  <a:srgbClr val="FFC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DATA ANALYSIS</a:t>
            </a:r>
            <a:br>
              <a:rPr lang="en-US" sz="2900" cap="all" dirty="0">
                <a:solidFill>
                  <a:schemeClr val="bg2"/>
                </a:solidFill>
              </a:rPr>
            </a:br>
            <a:endParaRPr lang="en-US" sz="29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5E32D-C8DD-084A-9B34-389653B7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rgbClr val="FFC000"/>
                </a:solidFill>
                <a:latin typeface="Agency FB" panose="020B0503020202020204" pitchFamily="34" charset="0"/>
              </a:rPr>
              <a:t>Are we working with supervised or unsupervised data? 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FD7A8F-9640-41C0-85CC-80D0E18C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E48D6B0-34EF-40D4-8288-52AA69DF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4" y="639704"/>
            <a:ext cx="7224193" cy="53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6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8BF04-107C-8543-AF58-84046C5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2200" b="1" cap="all" dirty="0">
                <a:latin typeface="Agency FB" panose="020B0503020202020204" pitchFamily="34" charset="0"/>
              </a:rPr>
              <a:t>How can we classify Win and Loses based on match location?</a:t>
            </a:r>
            <a:endParaRPr lang="en-US" sz="2200" cap="all" dirty="0">
              <a:latin typeface="Agency FB" panose="020B0503020202020204" pitchFamily="34" charset="0"/>
            </a:endParaRP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9AABB7B-3EE8-4C09-B0B3-8A1C0408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9" y="1352550"/>
            <a:ext cx="7599697" cy="4126586"/>
          </a:xfrm>
          <a:prstGeom prst="rect">
            <a:avLst/>
          </a:pr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F3C2FA9-947F-19F6-1D57-A932E132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089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14F97-1F60-1C7D-1FC2-4AD39860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PREDICTION</a:t>
            </a:r>
            <a:r>
              <a:rPr lang="es-ES" dirty="0"/>
              <a:t> </a:t>
            </a:r>
            <a:r>
              <a:rPr lang="es-ES" dirty="0">
                <a:latin typeface="Agency FB" panose="020B0503020202020204" pitchFamily="34" charset="0"/>
              </a:rPr>
              <a:t>APPROACH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2CFADFE-7337-9D85-774F-4E6B3B200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91753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0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3CA2-45EA-1842-8C30-772D5800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K-NN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F89FB8-6E7B-2F48-90F6-9BB781E3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32" y="1962670"/>
            <a:ext cx="6900380" cy="29326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C4A4-F273-974F-9059-8F91F20C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gency FB" panose="020B0503020202020204" pitchFamily="34" charset="0"/>
              </a:rPr>
              <a:t>Apply K-NN using K value square root of the number of records 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Evaluate using </a:t>
            </a:r>
            <a:r>
              <a:rPr lang="en-US" sz="1800" dirty="0" err="1">
                <a:latin typeface="Agency FB" panose="020B0503020202020204" pitchFamily="34" charset="0"/>
              </a:rPr>
              <a:t>crosstable</a:t>
            </a:r>
            <a:endParaRPr lang="en-US" sz="1800" dirty="0">
              <a:latin typeface="Agency FB" panose="020B0503020202020204" pitchFamily="34" charset="0"/>
            </a:endParaRPr>
          </a:p>
          <a:p>
            <a:r>
              <a:rPr lang="en-US" sz="1800" dirty="0">
                <a:latin typeface="Agency FB" panose="020B0503020202020204" pitchFamily="34" charset="0"/>
              </a:rPr>
              <a:t>Draw is correctly predicted only one time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860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D3CA2-45EA-1842-8C30-772D5800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latin typeface="Agency FB" panose="020B0503020202020204" pitchFamily="34" charset="0"/>
              </a:rPr>
              <a:t>K-NN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D5BDD9D-AAB8-EF28-7D63-5C3592AB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5"/>
            <a:ext cx="5366690" cy="201777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With KNN we achieved a </a:t>
            </a:r>
            <a:r>
              <a:rPr lang="en-US" sz="1600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75.5%</a:t>
            </a:r>
            <a:r>
              <a:rPr lang="en-US" sz="1600" dirty="0">
                <a:solidFill>
                  <a:srgbClr val="7030A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accuracy with a Kappa metric of 0.5835111 and a K-value = 17.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The model had a total of 13 wrong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predictions, with a </a:t>
            </a:r>
            <a:r>
              <a:rPr lang="en-US" sz="1600" dirty="0">
                <a:solidFill>
                  <a:srgbClr val="FF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24.5%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error rate. </a:t>
            </a:r>
            <a:r>
              <a:rPr lang="en-US" sz="1600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“DRAWs”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is</a:t>
            </a:r>
            <a:r>
              <a:rPr lang="en-US" sz="1600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 61.1%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of the predicted errors.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High error in DRAW predictions down to a class imbalance as can be seen from the CrossTable.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Draw has </a:t>
            </a:r>
            <a:r>
              <a:rPr lang="en-US" sz="1600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17.3%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 occurrence rate, Home_Win </a:t>
            </a:r>
            <a:r>
              <a:rPr lang="en-US" sz="1600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46.7%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 and Away_Win </a:t>
            </a:r>
            <a:r>
              <a:rPr lang="en-US" sz="1600" dirty="0">
                <a:solidFill>
                  <a:srgbClr val="C00000"/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36%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Cascadia Code" panose="020B0609020000020004" pitchFamily="49" charset="0"/>
              </a:rPr>
              <a:t>. 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8EBA3-D434-1BD2-7947-8B2A16B2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7" y="149835"/>
            <a:ext cx="5638027" cy="353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9285F-39AF-5D6A-087F-FE6190F6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18" y="143636"/>
            <a:ext cx="5629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7822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4533</TotalTime>
  <Words>360</Words>
  <Application>Microsoft Office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Agency FB</vt:lpstr>
      <vt:lpstr>Cascadia Code</vt:lpstr>
      <vt:lpstr>Franklin Gothic Book</vt:lpstr>
      <vt:lpstr>Recorte</vt:lpstr>
      <vt:lpstr>Predicting results in soccer games</vt:lpstr>
      <vt:lpstr>Introduction</vt:lpstr>
      <vt:lpstr>Data Sources</vt:lpstr>
      <vt:lpstr>   DATA ANALYSIS </vt:lpstr>
      <vt:lpstr>Are we working with supervised or unsupervised data?  </vt:lpstr>
      <vt:lpstr>How can we classify Win and Loses based on match location?</vt:lpstr>
      <vt:lpstr>PREDICTION APPROACH</vt:lpstr>
      <vt:lpstr>K-NN</vt:lpstr>
      <vt:lpstr>K-NN</vt:lpstr>
      <vt:lpstr>BOOSTING</vt:lpstr>
      <vt:lpstr>POISSON REGRESSION DIMENSIONALITY REDUCTION: PCA</vt:lpstr>
      <vt:lpstr>POISSON WITH PCA</vt:lpstr>
      <vt:lpstr>POISSON WITHout pca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results for soccer games</dc:title>
  <dc:creator>Berdejo, Javier</dc:creator>
  <cp:lastModifiedBy>Berdejo, Javier</cp:lastModifiedBy>
  <cp:revision>32</cp:revision>
  <dcterms:created xsi:type="dcterms:W3CDTF">2022-02-27T21:39:28Z</dcterms:created>
  <dcterms:modified xsi:type="dcterms:W3CDTF">2022-05-02T01:08:45Z</dcterms:modified>
</cp:coreProperties>
</file>