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72" r:id="rId6"/>
    <p:sldId id="273" r:id="rId7"/>
    <p:sldId id="282" r:id="rId8"/>
    <p:sldId id="283" r:id="rId9"/>
    <p:sldId id="284" r:id="rId10"/>
    <p:sldId id="285" r:id="rId11"/>
    <p:sldId id="286" r:id="rId12"/>
    <p:sldId id="275" r:id="rId13"/>
    <p:sldId id="268" r:id="rId14"/>
    <p:sldId id="278" r:id="rId15"/>
    <p:sldId id="288" r:id="rId16"/>
    <p:sldId id="280" r:id="rId17"/>
    <p:sldId id="281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7DA1-E8EC-4D1A-9CA9-29DBA5DDFAC7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E467-6F28-4535-B285-A8A0B2F28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8.jpeg"/><Relationship Id="rId7" Type="http://schemas.openxmlformats.org/officeDocument/2006/relationships/image" Target="../media/image1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Integrated Home Security Framework.</a:t>
            </a:r>
            <a:br>
              <a:rPr lang="en-US" dirty="0" smtClean="0"/>
            </a:br>
            <a:r>
              <a:rPr lang="en-US" sz="2000" dirty="0" smtClean="0"/>
              <a:t>For Gated Residential Complexes.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Command and Control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5181600"/>
            <a:ext cx="4041775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GPS location based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positioning and tracking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Geo-fencing and daily attendance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KYC with bio-metric information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572000" y="5181600"/>
            <a:ext cx="4041775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Agency can check location of all guards.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Agency can track all domestic staff.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Agency can issue instructions to Guards.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Agency can track un-wanted domestic staff gathering</a:t>
            </a:r>
          </a:p>
        </p:txBody>
      </p:sp>
      <p:pic>
        <p:nvPicPr>
          <p:cNvPr id="10" name="Content Placeholder 9" descr="164191338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253815" y="2251075"/>
            <a:ext cx="1946585" cy="2701925"/>
          </a:xfrm>
        </p:spPr>
      </p:pic>
      <p:pic>
        <p:nvPicPr>
          <p:cNvPr id="15" name="Content Placeholder 14" descr="homeland-security-clipart-7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071268" y="2174875"/>
            <a:ext cx="2929732" cy="29297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99"/>
                </a:solidFill>
              </a:rPr>
              <a:t>Application Features</a:t>
            </a:r>
            <a:endParaRPr lang="en-US" dirty="0">
              <a:solidFill>
                <a:srgbClr val="003399"/>
              </a:solidFill>
            </a:endParaRPr>
          </a:p>
        </p:txBody>
      </p:sp>
      <p:grpSp>
        <p:nvGrpSpPr>
          <p:cNvPr id="3" name="Group 52"/>
          <p:cNvGrpSpPr/>
          <p:nvPr/>
        </p:nvGrpSpPr>
        <p:grpSpPr>
          <a:xfrm>
            <a:off x="304800" y="1371600"/>
            <a:ext cx="8534400" cy="5334000"/>
            <a:chOff x="152400" y="828574"/>
            <a:chExt cx="8534400" cy="5717423"/>
          </a:xfrm>
        </p:grpSpPr>
        <p:sp>
          <p:nvSpPr>
            <p:cNvPr id="5" name="Can 4"/>
            <p:cNvSpPr/>
            <p:nvPr/>
          </p:nvSpPr>
          <p:spPr>
            <a:xfrm>
              <a:off x="3657600" y="2362200"/>
              <a:ext cx="1371600" cy="17526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Intranet Storage</a:t>
              </a:r>
            </a:p>
            <a:p>
              <a:pPr algn="ctr"/>
              <a:r>
                <a:rPr lang="en-US" dirty="0" smtClean="0"/>
                <a:t>(Optional)</a:t>
              </a:r>
              <a:endParaRPr lang="en-US" dirty="0"/>
            </a:p>
          </p:txBody>
        </p:sp>
        <p:sp>
          <p:nvSpPr>
            <p:cNvPr id="7" name="Left-Right Arrow 6"/>
            <p:cNvSpPr/>
            <p:nvPr/>
          </p:nvSpPr>
          <p:spPr>
            <a:xfrm>
              <a:off x="5105400" y="3048000"/>
              <a:ext cx="1295400" cy="457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Over internet</a:t>
              </a:r>
              <a:endParaRPr lang="en-US" sz="1200" dirty="0"/>
            </a:p>
          </p:txBody>
        </p:sp>
        <p:grpSp>
          <p:nvGrpSpPr>
            <p:cNvPr id="4" name="Group 36"/>
            <p:cNvGrpSpPr/>
            <p:nvPr/>
          </p:nvGrpSpPr>
          <p:grpSpPr>
            <a:xfrm>
              <a:off x="6324600" y="2514600"/>
              <a:ext cx="2362200" cy="4031397"/>
              <a:chOff x="6553200" y="2667000"/>
              <a:chExt cx="2362200" cy="4031397"/>
            </a:xfrm>
          </p:grpSpPr>
          <p:pic>
            <p:nvPicPr>
              <p:cNvPr id="14" name="Picture 13" descr="100.jpe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53200" y="4419600"/>
                <a:ext cx="2362200" cy="1600200"/>
              </a:xfrm>
              <a:prstGeom prst="rect">
                <a:avLst/>
              </a:prstGeom>
            </p:spPr>
          </p:pic>
          <p:grpSp>
            <p:nvGrpSpPr>
              <p:cNvPr id="9" name="Group 9"/>
              <p:cNvGrpSpPr/>
              <p:nvPr/>
            </p:nvGrpSpPr>
            <p:grpSpPr>
              <a:xfrm>
                <a:off x="6719857" y="2667000"/>
                <a:ext cx="2043143" cy="1371600"/>
                <a:chOff x="5715000" y="2667000"/>
                <a:chExt cx="2043143" cy="1371600"/>
              </a:xfrm>
            </p:grpSpPr>
            <p:pic>
              <p:nvPicPr>
                <p:cNvPr id="6" name="Picture 5" descr="it-cloud-clipart-1.jp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715000" y="2667000"/>
                  <a:ext cx="2043143" cy="1371600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6019800" y="3212068"/>
                  <a:ext cx="1486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6600"/>
                      </a:solidFill>
                    </a:rPr>
                    <a:t>Data on cloud</a:t>
                  </a:r>
                  <a:endParaRPr lang="en-US" dirty="0">
                    <a:solidFill>
                      <a:srgbClr val="006600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6553200" y="5867400"/>
                <a:ext cx="2362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70C0"/>
                    </a:solidFill>
                  </a:rPr>
                  <a:t>-- Data Analytics with AI</a:t>
                </a:r>
              </a:p>
              <a:p>
                <a:r>
                  <a:rPr lang="en-US" sz="1600" b="1" dirty="0" smtClean="0">
                    <a:solidFill>
                      <a:srgbClr val="0070C0"/>
                    </a:solidFill>
                  </a:rPr>
                  <a:t>-- Usage improvement</a:t>
                </a:r>
              </a:p>
              <a:p>
                <a:r>
                  <a:rPr lang="en-US" sz="1600" b="1" dirty="0" smtClean="0">
                    <a:solidFill>
                      <a:srgbClr val="0070C0"/>
                    </a:solidFill>
                  </a:rPr>
                  <a:t>-- Business decisions</a:t>
                </a:r>
              </a:p>
            </p:txBody>
          </p:sp>
        </p:grpSp>
        <p:sp>
          <p:nvSpPr>
            <p:cNvPr id="22" name="Up Arrow 21"/>
            <p:cNvSpPr/>
            <p:nvPr/>
          </p:nvSpPr>
          <p:spPr>
            <a:xfrm>
              <a:off x="4191000" y="4185140"/>
              <a:ext cx="304800" cy="53340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32"/>
            <p:cNvGrpSpPr/>
            <p:nvPr/>
          </p:nvGrpSpPr>
          <p:grpSpPr>
            <a:xfrm>
              <a:off x="2438400" y="4885392"/>
              <a:ext cx="3810000" cy="982008"/>
              <a:chOff x="2189872" y="4951412"/>
              <a:chExt cx="3810000" cy="982008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189872" y="4951412"/>
                <a:ext cx="3810000" cy="1588"/>
              </a:xfrm>
              <a:prstGeom prst="line">
                <a:avLst/>
              </a:prstGeom>
              <a:ln w="381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H="1" flipV="1">
                <a:off x="2286794" y="5181600"/>
                <a:ext cx="456406" cy="794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5400000" flipH="1" flipV="1">
                <a:off x="2819400" y="5180806"/>
                <a:ext cx="456406" cy="794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5400000" flipH="1" flipV="1">
                <a:off x="3352800" y="5180806"/>
                <a:ext cx="456406" cy="794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 flipH="1" flipV="1">
                <a:off x="3886200" y="5180806"/>
                <a:ext cx="456406" cy="794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4419600" y="5180806"/>
                <a:ext cx="456406" cy="794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 flipH="1" flipV="1">
                <a:off x="4953000" y="5180806"/>
                <a:ext cx="456406" cy="794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 flipH="1" flipV="1">
                <a:off x="5486400" y="5180806"/>
                <a:ext cx="456406" cy="794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547404" y="5410200"/>
                <a:ext cx="11344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C00000"/>
                    </a:solidFill>
                  </a:rPr>
                  <a:t>Events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5" name="Left-Right Arrow 34"/>
            <p:cNvSpPr/>
            <p:nvPr/>
          </p:nvSpPr>
          <p:spPr>
            <a:xfrm>
              <a:off x="2057400" y="3048000"/>
              <a:ext cx="1524000" cy="457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 infra</a:t>
              </a:r>
              <a:endParaRPr lang="en-US" sz="1200" dirty="0"/>
            </a:p>
          </p:txBody>
        </p:sp>
        <p:sp>
          <p:nvSpPr>
            <p:cNvPr id="39" name="Snip Single Corner Rectangle 38"/>
            <p:cNvSpPr/>
            <p:nvPr/>
          </p:nvSpPr>
          <p:spPr>
            <a:xfrm>
              <a:off x="5105400" y="828574"/>
              <a:ext cx="1752600" cy="1826399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 smtClean="0">
                  <a:solidFill>
                    <a:schemeClr val="tx1"/>
                  </a:solidFill>
                </a:rPr>
                <a:t>Master Data</a:t>
              </a:r>
            </a:p>
            <a:p>
              <a:pPr algn="ctr"/>
              <a:endParaRPr lang="en-US" sz="400" b="1" u="sng" dirty="0" smtClean="0">
                <a:solidFill>
                  <a:schemeClr val="tx1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</a:rPr>
                <a:t>Residents data</a:t>
              </a:r>
            </a:p>
            <a:p>
              <a:r>
                <a:rPr lang="en-US" sz="700" dirty="0" smtClean="0">
                  <a:solidFill>
                    <a:schemeClr val="tx1"/>
                  </a:solidFill>
                </a:rPr>
                <a:t>      -- Personal Data</a:t>
              </a:r>
            </a:p>
            <a:p>
              <a:r>
                <a:rPr lang="en-US" sz="700" dirty="0" smtClean="0">
                  <a:solidFill>
                    <a:schemeClr val="tx1"/>
                  </a:solidFill>
                </a:rPr>
                <a:t>      -- Flat number</a:t>
              </a:r>
            </a:p>
            <a:p>
              <a:r>
                <a:rPr lang="en-US" sz="700" dirty="0" smtClean="0">
                  <a:solidFill>
                    <a:schemeClr val="tx1"/>
                  </a:solidFill>
                </a:rPr>
                <a:t>      -- Trusted guest</a:t>
              </a:r>
            </a:p>
            <a:p>
              <a:r>
                <a:rPr lang="en-US" sz="700" dirty="0" smtClean="0">
                  <a:solidFill>
                    <a:schemeClr val="tx1"/>
                  </a:solidFill>
                </a:rPr>
                <a:t>      -- KYC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 Car master data/Slot number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 Domestic Staffs master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 Vendors master data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 Security guards master data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 Parking lot master data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900" dirty="0" smtClean="0">
                  <a:solidFill>
                    <a:schemeClr val="tx1"/>
                  </a:solidFill>
                </a:rPr>
                <a:t> Local Authorities/Police details</a:t>
              </a:r>
            </a:p>
            <a:p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343694" y="3086100"/>
              <a:ext cx="3275806" cy="79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52400" y="1600200"/>
              <a:ext cx="1676400" cy="762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Security Agencies' Dashboard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52400" y="2590800"/>
              <a:ext cx="1676400" cy="838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Mobile application (Resident)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2400" y="3657600"/>
              <a:ext cx="1676400" cy="838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Mobile application (Guard)</a:t>
              </a:r>
            </a:p>
          </p:txBody>
        </p:sp>
        <p:cxnSp>
          <p:nvCxnSpPr>
            <p:cNvPr id="52" name="Shape 51"/>
            <p:cNvCxnSpPr>
              <a:stCxn id="5" idx="1"/>
              <a:endCxn id="39" idx="2"/>
            </p:cNvCxnSpPr>
            <p:nvPr/>
          </p:nvCxnSpPr>
          <p:spPr>
            <a:xfrm rot="5400000" flipH="1" flipV="1">
              <a:off x="4414187" y="1670987"/>
              <a:ext cx="620426" cy="7620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hape 75"/>
          <p:cNvCxnSpPr>
            <a:stCxn id="6" idx="3"/>
          </p:cNvCxnSpPr>
          <p:nvPr/>
        </p:nvCxnSpPr>
        <p:spPr>
          <a:xfrm flipH="1">
            <a:off x="8153400" y="3584366"/>
            <a:ext cx="533400" cy="1292434"/>
          </a:xfrm>
          <a:prstGeom prst="curvedConnector4">
            <a:avLst>
              <a:gd name="adj1" fmla="val -42857"/>
              <a:gd name="adj2" fmla="val 747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800" y="1290935"/>
            <a:ext cx="255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Application data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2400" y="6400800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sz="1100" dirty="0" smtClean="0">
                <a:solidFill>
                  <a:srgbClr val="C00000"/>
                </a:solidFill>
              </a:rPr>
              <a:t>If there is no local infra, all data will directly stored to cloud via internet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bande-dessinée-de-plombier-288845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957" y="1371600"/>
            <a:ext cx="919843" cy="990600"/>
          </a:xfrm>
          <a:prstGeom prst="rect">
            <a:avLst/>
          </a:prstGeom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743200"/>
            <a:ext cx="2793999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Stakeholders</a:t>
            </a:r>
            <a:endParaRPr lang="en-US" dirty="0"/>
          </a:p>
        </p:txBody>
      </p:sp>
      <p:pic>
        <p:nvPicPr>
          <p:cNvPr id="4" name="Content Placeholder 3" descr="business-man-700x640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3479288" y="2209800"/>
            <a:ext cx="3454912" cy="2286000"/>
          </a:xfrm>
        </p:spPr>
      </p:pic>
      <p:sp>
        <p:nvSpPr>
          <p:cNvPr id="5" name="TextBox 4"/>
          <p:cNvSpPr txBox="1"/>
          <p:nvPr/>
        </p:nvSpPr>
        <p:spPr>
          <a:xfrm>
            <a:off x="4876800" y="2667000"/>
            <a:ext cx="167193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Security Agency</a:t>
            </a:r>
            <a:endParaRPr lang="en-US" dirty="0"/>
          </a:p>
        </p:txBody>
      </p:sp>
      <p:pic>
        <p:nvPicPr>
          <p:cNvPr id="8" name="Content Placeholder 6" descr="maid-women-6_f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1143000"/>
            <a:ext cx="1524000" cy="990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" y="835223"/>
            <a:ext cx="1228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Domestic staff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1066800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Temp service vendor</a:t>
            </a:r>
          </a:p>
        </p:txBody>
      </p:sp>
      <p:pic>
        <p:nvPicPr>
          <p:cNvPr id="13" name="Picture 12" descr="download (1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4714875"/>
            <a:ext cx="1838325" cy="18383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1716" y="6400801"/>
            <a:ext cx="99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76600"/>
            <a:ext cx="1033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Permanent </a:t>
            </a:r>
          </a:p>
          <a:p>
            <a:r>
              <a:rPr lang="en-US" sz="1400" dirty="0" smtClean="0"/>
              <a:t>Resident</a:t>
            </a:r>
          </a:p>
          <a:p>
            <a:r>
              <a:rPr lang="en-US" sz="1400" dirty="0" smtClean="0"/>
              <a:t>Or Tenant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1752600" y="2438400"/>
            <a:ext cx="609600" cy="457200"/>
          </a:xfrm>
          <a:prstGeom prst="straightConnector1">
            <a:avLst/>
          </a:prstGeom>
          <a:ln w="539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571500" y="2400300"/>
            <a:ext cx="762000" cy="381000"/>
          </a:xfrm>
          <a:prstGeom prst="straightConnector1">
            <a:avLst/>
          </a:prstGeom>
          <a:ln w="539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1256506" y="4685506"/>
            <a:ext cx="533400" cy="1588"/>
          </a:xfrm>
          <a:prstGeom prst="straightConnector1">
            <a:avLst/>
          </a:prstGeom>
          <a:ln w="539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16419133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4102" y="304800"/>
            <a:ext cx="1321298" cy="2133600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>
            <a:off x="2133600" y="3429000"/>
            <a:ext cx="1676400" cy="3048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 rot="3060251">
            <a:off x="6782723" y="1088253"/>
            <a:ext cx="302953" cy="1715615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download (2)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800" y="4876800"/>
            <a:ext cx="1981200" cy="1981200"/>
          </a:xfrm>
          <a:prstGeom prst="rect">
            <a:avLst/>
          </a:prstGeom>
        </p:spPr>
      </p:pic>
      <p:sp>
        <p:nvSpPr>
          <p:cNvPr id="27" name="Up-Down Arrow 26"/>
          <p:cNvSpPr/>
          <p:nvPr/>
        </p:nvSpPr>
        <p:spPr>
          <a:xfrm rot="8447114">
            <a:off x="6971495" y="4276767"/>
            <a:ext cx="298464" cy="1429561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</a:t>
            </a:r>
            <a:r>
              <a:rPr lang="en-US" dirty="0" smtClean="0"/>
              <a:t>app. features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Resident 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Manage Visitors</a:t>
            </a:r>
            <a:r>
              <a:rPr lang="en-US" dirty="0" smtClean="0"/>
              <a:t> 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04800" y="3657600"/>
            <a:ext cx="2743200" cy="2971800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Get notification for new visitors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Trusted visitors </a:t>
            </a:r>
            <a:r>
              <a:rPr lang="en-US" sz="1200" dirty="0" smtClean="0">
                <a:solidFill>
                  <a:srgbClr val="002060"/>
                </a:solidFill>
              </a:rPr>
              <a:t>list</a:t>
            </a:r>
            <a:r>
              <a:rPr lang="en-US" sz="1200" b="1" dirty="0" smtClean="0">
                <a:solidFill>
                  <a:srgbClr val="002060"/>
                </a:solidFill>
              </a:rPr>
              <a:t> :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Entry </a:t>
            </a:r>
            <a:r>
              <a:rPr lang="en-US" sz="1200" dirty="0" smtClean="0">
                <a:solidFill>
                  <a:srgbClr val="002060"/>
                </a:solidFill>
              </a:rPr>
              <a:t>exit process for trusted visitor will be </a:t>
            </a:r>
            <a:r>
              <a:rPr lang="en-US" sz="1200" dirty="0" smtClean="0">
                <a:solidFill>
                  <a:srgbClr val="002060"/>
                </a:solidFill>
              </a:rPr>
              <a:t>softened.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Reserve Parking for Guests or get information about vacant available Guest Parking</a:t>
            </a:r>
          </a:p>
          <a:p>
            <a:pPr marL="342900" indent="-342900" algn="ctr">
              <a:buAutoNum type="arabicPeriod"/>
            </a:pP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b="1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6629400" y="3657600"/>
            <a:ext cx="2286000" cy="2895600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sz="1200" b="1" u="sng" dirty="0" smtClean="0"/>
          </a:p>
          <a:p>
            <a:pPr marL="342900" indent="-342900">
              <a:buAutoNum type="arabicPeriod"/>
            </a:pPr>
            <a:endParaRPr lang="en-US" sz="1200" b="1" u="sng" dirty="0" smtClean="0"/>
          </a:p>
          <a:p>
            <a:pPr marL="342900" indent="-342900">
              <a:buAutoNum type="arabicPeriod"/>
            </a:pPr>
            <a:endParaRPr lang="en-US" sz="1200" b="1" u="sng" dirty="0" smtClean="0"/>
          </a:p>
          <a:p>
            <a:pPr marL="342900" indent="-342900">
              <a:buAutoNum type="arabicPeriod"/>
            </a:pPr>
            <a:endParaRPr lang="en-US" sz="1200" b="1" u="sng" dirty="0" smtClean="0"/>
          </a:p>
          <a:p>
            <a:pPr marL="342900" indent="-342900">
              <a:buAutoNum type="arabicPeriod"/>
            </a:pPr>
            <a:endParaRPr lang="en-US" sz="1200" b="1" u="sng" dirty="0" smtClean="0"/>
          </a:p>
          <a:p>
            <a:pPr marL="342900" indent="-342900">
              <a:buAutoNum type="arabicPeriod"/>
            </a:pPr>
            <a:endParaRPr lang="en-US" sz="1200" b="1" u="sng" dirty="0" smtClean="0"/>
          </a:p>
          <a:p>
            <a:pPr marL="342900" indent="-342900">
              <a:buAutoNum type="arabicPeriod"/>
            </a:pPr>
            <a:endParaRPr lang="en-US" sz="1200" b="1" u="sng" dirty="0" smtClean="0"/>
          </a:p>
          <a:p>
            <a:pPr marL="342900" indent="-342900">
              <a:buAutoNum type="arabicPeriod"/>
            </a:pPr>
            <a:endParaRPr lang="en-US" sz="1200" b="1" u="sng" dirty="0" smtClean="0"/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Raise Panic Alarm 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SoS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and Soft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SoS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system .</a:t>
            </a:r>
          </a:p>
          <a:p>
            <a:pPr marL="342900" indent="-342900">
              <a:buAutoNum type="arabicPeriod" startAt="2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Get Notification for any security alert in society from RWA or Security Agency</a:t>
            </a:r>
          </a:p>
          <a:p>
            <a:pPr marL="342900" indent="-342900">
              <a:buAutoNum type="arabicPeriod" startAt="2"/>
            </a:pP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List of all important numbers like RWA contact window, Fire , Ambulance and Hospital</a:t>
            </a:r>
          </a:p>
          <a:p>
            <a:endParaRPr lang="en-US" sz="1200" b="1" u="sng" dirty="0" smtClean="0"/>
          </a:p>
          <a:p>
            <a:endParaRPr lang="en-US" sz="1200" b="1" u="sng" dirty="0" smtClean="0"/>
          </a:p>
          <a:p>
            <a:endParaRPr lang="en-US" sz="1600" b="1" u="sng" dirty="0" smtClean="0"/>
          </a:p>
          <a:p>
            <a:endParaRPr lang="en-US" sz="1600" b="1" u="sng" dirty="0" smtClean="0"/>
          </a:p>
          <a:p>
            <a:endParaRPr lang="en-US" sz="1600" b="1" u="sng" dirty="0" smtClean="0"/>
          </a:p>
          <a:p>
            <a:endParaRPr lang="en-US" sz="1600" b="1" u="sng" dirty="0"/>
          </a:p>
        </p:txBody>
      </p:sp>
      <p:pic>
        <p:nvPicPr>
          <p:cNvPr id="18" name="Picture 17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981200"/>
            <a:ext cx="1838325" cy="1609725"/>
          </a:xfrm>
          <a:prstGeom prst="rect">
            <a:avLst/>
          </a:prstGeom>
        </p:spPr>
      </p:pic>
      <p:pic>
        <p:nvPicPr>
          <p:cNvPr id="19" name="Content Placeholder 6" descr="maid-women-6_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209800"/>
            <a:ext cx="1524000" cy="990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76600" y="1600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Manage </a:t>
            </a:r>
            <a:r>
              <a:rPr lang="en-US" b="1" dirty="0" smtClean="0"/>
              <a:t>Domestic Help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1600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Secure Society</a:t>
            </a:r>
            <a:endParaRPr lang="en-US" dirty="0" smtClean="0"/>
          </a:p>
        </p:txBody>
      </p:sp>
      <p:pic>
        <p:nvPicPr>
          <p:cNvPr id="22" name="Picture 21" descr="imag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2143760"/>
            <a:ext cx="1914525" cy="1361440"/>
          </a:xfrm>
          <a:prstGeom prst="rect">
            <a:avLst/>
          </a:prstGeom>
        </p:spPr>
      </p:pic>
      <p:sp>
        <p:nvSpPr>
          <p:cNvPr id="23" name="Folded Corner 22"/>
          <p:cNvSpPr/>
          <p:nvPr/>
        </p:nvSpPr>
        <p:spPr>
          <a:xfrm>
            <a:off x="3581400" y="3657600"/>
            <a:ext cx="2743200" cy="29718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Get  information required to hire authenticated domestic help .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Provision to view Temporary service vendor . Also users can give ratings to various service providers which can help other to select good service provider .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Provide Gift Pas to domestic help 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</a:t>
            </a:r>
            <a:r>
              <a:rPr lang="en-US" dirty="0" err="1" smtClean="0"/>
              <a:t>app.features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RWA 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524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Notice Board/Complaints</a:t>
            </a:r>
            <a:endParaRPr lang="en-US" dirty="0" smtClean="0"/>
          </a:p>
        </p:txBody>
      </p:sp>
      <p:sp>
        <p:nvSpPr>
          <p:cNvPr id="12" name="Folded Corner 11"/>
          <p:cNvSpPr/>
          <p:nvPr/>
        </p:nvSpPr>
        <p:spPr>
          <a:xfrm>
            <a:off x="381000" y="3505200"/>
            <a:ext cx="2057400" cy="2971800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Provision to view </a:t>
            </a:r>
            <a:r>
              <a:rPr lang="en-US" sz="1200" dirty="0" err="1" smtClean="0">
                <a:solidFill>
                  <a:schemeClr val="tx1"/>
                </a:solidFill>
              </a:rPr>
              <a:t>Noticeboard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Provision to complain to RWA or Security Agency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b="1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505200" y="3505200"/>
            <a:ext cx="1905000" cy="2971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 marL="514350" indent="-514350">
              <a:buAutoNum type="arabicPeriod"/>
            </a:pPr>
            <a:r>
              <a:rPr lang="en-US" sz="1200" dirty="0" smtClean="0"/>
              <a:t>Provision to participate in voting</a:t>
            </a:r>
            <a:r>
              <a:rPr lang="en-US" sz="1200" dirty="0" smtClean="0"/>
              <a:t> </a:t>
            </a:r>
            <a:r>
              <a:rPr lang="en-US" sz="1200" dirty="0" smtClean="0"/>
              <a:t>and view results</a:t>
            </a:r>
            <a:endParaRPr lang="en-US" sz="1200" dirty="0" smtClean="0"/>
          </a:p>
          <a:p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7" name="Folded Corner 16"/>
          <p:cNvSpPr/>
          <p:nvPr/>
        </p:nvSpPr>
        <p:spPr>
          <a:xfrm>
            <a:off x="6781800" y="3429000"/>
            <a:ext cx="2209800" cy="3048000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/>
              <a:t>Provision </a:t>
            </a:r>
            <a:r>
              <a:rPr lang="en-US" sz="1200" dirty="0" smtClean="0"/>
              <a:t>to </a:t>
            </a:r>
            <a:r>
              <a:rPr lang="en-US" sz="1200" dirty="0" smtClean="0"/>
              <a:t>raise/participate in </a:t>
            </a:r>
            <a:r>
              <a:rPr lang="en-US" sz="1200" dirty="0" smtClean="0"/>
              <a:t>any issue for open discussion with  </a:t>
            </a:r>
            <a:r>
              <a:rPr lang="en-US" sz="1200" dirty="0" smtClean="0"/>
              <a:t>other Residents</a:t>
            </a:r>
            <a:endParaRPr lang="en-US" sz="1200" dirty="0" smtClean="0"/>
          </a:p>
          <a:p>
            <a:endParaRPr lang="en-US" sz="1200" b="1" u="sng" dirty="0" smtClean="0"/>
          </a:p>
          <a:p>
            <a:endParaRPr lang="en-US" sz="1600" b="1" u="sng" dirty="0" smtClean="0"/>
          </a:p>
          <a:p>
            <a:endParaRPr lang="en-US" sz="1600" b="1" u="sng" dirty="0" smtClean="0"/>
          </a:p>
          <a:p>
            <a:endParaRPr lang="en-US" sz="1600" b="1" u="sng" dirty="0" smtClean="0"/>
          </a:p>
          <a:p>
            <a:endParaRPr lang="en-US" sz="1600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1676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Voting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934200" y="1600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Discussion Forum</a:t>
            </a:r>
            <a:endParaRPr lang="en-US" dirty="0" smtClean="0"/>
          </a:p>
        </p:txBody>
      </p:sp>
      <p:pic>
        <p:nvPicPr>
          <p:cNvPr id="13" name="Picture 12" descr="images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1447800" cy="963445"/>
          </a:xfrm>
          <a:prstGeom prst="rect">
            <a:avLst/>
          </a:prstGeom>
        </p:spPr>
      </p:pic>
      <p:pic>
        <p:nvPicPr>
          <p:cNvPr id="14" name="Picture 13" descr="download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2286000"/>
            <a:ext cx="1559169" cy="881269"/>
          </a:xfrm>
          <a:prstGeom prst="rect">
            <a:avLst/>
          </a:prstGeom>
        </p:spPr>
      </p:pic>
      <p:pic>
        <p:nvPicPr>
          <p:cNvPr id="15" name="Picture 14" descr="download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2209800"/>
            <a:ext cx="1385887" cy="91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</a:t>
            </a:r>
            <a:r>
              <a:rPr lang="en-US" dirty="0" err="1" smtClean="0"/>
              <a:t>app.features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RWA 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524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Notice Board/Complaints</a:t>
            </a:r>
            <a:endParaRPr lang="en-US" dirty="0" smtClean="0"/>
          </a:p>
        </p:txBody>
      </p:sp>
      <p:sp>
        <p:nvSpPr>
          <p:cNvPr id="12" name="Folded Corner 11"/>
          <p:cNvSpPr/>
          <p:nvPr/>
        </p:nvSpPr>
        <p:spPr>
          <a:xfrm>
            <a:off x="3276600" y="3429000"/>
            <a:ext cx="1676400" cy="2971800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Provision to put Notice to society members regarding any activity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Provision to respond to complaints  from residents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b="1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486400" y="3429000"/>
            <a:ext cx="1828800" cy="2971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 marL="514350" indent="-514350">
              <a:buAutoNum type="arabicPeriod"/>
            </a:pPr>
            <a:r>
              <a:rPr lang="en-US" sz="1200" dirty="0" smtClean="0"/>
              <a:t>Provision to conduct voting.</a:t>
            </a:r>
          </a:p>
          <a:p>
            <a:pPr marL="514350" indent="-514350">
              <a:buAutoNum type="arabicPeriod"/>
            </a:pPr>
            <a:r>
              <a:rPr lang="en-US" sz="1200" dirty="0" smtClean="0"/>
              <a:t>Send Voting results to Residents</a:t>
            </a:r>
            <a:endParaRPr lang="en-US" sz="1200" dirty="0" smtClean="0"/>
          </a:p>
          <a:p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7" name="Folded Corner 16"/>
          <p:cNvSpPr/>
          <p:nvPr/>
        </p:nvSpPr>
        <p:spPr>
          <a:xfrm>
            <a:off x="7543800" y="3429000"/>
            <a:ext cx="1447800" cy="2971800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200" dirty="0" smtClean="0"/>
              <a:t>Provision </a:t>
            </a:r>
            <a:r>
              <a:rPr lang="en-US" sz="1200" dirty="0" smtClean="0"/>
              <a:t>to raise any issue for open discussion with  Residents</a:t>
            </a:r>
          </a:p>
          <a:p>
            <a:endParaRPr lang="en-US" sz="1200" b="1" u="sng" dirty="0" smtClean="0"/>
          </a:p>
          <a:p>
            <a:endParaRPr lang="en-US" sz="1600" b="1" u="sng" dirty="0" smtClean="0"/>
          </a:p>
          <a:p>
            <a:endParaRPr lang="en-US" sz="1600" b="1" u="sng" dirty="0" smtClean="0"/>
          </a:p>
          <a:p>
            <a:endParaRPr lang="en-US" sz="1600" b="1" u="sng" dirty="0" smtClean="0"/>
          </a:p>
          <a:p>
            <a:endParaRPr lang="en-US" sz="1600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1600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Voting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1447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Discussion Forum</a:t>
            </a:r>
            <a:endParaRPr lang="en-US" dirty="0" smtClean="0"/>
          </a:p>
        </p:txBody>
      </p:sp>
      <p:pic>
        <p:nvPicPr>
          <p:cNvPr id="13" name="Picture 12" descr="images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209800"/>
            <a:ext cx="1447800" cy="963445"/>
          </a:xfrm>
          <a:prstGeom prst="rect">
            <a:avLst/>
          </a:prstGeom>
        </p:spPr>
      </p:pic>
      <p:pic>
        <p:nvPicPr>
          <p:cNvPr id="14" name="Picture 13" descr="download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2209800"/>
            <a:ext cx="1559169" cy="881269"/>
          </a:xfrm>
          <a:prstGeom prst="rect">
            <a:avLst/>
          </a:prstGeom>
        </p:spPr>
      </p:pic>
      <p:pic>
        <p:nvPicPr>
          <p:cNvPr id="15" name="Picture 14" descr="download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3800" y="2133600"/>
            <a:ext cx="1385887" cy="914435"/>
          </a:xfrm>
          <a:prstGeom prst="rect">
            <a:avLst/>
          </a:prstGeom>
        </p:spPr>
      </p:pic>
      <p:sp>
        <p:nvSpPr>
          <p:cNvPr id="18" name="Folded Corner 17"/>
          <p:cNvSpPr/>
          <p:nvPr/>
        </p:nvSpPr>
        <p:spPr>
          <a:xfrm>
            <a:off x="762000" y="3429000"/>
            <a:ext cx="1905000" cy="29718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2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en-US" sz="12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en-US" sz="12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Get </a:t>
            </a:r>
            <a:r>
              <a:rPr lang="en-US" sz="1200" dirty="0" smtClean="0">
                <a:solidFill>
                  <a:srgbClr val="002060"/>
                </a:solidFill>
              </a:rPr>
              <a:t>notice of  Panic Alarm  raised by resident .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Send notification for any security alert in society to residents .</a:t>
            </a:r>
          </a:p>
          <a:p>
            <a:pPr marL="342900" indent="-342900">
              <a:buAutoNum type="arabicPeriod" startAt="2"/>
            </a:pPr>
            <a:r>
              <a:rPr lang="en-US" sz="1200" dirty="0" smtClean="0">
                <a:solidFill>
                  <a:srgbClr val="002060"/>
                </a:solidFill>
              </a:rPr>
              <a:t>Provision to alert Security Guard .</a:t>
            </a:r>
          </a:p>
          <a:p>
            <a:pPr marL="342900" indent="-342900">
              <a:buAutoNum type="arabicPeriod" startAt="2"/>
            </a:pPr>
            <a:r>
              <a:rPr lang="en-US" sz="1200" dirty="0" smtClean="0">
                <a:solidFill>
                  <a:srgbClr val="002060"/>
                </a:solidFill>
              </a:rPr>
              <a:t>Provision to complaint to </a:t>
            </a:r>
            <a:r>
              <a:rPr lang="en-US" sz="1200" dirty="0" smtClean="0">
                <a:solidFill>
                  <a:srgbClr val="002060"/>
                </a:solidFill>
              </a:rPr>
              <a:t>Security in </a:t>
            </a:r>
            <a:r>
              <a:rPr lang="en-US" sz="1200" dirty="0" smtClean="0">
                <a:solidFill>
                  <a:srgbClr val="002060"/>
                </a:solidFill>
              </a:rPr>
              <a:t>charge </a:t>
            </a:r>
          </a:p>
          <a:p>
            <a:pPr marL="228600" indent="-228600">
              <a:buAutoNum type="arabicPeriod" startAt="4"/>
            </a:pPr>
            <a:r>
              <a:rPr lang="en-US" sz="1200" dirty="0" smtClean="0">
                <a:solidFill>
                  <a:srgbClr val="002060"/>
                </a:solidFill>
              </a:rPr>
              <a:t>Provision </a:t>
            </a:r>
            <a:r>
              <a:rPr lang="en-US" sz="1200" dirty="0" smtClean="0">
                <a:solidFill>
                  <a:srgbClr val="002060"/>
                </a:solidFill>
              </a:rPr>
              <a:t>to </a:t>
            </a:r>
            <a:r>
              <a:rPr lang="en-US" sz="1200" dirty="0" smtClean="0">
                <a:solidFill>
                  <a:srgbClr val="002060"/>
                </a:solidFill>
              </a:rPr>
              <a:t>contact            with </a:t>
            </a:r>
            <a:r>
              <a:rPr lang="en-US" sz="1200" dirty="0" smtClean="0">
                <a:solidFill>
                  <a:srgbClr val="002060"/>
                </a:solidFill>
              </a:rPr>
              <a:t>Residents via </a:t>
            </a:r>
            <a:r>
              <a:rPr lang="en-US" sz="1200" dirty="0" smtClean="0">
                <a:solidFill>
                  <a:srgbClr val="002060"/>
                </a:solidFill>
              </a:rPr>
              <a:t> Phone</a:t>
            </a:r>
            <a:endParaRPr lang="en-US" sz="1200" dirty="0" smtClean="0">
              <a:solidFill>
                <a:srgbClr val="002060"/>
              </a:solidFill>
            </a:endParaRPr>
          </a:p>
          <a:p>
            <a:pPr marL="228600" indent="-228600"/>
            <a:endParaRPr lang="en-US" sz="12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en-US" sz="1200" dirty="0" smtClean="0">
              <a:solidFill>
                <a:srgbClr val="002060"/>
              </a:solidFill>
            </a:endParaRPr>
          </a:p>
          <a:p>
            <a:pPr marL="342900" indent="-342900" algn="ctr">
              <a:buAutoNum type="arabicPeriod"/>
            </a:pP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b="1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 descr="imag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1" y="2165774"/>
            <a:ext cx="1523999" cy="108373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1000" y="1524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Interact with Security Agency and Residents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</a:t>
            </a:r>
            <a:r>
              <a:rPr lang="en-US" dirty="0" smtClean="0"/>
              <a:t>app. features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Security Agency </a:t>
            </a:r>
            <a:r>
              <a:rPr lang="en-US" dirty="0" err="1" smtClean="0"/>
              <a:t>Incharge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Internal Management of Security Agency</a:t>
            </a:r>
            <a:endParaRPr lang="en-US" dirty="0" smtClean="0"/>
          </a:p>
        </p:txBody>
      </p:sp>
      <p:sp>
        <p:nvSpPr>
          <p:cNvPr id="12" name="Folded Corner 11"/>
          <p:cNvSpPr/>
          <p:nvPr/>
        </p:nvSpPr>
        <p:spPr>
          <a:xfrm>
            <a:off x="304800" y="3657600"/>
            <a:ext cx="2743200" cy="29718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Assign duties to security Guard at various security points .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Take Attendance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List of Security Guards Available on the day and Absentees.</a:t>
            </a:r>
            <a:endParaRPr lang="en-US" sz="12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sz="1200" dirty="0" smtClean="0">
                <a:solidFill>
                  <a:srgbClr val="002060"/>
                </a:solidFill>
              </a:rPr>
              <a:t>HR management of Guards</a:t>
            </a:r>
          </a:p>
          <a:p>
            <a:pPr marL="342900" indent="-342900" algn="ctr"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Provision to contact Security Guard on receiving any alert from resident or RWA </a:t>
            </a:r>
          </a:p>
          <a:p>
            <a:pPr marL="342900" indent="-342900" algn="ctr">
              <a:buAutoNum type="arabicPeriod"/>
            </a:pP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b="1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657600" y="3657600"/>
            <a:ext cx="2286000" cy="2819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sz="1900" dirty="0" smtClean="0"/>
          </a:p>
          <a:p>
            <a:pPr algn="ctr"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1.     View Information about all domestic-help in society 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2.     View Information about any  </a:t>
            </a:r>
            <a:r>
              <a:rPr lang="en-US" sz="1900" dirty="0" smtClean="0"/>
              <a:t>t</a:t>
            </a:r>
            <a:r>
              <a:rPr lang="en-US" sz="1900" dirty="0" smtClean="0"/>
              <a:t>emporary service vendor present in society . Know his purpose along with entry and exit time</a:t>
            </a:r>
            <a:endParaRPr lang="en-US" sz="19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7" name="Folded Corner 16"/>
          <p:cNvSpPr/>
          <p:nvPr/>
        </p:nvSpPr>
        <p:spPr>
          <a:xfrm>
            <a:off x="6629400" y="3657600"/>
            <a:ext cx="2057400" cy="27432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 smtClean="0"/>
              <a:t>Provision </a:t>
            </a:r>
            <a:r>
              <a:rPr lang="en-US" sz="1200" dirty="0" smtClean="0"/>
              <a:t>to know any vehicle information inside </a:t>
            </a:r>
            <a:r>
              <a:rPr lang="en-US" sz="1200" dirty="0" smtClean="0"/>
              <a:t>society </a:t>
            </a:r>
            <a:r>
              <a:rPr lang="en-US" sz="1200" dirty="0" smtClean="0"/>
              <a:t>premises. 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Details about all guests entered in </a:t>
            </a:r>
            <a:r>
              <a:rPr lang="en-US" sz="1200" dirty="0" err="1" smtClean="0"/>
              <a:t>soceity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19" name="Content Placeholder 6" descr="maid-women-6_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2209800"/>
            <a:ext cx="1524000" cy="990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76600" y="1600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Manage </a:t>
            </a:r>
            <a:r>
              <a:rPr lang="en-US" b="1" dirty="0" smtClean="0"/>
              <a:t>Domestic Help</a:t>
            </a:r>
            <a:endParaRPr lang="en-US" dirty="0" smtClean="0"/>
          </a:p>
        </p:txBody>
      </p:sp>
      <p:pic>
        <p:nvPicPr>
          <p:cNvPr id="11" name="Picture 10" descr="images (7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1" y="2362200"/>
            <a:ext cx="2057400" cy="106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24600" y="1600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Guest Vehicles in Society</a:t>
            </a:r>
            <a:endParaRPr lang="en-US" dirty="0" smtClean="0"/>
          </a:p>
        </p:txBody>
      </p:sp>
      <p:pic>
        <p:nvPicPr>
          <p:cNvPr id="14" name="Picture 13" descr="download (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2133600"/>
            <a:ext cx="2590800" cy="136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View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Security Agency </a:t>
            </a:r>
            <a:r>
              <a:rPr lang="en-US" dirty="0" err="1" smtClean="0"/>
              <a:t>Incharge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Manage Security Guards</a:t>
            </a:r>
            <a:endParaRPr lang="en-US" dirty="0" smtClean="0"/>
          </a:p>
        </p:txBody>
      </p:sp>
      <p:sp>
        <p:nvSpPr>
          <p:cNvPr id="12" name="Folded Corner 11"/>
          <p:cNvSpPr/>
          <p:nvPr/>
        </p:nvSpPr>
        <p:spPr>
          <a:xfrm>
            <a:off x="304800" y="3657600"/>
            <a:ext cx="2743200" cy="29718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smtClean="0"/>
              <a:t>Manage </a:t>
            </a:r>
            <a:r>
              <a:rPr lang="en-US" sz="1200" dirty="0" smtClean="0"/>
              <a:t>database for security guards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View Attendance of Guards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smtClean="0"/>
              <a:t>Add and delete security points in side Society </a:t>
            </a:r>
            <a:endParaRPr lang="en-US" sz="1200" dirty="0" smtClean="0"/>
          </a:p>
          <a:p>
            <a:pPr marL="228600" indent="-228600">
              <a:buFontTx/>
              <a:buAutoNum type="arabicPeriod"/>
            </a:pPr>
            <a:r>
              <a:rPr lang="en-US" sz="1200" dirty="0" smtClean="0"/>
              <a:t>Assign duties to Guards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smtClean="0"/>
              <a:t>Manage HR of Guards</a:t>
            </a: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 marL="342900" indent="-342900" algn="ctr">
              <a:buAutoNum type="arabicPeriod"/>
            </a:pP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b="1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657600" y="3657600"/>
            <a:ext cx="2286000" cy="2819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 dirty="0" smtClean="0"/>
          </a:p>
          <a:p>
            <a:pPr marL="514350" indent="-514350" algn="ctr">
              <a:buNone/>
            </a:pPr>
            <a:endParaRPr lang="en-US" sz="3000" dirty="0" smtClean="0"/>
          </a:p>
          <a:p>
            <a:pPr marL="514350" indent="-514350" algn="ctr">
              <a:buNone/>
            </a:pPr>
            <a:r>
              <a:rPr lang="en-US" sz="3000" dirty="0" smtClean="0"/>
              <a:t>1. Manage   data entry/delete for domestic help.</a:t>
            </a:r>
          </a:p>
          <a:p>
            <a:pPr marL="514350" indent="-514350" algn="ctr">
              <a:buNone/>
            </a:pPr>
            <a:r>
              <a:rPr lang="en-US" sz="3000" dirty="0" smtClean="0"/>
              <a:t>2.</a:t>
            </a:r>
          </a:p>
          <a:p>
            <a:pPr marL="514350" indent="-514350" algn="ctr">
              <a:buNone/>
            </a:pPr>
            <a:r>
              <a:rPr lang="en-US" sz="3000" dirty="0" smtClean="0"/>
              <a:t> View verification data </a:t>
            </a:r>
          </a:p>
          <a:p>
            <a:pPr marL="514350" indent="-514350" algn="ctr">
              <a:buNone/>
            </a:pPr>
            <a:r>
              <a:rPr lang="en-US" sz="3000" dirty="0" smtClean="0"/>
              <a:t>2. Provision to know  flats  on which domestic help works .</a:t>
            </a:r>
            <a:endParaRPr lang="en-US" sz="3000" dirty="0" smtClean="0"/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r>
              <a:rPr lang="en-US" sz="2900" dirty="0" smtClean="0"/>
              <a:t>3. Know timing s of Domestic help worker </a:t>
            </a:r>
          </a:p>
          <a:p>
            <a:pPr algn="ctr">
              <a:buNone/>
            </a:pPr>
            <a:endParaRPr lang="en-US" sz="1200" dirty="0" smtClean="0"/>
          </a:p>
          <a:p>
            <a:pPr>
              <a:buNone/>
            </a:pPr>
            <a:r>
              <a:rPr lang="en-US" sz="3000" dirty="0" smtClean="0"/>
              <a:t>     </a:t>
            </a:r>
          </a:p>
          <a:p>
            <a:pPr>
              <a:buAutoNum type="arabicPeriod" startAt="2"/>
            </a:pP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7" name="Folded Corner 16"/>
          <p:cNvSpPr/>
          <p:nvPr/>
        </p:nvSpPr>
        <p:spPr>
          <a:xfrm>
            <a:off x="6629400" y="3657600"/>
            <a:ext cx="2057400" cy="27432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 smtClean="0"/>
              <a:t>Provision to know information related to vehicles inside </a:t>
            </a:r>
            <a:r>
              <a:rPr lang="en-US" sz="1200" dirty="0" err="1" smtClean="0"/>
              <a:t>soceity</a:t>
            </a:r>
            <a:r>
              <a:rPr lang="en-US" sz="1200" dirty="0" smtClean="0"/>
              <a:t> premises.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Manage DB related to  Residents for security purpose</a:t>
            </a:r>
            <a:endParaRPr lang="en-US" sz="1200" dirty="0"/>
          </a:p>
        </p:txBody>
      </p:sp>
      <p:pic>
        <p:nvPicPr>
          <p:cNvPr id="19" name="Content Placeholder 6" descr="maid-women-6_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2209800"/>
            <a:ext cx="1524000" cy="990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76600" y="1600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Manage </a:t>
            </a:r>
            <a:r>
              <a:rPr lang="en-US" b="1" dirty="0" smtClean="0"/>
              <a:t>Domestic Help</a:t>
            </a:r>
            <a:endParaRPr lang="en-US" dirty="0" smtClean="0"/>
          </a:p>
        </p:txBody>
      </p:sp>
      <p:pic>
        <p:nvPicPr>
          <p:cNvPr id="11" name="Picture 10" descr="images (7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1" y="2362200"/>
            <a:ext cx="2057400" cy="106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24600" y="1600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Resident data</a:t>
            </a:r>
            <a:endParaRPr lang="en-US" dirty="0" smtClean="0"/>
          </a:p>
        </p:txBody>
      </p:sp>
      <p:sp>
        <p:nvSpPr>
          <p:cNvPr id="21" name="Folded Corner 20"/>
          <p:cNvSpPr/>
          <p:nvPr/>
        </p:nvSpPr>
        <p:spPr>
          <a:xfrm>
            <a:off x="3429000" y="3581400"/>
            <a:ext cx="2743200" cy="297180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smtClean="0"/>
              <a:t>Manage DB of Domestic help</a:t>
            </a:r>
          </a:p>
          <a:p>
            <a:pPr marL="228600" indent="-228600">
              <a:buFontTx/>
              <a:buAutoNum type="arabicPeriod"/>
            </a:pPr>
            <a:r>
              <a:rPr lang="en-US" sz="1200" dirty="0" smtClean="0"/>
              <a:t>Provision to view data related to domestic help at any point .</a:t>
            </a:r>
          </a:p>
          <a:p>
            <a:pPr marL="228600" indent="-228600">
              <a:buFontTx/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 marL="342900" indent="-342900" algn="ctr">
              <a:buAutoNum type="arabicPeriod"/>
            </a:pP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b="1" u="sng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 descr="download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2209800"/>
            <a:ext cx="1638300" cy="1212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3600" b="1" dirty="0" smtClean="0"/>
              <a:t>Integrated Residential Security Framework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comprehensive framework inclusive of all key security parameters.</a:t>
            </a:r>
          </a:p>
          <a:p>
            <a:pPr lvl="0"/>
            <a:r>
              <a:rPr lang="en-US" dirty="0"/>
              <a:t>Monitor and log all functions of a gated society through an integrated application.</a:t>
            </a:r>
          </a:p>
          <a:p>
            <a:pPr lvl="0"/>
            <a:r>
              <a:rPr lang="en-US" dirty="0"/>
              <a:t>Residents active stakeholders and therefore part of  the decision making process.</a:t>
            </a:r>
          </a:p>
          <a:p>
            <a:pPr lvl="0"/>
            <a:r>
              <a:rPr lang="en-US" dirty="0"/>
              <a:t>A proactive approach rather than reactive.</a:t>
            </a:r>
          </a:p>
          <a:p>
            <a:pPr lvl="0"/>
            <a:r>
              <a:rPr lang="en-US" dirty="0"/>
              <a:t>Accountable and Secure eco-system.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The framework outline.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3000" dirty="0"/>
              <a:t>Seamless integration of services into one cohesive application.</a:t>
            </a:r>
          </a:p>
          <a:p>
            <a:pPr lvl="0" algn="just"/>
            <a:r>
              <a:rPr lang="en-US" sz="3000" dirty="0"/>
              <a:t>All data access points refer to control component and update relevant micro-services for responsive action.</a:t>
            </a:r>
          </a:p>
          <a:p>
            <a:pPr lvl="0" algn="just"/>
            <a:r>
              <a:rPr lang="en-US" sz="3000" dirty="0"/>
              <a:t>Interactive experience for residents and increased accountability for service agencies.</a:t>
            </a:r>
          </a:p>
          <a:p>
            <a:pPr lvl="0" algn="just"/>
            <a:r>
              <a:rPr lang="en-US" sz="3000" dirty="0"/>
              <a:t>Active involvement of all stakeholders in the policy issues of the society.</a:t>
            </a:r>
          </a:p>
          <a:p>
            <a:pPr lvl="0" algn="just"/>
            <a:r>
              <a:rPr lang="en-US" sz="3000" dirty="0"/>
              <a:t>Historical data and pattern study to form part of analytics for smart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framework outline.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2590800"/>
            <a:ext cx="2057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Security Mgmt Sys. ( Admin  control )</a:t>
            </a:r>
            <a:endParaRPr lang="en-US" sz="1400" dirty="0"/>
          </a:p>
        </p:txBody>
      </p:sp>
      <p:sp>
        <p:nvSpPr>
          <p:cNvPr id="5" name="Oval 4"/>
          <p:cNvSpPr/>
          <p:nvPr/>
        </p:nvSpPr>
        <p:spPr>
          <a:xfrm>
            <a:off x="2133600" y="1676400"/>
            <a:ext cx="1828800" cy="175260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Visitor Mgmt. Sys.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876800" y="1828800"/>
            <a:ext cx="1828800" cy="175260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Vendor Mgmt Sys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5000" y="3124200"/>
            <a:ext cx="1828800" cy="175260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Disaster Mgmt. Sys.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581400" y="1066800"/>
            <a:ext cx="1828800" cy="175260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Parking Mgmt Sys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90800" y="685800"/>
            <a:ext cx="1447800" cy="1447800"/>
          </a:xfrm>
          <a:prstGeom prst="ellipse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Asset Movement Tracking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438400" y="4114800"/>
            <a:ext cx="1828800" cy="175260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HR Payroll Mgmt. Sys.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3886200" y="4267200"/>
            <a:ext cx="1828800" cy="175260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and Control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029200" y="3429000"/>
            <a:ext cx="1828800" cy="1752600"/>
          </a:xfrm>
          <a:prstGeom prst="ellipse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Facility Mgmt Sys.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5410200" y="4724400"/>
            <a:ext cx="1447800" cy="1447800"/>
          </a:xfrm>
          <a:prstGeom prst="ellipse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Incident Response .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2438400"/>
            <a:ext cx="190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Alerts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Notifications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SMS/Email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Residence   registration.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Interactive operations.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43000" y="1371600"/>
            <a:ext cx="1447800" cy="1447800"/>
          </a:xfrm>
          <a:prstGeom prst="ellipse">
            <a:avLst/>
          </a:prstGeom>
          <a:solidFill>
            <a:srgbClr val="7030A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Domestic staff Mgmt.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667000"/>
            <a:ext cx="137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Staff list and reviews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Resident ID Card.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Soceity</a:t>
            </a:r>
            <a:r>
              <a:rPr lang="en-US" dirty="0" smtClean="0">
                <a:solidFill>
                  <a:srgbClr val="FF0000"/>
                </a:solidFill>
              </a:rPr>
              <a:t> Directory.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Classifieds.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7-Point Star 17"/>
          <p:cNvSpPr/>
          <p:nvPr/>
        </p:nvSpPr>
        <p:spPr>
          <a:xfrm>
            <a:off x="381000" y="4800600"/>
            <a:ext cx="1905000" cy="1752600"/>
          </a:xfrm>
          <a:prstGeom prst="star7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Mobile App. ( UI for residents and Admin.)</a:t>
            </a:r>
            <a:endParaRPr lang="en-US" sz="1400" dirty="0"/>
          </a:p>
        </p:txBody>
      </p:sp>
      <p:sp>
        <p:nvSpPr>
          <p:cNvPr id="19" name="Flowchart: Document 18"/>
          <p:cNvSpPr/>
          <p:nvPr/>
        </p:nvSpPr>
        <p:spPr>
          <a:xfrm>
            <a:off x="7239000" y="5105400"/>
            <a:ext cx="1600200" cy="1066800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Anlytics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Differentiators</a:t>
            </a:r>
            <a:endParaRPr lang="en-US" dirty="0"/>
          </a:p>
        </p:txBody>
      </p:sp>
      <p:pic>
        <p:nvPicPr>
          <p:cNvPr id="4" name="Content Placeholder 3" descr="microservicesSec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5600" y="1447800"/>
            <a:ext cx="2105025" cy="2171700"/>
          </a:xfrm>
        </p:spPr>
      </p:pic>
      <p:pic>
        <p:nvPicPr>
          <p:cNvPr id="5" name="Picture 4" descr="Internet6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600200"/>
            <a:ext cx="2154936" cy="1863603"/>
          </a:xfrm>
          <a:prstGeom prst="rect">
            <a:avLst/>
          </a:prstGeom>
        </p:spPr>
      </p:pic>
      <p:pic>
        <p:nvPicPr>
          <p:cNvPr id="6" name="Picture 5" descr="iot3_ecosystem_icon_final_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1447800"/>
            <a:ext cx="3204977" cy="21131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3505200"/>
            <a:ext cx="205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Integrated Micro-services </a:t>
            </a:r>
            <a:r>
              <a:rPr lang="en-US" dirty="0" smtClean="0"/>
              <a:t>framework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smtClean="0"/>
              <a:t>component independent, functional and robust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Flexible </a:t>
            </a:r>
            <a:r>
              <a:rPr lang="en-US" dirty="0" smtClean="0"/>
              <a:t>in-house hosted as well as cloud storage enabled solution.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35052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Ingenious amalgamation of real world best security practices with </a:t>
            </a:r>
            <a:r>
              <a:rPr lang="en-US" dirty="0" err="1" smtClean="0"/>
              <a:t>IoT</a:t>
            </a:r>
            <a:r>
              <a:rPr lang="en-US" dirty="0" smtClean="0"/>
              <a:t> driven machine automation to bring out best of both worlds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Extensible </a:t>
            </a:r>
            <a:r>
              <a:rPr lang="en-US" dirty="0" smtClean="0"/>
              <a:t>to integrate any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smtClean="0"/>
              <a:t>devices like </a:t>
            </a:r>
            <a:r>
              <a:rPr lang="en-US" dirty="0" smtClean="0"/>
              <a:t>detector</a:t>
            </a:r>
            <a:r>
              <a:rPr lang="en-US" dirty="0" smtClean="0"/>
              <a:t>, LPGG leakage detectors etc (supporting </a:t>
            </a:r>
            <a:r>
              <a:rPr lang="en-US" dirty="0" err="1" smtClean="0"/>
              <a:t>CoAP</a:t>
            </a:r>
            <a:r>
              <a:rPr lang="en-US" dirty="0" smtClean="0"/>
              <a:t> or AMQP) 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657600"/>
            <a:ext cx="205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Complete coverage of secured geo area and real time tracking with admin panels for security control and RWA </a:t>
            </a:r>
            <a:r>
              <a:rPr lang="en-US" dirty="0" smtClean="0"/>
              <a:t>staff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admin panels support 2FA (two factor authentication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Differentiators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505200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app, consolidated dashboard and utility services integration.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35052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RFID enabled geo-fencing and visitor tracking, extended to visitor vehicle presence system</a:t>
            </a:r>
            <a:r>
              <a:rPr lang="en-US" dirty="0" smtClean="0"/>
              <a:t>. Use of integrated Boom Barriers and Camera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37338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Monetization model for Residential </a:t>
            </a:r>
            <a:r>
              <a:rPr lang="en-US" dirty="0" smtClean="0"/>
              <a:t>society</a:t>
            </a:r>
            <a:r>
              <a:rPr lang="en-US" dirty="0" smtClean="0"/>
              <a:t> </a:t>
            </a:r>
            <a:r>
              <a:rPr lang="en-US" dirty="0" smtClean="0"/>
              <a:t>with network of Service Providers</a:t>
            </a:r>
            <a:endParaRPr lang="en-US" dirty="0" smtClean="0"/>
          </a:p>
        </p:txBody>
      </p:sp>
      <p:pic>
        <p:nvPicPr>
          <p:cNvPr id="15" name="Picture 14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2647950" cy="1724025"/>
          </a:xfrm>
          <a:prstGeom prst="rect">
            <a:avLst/>
          </a:prstGeom>
        </p:spPr>
      </p:pic>
      <p:pic>
        <p:nvPicPr>
          <p:cNvPr id="16" name="Picture 15" descr="rf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1676400"/>
            <a:ext cx="2863726" cy="1752600"/>
          </a:xfrm>
          <a:prstGeom prst="rect">
            <a:avLst/>
          </a:prstGeom>
        </p:spPr>
      </p:pic>
      <p:pic>
        <p:nvPicPr>
          <p:cNvPr id="19" name="Content Placeholder 18" descr="images (2)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6391275" y="1524000"/>
            <a:ext cx="2752725" cy="1657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Domestic  staff management</a:t>
            </a:r>
            <a:endParaRPr lang="en-US" dirty="0"/>
          </a:p>
        </p:txBody>
      </p:sp>
      <p:pic>
        <p:nvPicPr>
          <p:cNvPr id="7" name="Content Placeholder 6" descr="maid-women-6_f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10419" y="2502694"/>
            <a:ext cx="3228181" cy="229790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Asset movement tracking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5181600"/>
            <a:ext cx="4041775" cy="97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RFID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based tracking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Identity, Biometric and work details.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Unauthorized Movement tracking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Entry/Exit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notification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572000" y="5181600"/>
            <a:ext cx="4041775" cy="97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Asset assignment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Exit pass generation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Mobile exit pass verification</a:t>
            </a:r>
          </a:p>
        </p:txBody>
      </p:sp>
      <p:pic>
        <p:nvPicPr>
          <p:cNvPr id="14" name="Content Placeholder 13" descr="delivery_man_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286000"/>
            <a:ext cx="3836644" cy="2743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Visitor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Parking management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5181600"/>
            <a:ext cx="4041775" cy="979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RFID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based tracking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Trusted visitors list management.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Visitor’s KYC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Entry/Exit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notification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572000" y="5181600"/>
            <a:ext cx="4041775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Designated parking slot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Un-authorized parking notification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Pre-reservation of slot for visitor parking</a:t>
            </a:r>
          </a:p>
        </p:txBody>
      </p:sp>
      <p:pic>
        <p:nvPicPr>
          <p:cNvPr id="13" name="Content Placeholder 12" descr="images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141119" y="2362200"/>
            <a:ext cx="2783681" cy="2783681"/>
          </a:xfrm>
        </p:spPr>
      </p:pic>
      <p:pic>
        <p:nvPicPr>
          <p:cNvPr id="11" name="Content Placeholder 10" descr="download (1)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9600" y="2133600"/>
            <a:ext cx="2895600" cy="289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Vendor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SoS</a:t>
            </a:r>
            <a:r>
              <a:rPr lang="en-US" dirty="0" smtClean="0"/>
              <a:t> response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5181600"/>
            <a:ext cx="4041775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500" dirty="0" smtClean="0"/>
              <a:t>Entry/Exit notification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500" dirty="0" smtClean="0"/>
              <a:t>Exit pass with item list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500" dirty="0" smtClean="0"/>
              <a:t>Pre-notify security agency about vendor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500" dirty="0" smtClean="0"/>
              <a:t>KYC collection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500" dirty="0" smtClean="0"/>
              <a:t>Vendor rating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572000" y="5181600"/>
            <a:ext cx="4041775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err="1" smtClean="0"/>
              <a:t>SoS</a:t>
            </a:r>
            <a:r>
              <a:rPr lang="en-US" sz="2400" dirty="0" smtClean="0"/>
              <a:t> button in mobile app.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Silent </a:t>
            </a:r>
            <a:r>
              <a:rPr lang="en-US" sz="2400" dirty="0" err="1" smtClean="0"/>
              <a:t>SoS</a:t>
            </a: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Notification to nearest Guard and agency central desk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Notification to Agency when Guard reaches the location</a:t>
            </a:r>
          </a:p>
        </p:txBody>
      </p:sp>
      <p:pic>
        <p:nvPicPr>
          <p:cNvPr id="11" name="Content Placeholder 10" descr="bande-dessinée-de-plombier-28884597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219200" y="2362200"/>
            <a:ext cx="2438400" cy="2587752"/>
          </a:xfrm>
        </p:spPr>
      </p:pic>
      <p:pic>
        <p:nvPicPr>
          <p:cNvPr id="14" name="Content Placeholder 13" descr="fire-alarm-call-point-signs-p639-12877_zoom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070475" y="2327275"/>
            <a:ext cx="2625725" cy="2625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1087</Words>
  <Application>Microsoft Office PowerPoint</Application>
  <PresentationFormat>On-screen Show (4:3)</PresentationFormat>
  <Paragraphs>319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Integrated Home Security Framework. For Gated Residential Complexes.</vt:lpstr>
      <vt:lpstr>  Integrated Residential Security Framework   </vt:lpstr>
      <vt:lpstr>The framework outline. </vt:lpstr>
      <vt:lpstr>The framework outline. </vt:lpstr>
      <vt:lpstr>Key Differentiators</vt:lpstr>
      <vt:lpstr>Key Differentiators</vt:lpstr>
      <vt:lpstr>Application Features</vt:lpstr>
      <vt:lpstr>Application Features</vt:lpstr>
      <vt:lpstr>Application Features</vt:lpstr>
      <vt:lpstr>Application Features</vt:lpstr>
      <vt:lpstr>Application Features</vt:lpstr>
      <vt:lpstr>The Stakeholders</vt:lpstr>
      <vt:lpstr>Mobile app. features Resident View</vt:lpstr>
      <vt:lpstr>Mobile app.features. RWA View</vt:lpstr>
      <vt:lpstr>Mobile app.features. RWA View</vt:lpstr>
      <vt:lpstr>Mobile app. features Security Agency Incharge</vt:lpstr>
      <vt:lpstr>WEB View  Security Agency Incharge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Home Security Framework. For Gated Residential Complexes.</dc:title>
  <dc:creator>Admin</dc:creator>
  <cp:lastModifiedBy>Ritika Sharma</cp:lastModifiedBy>
  <cp:revision>48</cp:revision>
  <dcterms:created xsi:type="dcterms:W3CDTF">2018-02-02T05:59:29Z</dcterms:created>
  <dcterms:modified xsi:type="dcterms:W3CDTF">2018-02-07T19:11:53Z</dcterms:modified>
</cp:coreProperties>
</file>