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153695-8DDF-45E1-BF5B-4F24D08F8A7C}">
  <a:tblStyle styleId="{52153695-8DDF-45E1-BF5B-4F24D08F8A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51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.wikipedia.org/wiki/2019-es_eur%C3%B3pai_parlamenti_v%C3%A1laszt%C3%A1s_Magyarorsz%C3%A1g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youtube.com/watch?v=UhexhiqTkjg" TargetMode="External"/><Relationship Id="rId4" Type="http://schemas.openxmlformats.org/officeDocument/2006/relationships/hyperlink" Target="https://www.youtube.com/watch?v=UhexhiqTkjg" TargetMode="External"/><Relationship Id="rId5" Type="http://schemas.openxmlformats.org/officeDocument/2006/relationships/hyperlink" Target="https://www.youtube.com/watch?v=UhexhiqTkjg" TargetMode="External"/><Relationship Id="rId6" Type="http://schemas.openxmlformats.org/officeDocument/2006/relationships/hyperlink" Target="https://youtu.be/UhexhiqTkjg?t=122" TargetMode="External"/><Relationship Id="rId7" Type="http://schemas.openxmlformats.org/officeDocument/2006/relationships/hyperlink" Target="https://en.wikipedia.org/wiki/Electoral_fraud#Ballot_stuff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szamoljukegyutt.hu/" TargetMode="External"/><Relationship Id="rId4" Type="http://schemas.openxmlformats.org/officeDocument/2006/relationships/hyperlink" Target="http://chng.it/S4K6dr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acebook.com/platonpart/photos/a.239598606486517/672074069905633/" TargetMode="External"/><Relationship Id="rId4" Type="http://schemas.openxmlformats.org/officeDocument/2006/relationships/hyperlink" Target="https://index.hu/belfold/2019/05/23/szavazatszamlalo_delegaltak_ep-valasztas/" TargetMode="External"/><Relationship Id="rId5" Type="http://schemas.openxmlformats.org/officeDocument/2006/relationships/hyperlink" Target="https://index.hu/belfold/2019/05/24/ebesz_valasztasi_megfigyeles_csalas_ep/" TargetMode="External"/><Relationship Id="rId6" Type="http://schemas.openxmlformats.org/officeDocument/2006/relationships/hyperlink" Target="https://www.facebook.com/szamoljukegyutt/posts/480998582640090?__xts__%5B0%5D=68.ARA8EriVWGNzcXRCTHnr-NiQDR4QdrxrauUD7C8pD-pQozofhpyPqb0-47O6JkxL1GJm99syz3KRlDNPzv0kseuwZ9ScEJuNqWa92VOdkAOv1Tt2eAyXloHFYApJBagV_2RzYECSmN2J8IN1lan-Bdu_F1zYThIsg7iaLtLwK8kKL3oPnmcKiRnai8UzA3m1vdSUOUYgjizJSXyinvUX0-DKScv-jqbK23kahp908uwkhbuJS8CoOUh9jJmoau-HNJBaS4vDORI-dql0pEPqNHSNO8ADkAlJLrC42HSrVC89mCEXwdUPg5m-vh9gYyTWwiA0Z0OVPNAQWkMhNxfTN-8&amp;__tn__=-R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tasz.hu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valasztas.hu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Relationship Id="rId4" Type="http://schemas.openxmlformats.org/officeDocument/2006/relationships/hyperlink" Target="https://www.facebook.com/photo.php?fbid=10155410747542314&amp;set=a.194587982313&amp;type=3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brezniczky/ep_elections_2019_hun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facebook.com/groups/tuntetes/?source_id=2171636803111354" TargetMode="External"/><Relationship Id="rId4" Type="http://schemas.openxmlformats.org/officeDocument/2006/relationships/hyperlink" Target="https://www.facebook.com/platonpart" TargetMode="External"/><Relationship Id="rId5" Type="http://schemas.openxmlformats.org/officeDocument/2006/relationships/hyperlink" Target="https://www.kaggle.com/akalman/hungarian-parliamentary-elections-results" TargetMode="External"/><Relationship Id="rId6" Type="http://schemas.openxmlformats.org/officeDocument/2006/relationships/hyperlink" Target="https://hu.wikipedia.org/wiki/Orb%C3%A1n_Viktor#/media/F%C3%A1jl:G%C3%B6ncz_%C3%81rp%C3%A1d_funeral_18.J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pendemocracy.net/en/a-magyarorsz%C3%A1gi-v%C3%A1laszt%C3%A1ssal-kapcsolatos-leg%C3%BAjabb-bizony%C3%ADt%C3%A9kok-f%C3%A9ny%C3%A9ben-indokolt-az-aggodalom-hogy-az-eur%C3%B3pai-v%C3%A1laszt%C3%A1sokon-is-csal%C3%A1sra-ker%C3%BClhet-sor/" TargetMode="External"/><Relationship Id="rId4" Type="http://schemas.openxmlformats.org/officeDocument/2006/relationships/hyperlink" Target="https://nbviewer.jupyter.org/github/brezniczky/ep_elections_2019_hun/blob/master/report.ipynb" TargetMode="External"/><Relationship Id="rId5" Type="http://schemas.openxmlformats.org/officeDocument/2006/relationships/hyperlink" Target="https://www.facebook.com/groups/tuntetes/permalink/505719140198915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dNHgHCC9eBqAk2-b3IL7AMG7L4-4gCg-X60Ed30UxXM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4867200"/>
            <a:ext cx="9071640" cy="140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latin typeface="Arial"/>
                <a:ea typeface="Arial"/>
                <a:cs typeface="Arial"/>
                <a:sym typeface="Arial"/>
              </a:rPr>
              <a:t>A 2018-as és 2019-es magyarországi választási eredmények számlálásáról dióhéjban, statisztikai alapon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740000" y="6372000"/>
            <a:ext cx="136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2.1. verzió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80000" y="1212840"/>
            <a:ext cx="4392000" cy="3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8000" strike="noStrike">
                <a:latin typeface="Arial"/>
                <a:ea typeface="Arial"/>
                <a:cs typeface="Arial"/>
                <a:sym typeface="Arial"/>
              </a:rPr>
              <a:t>Csaltak?</a:t>
            </a:r>
            <a:br>
              <a:rPr lang="en-GB" sz="1800"/>
            </a:b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Hol?</a:t>
            </a: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Bizonyíték kell?</a:t>
            </a: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840" y="1344960"/>
            <a:ext cx="3449520" cy="36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392000" y="5085720"/>
            <a:ext cx="1944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Nagyon ferde:</a:t>
            </a:r>
            <a:br>
              <a:rPr lang="en-GB" sz="1800"/>
            </a:b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gyanúsnak tűnő helyeken történt valami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272000" y="5112000"/>
            <a:ext cx="194400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Brutálisan ferde, szinte lapos</a:t>
            </a: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(alsó “puzzle darab” mintha a jobb szélre ragadt volna)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672000" y="5112000"/>
            <a:ext cx="604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Csak a gyanús körzetekre jellemző csomópont jelent meg</a:t>
            </a:r>
            <a:br>
              <a:rPr lang="en-GB" sz="1800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(jobb középső csomó, “besűrűsödés”), 2019-ben sokkal markánsabban, mint 2018-ban.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 - mit láthattunk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Ahol furcsábbak a számok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Több szavazat van összesen (jobbra tolódik a folt)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Errefelé valahogy sokkal hasonlóbb mértékben kap voksokat a fidesz, mintha pontosabban be lenne állítva az érték</a:t>
            </a:r>
            <a:br>
              <a:rPr lang="en-GB" sz="1800"/>
            </a:br>
            <a:br>
              <a:rPr lang="en-GB" sz="1800"/>
            </a:b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“Nem tud nagyot hibázni”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Fidesz: mit láthattunk </a:t>
            </a: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(részletesebben)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76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4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40"/>
              <a:buFont typeface="Noto Sans Symbols"/>
              <a:buChar char="●"/>
            </a:pPr>
            <a:r>
              <a:rPr lang="en-GB" sz="2100">
                <a:solidFill>
                  <a:schemeClr val="dk1"/>
                </a:solidFill>
              </a:rPr>
              <a:t>Vízszintes tengely: részvételi arány</a:t>
            </a:r>
            <a:endParaRPr sz="2100">
              <a:solidFill>
                <a:schemeClr val="dk1"/>
              </a:solidFill>
            </a:endParaRPr>
          </a:p>
          <a:p>
            <a:pPr indent="-25414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40"/>
              <a:buFont typeface="Noto Sans Symbols"/>
              <a:buChar char="●"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Függőleges tengely: pártra adott/érvényes szavazati arány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41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40"/>
              <a:buFont typeface="Noto Sans Symbols"/>
              <a:buChar char="●"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2014: szinte azonos a két klaszter eloszlása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41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40"/>
              <a:buFont typeface="Noto Sans Symbols"/>
              <a:buChar char="●"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2018: jól látható különbség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41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40"/>
              <a:buFont typeface="Noto Sans Symbols"/>
              <a:buChar char="●"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2019: még erősebb különbség (ferde, torz eloszlás a gyanúsabb településeken), az eredmény: pl. magasabb részvétel mellett megtartott szavazati arány, a nem “elszámoltnak tűnő” értékekhez képest pontosan belőve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41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40"/>
              <a:buFont typeface="Noto Sans Symbols"/>
              <a:buChar char="●"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A pontosság, kiszámíthatóság magában is előny, érték (német állampapírt is vesznek, akkor is, ha alig van kamata)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Lehetséges magyarázat?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Ha túl kevés a szavazat, vagy csak biztosra akarsz menni, toldd meg párral!</a:t>
            </a:r>
            <a:br>
              <a:rPr b="0" lang="en-GB" sz="1600" strike="noStrike">
                <a:latin typeface="Arial"/>
                <a:ea typeface="Arial"/>
                <a:cs typeface="Arial"/>
                <a:sym typeface="Arial"/>
              </a:rPr>
            </a:br>
            <a:br>
              <a:rPr lang="en-GB" sz="300"/>
            </a:br>
            <a:br>
              <a:rPr lang="en-GB" sz="300"/>
            </a:b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Valakik bizonyos helyeken úgy tűnik, csúnyán eltolták a részvételi arányt (jobbra tolódtak a pontok).</a:t>
            </a:r>
            <a:br>
              <a:rPr lang="en-GB" sz="300"/>
            </a:br>
            <a:br>
              <a:rPr lang="en-GB" sz="300"/>
            </a:b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Úgy tűnik, mintha ahol a Fidesz szavazatok aránya esett volna, ott hozzácsaptak volna pár szavazatot ahhoz, ami amúgy kevéskének tűnt, így a folt alja (kevés fidesz szavazat) fel és jobbra tolódott (több szavazat, több részvétel)</a:t>
            </a:r>
            <a:br>
              <a:rPr lang="en-GB" sz="300"/>
            </a:b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Pl. fővárosi kerületekben (egy példa: a III.) figyelhető meg ilyen. </a:t>
            </a:r>
            <a:r>
              <a:rPr lang="en-GB" sz="1600"/>
              <a:t>V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égeredményben a Fidesznek</a:t>
            </a:r>
            <a:r>
              <a:rPr lang="en-GB" sz="1600"/>
              <a:t> 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az alacsonyabb és magasabb részvétel is kedvezett..</a:t>
            </a:r>
            <a:br>
              <a:rPr lang="en-GB" sz="300"/>
            </a:br>
            <a:br>
              <a:rPr lang="en-GB" sz="300"/>
            </a:b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Persze ez nem jelenti azt, hogy – akár a feltűnést kerülendő – ilyenkor nem lenne érdemes még mások szavazataiból is hozzácsapni. Akiket meg kihagynak, azok úgy jártak (az ő arányuk összességében csökken is). Hogy mellékhatás vagy cél az ő kontrolljuk, más kérdés.</a:t>
            </a:r>
            <a:br>
              <a:rPr lang="en-GB" sz="300"/>
            </a:b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Valószínűleg így.</a:t>
            </a:r>
            <a:br>
              <a:rPr lang="en-GB" sz="300"/>
            </a:b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Persze még ki tudja, mi történt az ellenzéki pártok szavazataival...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200" cy="25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91200"/>
            <a:ext cx="3571200" cy="25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800" y="2491200"/>
            <a:ext cx="3571200" cy="2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672000" y="5109840"/>
            <a:ext cx="6048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picit le lenne húzva (a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alsó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hegyesebb, lefele és jobbra megnyúlt – növekvő részvétel mellett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csökkenő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arány)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Jobbik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672000" y="5109840"/>
            <a:ext cx="6048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picit fel lenne húzva, 2019-ben nagyon (a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felső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hegyesebb, megnyúlt – növekvő részvétel mellett akár aránytalanul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növekvő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szavazati arány)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04000" y="269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2019.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Momentum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3672000" y="5109840"/>
            <a:ext cx="6048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Kb. állandónak tűnő arány, inkább csak vízszintes nyúlás. Talán 2019-ben mintha le lenne húzva (picit 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alsó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lefele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megnyúlt)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DK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3672000" y="5109840"/>
            <a:ext cx="6048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2018-ban mintha kicsit fel lenne húzva, vagy el lenne engedve (mintha a jobb </a:t>
            </a:r>
            <a:r>
              <a:rPr b="1" lang="en-GB" sz="1800" strike="noStrike">
                <a:latin typeface="Arial"/>
                <a:ea typeface="Arial"/>
                <a:cs typeface="Arial"/>
                <a:sym typeface="Arial"/>
              </a:rPr>
              <a:t>felső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 sarok felé tolódna a súlypont)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LMP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Együtt (szólóban)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Együtt (szólóban)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3672000" y="5109874"/>
            <a:ext cx="28836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Mintha szabadabban lenne engedve (jobban szór – talán békén hagyták) a gyanúsabb helyeken.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055640" y="2189160"/>
            <a:ext cx="2520000" cy="241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Zárójelben a közvéleménykutatások értékei, első ránézésre is kiugró értékek eltávolítva.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reálisan elvárható sávokon kívül eső értékeket vastagon szedés jelöli.</a:t>
            </a:r>
            <a:br>
              <a:rPr lang="en-GB" sz="1800"/>
            </a:br>
            <a:br>
              <a:rPr lang="en-GB" sz="18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Forrás: 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Wikipedia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 választást (2019. május 26.) a Fidesz nyeri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44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"/>
              <a:buFont typeface="Noto Sans Symbols"/>
              <a:buChar char="●"/>
            </a:pP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Fidesz: 52,56% (42,1% - 55,08%)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24144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"/>
              <a:buFont typeface="Noto Sans Symbols"/>
              <a:buChar char="●"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DK: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16,05%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(6%-11%)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24144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"/>
              <a:buFont typeface="Noto Sans Symbols"/>
              <a:buChar char="●"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Momentum: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9,93% 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(3%-7%)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24144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"/>
              <a:buFont typeface="Noto Sans Symbols"/>
              <a:buChar char="●"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MSZP-Párbeszéd: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6,61%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(8,51%-13,3%) *</a:t>
            </a:r>
            <a:endParaRPr b="0" sz="2300" strike="noStrike">
              <a:latin typeface="Arial"/>
              <a:ea typeface="Arial"/>
              <a:cs typeface="Arial"/>
              <a:sym typeface="Arial"/>
            </a:endParaRPr>
          </a:p>
          <a:p>
            <a:pPr indent="-2414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"/>
              <a:buFont typeface="Noto Sans Symbols"/>
              <a:buChar char="●"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Jobbik: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6,34%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(9,7%-13%) **</a:t>
            </a:r>
            <a:endParaRPr sz="2300"/>
          </a:p>
          <a:p>
            <a:pPr indent="-24144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"/>
              <a:buFont typeface="Noto Sans Symbols"/>
              <a:buChar char="●"/>
            </a:pP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LMP: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 strike="noStrike">
                <a:latin typeface="Arial"/>
                <a:ea typeface="Arial"/>
                <a:cs typeface="Arial"/>
                <a:sym typeface="Arial"/>
              </a:rPr>
              <a:t>2,18%</a:t>
            </a:r>
            <a:r>
              <a:rPr b="0" lang="en-GB" sz="2300" strike="noStrike">
                <a:latin typeface="Arial"/>
                <a:ea typeface="Arial"/>
                <a:cs typeface="Arial"/>
                <a:sym typeface="Arial"/>
              </a:rPr>
              <a:t> (3%-5%) ***</a:t>
            </a:r>
            <a:br>
              <a:rPr lang="en-GB" sz="500"/>
            </a:br>
            <a:br>
              <a:rPr lang="en-GB" sz="500"/>
            </a:br>
            <a:br>
              <a:rPr lang="en-GB" sz="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 A Századvég – májusban – 7,5%-ot mért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-262405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** A Závecz áprilisban - kiugró módon - 6%-ot mért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  <a:p>
            <a:pPr indent="-262405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●"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*** Az MR Center májusban 1,8%-ot mért, a Medián 7%-ot március-április során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Gyanúsabb</a:t>
            </a: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3672000" y="5109840"/>
            <a:ext cx="6048000" cy="8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Emelkedő részvétel mellett állandónak tűnő arány, de 2019-ben mintha plafonba ütközne (a felső “szöszök” eltűnnek a gyanúsabb területeken)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/>
        </p:nvSpPr>
        <p:spPr>
          <a:xfrm>
            <a:off x="504000" y="409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MSZP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 Különbségek a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(piros: gyanús, kék: kevésbé gyanús)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2</a:t>
            </a: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/>
        </p:nvSpPr>
        <p:spPr>
          <a:xfrm>
            <a:off x="504000" y="194760"/>
            <a:ext cx="9071640" cy="147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		  Mit láthatunk – számokban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p45"/>
          <p:cNvGraphicFramePr/>
          <p:nvPr/>
        </p:nvGraphicFramePr>
        <p:xfrm>
          <a:off x="504000" y="1905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{52153695-8DDF-45E1-BF5B-4F24D08F8A7C}</a:tableStyleId>
              </a:tblPr>
              <a:tblGrid>
                <a:gridCol w="1118150"/>
                <a:gridCol w="1118150"/>
                <a:gridCol w="1118150"/>
                <a:gridCol w="1118150"/>
                <a:gridCol w="1118150"/>
                <a:gridCol w="1119250"/>
                <a:gridCol w="1117800"/>
                <a:gridCol w="122040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Fidesz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Jobbik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Momentum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LMP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MSZP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 Hazánk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2014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-12%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-18%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41%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5.7%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8,6%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7,1%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1,8%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4,5%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2,4%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9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kevésbé gyanús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5,6%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7,4%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3,0%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 vége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2,2%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6,6%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53%</a:t>
                      </a:r>
                      <a:endParaRPr b="0" sz="13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494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1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felmérés</a:t>
                      </a:r>
                      <a:endParaRPr b="0" sz="11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42-55%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9,7%-13%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3%-7%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6%-11%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3%-5%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8,5%-13%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5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1,0%-3,2%</a:t>
                      </a:r>
                      <a:endParaRPr b="0" sz="105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5"/>
          <p:cNvSpPr txBox="1"/>
          <p:nvPr/>
        </p:nvSpPr>
        <p:spPr>
          <a:xfrm>
            <a:off x="432000" y="5314602"/>
            <a:ext cx="91437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Táblázat: milyen arányú szavazatokat kaphattak a gyanúsabb területek pluszban,  mely pártok értékei tűnnek szabályozottnak (lecsökkent relatív szórás, max. 95%-a a kevésbé gyanús területeken tapasztalhatónak): vastag betűvel. Kevesebb, mint 100%, nem biztos, hogy szabályozottnak tűnik: dőlt betűvel. Itt feltesszük, manipulált pakettok adódtak a többihez, és csak azok – persze ez nem igazán reális. Az alsó sorokban a kevésbé gyanús területeken szerzett szavazatok aránya.</a:t>
            </a:r>
            <a:br>
              <a:rPr lang="en-GB" sz="16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(Ha elfogadjuk, hogy kisebb szórás = nagyobb manipuláció… bár lehetnek még meglepetések, pl. multimodalitás, de más miatt sincs így, pl. “trendes” viszony  - ez még valószínűleg változni fog.)</a:t>
            </a:r>
            <a:br>
              <a:rPr lang="en-GB" sz="1600"/>
            </a:b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432360" y="1425960"/>
            <a:ext cx="88556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Meg is becsülhetjük, milyen arány felé (akár azon túl) mutat a különbség: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/>
        </p:nvSpPr>
        <p:spPr>
          <a:xfrm>
            <a:off x="504000" y="107280"/>
            <a:ext cx="9071640" cy="16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Lehetséges magyarázat?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2014.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későbbi években gyanússá váló terület valószínűleg erősen Jobbik kötődésű (volt?). A Fidesz értékén itt nem látszik erős, tervszerű manipuláció, kicsit le is kókad szegény, a Jobbik pedig még el tudott szállni a későbbi országos 20,69%-hoz, illetve a kevésbé gyanús területekhez (23%) képest. Az MSZP-Együtt-DK-PM-MLP koalíció (DK-val jelölve) viszont mintha erősen le lenne húzva.</a:t>
            </a:r>
            <a:br>
              <a:rPr lang="en-GB" sz="1300"/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2018.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Nagyon erősen a Fidesz, és valamivel kevésbé, de a DK is kaphatott (ezekből) a plusz szavazatokból. Az MSZP pakett-tölteléknek tűnik. A Fidesz még így sem üti meg az országos átlagát, talán ezek nem igazán fidesz-barát területek.</a:t>
            </a:r>
            <a:br>
              <a:rPr lang="en-GB" sz="1300"/>
            </a:b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2019.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Fidesz stabilan kapja a szavazatokat. A Momentum, DK preferált. Az MSZP-t és az LMP-t lefelé húzzák: 1, illetve 0 mandátumra való szavazat felé. A Mi Hazánk dolga úgy tűnik egy fél mandátumra valót kapni, azaz szavazatot zabálni – talán a bejutási küszöb emelése.</a:t>
            </a:r>
            <a:br>
              <a:rPr lang="en-GB" sz="13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Az MSZP mintha egy plafonba ütközne: feltűnően ritkán kap egy érték fölött. (Bár ez mást is jelenthet.)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Megj.: tüzetesebb vizsgálat (folyamatban) alapján a Momentumot azért húzták lefele (is?) szépen a fővárosban. És a fidesz szavazatai is sokkal inkább fölfele mennek, minthogy maradna az arány.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Stratégia - oszd meg és uralkodj?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5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"/>
              <a:buFont typeface="Noto Sans Symbols"/>
              <a:buChar char="●"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Ha már egyszer manipulálhatod a szavazatokat, de nem akarod, hogy túl nyilvánvaló legyen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986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90"/>
              <a:buFont typeface="Noto Sans Symbols"/>
              <a:buChar char="●"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Magadat biztosítsd be, ne csalj feltűnően, de a minimum, hogy szinte sehol se veszíts (írasd át a fölös szavazataidat a vesztésre álló helyekre?)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986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90"/>
              <a:buFont typeface="Noto Sans Symbols"/>
              <a:buChar char="●"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A kapacitás egy részével pedig támogasd az ellenzéket, ahogy neked jó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986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90"/>
              <a:buFont typeface="Noto Sans Symbols"/>
              <a:buChar char="●"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Pl. cserélgesd a favoritot! Így soha nem lesz hiteles, hosszú történetű párt a porondon … gyengék maradnak (pl. hagyd a Jobbikot, aztán kuka, hagyd az LMP-t, kuka, húzd le Pesten a Momentumot, de máshol told meg – esetleg szórd szét a szavazatokat fideszes zsákfalvakban?)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Hogyan szaporítsd még nehezen észrevehetően a saját mandátumaidat?</a:t>
            </a:r>
            <a:br>
              <a:rPr lang="en-GB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Növeld a részvételt, tartsd állandóan a szavazati arányodat</a:t>
            </a:r>
            <a:br>
              <a:rPr lang="en-GB"/>
            </a:b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Pl. EP választáson így megnő a bejutási küszöb, viszont te, meg a kiválaszottak szinte átrepültök fölötte, és a be nem jutottak hányadának jó részét is te kapod.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2018: szinte biztos nincs 2/3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252000" y="1769040"/>
            <a:ext cx="9359640" cy="513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2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2018-ban a gyanús terület összesen kb. 11%-kal nagyobb részvételnek örvendtek, 2014-ben még csak kb. 3%-kal. Azaz 8% szavazat megjelenhetett a fenti alapon duzzasztásból.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 fidesz kb. 78 000 szavazattal kaphatott többet a 11% különbség okán. Ebből a “bónusz” részre, a 8%-ra így nagyságrendileg 56 730 szavazat jut. Ez nem sok, de a fideszt valamennyire ismerve, minden rosszindulat nélkül megjegyzendő, csal(hatot)t másféleképpen is, ezeken a helyeken is, a “másholról” már nem is beszélve.</a:t>
            </a:r>
            <a:br>
              <a:rPr lang="en-GB" sz="1300"/>
            </a:br>
            <a:br>
              <a:rPr lang="en-GB" sz="1300"/>
            </a:b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Ez viszont már magában is 2%-a az összes listás Fidesz-KDNP szavazatnak. Egy mandátumot elég könnyen elvisz.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Amik mindennek alapján is </a:t>
            </a:r>
            <a:r>
              <a:rPr b="1" lang="en-GB" sz="1500" strike="noStrike">
                <a:latin typeface="Arial"/>
                <a:ea typeface="Arial"/>
                <a:cs typeface="Arial"/>
                <a:sym typeface="Arial"/>
              </a:rPr>
              <a:t>nagyon valószínű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nek tűnnek: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−"/>
            </a:pPr>
            <a:r>
              <a:rPr b="0" i="0" lang="en-GB" sz="1500" u="none" cap="none" strike="noStrike">
                <a:latin typeface="Arial"/>
                <a:ea typeface="Arial"/>
                <a:cs typeface="Arial"/>
                <a:sym typeface="Arial"/>
              </a:rPr>
              <a:t>Átírták a szavazatokat (is), a választást érvényteleníteni kéne, új, legitim választást tartani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−"/>
            </a:pPr>
            <a:r>
              <a:rPr b="1" i="0" lang="en-GB" sz="1500" u="none" cap="none" strike="noStrike">
                <a:latin typeface="Arial"/>
                <a:ea typeface="Arial"/>
                <a:cs typeface="Arial"/>
                <a:sym typeface="Arial"/>
              </a:rPr>
              <a:t>Nincs 2/3 2018. április 8. óta (2014 sem biztos, hogy tiszta)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−"/>
            </a:pPr>
            <a:r>
              <a:rPr b="0" i="0" lang="en-GB" sz="1500" u="none" cap="none" strike="noStrike">
                <a:latin typeface="Arial"/>
                <a:ea typeface="Arial"/>
                <a:cs typeface="Arial"/>
                <a:sym typeface="Arial"/>
              </a:rPr>
              <a:t>A kormány államcsínyt hajt végre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Érdemes megnézni a miniszterelnököt, hogy milyen 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arcnyújtásokkal készül f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ü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llenteni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 magas részvétel minden kétséget zárójelbe tesz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”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2922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●"/>
            </a:pP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(A másik opció, hogy annyira hülye, hogy nem hallott még az ún. </a:t>
            </a:r>
            <a:r>
              <a:rPr b="0" lang="en-GB" sz="1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ballot stuffingról</a:t>
            </a:r>
            <a:r>
              <a:rPr b="0" lang="en-GB" sz="1500" strike="noStrike">
                <a:latin typeface="Arial"/>
                <a:ea typeface="Arial"/>
                <a:cs typeface="Arial"/>
                <a:sym typeface="Arial"/>
              </a:rPr>
              <a:t>. Elhiszed? Talán. De valószínűleg csak hazudik.)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2019: 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Meglepő lehet, hogy bár 2019-re a 2/3-ára esett a részvétel (70,22%-ról 43,48%-ra), és ahelyett, hogy a különbség is arányosan csökkent volna, azért csak majd’ ugyanannyival (78000-ről csak 70000-re esett) kapott többet a Fidesz a számlálásgyanús körzetekben.</a:t>
            </a:r>
            <a:br>
              <a:rPr lang="en-GB" sz="1500"/>
            </a:br>
            <a:br>
              <a:rPr lang="en-GB" sz="1500"/>
            </a:br>
            <a:br>
              <a:rPr lang="en-GB" sz="1500"/>
            </a:b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Mintha ami a csövön kifért, azt mind továbbra is elcsalták volna…? :) Talán ezért is olyan látványos a 2019-es diagramokon a hatás.</a:t>
            </a:r>
            <a:br>
              <a:rPr lang="en-GB" sz="1500"/>
            </a:b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Hogy milyen lehetett a valódi eredmény, azt egyelőre nagyon óvatosan lehet megtippelni (természetesen, csak ha csaltak volna).</a:t>
            </a:r>
            <a:br>
              <a:rPr lang="en-GB" sz="1500"/>
            </a:br>
            <a:br>
              <a:rPr lang="en-GB" sz="1500"/>
            </a:br>
            <a:br>
              <a:rPr lang="en-GB" sz="1500"/>
            </a:br>
            <a:r>
              <a:rPr b="0" lang="en-GB" sz="2100" strike="noStrike">
                <a:latin typeface="Arial"/>
                <a:ea typeface="Arial"/>
                <a:cs typeface="Arial"/>
                <a:sym typeface="Arial"/>
              </a:rPr>
              <a:t>Persze, ami késik ...</a:t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 következik mindebből?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A fidesznek legalábbis több, mint egy éve valószínűleg – egyéb, nem kevésbé undorító módok mellett (szavazatvásárlás, utaztatás stb.) – rendszerszintű </a:t>
            </a:r>
            <a:r>
              <a:rPr b="0" i="1" lang="en-GB" sz="1700" strike="noStrike">
                <a:latin typeface="Arial"/>
                <a:ea typeface="Arial"/>
                <a:cs typeface="Arial"/>
                <a:sym typeface="Arial"/>
              </a:rPr>
              <a:t>szavazatszámlálási csalás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sal “van” kétharmada. Sokan sejtjük: bábozik az ellenzékkel. Ha igen, például így.</a:t>
            </a:r>
            <a:br>
              <a:rPr lang="en-GB" sz="300"/>
            </a:b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Szívből sajnálom az Együtt 2014-t, a valószínűleg indokolatlanul távozó LMP és (bár szívem szerint inkább baloldali szavazó vagyok) Jobbik vezetéseket.</a:t>
            </a:r>
            <a:br>
              <a:rPr lang="en-GB" sz="3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Talán visszatérnek?</a:t>
            </a:r>
            <a:br>
              <a:rPr lang="en-GB" sz="300"/>
            </a:br>
            <a:br>
              <a:rPr lang="en-GB" sz="3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Ezeket mind kivégezhette a – “látszólag” fideszes – csalógépezet, a “Mi Hazánkos” és még mindig jobbikos árulók (szomorú, de nézzünk szembe vele: Paks 2-t ők is megszavazták), a privatizációmilliárdosok (bocs Gyurcsány) stb.</a:t>
            </a:r>
            <a:br>
              <a:rPr lang="en-GB" sz="300"/>
            </a:br>
            <a:br>
              <a:rPr lang="en-GB" sz="3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Talán alig van megbízható ellenzékünk. Talán azért nyert nagyot a DK és a Momentum, mert a Fidesz könnyű, akár irányítható ellenfelet szeretett volna. Ki tudja. Ne legyen úgy…</a:t>
            </a:r>
            <a:br>
              <a:rPr lang="en-GB" sz="300"/>
            </a:br>
            <a:br>
              <a:rPr lang="en-GB" sz="3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Ha van erős ellenzékünk, ha nincs, ezt, a cipőnk talpához ragadt kormányt viszont mindenképp le kell vakarni róla.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(0)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504000" y="2592000"/>
            <a:ext cx="9144000" cy="356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900" strike="noStrike">
                <a:latin typeface="Arial"/>
                <a:ea typeface="Arial"/>
                <a:cs typeface="Arial"/>
                <a:sym typeface="Arial"/>
              </a:rPr>
              <a:t>Várj, még ne mondd, hogy nincs, gondolkozz… olvass… akár napokig is, vagy tovább!</a:t>
            </a:r>
            <a:br>
              <a:rPr lang="en-GB" sz="1500"/>
            </a:br>
            <a:endParaRPr b="0" sz="29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900" strike="noStrike">
                <a:latin typeface="Arial"/>
                <a:ea typeface="Arial"/>
                <a:cs typeface="Arial"/>
                <a:sym typeface="Arial"/>
              </a:rPr>
              <a:t>Ha támad jó ötleted, vagy csak olyan, amit még kicsit fejlesztgetni kéne, oszd meg, beszéld meg, dolgozzátok ki!</a:t>
            </a:r>
            <a:br>
              <a:rPr lang="en-GB" sz="1500"/>
            </a:br>
            <a:br>
              <a:rPr lang="en-GB" sz="1500"/>
            </a:br>
            <a:r>
              <a:rPr b="0" lang="en-GB" sz="2900" strike="noStrike">
                <a:latin typeface="Arial"/>
                <a:ea typeface="Arial"/>
                <a:cs typeface="Arial"/>
                <a:sym typeface="Arial"/>
              </a:rPr>
              <a:t>Utána lapozz ...</a:t>
            </a:r>
            <a:endParaRPr b="0" sz="2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2664000" y="1718640"/>
            <a:ext cx="4608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 strike="noStrike">
                <a:latin typeface="Arial"/>
                <a:ea typeface="Arial"/>
                <a:cs typeface="Arial"/>
                <a:sym typeface="Arial"/>
              </a:rPr>
              <a:t>Van ötleted?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(1)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Számold te is, jelentkezz!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Ősszel mindenképp, amennyire csak tudjuk, meg kell gátolni a csalást!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Szeptember a jelentkezési határidő,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a pártoknál esetleg utána is tudsz</a:t>
            </a:r>
            <a:br>
              <a:rPr lang="en-GB" sz="800"/>
            </a:br>
            <a:r>
              <a:rPr b="0" lang="en-GB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http://szamoljukegyutt.hu/</a:t>
            </a:r>
            <a:br>
              <a:rPr lang="en-GB" sz="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Ha valami furcsát tapasztalsz, oszd meg másokkal!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Írd alá a petíciót az EBESZ felé, hátha ők is jönnek a választás tisztaságát vizsgálni</a:t>
            </a:r>
            <a:br>
              <a:rPr lang="en-GB" sz="800"/>
            </a:br>
            <a:r>
              <a:rPr b="1" lang="en-GB" sz="2200" strike="noStrike">
                <a:latin typeface="Arial"/>
                <a:ea typeface="Arial"/>
                <a:cs typeface="Arial"/>
                <a:sym typeface="Arial"/>
              </a:rPr>
              <a:t>Itt: </a:t>
            </a:r>
            <a:r>
              <a:rPr b="1" lang="en-GB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http://chng.it/S4K6drsS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Szavazókörök és delegáltak száma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160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10277 szavazókör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5160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Mindössze 6948-ban volt ellenzéki delegált</a:t>
            </a:r>
            <a:br>
              <a:rPr lang="en-GB" sz="600"/>
            </a:b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(az Index szerint 14000 fideszes, 12000 ellenzéki oszlott meg)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1365 civil szavazatszámláló is megjelent (“Számoljuk együtt”)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Érdekesség: például az LMP csupán 149 főt tudott delegálni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5160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Az EBESZ nem küldött megfigyelőket</a:t>
            </a:r>
            <a:endParaRPr sz="2000"/>
          </a:p>
          <a:p>
            <a:pPr indent="-25160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●"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Források:</a:t>
            </a:r>
            <a:br>
              <a:rPr lang="en-GB" sz="600"/>
            </a:br>
            <a:r>
              <a:rPr b="0" lang="en-GB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Platón Párt adatigénylés</a:t>
            </a:r>
            <a:br>
              <a:rPr lang="en-GB" sz="600"/>
            </a:br>
            <a:r>
              <a:rPr b="0" lang="en-GB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Index (delegáltak számáról)</a:t>
            </a:r>
            <a:br>
              <a:rPr lang="en-GB" sz="600"/>
            </a:br>
            <a:r>
              <a:rPr b="0" lang="en-GB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Index (EBESZ)</a:t>
            </a:r>
            <a:br>
              <a:rPr lang="en-GB" sz="600"/>
            </a:br>
            <a:r>
              <a:rPr b="0" lang="en-GB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Számoljuk együtt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(2)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strike="noStrike">
                <a:latin typeface="Arial"/>
                <a:ea typeface="Arial"/>
                <a:cs typeface="Arial"/>
                <a:sym typeface="Arial"/>
              </a:rPr>
              <a:t>Tüntessünk (minimum! és jókor!) a kormány ellen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választásokkor mindenképpen! Lássák a bizonytalankodók is, hogy van ellenzék, hallják, milyen tróger banda a Fidesz, és hogy nem félünk tőlük! Sem most, sem máskor!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Nincs kétharmaduk! (Amit amúgy is csak ők találtak ki...)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Pesten, vidéken (talán a falvakban is, de jó is lenne).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De először a városokat tudjuk visszaszerezni. Talán már meg is történt, csak a hivatalos számokban nem látszik még!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Mit tehetünk? (3)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 strike="noStrike">
                <a:latin typeface="Arial"/>
                <a:ea typeface="Arial"/>
                <a:cs typeface="Arial"/>
                <a:sym typeface="Arial"/>
              </a:rPr>
              <a:t>EP támogatás szerzése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Közvetísd európai parlamenti képviselők felé, mi történik – Twitteren, Facebookon, Emailben, Levélben, ahogy éred!</a:t>
            </a:r>
            <a:br>
              <a:rPr lang="en-GB" sz="1200"/>
            </a:b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2600" strike="noStrike">
                <a:latin typeface="Arial"/>
                <a:ea typeface="Arial"/>
                <a:cs typeface="Arial"/>
                <a:sym typeface="Arial"/>
              </a:rPr>
              <a:t>Igenis merj politizálni!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Ha hiszel a pártoknak, ha nem.</a:t>
            </a:r>
            <a:br>
              <a:rPr lang="en-GB" sz="1200"/>
            </a:b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Továbbra sem vagy egyedül!</a:t>
            </a:r>
            <a:br>
              <a:rPr lang="en-GB" sz="1200"/>
            </a:b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Nekünk kell összefogni, hallatni a hangunkat, és megváltoztatni a rendszert!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Aki tud valamit, tényleg jelentse!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Míg nem őt jelentik! ☹</a:t>
            </a: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Például a TASZ (Társaság a Szabdaságjogokért) felé:</a:t>
            </a: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https://tasz.hu/</a:t>
            </a: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1" lang="en-GB" sz="2800" strike="noStrike">
                <a:latin typeface="Arial"/>
                <a:ea typeface="Arial"/>
                <a:cs typeface="Arial"/>
                <a:sym typeface="Arial"/>
              </a:rPr>
              <a:t>“A demokratikus rendszerekben a választójog általános, </a:t>
            </a:r>
            <a:r>
              <a:rPr b="1" i="1" lang="en-GB" sz="2800" strike="noStrike">
                <a:latin typeface="Arial"/>
                <a:ea typeface="Arial"/>
                <a:cs typeface="Arial"/>
                <a:sym typeface="Arial"/>
              </a:rPr>
              <a:t>egyenlő</a:t>
            </a:r>
            <a:r>
              <a:rPr b="0" i="1" lang="en-GB" sz="2800" strike="noStrike">
                <a:latin typeface="Arial"/>
                <a:ea typeface="Arial"/>
                <a:cs typeface="Arial"/>
                <a:sym typeface="Arial"/>
              </a:rPr>
              <a:t>, közvetlen és titkos szavazással érvényesül.”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Nyílt szavazás? Benne vagy?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 u="sng" strike="noStrike">
                <a:latin typeface="Arial"/>
                <a:ea typeface="Arial"/>
                <a:cs typeface="Arial"/>
                <a:sym typeface="Arial"/>
              </a:rPr>
              <a:t>Választójog</a:t>
            </a:r>
            <a:br>
              <a:rPr lang="en-GB" sz="1100"/>
            </a:br>
            <a:br>
              <a:rPr lang="en-GB" sz="1100"/>
            </a:br>
            <a:r>
              <a:rPr b="0" i="1" lang="en-GB" sz="2500" strike="noStrike">
                <a:latin typeface="Arial"/>
                <a:ea typeface="Arial"/>
                <a:cs typeface="Arial"/>
                <a:sym typeface="Arial"/>
              </a:rPr>
              <a:t>“A választópolgárok a szavazat tartalmának nyilvánosságra kerülése nélkül titkosan ad</a:t>
            </a:r>
            <a:r>
              <a:rPr b="1" i="1" lang="en-GB" sz="2500" strike="noStrike">
                <a:latin typeface="Arial"/>
                <a:ea typeface="Arial"/>
                <a:cs typeface="Arial"/>
                <a:sym typeface="Arial"/>
              </a:rPr>
              <a:t>hat</a:t>
            </a:r>
            <a:r>
              <a:rPr b="0" i="1" lang="en-GB" sz="2500" strike="noStrike">
                <a:latin typeface="Arial"/>
                <a:ea typeface="Arial"/>
                <a:cs typeface="Arial"/>
                <a:sym typeface="Arial"/>
              </a:rPr>
              <a:t>ják le a szavazatukat.“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Ha nincs elég jelentkező a szavazatszámlálásra, vagy nem bízunk bennük, részemről akár nyíltan is szavazhatunk.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Én biztos nem titkolom, hogy egy ideje nem a Fideszre szavazok, és nem is fogok egyhamar. Azt titkolnám, ha rájuk szavaznék …! 😇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Szervezkedj!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Vagy legalább teremtsd meg az esélyét!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Keress egy embert, akivel egyetértesz, akiben megbízol, aki számít.</a:t>
            </a:r>
            <a:br>
              <a:rPr lang="en-GB"/>
            </a:br>
            <a:br>
              <a:rPr lang="en-GB"/>
            </a:b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És aki ki mer menni az utcára is, ha kell.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És aki ha kimegy, te is kimégy!</a:t>
            </a:r>
            <a:br>
              <a:rPr lang="en-GB"/>
            </a:br>
            <a:br>
              <a:rPr lang="en-GB"/>
            </a:br>
            <a:r>
              <a:rPr b="0" lang="en-GB" sz="2800" strike="noStrike">
                <a:latin typeface="Arial"/>
                <a:ea typeface="Arial"/>
                <a:cs typeface="Arial"/>
                <a:sym typeface="Arial"/>
              </a:rPr>
              <a:t>(Szerencsés lehet, ha nem lakik túl messze.)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/>
            </a:b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Ellenőrizd a szavazást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(akár utólag is!)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Számadatokat itt (is) találsz: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31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https://www.valasztas.hu/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Te döntöd el, hogy elhiszed-e őket, vagy sem.</a:t>
            </a: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Szokj hozzá, hogy ellenőrzöd!</a:t>
            </a: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Ha gyanús, ne maradj csendben!</a:t>
            </a:r>
            <a:br>
              <a:rPr lang="en-GB" sz="1700"/>
            </a:br>
            <a:br>
              <a:rPr lang="en-GB" sz="1700"/>
            </a:b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Nincs se a szomszédban, se környéken egy fideszes? Akkor </a:t>
            </a:r>
            <a:r>
              <a:rPr lang="en-GB" sz="3100"/>
              <a:t>h</a:t>
            </a:r>
            <a:r>
              <a:rPr b="0" lang="en-GB" sz="3100" strike="noStrike">
                <a:latin typeface="Arial"/>
                <a:ea typeface="Arial"/>
                <a:cs typeface="Arial"/>
                <a:sym typeface="Arial"/>
              </a:rPr>
              <a:t>ogy lehet a körzeti ered- ményük 50% felett?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Exit pollok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Exit pollokkal nehéz vitatkozni. Emlékszel? Londonban valahogy így nézett ki a Fidesz eredménye 2018-ban (igen, az 5. volt):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6113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0" y="2664000"/>
            <a:ext cx="373608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9"/>
          <p:cNvSpPr txBox="1"/>
          <p:nvPr/>
        </p:nvSpPr>
        <p:spPr>
          <a:xfrm>
            <a:off x="4752000" y="2592000"/>
            <a:ext cx="5112000" cy="39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Ehhez képest jellemzően </a:t>
            </a:r>
            <a:r>
              <a:rPr b="0" i="1" lang="en-GB" sz="1700" strike="noStrike">
                <a:latin typeface="Arial"/>
                <a:ea typeface="Arial"/>
                <a:cs typeface="Arial"/>
                <a:sym typeface="Arial"/>
              </a:rPr>
              <a:t>nincsenek exit polljaink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Miközben mennyiből is vitelezték ki ezt?</a:t>
            </a:r>
            <a:br>
              <a:rPr lang="en-GB" sz="1700"/>
            </a:br>
            <a:br>
              <a:rPr lang="en-GB" sz="1700"/>
            </a:br>
            <a:r>
              <a:rPr b="0" lang="en-GB" sz="17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Lelkes emberek megkérdezték az embereket.</a:t>
            </a:r>
            <a:br>
              <a:rPr lang="en-GB" sz="17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Minden tiszteletem az övék.</a:t>
            </a:r>
            <a:br>
              <a:rPr lang="en-GB" sz="1700"/>
            </a:br>
            <a:br>
              <a:rPr lang="en-GB" sz="17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Te is meg tudod csinálni, ha megkérdezed, biztos szívesen elmondják hogy kell csinálni.</a:t>
            </a:r>
            <a:br>
              <a:rPr lang="en-GB" sz="1700"/>
            </a:br>
            <a:br>
              <a:rPr lang="en-GB" sz="17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Hajrá!</a:t>
            </a:r>
            <a:br>
              <a:rPr lang="en-GB" sz="1700"/>
            </a:br>
            <a:br>
              <a:rPr lang="en-GB" sz="17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Ha tudjátok, készüljetek rá páran, és vitelezzétek ki!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 strike="noStrike">
                <a:latin typeface="Arial"/>
                <a:ea typeface="Arial"/>
                <a:cs typeface="Arial"/>
                <a:sym typeface="Arial"/>
              </a:rPr>
              <a:t>Ne add fel!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b="1" lang="en-GB" sz="7200" strike="noStrike">
                <a:latin typeface="Arial"/>
                <a:ea typeface="Arial"/>
                <a:cs typeface="Arial"/>
                <a:sym typeface="Arial"/>
              </a:rPr>
              <a:t>Mi se fogjuk!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  <a:p>
            <a:pPr indent="-118259" lvl="0" marL="432000" marR="0" rtl="0" algn="ctr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Noto Sans Symbols"/>
              <a:buNone/>
            </a:pPr>
            <a:r>
              <a:t/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“Disclaimer”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fentiekből semmi sem 100%-ig biztos, rengeteg a spekuláció.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Az elemzés félkész, szakértői felülvizsgálat nem történt.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Bővülni, és minőségében javulni fog.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Döntsd el Te, mit hiszel el, és ne bánts senkit, főleg ne nagyon alapos ok nélkül!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 rendszerváltás még láthatóan nem ért véget … ez mindenkinek nehéz időszak lehet.</a:t>
            </a:r>
            <a:br>
              <a:rPr lang="en-GB" sz="1100"/>
            </a:br>
            <a:br>
              <a:rPr lang="en-GB" sz="1100"/>
            </a:br>
            <a:r>
              <a:rPr b="0" lang="en-GB" sz="2500" strike="noStrike">
                <a:latin typeface="Arial"/>
                <a:ea typeface="Arial"/>
                <a:cs typeface="Arial"/>
                <a:sym typeface="Arial"/>
              </a:rPr>
              <a:t>Az elemzés </a:t>
            </a:r>
            <a:r>
              <a:rPr b="0" lang="en-GB" sz="25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itt készül</a:t>
            </a:r>
            <a:endParaRPr b="0" sz="2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/>
          <p:nvPr/>
        </p:nvSpPr>
        <p:spPr>
          <a:xfrm>
            <a:off x="504000" y="545040"/>
            <a:ext cx="907164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fejleményeket követheted a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Tüntetés facebook csoportban</a:t>
            </a:r>
            <a:br>
              <a:rPr lang="en-GB" sz="1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u="sng" strike="noStrike">
                <a:latin typeface="Arial"/>
                <a:ea typeface="Arial"/>
                <a:cs typeface="Arial"/>
                <a:sym typeface="Arial"/>
              </a:rPr>
              <a:t>Köszönet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Vázsonyi Miklósnak (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Platón Párt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) az ismételt inspirációért, adatokért, utóbbiért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Kálmán Andrásnak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 is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Régi barátoknak, akik elviselték, hogy teljesen eltűnök jópár hétre, és segítettek az átnézésben</a:t>
            </a:r>
            <a:br>
              <a:rPr lang="en-GB" sz="100"/>
            </a:b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teljes ellenzéknek, például: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Gárdonyi Dánielnek, Mézes Teréznek, Kondor Viktor Lászlónak, és Kovács Szofinak, akik tartják a frontot ezalatt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… és mindenkinek, aki kimaradt!</a:t>
            </a:r>
            <a:br>
              <a:rPr lang="en-GB" sz="100"/>
            </a:b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 borítón látható képet Végh Tibor készítette, </a:t>
            </a:r>
            <a:r>
              <a:rPr b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forrás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br>
              <a:rPr lang="en-GB" sz="100"/>
            </a:br>
            <a:r>
              <a:rPr b="0" lang="en-GB" u="sng" strike="noStrike">
                <a:latin typeface="Arial"/>
                <a:ea typeface="Arial"/>
                <a:cs typeface="Arial"/>
                <a:sym typeface="Arial"/>
              </a:rPr>
              <a:t>Elnézést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Az összes esetleges hibáért.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Augusztus van, így is késésben van az egész.</a:t>
            </a:r>
            <a:br>
              <a:rPr lang="en-GB" sz="100"/>
            </a:b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És: nyugalom, senki sem fizet érte :)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504498" y="558324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Készítette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Brezniczky János</a:t>
            </a:r>
            <a:br>
              <a:rPr lang="en-GB" sz="1500"/>
            </a:br>
            <a:br>
              <a:rPr lang="en-GB" sz="1500"/>
            </a:br>
            <a:r>
              <a:rPr b="0" lang="en-GB" sz="1300" strike="noStrike">
                <a:latin typeface="Arial"/>
                <a:ea typeface="Arial"/>
                <a:cs typeface="Arial"/>
                <a:sym typeface="Arial"/>
              </a:rPr>
              <a:t>2019. 08. 11.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Aggályok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Open Democracy: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előzetes aggályok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– a 2018-as választások alapján (2019. május 23.)</a:t>
            </a:r>
            <a:br>
              <a:rPr lang="en-GB" sz="2400"/>
            </a:b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Ezt itt lehet elolvasni</a:t>
            </a:r>
            <a:br>
              <a:rPr lang="en-GB" sz="2400"/>
            </a:b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Egy még bővülés alatt álló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adatelemzés 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(2019.08.06-án)</a:t>
            </a:r>
            <a:br>
              <a:rPr lang="en-GB" sz="1000"/>
            </a:b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egyelőre angolul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) a rendszerszintű, ránézésre 1:4-nyi fidesz szavazatszám manipulációnak egyértelműen legalábbis a nagyon erős gyanúját veti fel</a:t>
            </a:r>
            <a:br>
              <a:rPr b="0" lang="en-GB" sz="2400" strike="noStrike">
                <a:latin typeface="Arial"/>
                <a:ea typeface="Arial"/>
                <a:cs typeface="Arial"/>
                <a:sym typeface="Arial"/>
              </a:rPr>
            </a:b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Egy még kicsi </a:t>
            </a:r>
            <a:r>
              <a:rPr b="0" lang="en-GB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facebook felmérés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jelenlegi (2019.08.06.) állása szerint azt, hogy szerinte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csalás történt,</a:t>
            </a:r>
            <a:r>
              <a:rPr b="0" lang="en-GB" sz="24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400" strike="noStrike">
                <a:latin typeface="Arial"/>
                <a:ea typeface="Arial"/>
                <a:cs typeface="Arial"/>
                <a:sym typeface="Arial"/>
              </a:rPr>
              <a:t>minden negyedik ember nyíltan is ki meri mondani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Az elemzés menete, eredménye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Az elemzés a választási számadatokra támaszkodik, az elemzés során statisztikai módszerekkel különböző gyanús jelek lettek valószínűsítve a vizsgálatra alkalmas településeken (ezek jellemzően városok)</a:t>
            </a:r>
            <a:br>
              <a:rPr lang="en-GB" sz="300"/>
            </a:br>
            <a:br>
              <a:rPr lang="en-GB" sz="300"/>
            </a:b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Ehhez mindössze az utolsó számjegyek lettek megvizsgálva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Az összesített lista gyanúsabb (kb. fele-fele) és kevésbé gyanús körzeteinek eredménye ábrázolásra került “választási statisztikai ujjlenyomat” diagramon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A két csoporthoz tartozó diagramokat a 2014-es évtől ábrázolva – bár, ha a csalás jelei pusztán a véletlen művei, nem kéne – egyértelmű különbség jelenik meg a 2018-as választáson, majd a 2019-es választáson továbbra is, sőt, úgy tűnik, ott már nagyobb mértékben jelen van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A különbség torzulás látszatát kelti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A torzulás megjelenése a csalás szimptómákkal összhangban tudatos, tervszerű, nagy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GB" sz="1700" strike="noStrike">
                <a:latin typeface="Arial"/>
                <a:ea typeface="Arial"/>
                <a:cs typeface="Arial"/>
                <a:sym typeface="Arial"/>
              </a:rPr>
              <a:t>volumenű csalással jól magyarázható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Szavazatszámlálási szégyenfal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685525" y="5781675"/>
            <a:ext cx="7890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Gratulálunk</a:t>
            </a:r>
            <a:r>
              <a:rPr b="0" lang="en-GB" strike="noStrike">
                <a:latin typeface="Arial"/>
                <a:ea typeface="Arial"/>
                <a:cs typeface="Arial"/>
                <a:sym typeface="Arial"/>
              </a:rPr>
              <a:t>! 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Több települést, a gyanúsabbik kb. 50%-ot megtalálod itt: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dokumentum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	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Várhatóan a szavazókörök szintjén is lesz publikus gyanús lista ☺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685520" y="161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{52153695-8DDF-45E1-BF5B-4F24D08F8A7C}</a:tableStyleId>
              </a:tblPr>
              <a:tblGrid>
                <a:gridCol w="544500"/>
                <a:gridCol w="1204950"/>
                <a:gridCol w="892075"/>
                <a:gridCol w="1375750"/>
                <a:gridCol w="502725"/>
                <a:gridCol w="1413800"/>
                <a:gridCol w="891650"/>
              </a:tblGrid>
              <a:tr h="41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Pontszám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Pontszám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Eger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Pécel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Berettyóújfalu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Veresegyház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Vecsés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Százhalombatta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Maglód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Lenti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Balatonfüred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Baja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Fót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Gyömrő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Dombóvár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XVI.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Putnok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Ócsa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Békéscsaba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1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Bátonyterenye</a:t>
                      </a:r>
                      <a:endParaRPr b="0" sz="11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XXIII.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Szavazatszámlálási szégyenfal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76000" y="1447560"/>
            <a:ext cx="8712000" cy="49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 strike="noStrike">
                <a:latin typeface="Arial"/>
                <a:ea typeface="Arial"/>
                <a:cs typeface="Arial"/>
                <a:sym typeface="Arial"/>
              </a:rPr>
              <a:t>Nem tudom, ők-e az illetékesek, de náluk talán lehetne érdeklődni, mi is történhetett azokkal a fránya számokkal: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83995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992160" y="2063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{52153695-8DDF-45E1-BF5B-4F24D08F8A7C}</a:tableStyleId>
              </a:tblPr>
              <a:tblGrid>
                <a:gridCol w="518400"/>
                <a:gridCol w="1633325"/>
                <a:gridCol w="1508050"/>
                <a:gridCol w="528475"/>
                <a:gridCol w="513000"/>
                <a:gridCol w="1318675"/>
                <a:gridCol w="2126150"/>
              </a:tblGrid>
              <a:tr h="26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Hely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Település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Eger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Kovács Luca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Pécel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Oláh János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Berettyóújfalu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Körtvélyesi Viktor (?)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Veresegyház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Garai Tamás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Vecsés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Bíróné Dr. Tóth Zsiga Beatrix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Százhalombatta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Turbucz Sándor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58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Maglód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Margruber János (tabanyi.pal@maglod.hu ?)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Lenti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Csizmazia Bernadett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Balatonfüred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Tárnoki Richárd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Baja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Papp Zoltán jegyző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Fót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Finta Béla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Gyömrő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Varga Ernő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Tata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Kórósi Emőke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Dombóvár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Szabó Péter Gyula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XVI.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Csomor Ervin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Putnok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Bányainé dr. Magicz Ildikó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Ócsa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Molnár 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Békéscsaba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Bacsa Vendel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352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Bátonyterenye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Lengyel Tamás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Budapest XXIII.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dr. Veres Anikó</a:t>
                      </a:r>
                      <a:endParaRPr b="0" sz="12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4000" y="4086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 strike="noStrike">
                <a:latin typeface="Arial"/>
                <a:ea typeface="Arial"/>
                <a:cs typeface="Arial"/>
                <a:sym typeface="Arial"/>
              </a:rPr>
              <a:t>Fidesz</a:t>
            </a:r>
            <a:br>
              <a:rPr lang="en-GB" sz="1800"/>
            </a:br>
            <a:r>
              <a:rPr b="0" lang="en-GB" sz="2200" strike="noStrike">
                <a:latin typeface="Arial"/>
                <a:ea typeface="Arial"/>
                <a:cs typeface="Arial"/>
                <a:sym typeface="Arial"/>
              </a:rPr>
              <a:t>Kevésbé gyanús településeken </a:t>
            </a: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(végig ugyanazok)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936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2014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248000" y="190800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2018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488000" y="1877040"/>
            <a:ext cx="1512000" cy="46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strike="noStrike">
                <a:latin typeface="Arial"/>
                <a:ea typeface="Arial"/>
                <a:cs typeface="Arial"/>
                <a:sym typeface="Arial"/>
              </a:rPr>
              <a:t>2019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249120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8440" y="2489760"/>
            <a:ext cx="3571560" cy="25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392000" y="508572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Kicsit ferde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272000" y="511200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Egész kerek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