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87C7A1B-4529-42DC-BE35-68BBDC5A90B9}">
  <a:tblStyle styleId="{D87C7A1B-4529-42DC-BE35-68BBDC5A90B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f17cc738d_14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f17cc738d_14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2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2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3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3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3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3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3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60bdd0c023_0_20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60bdd0c023_0_20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3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3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p3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3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4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p4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4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4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4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4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p4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4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p4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4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eaa5cf9fd_0_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97" name="Google Shape;97;g5eaa5cf9fd_0_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ea6228ce5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ea6228ce5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4000" y="176904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40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712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804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40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712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804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301320"/>
            <a:ext cx="9071640" cy="585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 name="Shape 5"/>
        <p:cNvGrpSpPr/>
        <p:nvPr/>
      </p:nvGrpSpPr>
      <p:grpSpPr>
        <a:xfrm>
          <a:off x="0" y="0"/>
          <a:ext cx="0" cy="0"/>
          <a:chOff x="0" y="0"/>
          <a:chExt cx="0" cy="0"/>
        </a:xfrm>
      </p:grpSpPr>
      <p:sp>
        <p:nvSpPr>
          <p:cNvPr id="6" name="Google Shape;6;p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5.png"/><Relationship Id="rId5" Type="http://schemas.openxmlformats.org/officeDocument/2006/relationships/image" Target="../media/image3.png"/><Relationship Id="rId6"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image" Target="../media/image9.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pnas.org/content/109/41/1646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29.png"/><Relationship Id="rId6"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9.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4.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4.png"/><Relationship Id="rId5" Type="http://schemas.openxmlformats.org/officeDocument/2006/relationships/image" Target="../media/image6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1.png"/><Relationship Id="rId4" Type="http://schemas.openxmlformats.org/officeDocument/2006/relationships/image" Target="../media/image32.png"/><Relationship Id="rId5"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8.png"/><Relationship Id="rId4" Type="http://schemas.openxmlformats.org/officeDocument/2006/relationships/image" Target="../media/image34.png"/><Relationship Id="rId5"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0.png"/><Relationship Id="rId4" Type="http://schemas.openxmlformats.org/officeDocument/2006/relationships/image" Target="../media/image55.png"/><Relationship Id="rId5" Type="http://schemas.openxmlformats.org/officeDocument/2006/relationships/image" Target="../media/image33.png"/><Relationship Id="rId6" Type="http://schemas.openxmlformats.org/officeDocument/2006/relationships/image" Target="../media/image5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6.png"/><Relationship Id="rId4" Type="http://schemas.openxmlformats.org/officeDocument/2006/relationships/image" Target="../media/image46.png"/><Relationship Id="rId5" Type="http://schemas.openxmlformats.org/officeDocument/2006/relationships/image" Target="../media/image35.png"/><Relationship Id="rId6" Type="http://schemas.openxmlformats.org/officeDocument/2006/relationships/image" Target="../media/image4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3.png"/><Relationship Id="rId4" Type="http://schemas.openxmlformats.org/officeDocument/2006/relationships/image" Target="../media/image51.png"/><Relationship Id="rId5" Type="http://schemas.openxmlformats.org/officeDocument/2006/relationships/image" Target="../media/image54.png"/><Relationship Id="rId6" Type="http://schemas.openxmlformats.org/officeDocument/2006/relationships/image" Target="../media/image5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hu.wikipedia.org/wiki/2019-es_eur%C3%B3pai_parlamenti_v%C3%A1laszt%C3%A1s_Magyarorsz%C3%A1gon#K%C3%B6zv%C3%A9lem%C3%A9ny-kutat%C3%A1sok"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3.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9.png"/><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9.png"/><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7.png"/><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www.youtube.com/watch?v=UhexhiqTkjg" TargetMode="External"/><Relationship Id="rId4" Type="http://schemas.openxmlformats.org/officeDocument/2006/relationships/hyperlink" Target="https://youtu.be/UhexhiqTkjg?t=122" TargetMode="External"/><Relationship Id="rId5" Type="http://schemas.openxmlformats.org/officeDocument/2006/relationships/hyperlink" Target="https://en.wikipedia.org/wiki/Electoral_fraud#Ballot_stuff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index.hu/belfold/2019/05/24/ebesz_valasztasi_megfigyeles_csalas_ep/" TargetMode="External"/><Relationship Id="rId4" Type="http://schemas.openxmlformats.org/officeDocument/2006/relationships/hyperlink" Target="https://www.facebook.com/szamoljukegyutt/posts/480998582640090?__xts__%5B0%5D=68.ARA8EriVWGNzcXRCTHnr-NiQDR4QdrxrauUD7C8pD-pQozofhpyPqb0-47O6JkxL1GJm99syz3KRlDNPzv0kseuwZ9ScEJuNqWa92VOdkAOv1Tt2eAyXloHFYApJBagV_2RzYECSmN2J8IN1lan-Bdu_F1zYThIsg7iaLtLwK8kKL3oPnmcKiRnai8UzA3m1vdSUOUYgjizJSXyinvUX0-DKScv-jqbK23kahp908uwkhbuJS8CoOUh9jJmoau-HNJBaS4vDORI-dql0pEPqNHSNO8ADkAlJLrC42HSrVC89mCEXwdUPg5m-vh9gYyTWwiA0Z0OVPNAQWkMhNxfTN-8&amp;__tn__=-R" TargetMode="External"/><Relationship Id="rId5" Type="http://schemas.openxmlformats.org/officeDocument/2006/relationships/hyperlink" Target="https://www.facebook.com/platonpart/photos/a.239598606486517/672074069905633/" TargetMode="External"/><Relationship Id="rId6" Type="http://schemas.openxmlformats.org/officeDocument/2006/relationships/hyperlink" Target="https://index.hu/belfold/2019/05/23/szavazatszamlalo_delegaltak_ep-valaszta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zamoljukegyutt.hu/" TargetMode="External"/><Relationship Id="rId4" Type="http://schemas.openxmlformats.org/officeDocument/2006/relationships/hyperlink" Target="http://chng.it/S4K6drs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tasz.hu/"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www.valasztas.h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opendemocracy.net/en/breaking-fresh-evidence-hungary-vote-rigging-raises-concerns-fraud-european-elections/" TargetMode="External"/><Relationship Id="rId4" Type="http://schemas.openxmlformats.org/officeDocument/2006/relationships/hyperlink" Target="https://nbviewer.jupyter.org/github/brezniczky/ep_elections_2019_hun/blob/master/report.ipynb" TargetMode="External"/><Relationship Id="rId5" Type="http://schemas.openxmlformats.org/officeDocument/2006/relationships/hyperlink" Target="https://www.facebook.com/groups/tuntetes/permalink/505719140198915/"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2.png"/><Relationship Id="rId4" Type="http://schemas.openxmlformats.org/officeDocument/2006/relationships/hyperlink" Target="https://www.facebook.com/photo.php?fbid=10155410747542314&amp;set=a.194587982313&amp;type=3"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s://github.com/brezniczky/ep_elections_2019_hun" TargetMode="External"/></Relationships>
</file>

<file path=ppt/slides/_rels/slide53.xml.rels><?xml version="1.0" encoding="UTF-8" standalone="yes"?><Relationships xmlns="http://schemas.openxmlformats.org/package/2006/relationships"><Relationship Id="rId10" Type="http://schemas.openxmlformats.org/officeDocument/2006/relationships/hyperlink" Target="https://hu.wikipedia.org/wiki/Orb%C3%A1n_Viktor#/media/F%C3%A1jl:G%C3%B6ncz_%C3%81rp%C3%A1d_funeral_18.JPG" TargetMode="External"/><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www.facebook.com/groups/tuntetes/?source_id=2171636803111354" TargetMode="External"/><Relationship Id="rId4" Type="http://schemas.openxmlformats.org/officeDocument/2006/relationships/hyperlink" Target="https://www.facebook.com/groups/tuntetes/?source_id=2171636803111354" TargetMode="External"/><Relationship Id="rId9" Type="http://schemas.openxmlformats.org/officeDocument/2006/relationships/hyperlink" Target="https://hu.wikipedia.org/wiki/Orb%C3%A1n_Viktor#/media/F%C3%A1jl:G%C3%B6ncz_%C3%81rp%C3%A1d_funeral_18.JPG" TargetMode="External"/><Relationship Id="rId5" Type="http://schemas.openxmlformats.org/officeDocument/2006/relationships/hyperlink" Target="https://github.com/brezniczky/ep_elections_2019_hun" TargetMode="External"/><Relationship Id="rId6" Type="http://schemas.openxmlformats.org/officeDocument/2006/relationships/hyperlink" Target="https://www.facebook.com/platonpart" TargetMode="External"/><Relationship Id="rId7" Type="http://schemas.openxmlformats.org/officeDocument/2006/relationships/hyperlink" Target="https://www.facebook.com/platonpart" TargetMode="External"/><Relationship Id="rId8" Type="http://schemas.openxmlformats.org/officeDocument/2006/relationships/hyperlink" Target="https://www.kaggle.com/akalman/hungarian-parliamentary-elections-resul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google.com/spreadsheets/d/1dNHgHCC9eBqAk2-b3IL7AMG7L4-4gCg-X60Ed30UxXM/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nvSpPr>
        <p:spPr>
          <a:xfrm>
            <a:off x="504000" y="4867200"/>
            <a:ext cx="9071640" cy="140328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lang="en-GB" sz="2200"/>
              <a:t>The 2018 and 2019 Hungarian election vote counting in a </a:t>
            </a:r>
            <a:br>
              <a:rPr lang="en-GB" sz="2200"/>
            </a:br>
            <a:r>
              <a:rPr lang="en-GB" sz="2200"/>
              <a:t>nutshell, on a statistical basis</a:t>
            </a:r>
            <a:endParaRPr b="0" i="0" sz="2200" u="none" cap="none" strike="noStrike">
              <a:latin typeface="Arial"/>
              <a:ea typeface="Arial"/>
              <a:cs typeface="Arial"/>
              <a:sym typeface="Arial"/>
            </a:endParaRPr>
          </a:p>
        </p:txBody>
      </p:sp>
      <p:sp>
        <p:nvSpPr>
          <p:cNvPr id="64" name="Google Shape;64;p14"/>
          <p:cNvSpPr txBox="1"/>
          <p:nvPr/>
        </p:nvSpPr>
        <p:spPr>
          <a:xfrm>
            <a:off x="7121500" y="6372000"/>
            <a:ext cx="2148900" cy="757200"/>
          </a:xfrm>
          <a:prstGeom prst="rect">
            <a:avLst/>
          </a:prstGeom>
          <a:noFill/>
          <a:ln>
            <a:noFill/>
          </a:ln>
        </p:spPr>
        <p:txBody>
          <a:bodyPr anchorCtr="0" anchor="t" bIns="45000" lIns="90000" spcFirstLastPara="1" rIns="90000" wrap="square" tIns="45000">
            <a:noAutofit/>
          </a:bodyPr>
          <a:lstStyle/>
          <a:p>
            <a:pPr indent="0" lvl="0" marL="0" marR="0" rtl="0" algn="r">
              <a:spcBef>
                <a:spcPts val="0"/>
              </a:spcBef>
              <a:spcAft>
                <a:spcPts val="0"/>
              </a:spcAft>
              <a:buNone/>
            </a:pPr>
            <a:r>
              <a:rPr lang="en-GB" sz="1800">
                <a:solidFill>
                  <a:schemeClr val="dk1"/>
                </a:solidFill>
              </a:rPr>
              <a:t>V</a:t>
            </a:r>
            <a:r>
              <a:rPr lang="en-GB" sz="1800">
                <a:solidFill>
                  <a:schemeClr val="dk1"/>
                </a:solidFill>
              </a:rPr>
              <a:t>ersion </a:t>
            </a:r>
            <a:r>
              <a:rPr b="0" i="0" lang="en-GB" sz="1800" u="none" cap="none" strike="noStrike">
                <a:latin typeface="Arial"/>
                <a:ea typeface="Arial"/>
                <a:cs typeface="Arial"/>
                <a:sym typeface="Arial"/>
              </a:rPr>
              <a:t>2.</a:t>
            </a:r>
            <a:r>
              <a:rPr lang="en-GB" sz="1800"/>
              <a:t>4</a:t>
            </a:r>
            <a:r>
              <a:rPr b="0" i="0" lang="en-GB" sz="1800" u="none" cap="none" strike="noStrike">
                <a:latin typeface="Arial"/>
                <a:ea typeface="Arial"/>
                <a:cs typeface="Arial"/>
                <a:sym typeface="Arial"/>
              </a:rPr>
              <a:t>. </a:t>
            </a:r>
            <a:endParaRPr b="0" i="0" sz="1800" u="none" cap="none" strike="noStrike">
              <a:latin typeface="Arial"/>
              <a:ea typeface="Arial"/>
              <a:cs typeface="Arial"/>
              <a:sym typeface="Arial"/>
            </a:endParaRPr>
          </a:p>
          <a:p>
            <a:pPr indent="0" lvl="0" marL="0" marR="0" rtl="0" algn="r">
              <a:spcBef>
                <a:spcPts val="0"/>
              </a:spcBef>
              <a:spcAft>
                <a:spcPts val="0"/>
              </a:spcAft>
              <a:buNone/>
            </a:pPr>
            <a:r>
              <a:rPr lang="en-GB" sz="1800"/>
              <a:t>Partial translation</a:t>
            </a:r>
            <a:endParaRPr sz="1800"/>
          </a:p>
        </p:txBody>
      </p:sp>
      <p:sp>
        <p:nvSpPr>
          <p:cNvPr id="65" name="Google Shape;65;p14"/>
          <p:cNvSpPr txBox="1"/>
          <p:nvPr/>
        </p:nvSpPr>
        <p:spPr>
          <a:xfrm>
            <a:off x="1080000" y="1212840"/>
            <a:ext cx="4392000" cy="37256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GB" sz="8000"/>
              <a:t>Fraud</a:t>
            </a:r>
            <a:r>
              <a:rPr b="0" lang="en-GB" sz="8000" strike="noStrike">
                <a:latin typeface="Arial"/>
                <a:ea typeface="Arial"/>
                <a:cs typeface="Arial"/>
                <a:sym typeface="Arial"/>
              </a:rPr>
              <a:t>?</a:t>
            </a:r>
            <a:br>
              <a:rPr lang="en-GB" sz="1800"/>
            </a:br>
            <a:br>
              <a:rPr lang="en-GB" sz="1800"/>
            </a:br>
            <a:r>
              <a:rPr lang="en-GB" sz="4400"/>
              <a:t>Where</a:t>
            </a:r>
            <a:r>
              <a:rPr b="0" lang="en-GB" sz="4400" strike="noStrike">
                <a:latin typeface="Arial"/>
                <a:ea typeface="Arial"/>
                <a:cs typeface="Arial"/>
                <a:sym typeface="Arial"/>
              </a:rPr>
              <a:t>?</a:t>
            </a:r>
            <a:br>
              <a:rPr lang="en-GB" sz="1800"/>
            </a:br>
            <a:r>
              <a:rPr lang="en-GB" sz="4400"/>
              <a:t>Evidence</a:t>
            </a:r>
            <a:r>
              <a:rPr b="0" lang="en-GB" sz="4400" strike="noStrike">
                <a:latin typeface="Arial"/>
                <a:ea typeface="Arial"/>
                <a:cs typeface="Arial"/>
                <a:sym typeface="Arial"/>
              </a:rPr>
              <a:t>?</a:t>
            </a:r>
            <a:br>
              <a:rPr lang="en-GB" sz="1800"/>
            </a:br>
            <a:r>
              <a:rPr lang="en-GB" sz="4400"/>
              <a:t>(What to do</a:t>
            </a:r>
            <a:r>
              <a:rPr b="0" lang="en-GB" sz="4400" strike="noStrike">
                <a:latin typeface="Arial"/>
                <a:ea typeface="Arial"/>
                <a:cs typeface="Arial"/>
                <a:sym typeface="Arial"/>
              </a:rPr>
              <a:t>?*)</a:t>
            </a:r>
            <a:endParaRPr b="0" sz="4400" strike="noStrike">
              <a:latin typeface="Arial"/>
              <a:ea typeface="Arial"/>
              <a:cs typeface="Arial"/>
              <a:sym typeface="Arial"/>
            </a:endParaRPr>
          </a:p>
        </p:txBody>
      </p:sp>
      <p:pic>
        <p:nvPicPr>
          <p:cNvPr id="66" name="Google Shape;66;p14"/>
          <p:cNvPicPr preferRelativeResize="0"/>
          <p:nvPr/>
        </p:nvPicPr>
        <p:blipFill rotWithShape="1">
          <a:blip r:embed="rId3">
            <a:alphaModFix/>
          </a:blip>
          <a:srcRect b="0" l="0" r="0" t="0"/>
          <a:stretch/>
        </p:blipFill>
        <p:spPr>
          <a:xfrm>
            <a:off x="5460840" y="1344960"/>
            <a:ext cx="3449520" cy="3672000"/>
          </a:xfrm>
          <a:prstGeom prst="rect">
            <a:avLst/>
          </a:prstGeom>
          <a:noFill/>
          <a:ln>
            <a:noFill/>
          </a:ln>
        </p:spPr>
      </p:pic>
      <p:sp>
        <p:nvSpPr>
          <p:cNvPr id="67" name="Google Shape;67;p14"/>
          <p:cNvSpPr txBox="1"/>
          <p:nvPr/>
        </p:nvSpPr>
        <p:spPr>
          <a:xfrm>
            <a:off x="979250" y="6519450"/>
            <a:ext cx="21489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t>
            </a:r>
            <a:r>
              <a:rPr lang="en-GB"/>
              <a:t>* yet to be translated)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400"/>
              <a:t>Notaries of the Wall of Shame</a:t>
            </a:r>
            <a:endParaRPr b="0" sz="4400" strike="noStrike">
              <a:latin typeface="Arial"/>
              <a:ea typeface="Arial"/>
              <a:cs typeface="Arial"/>
              <a:sym typeface="Arial"/>
            </a:endParaRPr>
          </a:p>
        </p:txBody>
      </p:sp>
      <p:sp>
        <p:nvSpPr>
          <p:cNvPr id="125" name="Google Shape;125;p23"/>
          <p:cNvSpPr txBox="1"/>
          <p:nvPr/>
        </p:nvSpPr>
        <p:spPr>
          <a:xfrm>
            <a:off x="504000" y="1563475"/>
            <a:ext cx="8799300" cy="7692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lang="en-GB" sz="1900"/>
              <a:t>While it is uncertain if they are responsible, maybe they could be contacted to find out what may have happened to those naughty numbers:</a:t>
            </a:r>
            <a:endParaRPr b="0" sz="2100" strike="noStrike">
              <a:latin typeface="Arial"/>
              <a:ea typeface="Arial"/>
              <a:cs typeface="Arial"/>
              <a:sym typeface="Arial"/>
            </a:endParaRPr>
          </a:p>
        </p:txBody>
      </p:sp>
      <p:graphicFrame>
        <p:nvGraphicFramePr>
          <p:cNvPr id="126" name="Google Shape;126;p23"/>
          <p:cNvGraphicFramePr/>
          <p:nvPr/>
        </p:nvGraphicFramePr>
        <p:xfrm>
          <a:off x="992160" y="2621155"/>
          <a:ext cx="3000000" cy="3000000"/>
        </p:xfrm>
        <a:graphic>
          <a:graphicData uri="http://schemas.openxmlformats.org/drawingml/2006/table">
            <a:tbl>
              <a:tblPr>
                <a:noFill/>
                <a:tableStyleId>{D87C7A1B-4529-42DC-BE35-68BBDC5A90B9}</a:tableStyleId>
              </a:tblPr>
              <a:tblGrid>
                <a:gridCol w="548950"/>
                <a:gridCol w="1144625"/>
                <a:gridCol w="2111825"/>
                <a:gridCol w="382850"/>
                <a:gridCol w="574075"/>
                <a:gridCol w="1257600"/>
                <a:gridCol w="2126150"/>
              </a:tblGrid>
              <a:tr h="232800">
                <a:tc>
                  <a:txBody>
                    <a:bodyPr/>
                    <a:lstStyle/>
                    <a:p>
                      <a:pPr indent="0" lvl="0" marL="0" marR="0" rtl="0" algn="l">
                        <a:spcBef>
                          <a:spcPts val="0"/>
                        </a:spcBef>
                        <a:spcAft>
                          <a:spcPts val="0"/>
                        </a:spcAft>
                        <a:buNone/>
                      </a:pPr>
                      <a:r>
                        <a:rPr lang="en-GB" sz="1200"/>
                        <a:t>Rank</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spcBef>
                          <a:spcPts val="0"/>
                        </a:spcBef>
                        <a:spcAft>
                          <a:spcPts val="0"/>
                        </a:spcAft>
                        <a:buNone/>
                      </a:pPr>
                      <a:r>
                        <a:rPr lang="en-GB" sz="1200"/>
                        <a:t>Municipality</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spcBef>
                          <a:spcPts val="0"/>
                        </a:spcBef>
                        <a:spcAft>
                          <a:spcPts val="0"/>
                        </a:spcAft>
                        <a:buNone/>
                      </a:pPr>
                      <a:r>
                        <a:rPr lang="en-GB" sz="1200"/>
                        <a:t>Notary</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spcBef>
                          <a:spcPts val="0"/>
                        </a:spcBef>
                        <a:spcAft>
                          <a:spcPts val="0"/>
                        </a:spcAft>
                        <a:buNone/>
                      </a:pPr>
                      <a:r>
                        <a:rPr lang="en-GB" sz="1200"/>
                        <a:t>Rank</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spcBef>
                          <a:spcPts val="0"/>
                        </a:spcBef>
                        <a:spcAft>
                          <a:spcPts val="0"/>
                        </a:spcAft>
                        <a:buNone/>
                      </a:pPr>
                      <a:r>
                        <a:rPr lang="en-GB" sz="1200"/>
                        <a:t>Municipality</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spcBef>
                          <a:spcPts val="0"/>
                        </a:spcBef>
                        <a:spcAft>
                          <a:spcPts val="0"/>
                        </a:spcAft>
                        <a:buNone/>
                      </a:pPr>
                      <a:r>
                        <a:rPr lang="en-GB" sz="1200"/>
                        <a:t>Notary</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232800">
                <a:tc>
                  <a:txBody>
                    <a:bodyPr/>
                    <a:lstStyle/>
                    <a:p>
                      <a:pPr indent="0" lvl="0" marL="0" marR="0" rtl="0" algn="r">
                        <a:spcBef>
                          <a:spcPts val="0"/>
                        </a:spcBef>
                        <a:spcAft>
                          <a:spcPts val="0"/>
                        </a:spcAft>
                        <a:buNone/>
                      </a:pPr>
                      <a:r>
                        <a:rPr b="0" lang="en-GB" sz="1200" strike="noStrike">
                          <a:latin typeface="Arial"/>
                          <a:ea typeface="Arial"/>
                          <a:cs typeface="Arial"/>
                          <a:sym typeface="Arial"/>
                        </a:rPr>
                        <a:t>1</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Eger</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Dr. Kovács Luca</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11</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Pécel</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Oláh János</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292675">
                <a:tc>
                  <a:txBody>
                    <a:bodyPr/>
                    <a:lstStyle/>
                    <a:p>
                      <a:pPr indent="0" lvl="0" marL="0" marR="0" rtl="0" algn="r">
                        <a:spcBef>
                          <a:spcPts val="0"/>
                        </a:spcBef>
                        <a:spcAft>
                          <a:spcPts val="0"/>
                        </a:spcAft>
                        <a:buNone/>
                      </a:pPr>
                      <a:r>
                        <a:rPr b="0" lang="en-GB" sz="1200" strike="noStrike">
                          <a:latin typeface="Arial"/>
                          <a:ea typeface="Arial"/>
                          <a:cs typeface="Arial"/>
                          <a:sym typeface="Arial"/>
                        </a:rPr>
                        <a:t>2</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Berettyóújfalu</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Dr. Körtvélyesi Viktor (?)</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12</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Veresegyház</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Garai Tamás</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292675">
                <a:tc>
                  <a:txBody>
                    <a:bodyPr/>
                    <a:lstStyle/>
                    <a:p>
                      <a:pPr indent="0" lvl="0" marL="0" marR="0" rtl="0" algn="r">
                        <a:spcBef>
                          <a:spcPts val="0"/>
                        </a:spcBef>
                        <a:spcAft>
                          <a:spcPts val="0"/>
                        </a:spcAft>
                        <a:buNone/>
                      </a:pPr>
                      <a:r>
                        <a:rPr b="0" lang="en-GB" sz="1200" strike="noStrike">
                          <a:latin typeface="Arial"/>
                          <a:ea typeface="Arial"/>
                          <a:cs typeface="Arial"/>
                          <a:sym typeface="Arial"/>
                        </a:rPr>
                        <a:t>3</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Vecsés</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Dr. Bíróné Dr. Tóth Zsiga Beatrix</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13</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Százhalombatta</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Dr. Turbucz Sándor</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409475">
                <a:tc>
                  <a:txBody>
                    <a:bodyPr/>
                    <a:lstStyle/>
                    <a:p>
                      <a:pPr indent="0" lvl="0" marL="0" marR="0" rtl="0" algn="r">
                        <a:spcBef>
                          <a:spcPts val="0"/>
                        </a:spcBef>
                        <a:spcAft>
                          <a:spcPts val="0"/>
                        </a:spcAft>
                        <a:buNone/>
                      </a:pPr>
                      <a:r>
                        <a:rPr b="0" lang="en-GB" sz="1200" strike="noStrike">
                          <a:latin typeface="Arial"/>
                          <a:ea typeface="Arial"/>
                          <a:cs typeface="Arial"/>
                          <a:sym typeface="Arial"/>
                        </a:rPr>
                        <a:t>4</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Maglód</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Margruber János (tabanyi.pal@maglod.hu ?)</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14</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Lenti</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dr. Csizmazia Bernadett</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232800">
                <a:tc>
                  <a:txBody>
                    <a:bodyPr/>
                    <a:lstStyle/>
                    <a:p>
                      <a:pPr indent="0" lvl="0" marL="0" marR="0" rtl="0" algn="r">
                        <a:spcBef>
                          <a:spcPts val="0"/>
                        </a:spcBef>
                        <a:spcAft>
                          <a:spcPts val="0"/>
                        </a:spcAft>
                        <a:buNone/>
                      </a:pPr>
                      <a:r>
                        <a:rPr b="0" lang="en-GB" sz="1200" strike="noStrike">
                          <a:latin typeface="Arial"/>
                          <a:ea typeface="Arial"/>
                          <a:cs typeface="Arial"/>
                          <a:sym typeface="Arial"/>
                        </a:rPr>
                        <a:t>5</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Balatonfüred</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Dr. Tárnoki Richárd</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15</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Baja</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dr. Papp Zoltán jegyző</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232800">
                <a:tc>
                  <a:txBody>
                    <a:bodyPr/>
                    <a:lstStyle/>
                    <a:p>
                      <a:pPr indent="0" lvl="0" marL="0" marR="0" rtl="0" algn="r">
                        <a:spcBef>
                          <a:spcPts val="0"/>
                        </a:spcBef>
                        <a:spcAft>
                          <a:spcPts val="0"/>
                        </a:spcAft>
                        <a:buNone/>
                      </a:pPr>
                      <a:r>
                        <a:rPr b="0" lang="en-GB" sz="1200" strike="noStrike">
                          <a:latin typeface="Arial"/>
                          <a:ea typeface="Arial"/>
                          <a:cs typeface="Arial"/>
                          <a:sym typeface="Arial"/>
                        </a:rPr>
                        <a:t>6</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Fót</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Dr. Finta Béla</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16</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Gyömrő</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Varga Ernő</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232800">
                <a:tc>
                  <a:txBody>
                    <a:bodyPr/>
                    <a:lstStyle/>
                    <a:p>
                      <a:pPr indent="0" lvl="0" marL="0" marR="0" rtl="0" algn="r">
                        <a:spcBef>
                          <a:spcPts val="0"/>
                        </a:spcBef>
                        <a:spcAft>
                          <a:spcPts val="0"/>
                        </a:spcAft>
                        <a:buNone/>
                      </a:pPr>
                      <a:r>
                        <a:rPr b="0" lang="en-GB" sz="1200" strike="noStrike">
                          <a:latin typeface="Arial"/>
                          <a:ea typeface="Arial"/>
                          <a:cs typeface="Arial"/>
                          <a:sym typeface="Arial"/>
                        </a:rPr>
                        <a:t>7</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Tata</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dr. Kórósi Emőke</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17</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Dombóvár</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dr. Szabó Péter Gyula</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232800">
                <a:tc>
                  <a:txBody>
                    <a:bodyPr/>
                    <a:lstStyle/>
                    <a:p>
                      <a:pPr indent="0" lvl="0" marL="0" marR="0" rtl="0" algn="r">
                        <a:spcBef>
                          <a:spcPts val="0"/>
                        </a:spcBef>
                        <a:spcAft>
                          <a:spcPts val="0"/>
                        </a:spcAft>
                        <a:buNone/>
                      </a:pPr>
                      <a:r>
                        <a:rPr b="0" lang="en-GB" sz="1200" strike="noStrike">
                          <a:latin typeface="Arial"/>
                          <a:ea typeface="Arial"/>
                          <a:cs typeface="Arial"/>
                          <a:sym typeface="Arial"/>
                        </a:rPr>
                        <a:t>8</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Budapest XVI.</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dr. Csomor Ervin</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18</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Putnok</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Bányainé dr. Magicz Ildikó</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232800">
                <a:tc>
                  <a:txBody>
                    <a:bodyPr/>
                    <a:lstStyle/>
                    <a:p>
                      <a:pPr indent="0" lvl="0" marL="0" marR="0" rtl="0" algn="r">
                        <a:spcBef>
                          <a:spcPts val="0"/>
                        </a:spcBef>
                        <a:spcAft>
                          <a:spcPts val="0"/>
                        </a:spcAft>
                        <a:buNone/>
                      </a:pPr>
                      <a:r>
                        <a:rPr b="0" lang="en-GB" sz="1200" strike="noStrike">
                          <a:latin typeface="Arial"/>
                          <a:ea typeface="Arial"/>
                          <a:cs typeface="Arial"/>
                          <a:sym typeface="Arial"/>
                        </a:rPr>
                        <a:t>9</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Ócsa</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dr. Molnár Csaba</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19</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Békéscsaba</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Dr. Bacsa Vendel</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232800">
                <a:tc>
                  <a:txBody>
                    <a:bodyPr/>
                    <a:lstStyle/>
                    <a:p>
                      <a:pPr indent="0" lvl="0" marL="0" marR="0" rtl="0" algn="r">
                        <a:spcBef>
                          <a:spcPts val="0"/>
                        </a:spcBef>
                        <a:spcAft>
                          <a:spcPts val="0"/>
                        </a:spcAft>
                        <a:buNone/>
                      </a:pPr>
                      <a:r>
                        <a:rPr b="0" lang="en-GB" sz="1200" strike="noStrike">
                          <a:latin typeface="Arial"/>
                          <a:ea typeface="Arial"/>
                          <a:cs typeface="Arial"/>
                          <a:sym typeface="Arial"/>
                        </a:rPr>
                        <a:t>10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Bátonyterenye</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Dr. Lengyel Tamás</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20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Budapest XXIII.</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dr. Veres Anikó</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nvSpPr>
        <p:spPr>
          <a:xfrm>
            <a:off x="504000" y="40860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Fidesz</a:t>
            </a:r>
            <a:br>
              <a:rPr lang="en-GB" sz="1800"/>
            </a:br>
            <a:r>
              <a:rPr lang="en-GB" sz="2200"/>
              <a:t>Less suspicious municipalities </a:t>
            </a:r>
            <a:r>
              <a:rPr lang="en-GB" sz="1700"/>
              <a:t>(same group on each chart)</a:t>
            </a:r>
            <a:endParaRPr b="0" sz="1300" strike="noStrike">
              <a:latin typeface="Arial"/>
              <a:ea typeface="Arial"/>
              <a:cs typeface="Arial"/>
              <a:sym typeface="Arial"/>
            </a:endParaRPr>
          </a:p>
        </p:txBody>
      </p:sp>
      <p:sp>
        <p:nvSpPr>
          <p:cNvPr id="132" name="Google Shape;132;p24"/>
          <p:cNvSpPr txBox="1"/>
          <p:nvPr/>
        </p:nvSpPr>
        <p:spPr>
          <a:xfrm>
            <a:off x="5562600" y="4419600"/>
            <a:ext cx="1952100" cy="20673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GB" sz="1800"/>
              <a:t>“Round” + Skewed</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en-GB" sz="1800"/>
              <a:t>E.g. the involved suspect group could grow, i.e. could be &gt; 50%</a:t>
            </a:r>
            <a:endParaRPr sz="1800"/>
          </a:p>
          <a:p>
            <a:pPr indent="0" lvl="0" marL="0" marR="0" rtl="0" algn="l">
              <a:spcBef>
                <a:spcPts val="0"/>
              </a:spcBef>
              <a:spcAft>
                <a:spcPts val="0"/>
              </a:spcAft>
              <a:buNone/>
            </a:pPr>
            <a:r>
              <a:t/>
            </a:r>
            <a:endParaRPr sz="1800"/>
          </a:p>
        </p:txBody>
      </p:sp>
      <p:sp>
        <p:nvSpPr>
          <p:cNvPr id="133" name="Google Shape;133;p24"/>
          <p:cNvSpPr txBox="1"/>
          <p:nvPr/>
        </p:nvSpPr>
        <p:spPr>
          <a:xfrm>
            <a:off x="8001000" y="4419600"/>
            <a:ext cx="1639500" cy="341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GB" sz="1800"/>
              <a:t>Approx. round</a:t>
            </a:r>
            <a:endParaRPr b="0" sz="1800" strike="noStrike">
              <a:latin typeface="Arial"/>
              <a:ea typeface="Arial"/>
              <a:cs typeface="Arial"/>
              <a:sym typeface="Arial"/>
            </a:endParaRPr>
          </a:p>
        </p:txBody>
      </p:sp>
      <p:pic>
        <p:nvPicPr>
          <p:cNvPr id="134" name="Google Shape;134;p24"/>
          <p:cNvPicPr preferRelativeResize="0"/>
          <p:nvPr/>
        </p:nvPicPr>
        <p:blipFill rotWithShape="1">
          <a:blip r:embed="rId3">
            <a:alphaModFix/>
          </a:blip>
          <a:srcRect b="3069" l="0" r="0" t="3069"/>
          <a:stretch/>
        </p:blipFill>
        <p:spPr>
          <a:xfrm>
            <a:off x="116400" y="2489750"/>
            <a:ext cx="2484000" cy="1748628"/>
          </a:xfrm>
          <a:prstGeom prst="rect">
            <a:avLst/>
          </a:prstGeom>
          <a:noFill/>
          <a:ln>
            <a:noFill/>
          </a:ln>
        </p:spPr>
      </p:pic>
      <p:sp>
        <p:nvSpPr>
          <p:cNvPr id="135" name="Google Shape;135;p24"/>
          <p:cNvSpPr txBox="1"/>
          <p:nvPr/>
        </p:nvSpPr>
        <p:spPr>
          <a:xfrm>
            <a:off x="3846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a:t>
            </a:r>
            <a:r>
              <a:rPr lang="en-GB" sz="3200"/>
              <a:t>0</a:t>
            </a:r>
            <a:endParaRPr b="0" sz="3200" strike="noStrike">
              <a:latin typeface="Arial"/>
              <a:ea typeface="Arial"/>
              <a:cs typeface="Arial"/>
              <a:sym typeface="Arial"/>
            </a:endParaRPr>
          </a:p>
        </p:txBody>
      </p:sp>
      <p:sp>
        <p:nvSpPr>
          <p:cNvPr id="136" name="Google Shape;136;p24"/>
          <p:cNvSpPr txBox="1"/>
          <p:nvPr/>
        </p:nvSpPr>
        <p:spPr>
          <a:xfrm>
            <a:off x="52698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137" name="Google Shape;137;p24"/>
          <p:cNvSpPr txBox="1"/>
          <p:nvPr/>
        </p:nvSpPr>
        <p:spPr>
          <a:xfrm>
            <a:off x="7772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pic>
        <p:nvPicPr>
          <p:cNvPr id="138" name="Google Shape;138;p24"/>
          <p:cNvPicPr preferRelativeResize="0"/>
          <p:nvPr/>
        </p:nvPicPr>
        <p:blipFill rotWithShape="1">
          <a:blip r:embed="rId4">
            <a:alphaModFix/>
          </a:blip>
          <a:srcRect b="3069" l="0" r="0" t="3069"/>
          <a:stretch/>
        </p:blipFill>
        <p:spPr>
          <a:xfrm>
            <a:off x="2573600" y="2489750"/>
            <a:ext cx="2484000" cy="1748628"/>
          </a:xfrm>
          <a:prstGeom prst="rect">
            <a:avLst/>
          </a:prstGeom>
          <a:noFill/>
          <a:ln>
            <a:noFill/>
          </a:ln>
        </p:spPr>
      </p:pic>
      <p:pic>
        <p:nvPicPr>
          <p:cNvPr id="139" name="Google Shape;139;p24"/>
          <p:cNvPicPr preferRelativeResize="0"/>
          <p:nvPr/>
        </p:nvPicPr>
        <p:blipFill rotWithShape="1">
          <a:blip r:embed="rId5">
            <a:alphaModFix/>
          </a:blip>
          <a:srcRect b="3069" l="0" r="0" t="3069"/>
          <a:stretch/>
        </p:blipFill>
        <p:spPr>
          <a:xfrm>
            <a:off x="5030800" y="2489750"/>
            <a:ext cx="2484000" cy="1748628"/>
          </a:xfrm>
          <a:prstGeom prst="rect">
            <a:avLst/>
          </a:prstGeom>
          <a:noFill/>
          <a:ln>
            <a:noFill/>
          </a:ln>
        </p:spPr>
      </p:pic>
      <p:pic>
        <p:nvPicPr>
          <p:cNvPr id="140" name="Google Shape;140;p24"/>
          <p:cNvPicPr preferRelativeResize="0"/>
          <p:nvPr/>
        </p:nvPicPr>
        <p:blipFill rotWithShape="1">
          <a:blip r:embed="rId6">
            <a:alphaModFix/>
          </a:blip>
          <a:srcRect b="3069" l="0" r="0" t="3069"/>
          <a:stretch/>
        </p:blipFill>
        <p:spPr>
          <a:xfrm>
            <a:off x="7488000" y="2489750"/>
            <a:ext cx="2484000" cy="1748628"/>
          </a:xfrm>
          <a:prstGeom prst="rect">
            <a:avLst/>
          </a:prstGeom>
          <a:noFill/>
          <a:ln>
            <a:noFill/>
          </a:ln>
        </p:spPr>
      </p:pic>
      <p:sp>
        <p:nvSpPr>
          <p:cNvPr id="141" name="Google Shape;141;p24"/>
          <p:cNvSpPr txBox="1"/>
          <p:nvPr/>
        </p:nvSpPr>
        <p:spPr>
          <a:xfrm>
            <a:off x="2819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nvSpPr>
        <p:spPr>
          <a:xfrm>
            <a:off x="504000" y="409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Fidesz</a:t>
            </a:r>
            <a:br>
              <a:rPr lang="en-GB" sz="1800"/>
            </a:br>
            <a:r>
              <a:rPr b="1" lang="en-GB" sz="2200"/>
              <a:t>More suspicious </a:t>
            </a:r>
            <a:r>
              <a:rPr lang="en-GB" sz="2200"/>
              <a:t>municipalities </a:t>
            </a:r>
            <a:r>
              <a:rPr lang="en-GB" sz="1700"/>
              <a:t>(same group on each chart)</a:t>
            </a:r>
            <a:endParaRPr b="0" sz="1300" strike="noStrike">
              <a:latin typeface="Arial"/>
              <a:ea typeface="Arial"/>
              <a:cs typeface="Arial"/>
              <a:sym typeface="Arial"/>
            </a:endParaRPr>
          </a:p>
        </p:txBody>
      </p:sp>
      <p:pic>
        <p:nvPicPr>
          <p:cNvPr id="147" name="Google Shape;147;p25"/>
          <p:cNvPicPr preferRelativeResize="0"/>
          <p:nvPr/>
        </p:nvPicPr>
        <p:blipFill rotWithShape="1">
          <a:blip r:embed="rId3">
            <a:alphaModFix/>
          </a:blip>
          <a:srcRect b="3069" l="0" r="0" t="3069"/>
          <a:stretch/>
        </p:blipFill>
        <p:spPr>
          <a:xfrm>
            <a:off x="-36000" y="2489760"/>
            <a:ext cx="3571560" cy="2514240"/>
          </a:xfrm>
          <a:prstGeom prst="rect">
            <a:avLst/>
          </a:prstGeom>
          <a:noFill/>
          <a:ln>
            <a:noFill/>
          </a:ln>
        </p:spPr>
      </p:pic>
      <p:pic>
        <p:nvPicPr>
          <p:cNvPr id="148" name="Google Shape;148;p25"/>
          <p:cNvPicPr preferRelativeResize="0"/>
          <p:nvPr/>
        </p:nvPicPr>
        <p:blipFill rotWithShape="1">
          <a:blip r:embed="rId4">
            <a:alphaModFix/>
          </a:blip>
          <a:srcRect b="3069" l="0" r="0" t="3069"/>
          <a:stretch/>
        </p:blipFill>
        <p:spPr>
          <a:xfrm>
            <a:off x="3240000" y="2489760"/>
            <a:ext cx="3571560" cy="2514240"/>
          </a:xfrm>
          <a:prstGeom prst="rect">
            <a:avLst/>
          </a:prstGeom>
          <a:noFill/>
          <a:ln>
            <a:noFill/>
          </a:ln>
        </p:spPr>
      </p:pic>
      <p:pic>
        <p:nvPicPr>
          <p:cNvPr id="149" name="Google Shape;149;p25"/>
          <p:cNvPicPr preferRelativeResize="0"/>
          <p:nvPr/>
        </p:nvPicPr>
        <p:blipFill rotWithShape="1">
          <a:blip r:embed="rId5">
            <a:alphaModFix/>
          </a:blip>
          <a:srcRect b="3069" l="0" r="0" t="3069"/>
          <a:stretch/>
        </p:blipFill>
        <p:spPr>
          <a:xfrm>
            <a:off x="6508440" y="2489760"/>
            <a:ext cx="3571560" cy="2514240"/>
          </a:xfrm>
          <a:prstGeom prst="rect">
            <a:avLst/>
          </a:prstGeom>
          <a:noFill/>
          <a:ln>
            <a:noFill/>
          </a:ln>
        </p:spPr>
      </p:pic>
      <p:sp>
        <p:nvSpPr>
          <p:cNvPr id="150" name="Google Shape;150;p25"/>
          <p:cNvSpPr txBox="1"/>
          <p:nvPr/>
        </p:nvSpPr>
        <p:spPr>
          <a:xfrm>
            <a:off x="936000" y="1877040"/>
            <a:ext cx="1512000" cy="46296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sp>
        <p:nvSpPr>
          <p:cNvPr id="151" name="Google Shape;151;p25"/>
          <p:cNvSpPr txBox="1"/>
          <p:nvPr/>
        </p:nvSpPr>
        <p:spPr>
          <a:xfrm>
            <a:off x="4248000" y="1908000"/>
            <a:ext cx="1512000" cy="46296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152" name="Google Shape;152;p25"/>
          <p:cNvSpPr txBox="1"/>
          <p:nvPr/>
        </p:nvSpPr>
        <p:spPr>
          <a:xfrm>
            <a:off x="7488000" y="1877040"/>
            <a:ext cx="1512000" cy="46296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sp>
        <p:nvSpPr>
          <p:cNvPr id="153" name="Google Shape;153;p25"/>
          <p:cNvSpPr txBox="1"/>
          <p:nvPr/>
        </p:nvSpPr>
        <p:spPr>
          <a:xfrm>
            <a:off x="4392000" y="5085726"/>
            <a:ext cx="1944000" cy="17217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GB" sz="1800"/>
              <a:t>Very skewed:</a:t>
            </a:r>
            <a:br>
              <a:rPr lang="en-GB" sz="1800"/>
            </a:br>
            <a:br>
              <a:rPr lang="en-GB" sz="1800"/>
            </a:br>
            <a:r>
              <a:rPr lang="en-GB" sz="1800"/>
              <a:t>Something has happened in the areas of more concern</a:t>
            </a:r>
            <a:endParaRPr b="0" sz="1800" strike="noStrike">
              <a:latin typeface="Arial"/>
              <a:ea typeface="Arial"/>
              <a:cs typeface="Arial"/>
              <a:sym typeface="Arial"/>
            </a:endParaRPr>
          </a:p>
        </p:txBody>
      </p:sp>
      <p:sp>
        <p:nvSpPr>
          <p:cNvPr id="154" name="Google Shape;154;p25"/>
          <p:cNvSpPr txBox="1"/>
          <p:nvPr/>
        </p:nvSpPr>
        <p:spPr>
          <a:xfrm>
            <a:off x="7272000" y="5112000"/>
            <a:ext cx="1944000" cy="1626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GB" sz="1800"/>
              <a:t>Brutally skewed, almost flat</a:t>
            </a:r>
            <a:br>
              <a:rPr lang="en-GB" sz="1800"/>
            </a:br>
            <a:r>
              <a:rPr b="0" lang="en-GB" sz="1800" strike="noStrike">
                <a:latin typeface="Arial"/>
                <a:ea typeface="Arial"/>
                <a:cs typeface="Arial"/>
                <a:sym typeface="Arial"/>
              </a:rPr>
              <a:t>(</a:t>
            </a:r>
            <a:r>
              <a:rPr lang="en-GB" sz="1800"/>
              <a:t>bottom</a:t>
            </a:r>
            <a:r>
              <a:rPr b="0" lang="en-GB" sz="1800" strike="noStrike">
                <a:latin typeface="Arial"/>
                <a:ea typeface="Arial"/>
                <a:cs typeface="Arial"/>
                <a:sym typeface="Arial"/>
              </a:rPr>
              <a:t> “puzzle </a:t>
            </a:r>
            <a:r>
              <a:rPr lang="en-GB" sz="1800"/>
              <a:t>piece</a:t>
            </a:r>
            <a:r>
              <a:rPr b="0" lang="en-GB" sz="1800" strike="noStrike">
                <a:latin typeface="Arial"/>
                <a:ea typeface="Arial"/>
                <a:cs typeface="Arial"/>
                <a:sym typeface="Arial"/>
              </a:rPr>
              <a:t>”</a:t>
            </a:r>
            <a:r>
              <a:rPr lang="en-GB" sz="1800"/>
              <a:t> appears to show up on the right</a:t>
            </a:r>
            <a:r>
              <a:rPr b="0" lang="en-GB" sz="1800" strike="noStrike">
                <a:latin typeface="Arial"/>
                <a:ea typeface="Arial"/>
                <a:cs typeface="Arial"/>
                <a:sym typeface="Arial"/>
              </a:rPr>
              <a:t>)</a:t>
            </a:r>
            <a:endParaRPr b="0" sz="1800"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nvSpPr>
        <p:spPr>
          <a:xfrm>
            <a:off x="504000" y="409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Fidesz</a:t>
            </a:r>
            <a:br>
              <a:rPr lang="en-GB" sz="1800"/>
            </a:br>
            <a:r>
              <a:rPr lang="en-GB" sz="2200"/>
              <a:t>Differences between the groups</a:t>
            </a:r>
            <a:r>
              <a:rPr b="0" lang="en-GB" sz="2200" strike="noStrike">
                <a:latin typeface="Arial"/>
                <a:ea typeface="Arial"/>
                <a:cs typeface="Arial"/>
                <a:sym typeface="Arial"/>
              </a:rPr>
              <a:t> </a:t>
            </a:r>
            <a:r>
              <a:rPr b="0" lang="en-GB" sz="1800" strike="noStrike">
                <a:latin typeface="Arial"/>
                <a:ea typeface="Arial"/>
                <a:cs typeface="Arial"/>
                <a:sym typeface="Arial"/>
              </a:rPr>
              <a:t>(</a:t>
            </a:r>
            <a:r>
              <a:rPr lang="en-GB" sz="1800"/>
              <a:t>red</a:t>
            </a:r>
            <a:r>
              <a:rPr b="0" lang="en-GB" sz="1800" strike="noStrike">
                <a:latin typeface="Arial"/>
                <a:ea typeface="Arial"/>
                <a:cs typeface="Arial"/>
                <a:sym typeface="Arial"/>
              </a:rPr>
              <a:t>: </a:t>
            </a:r>
            <a:r>
              <a:rPr lang="en-GB" sz="1800"/>
              <a:t>suspicious</a:t>
            </a:r>
            <a:r>
              <a:rPr b="0" lang="en-GB" sz="1800" strike="noStrike">
                <a:latin typeface="Arial"/>
                <a:ea typeface="Arial"/>
                <a:cs typeface="Arial"/>
                <a:sym typeface="Arial"/>
              </a:rPr>
              <a:t>, </a:t>
            </a:r>
            <a:r>
              <a:rPr lang="en-GB" sz="1800"/>
              <a:t>blue</a:t>
            </a:r>
            <a:r>
              <a:rPr b="0" lang="en-GB" sz="1800" strike="noStrike">
                <a:latin typeface="Arial"/>
                <a:ea typeface="Arial"/>
                <a:cs typeface="Arial"/>
                <a:sym typeface="Arial"/>
              </a:rPr>
              <a:t>: </a:t>
            </a:r>
            <a:r>
              <a:rPr lang="en-GB" sz="1800"/>
              <a:t>less suspicious</a:t>
            </a:r>
            <a:r>
              <a:rPr b="0" lang="en-GB" sz="1800" strike="noStrike">
                <a:latin typeface="Arial"/>
                <a:ea typeface="Arial"/>
                <a:cs typeface="Arial"/>
                <a:sym typeface="Arial"/>
              </a:rPr>
              <a:t>)</a:t>
            </a:r>
            <a:endParaRPr b="0" sz="1800" strike="noStrike">
              <a:latin typeface="Arial"/>
              <a:ea typeface="Arial"/>
              <a:cs typeface="Arial"/>
              <a:sym typeface="Arial"/>
            </a:endParaRPr>
          </a:p>
        </p:txBody>
      </p:sp>
      <p:sp>
        <p:nvSpPr>
          <p:cNvPr id="160" name="Google Shape;160;p26"/>
          <p:cNvSpPr txBox="1"/>
          <p:nvPr/>
        </p:nvSpPr>
        <p:spPr>
          <a:xfrm>
            <a:off x="581400" y="4550400"/>
            <a:ext cx="6048000" cy="1469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GB" sz="1800"/>
              <a:t>2010-2014</a:t>
            </a:r>
            <a:r>
              <a:rPr lang="en-GB" sz="1800"/>
              <a:t>: 100-200 thousand extra votes appear in the more suspicious areas. These votes favour Fidesz compared to the average of the affected areas. Such “peaks”, smears are easy to associate with fraud.</a:t>
            </a:r>
            <a:endParaRPr b="0" sz="1800" strike="noStrike">
              <a:latin typeface="Arial"/>
              <a:ea typeface="Arial"/>
              <a:cs typeface="Arial"/>
              <a:sym typeface="Arial"/>
            </a:endParaRPr>
          </a:p>
        </p:txBody>
      </p:sp>
      <p:pic>
        <p:nvPicPr>
          <p:cNvPr id="161" name="Google Shape;161;p26"/>
          <p:cNvPicPr preferRelativeResize="0"/>
          <p:nvPr/>
        </p:nvPicPr>
        <p:blipFill rotWithShape="1">
          <a:blip r:embed="rId3">
            <a:alphaModFix/>
          </a:blip>
          <a:srcRect b="3069" l="0" r="0" t="3069"/>
          <a:stretch/>
        </p:blipFill>
        <p:spPr>
          <a:xfrm>
            <a:off x="116400" y="2489750"/>
            <a:ext cx="2484000" cy="1748628"/>
          </a:xfrm>
          <a:prstGeom prst="rect">
            <a:avLst/>
          </a:prstGeom>
          <a:noFill/>
          <a:ln>
            <a:noFill/>
          </a:ln>
        </p:spPr>
      </p:pic>
      <p:sp>
        <p:nvSpPr>
          <p:cNvPr id="162" name="Google Shape;162;p26"/>
          <p:cNvSpPr txBox="1"/>
          <p:nvPr/>
        </p:nvSpPr>
        <p:spPr>
          <a:xfrm>
            <a:off x="3846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a:t>
            </a:r>
            <a:r>
              <a:rPr lang="en-GB" sz="3200"/>
              <a:t>0</a:t>
            </a:r>
            <a:endParaRPr b="0" sz="3200" strike="noStrike">
              <a:latin typeface="Arial"/>
              <a:ea typeface="Arial"/>
              <a:cs typeface="Arial"/>
              <a:sym typeface="Arial"/>
            </a:endParaRPr>
          </a:p>
        </p:txBody>
      </p:sp>
      <p:sp>
        <p:nvSpPr>
          <p:cNvPr id="163" name="Google Shape;163;p26"/>
          <p:cNvSpPr txBox="1"/>
          <p:nvPr/>
        </p:nvSpPr>
        <p:spPr>
          <a:xfrm>
            <a:off x="52698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164" name="Google Shape;164;p26"/>
          <p:cNvSpPr txBox="1"/>
          <p:nvPr/>
        </p:nvSpPr>
        <p:spPr>
          <a:xfrm>
            <a:off x="7772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pic>
        <p:nvPicPr>
          <p:cNvPr id="165" name="Google Shape;165;p26"/>
          <p:cNvPicPr preferRelativeResize="0"/>
          <p:nvPr/>
        </p:nvPicPr>
        <p:blipFill rotWithShape="1">
          <a:blip r:embed="rId4">
            <a:alphaModFix/>
          </a:blip>
          <a:srcRect b="3069" l="0" r="0" t="3069"/>
          <a:stretch/>
        </p:blipFill>
        <p:spPr>
          <a:xfrm>
            <a:off x="2573600" y="2489750"/>
            <a:ext cx="2484000" cy="1748628"/>
          </a:xfrm>
          <a:prstGeom prst="rect">
            <a:avLst/>
          </a:prstGeom>
          <a:noFill/>
          <a:ln>
            <a:noFill/>
          </a:ln>
        </p:spPr>
      </p:pic>
      <p:pic>
        <p:nvPicPr>
          <p:cNvPr id="166" name="Google Shape;166;p26"/>
          <p:cNvPicPr preferRelativeResize="0"/>
          <p:nvPr/>
        </p:nvPicPr>
        <p:blipFill rotWithShape="1">
          <a:blip r:embed="rId5">
            <a:alphaModFix/>
          </a:blip>
          <a:srcRect b="3069" l="0" r="0" t="3069"/>
          <a:stretch/>
        </p:blipFill>
        <p:spPr>
          <a:xfrm>
            <a:off x="5030800" y="2489750"/>
            <a:ext cx="2484000" cy="1748628"/>
          </a:xfrm>
          <a:prstGeom prst="rect">
            <a:avLst/>
          </a:prstGeom>
          <a:noFill/>
          <a:ln>
            <a:noFill/>
          </a:ln>
        </p:spPr>
      </p:pic>
      <p:pic>
        <p:nvPicPr>
          <p:cNvPr id="167" name="Google Shape;167;p26"/>
          <p:cNvPicPr preferRelativeResize="0"/>
          <p:nvPr/>
        </p:nvPicPr>
        <p:blipFill rotWithShape="1">
          <a:blip r:embed="rId6">
            <a:alphaModFix/>
          </a:blip>
          <a:srcRect b="3069" l="0" r="0" t="3069"/>
          <a:stretch/>
        </p:blipFill>
        <p:spPr>
          <a:xfrm>
            <a:off x="7488000" y="2489750"/>
            <a:ext cx="2484000" cy="1748628"/>
          </a:xfrm>
          <a:prstGeom prst="rect">
            <a:avLst/>
          </a:prstGeom>
          <a:noFill/>
          <a:ln>
            <a:noFill/>
          </a:ln>
        </p:spPr>
      </p:pic>
      <p:sp>
        <p:nvSpPr>
          <p:cNvPr id="168" name="Google Shape;168;p26"/>
          <p:cNvSpPr txBox="1"/>
          <p:nvPr/>
        </p:nvSpPr>
        <p:spPr>
          <a:xfrm>
            <a:off x="2819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sp>
        <p:nvSpPr>
          <p:cNvPr id="169" name="Google Shape;169;p26"/>
          <p:cNvSpPr txBox="1"/>
          <p:nvPr/>
        </p:nvSpPr>
        <p:spPr>
          <a:xfrm>
            <a:off x="2514600" y="5867400"/>
            <a:ext cx="7315200" cy="1219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GB" sz="1800"/>
              <a:t>2018-2019</a:t>
            </a:r>
            <a:r>
              <a:rPr lang="en-GB" sz="1800"/>
              <a:t>: An abrupt</a:t>
            </a:r>
            <a:r>
              <a:rPr lang="en-GB" sz="1800"/>
              <a:t> change: the "peak" gets smeared (more visibly on the previous slide), making fraud more difficult to detect.</a:t>
            </a:r>
            <a:endParaRPr sz="1800"/>
          </a:p>
          <a:p>
            <a:pPr indent="0" lvl="0" marL="0" marR="0" rtl="0" algn="l">
              <a:spcBef>
                <a:spcPts val="0"/>
              </a:spcBef>
              <a:spcAft>
                <a:spcPts val="0"/>
              </a:spcAft>
              <a:buClr>
                <a:schemeClr val="dk1"/>
              </a:buClr>
              <a:buSzPts val="1100"/>
              <a:buFont typeface="Arial"/>
              <a:buNone/>
            </a:pPr>
            <a:r>
              <a:rPr lang="en-GB" sz="1800"/>
              <a:t>However, the magnitude of the difference (150-220 thousand votes) remains constant.</a:t>
            </a:r>
            <a:endParaRPr sz="1800"/>
          </a:p>
          <a:p>
            <a:pPr indent="0" lvl="0" marL="0" marR="0" rtl="0" algn="l">
              <a:spcBef>
                <a:spcPts val="0"/>
              </a:spcBef>
              <a:spcAft>
                <a:spcPts val="0"/>
              </a:spcAft>
              <a:buClr>
                <a:schemeClr val="dk1"/>
              </a:buClr>
              <a:buSzPts val="1100"/>
              <a:buFont typeface="Arial"/>
              <a:buNone/>
            </a:pPr>
            <a:r>
              <a:t/>
            </a:r>
            <a:endParaRPr sz="1800"/>
          </a:p>
          <a:p>
            <a:pPr indent="0" lvl="0" marL="0" marR="0" rtl="0" algn="l">
              <a:spcBef>
                <a:spcPts val="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Fidesz</a:t>
            </a:r>
            <a:r>
              <a:rPr lang="en-GB" sz="4400"/>
              <a:t>:</a:t>
            </a:r>
            <a:r>
              <a:rPr b="0" lang="en-GB" sz="4400" strike="noStrike">
                <a:latin typeface="Arial"/>
                <a:ea typeface="Arial"/>
                <a:cs typeface="Arial"/>
                <a:sym typeface="Arial"/>
              </a:rPr>
              <a:t> </a:t>
            </a:r>
            <a:r>
              <a:rPr lang="en-GB" sz="4400"/>
              <a:t>what we may have seen</a:t>
            </a:r>
            <a:endParaRPr b="0" sz="4400" strike="noStrike">
              <a:latin typeface="Arial"/>
              <a:ea typeface="Arial"/>
              <a:cs typeface="Arial"/>
              <a:sym typeface="Arial"/>
            </a:endParaRPr>
          </a:p>
        </p:txBody>
      </p:sp>
      <p:sp>
        <p:nvSpPr>
          <p:cNvPr id="175" name="Google Shape;175;p27"/>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lang="en-GB" sz="3000"/>
              <a:t>Where the numbers are more awkward:</a:t>
            </a:r>
            <a:endParaRPr b="0" sz="3000" strike="noStrike">
              <a:latin typeface="Arial"/>
              <a:ea typeface="Arial"/>
              <a:cs typeface="Arial"/>
              <a:sym typeface="Arial"/>
            </a:endParaRPr>
          </a:p>
          <a:p>
            <a:pPr indent="-419100" lvl="0" marL="914400" marR="0" rtl="0" algn="l">
              <a:spcBef>
                <a:spcPts val="1417"/>
              </a:spcBef>
              <a:spcAft>
                <a:spcPts val="0"/>
              </a:spcAft>
              <a:buSzPts val="3000"/>
              <a:buFont typeface="Arial"/>
              <a:buChar char="●"/>
            </a:pPr>
            <a:r>
              <a:rPr lang="en-GB" sz="3000"/>
              <a:t>There is a bigger turnout (shift towards the right)</a:t>
            </a:r>
            <a:endParaRPr sz="3000"/>
          </a:p>
          <a:p>
            <a:pPr indent="-431800" lvl="0" marL="914400" marR="0" rtl="0" algn="l">
              <a:spcBef>
                <a:spcPts val="0"/>
              </a:spcBef>
              <a:spcAft>
                <a:spcPts val="0"/>
              </a:spcAft>
              <a:buSzPts val="3200"/>
              <a:buFont typeface="Arial"/>
              <a:buChar char="●"/>
            </a:pPr>
            <a:r>
              <a:rPr lang="en-GB" sz="3000"/>
              <a:t>Fidesz achieves a more in the beginnings, then this effect gets “smudged”, perhaps becomes consciously hidden</a:t>
            </a:r>
            <a:br>
              <a:rPr lang="en-GB" sz="3000"/>
            </a:br>
            <a:r>
              <a:rPr lang="en-GB" sz="3000"/>
              <a:t>(A </a:t>
            </a:r>
            <a:r>
              <a:rPr lang="en-GB" sz="2600" u="sng">
                <a:solidFill>
                  <a:schemeClr val="hlink"/>
                </a:solidFill>
                <a:hlinkClick r:id="rId3"/>
              </a:rPr>
              <a:t>2012 paper</a:t>
            </a:r>
            <a:r>
              <a:rPr lang="en-GB" sz="3000"/>
              <a:t>, to my understanding, seeks fraud based on spot on similar “corners”)</a:t>
            </a:r>
            <a:endParaRPr sz="1600"/>
          </a:p>
          <a:p>
            <a:pPr indent="-419100" lvl="0" marL="914400" marR="0" rtl="0" algn="l">
              <a:spcBef>
                <a:spcPts val="0"/>
              </a:spcBef>
              <a:spcAft>
                <a:spcPts val="0"/>
              </a:spcAft>
              <a:buSzPts val="3000"/>
              <a:buFont typeface="Arial"/>
              <a:buChar char="●"/>
            </a:pPr>
            <a:r>
              <a:rPr b="0" lang="en-GB" sz="3000" strike="noStrike">
                <a:latin typeface="Arial"/>
                <a:ea typeface="Arial"/>
                <a:cs typeface="Arial"/>
                <a:sym typeface="Arial"/>
              </a:rPr>
              <a:t>“</a:t>
            </a:r>
            <a:r>
              <a:rPr lang="en-GB" sz="3000"/>
              <a:t>Cannot fail</a:t>
            </a:r>
            <a:r>
              <a:rPr b="0" lang="en-GB" sz="3000" strike="noStrike">
                <a:latin typeface="Arial"/>
                <a:ea typeface="Arial"/>
                <a:cs typeface="Arial"/>
                <a:sym typeface="Arial"/>
              </a:rPr>
              <a:t>”</a:t>
            </a:r>
            <a:endParaRPr b="0" sz="3000"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nvSpPr>
        <p:spPr>
          <a:xfrm>
            <a:off x="504000" y="1769050"/>
            <a:ext cx="9143700" cy="4384500"/>
          </a:xfrm>
          <a:prstGeom prst="rect">
            <a:avLst/>
          </a:prstGeom>
          <a:noFill/>
          <a:ln>
            <a:noFill/>
          </a:ln>
        </p:spPr>
        <p:txBody>
          <a:bodyPr anchorCtr="0" anchor="t" bIns="0" lIns="0" spcFirstLastPara="1" rIns="0" wrap="square" tIns="0">
            <a:noAutofit/>
          </a:bodyPr>
          <a:lstStyle/>
          <a:p>
            <a:pPr indent="0" lvl="0" marL="457200" rtl="0" algn="l">
              <a:spcBef>
                <a:spcPts val="1417"/>
              </a:spcBef>
              <a:spcAft>
                <a:spcPts val="0"/>
              </a:spcAft>
              <a:buNone/>
            </a:pPr>
            <a:r>
              <a:rPr lang="en-GB" sz="2100">
                <a:solidFill>
                  <a:schemeClr val="dk1"/>
                </a:solidFill>
              </a:rPr>
              <a:t>Horizontal axis</a:t>
            </a:r>
            <a:r>
              <a:rPr lang="en-GB" sz="2100">
                <a:solidFill>
                  <a:schemeClr val="dk1"/>
                </a:solidFill>
              </a:rPr>
              <a:t>: voter turnout</a:t>
            </a:r>
            <a:endParaRPr sz="2100">
              <a:solidFill>
                <a:schemeClr val="dk1"/>
              </a:solidFill>
            </a:endParaRPr>
          </a:p>
          <a:p>
            <a:pPr indent="0" lvl="0" marL="457200" rtl="0" algn="l">
              <a:spcBef>
                <a:spcPts val="1417"/>
              </a:spcBef>
              <a:spcAft>
                <a:spcPts val="0"/>
              </a:spcAft>
              <a:buNone/>
            </a:pPr>
            <a:r>
              <a:rPr lang="en-GB" sz="2100"/>
              <a:t>Vertical axis</a:t>
            </a:r>
            <a:r>
              <a:rPr b="0" lang="en-GB" sz="2100" strike="noStrike">
                <a:latin typeface="Arial"/>
                <a:ea typeface="Arial"/>
                <a:cs typeface="Arial"/>
                <a:sym typeface="Arial"/>
              </a:rPr>
              <a:t>: </a:t>
            </a:r>
            <a:r>
              <a:rPr lang="en-GB" sz="2100"/>
              <a:t>vote ratio (votes/valid ballots) achieved by the party</a:t>
            </a:r>
            <a:endParaRPr sz="2100"/>
          </a:p>
          <a:p>
            <a:pPr indent="0" lvl="0" marL="457200" rtl="0" algn="l">
              <a:spcBef>
                <a:spcPts val="1417"/>
              </a:spcBef>
              <a:spcAft>
                <a:spcPts val="0"/>
              </a:spcAft>
              <a:buNone/>
            </a:pPr>
            <a:r>
              <a:rPr lang="en-GB" sz="2100"/>
              <a:t>2010: a “corner”, smear appears in the top right hand corner</a:t>
            </a:r>
            <a:endParaRPr sz="2100"/>
          </a:p>
          <a:p>
            <a:pPr indent="0" lvl="0" marL="457200" marR="0" rtl="0" algn="l">
              <a:spcBef>
                <a:spcPts val="1417"/>
              </a:spcBef>
              <a:spcAft>
                <a:spcPts val="0"/>
              </a:spcAft>
              <a:buNone/>
            </a:pPr>
            <a:r>
              <a:rPr b="0" lang="en-GB" sz="2100" strike="noStrike">
                <a:latin typeface="Arial"/>
                <a:ea typeface="Arial"/>
                <a:cs typeface="Arial"/>
                <a:sym typeface="Arial"/>
              </a:rPr>
              <a:t>2014: </a:t>
            </a:r>
            <a:r>
              <a:rPr lang="en-GB" sz="2100"/>
              <a:t>a bigger, flatter smear in the top right hand corner</a:t>
            </a:r>
            <a:endParaRPr b="0" sz="2100" strike="noStrike">
              <a:latin typeface="Arial"/>
              <a:ea typeface="Arial"/>
              <a:cs typeface="Arial"/>
              <a:sym typeface="Arial"/>
            </a:endParaRPr>
          </a:p>
          <a:p>
            <a:pPr indent="0" lvl="0" marL="457200" marR="0" rtl="0" algn="l">
              <a:spcBef>
                <a:spcPts val="1417"/>
              </a:spcBef>
              <a:spcAft>
                <a:spcPts val="0"/>
              </a:spcAft>
              <a:buNone/>
            </a:pPr>
            <a:r>
              <a:rPr b="0" lang="en-GB" sz="2100" strike="noStrike">
                <a:latin typeface="Arial"/>
                <a:ea typeface="Arial"/>
                <a:cs typeface="Arial"/>
                <a:sym typeface="Arial"/>
              </a:rPr>
              <a:t>2018: </a:t>
            </a:r>
            <a:r>
              <a:rPr lang="en-GB" sz="2100"/>
              <a:t>a clearly observable difference, but it is “smudged”</a:t>
            </a:r>
            <a:endParaRPr b="0" sz="2100" strike="noStrike">
              <a:latin typeface="Arial"/>
              <a:ea typeface="Arial"/>
              <a:cs typeface="Arial"/>
              <a:sym typeface="Arial"/>
            </a:endParaRPr>
          </a:p>
          <a:p>
            <a:pPr indent="0" lvl="0" marL="457200" marR="0" rtl="0" algn="l">
              <a:spcBef>
                <a:spcPts val="1417"/>
              </a:spcBef>
              <a:spcAft>
                <a:spcPts val="0"/>
              </a:spcAft>
              <a:buNone/>
            </a:pPr>
            <a:r>
              <a:rPr b="0" lang="en-GB" sz="2100" strike="noStrike">
                <a:latin typeface="Arial"/>
                <a:ea typeface="Arial"/>
                <a:cs typeface="Arial"/>
                <a:sym typeface="Arial"/>
              </a:rPr>
              <a:t>2019: </a:t>
            </a:r>
            <a:r>
              <a:rPr lang="en-GB" sz="2100"/>
              <a:t>a starker difference</a:t>
            </a:r>
            <a:r>
              <a:rPr b="0" lang="en-GB" sz="2100" strike="noStrike">
                <a:latin typeface="Arial"/>
                <a:ea typeface="Arial"/>
                <a:cs typeface="Arial"/>
                <a:sym typeface="Arial"/>
              </a:rPr>
              <a:t> (skewed</a:t>
            </a:r>
            <a:r>
              <a:rPr lang="en-GB" sz="2100"/>
              <a:t>, distorted distribution over more suspicious settlements</a:t>
            </a:r>
            <a:r>
              <a:rPr b="0" lang="en-GB" sz="2100" strike="noStrike">
                <a:latin typeface="Arial"/>
                <a:ea typeface="Arial"/>
                <a:cs typeface="Arial"/>
                <a:sym typeface="Arial"/>
              </a:rPr>
              <a:t>), </a:t>
            </a:r>
            <a:r>
              <a:rPr lang="en-GB" sz="2100"/>
              <a:t>the result</a:t>
            </a:r>
            <a:r>
              <a:rPr b="0" lang="en-GB" sz="2100" strike="noStrike">
                <a:latin typeface="Arial"/>
                <a:ea typeface="Arial"/>
                <a:cs typeface="Arial"/>
                <a:sym typeface="Arial"/>
              </a:rPr>
              <a:t>: the vote ratio plateaus </a:t>
            </a:r>
            <a:r>
              <a:rPr lang="en-GB" sz="2100"/>
              <a:t>whilst the turnout is </a:t>
            </a:r>
            <a:r>
              <a:rPr lang="en-GB" sz="2100">
                <a:solidFill>
                  <a:schemeClr val="dk1"/>
                </a:solidFill>
              </a:rPr>
              <a:t>elevated</a:t>
            </a:r>
            <a:r>
              <a:rPr b="0" lang="en-GB" sz="2100" strike="noStrike">
                <a:latin typeface="Arial"/>
                <a:ea typeface="Arial"/>
                <a:cs typeface="Arial"/>
                <a:sym typeface="Arial"/>
              </a:rPr>
              <a:t>, more precisely set </a:t>
            </a:r>
            <a:r>
              <a:rPr lang="en-GB" sz="2100"/>
              <a:t>than in the areas that show up “miscounted”</a:t>
            </a:r>
            <a:endParaRPr b="0" sz="2100" strike="noStrike">
              <a:latin typeface="Arial"/>
              <a:ea typeface="Arial"/>
              <a:cs typeface="Arial"/>
              <a:sym typeface="Arial"/>
            </a:endParaRPr>
          </a:p>
          <a:p>
            <a:pPr indent="0" lvl="0" marL="457200" marR="0" rtl="0" algn="l">
              <a:spcBef>
                <a:spcPts val="1417"/>
              </a:spcBef>
              <a:spcAft>
                <a:spcPts val="0"/>
              </a:spcAft>
              <a:buNone/>
            </a:pPr>
            <a:r>
              <a:rPr lang="en-GB" sz="2100"/>
              <a:t>Note that precision, consistency is valuable on its own right already </a:t>
            </a:r>
            <a:r>
              <a:rPr b="0" lang="en-GB" sz="2100" strike="noStrike">
                <a:latin typeface="Arial"/>
                <a:ea typeface="Arial"/>
                <a:cs typeface="Arial"/>
                <a:sym typeface="Arial"/>
              </a:rPr>
              <a:t>(</a:t>
            </a:r>
            <a:r>
              <a:rPr lang="en-GB" sz="2100"/>
              <a:t>German state bonds do sell, even irrespective of their negative yield, however it seems fidesz has obtained extra advantage, too</a:t>
            </a:r>
            <a:r>
              <a:rPr b="0" lang="en-GB" sz="2100" strike="noStrike">
                <a:latin typeface="Arial"/>
                <a:ea typeface="Arial"/>
                <a:cs typeface="Arial"/>
                <a:sym typeface="Arial"/>
              </a:rPr>
              <a:t>).</a:t>
            </a:r>
            <a:endParaRPr b="0" sz="2100" strike="noStrike">
              <a:latin typeface="Arial"/>
              <a:ea typeface="Arial"/>
              <a:cs typeface="Arial"/>
              <a:sym typeface="Arial"/>
            </a:endParaRPr>
          </a:p>
        </p:txBody>
      </p:sp>
      <p:sp>
        <p:nvSpPr>
          <p:cNvPr id="181" name="Google Shape;181;p2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Fidesz: </a:t>
            </a:r>
            <a:r>
              <a:rPr lang="en-GB" sz="4400"/>
              <a:t>what we may have seen</a:t>
            </a:r>
            <a:br>
              <a:rPr lang="en-GB" sz="4400"/>
            </a:br>
            <a:r>
              <a:rPr b="0" lang="en-GB" sz="2800" strike="noStrike">
                <a:latin typeface="Arial"/>
                <a:ea typeface="Arial"/>
                <a:cs typeface="Arial"/>
                <a:sym typeface="Arial"/>
              </a:rPr>
              <a:t>(</a:t>
            </a:r>
            <a:r>
              <a:rPr lang="en-GB" sz="2800"/>
              <a:t>more detailed</a:t>
            </a:r>
            <a:r>
              <a:rPr b="0" lang="en-GB" sz="2800" strike="noStrike">
                <a:latin typeface="Arial"/>
                <a:ea typeface="Arial"/>
                <a:cs typeface="Arial"/>
                <a:sym typeface="Arial"/>
              </a:rPr>
              <a:t>)</a:t>
            </a:r>
            <a:endParaRPr b="0" sz="2800"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400"/>
              <a:t>Possible explanation</a:t>
            </a:r>
            <a:r>
              <a:rPr b="0" lang="en-GB" sz="4400" strike="noStrike">
                <a:latin typeface="Arial"/>
                <a:ea typeface="Arial"/>
                <a:cs typeface="Arial"/>
                <a:sym typeface="Arial"/>
              </a:rPr>
              <a:t>? </a:t>
            </a:r>
            <a:r>
              <a:rPr lang="en-GB" sz="4400"/>
              <a:t>(1)</a:t>
            </a:r>
            <a:endParaRPr b="0" sz="4400" strike="noStrike">
              <a:latin typeface="Arial"/>
              <a:ea typeface="Arial"/>
              <a:cs typeface="Arial"/>
              <a:sym typeface="Arial"/>
            </a:endParaRPr>
          </a:p>
        </p:txBody>
      </p:sp>
      <p:sp>
        <p:nvSpPr>
          <p:cNvPr id="187" name="Google Shape;187;p29"/>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lang="en-GB" sz="2700"/>
              <a:t>Too few? Wanting to make it certain? Top it up with a few votes!</a:t>
            </a:r>
            <a:br>
              <a:rPr b="0" lang="en-GB" sz="2700" strike="noStrike">
                <a:latin typeface="Arial"/>
                <a:ea typeface="Arial"/>
                <a:cs typeface="Arial"/>
                <a:sym typeface="Arial"/>
              </a:rPr>
            </a:br>
            <a:br>
              <a:rPr lang="en-GB"/>
            </a:br>
            <a:br>
              <a:rPr lang="en-GB"/>
            </a:br>
            <a:r>
              <a:rPr b="0" lang="en-GB" sz="2700" strike="noStrike">
                <a:latin typeface="Arial"/>
                <a:ea typeface="Arial"/>
                <a:cs typeface="Arial"/>
                <a:sym typeface="Arial"/>
              </a:rPr>
              <a:t>Some</a:t>
            </a:r>
            <a:r>
              <a:rPr lang="en-GB" sz="2700"/>
              <a:t>one(s) apparently, at certain locations, have inflated the turnout rate </a:t>
            </a:r>
            <a:r>
              <a:rPr b="0" lang="en-GB" sz="2700" strike="noStrike">
                <a:latin typeface="Arial"/>
                <a:ea typeface="Arial"/>
                <a:cs typeface="Arial"/>
                <a:sym typeface="Arial"/>
              </a:rPr>
              <a:t>(</a:t>
            </a:r>
            <a:r>
              <a:rPr lang="en-GB" sz="2700"/>
              <a:t>points have been pushed right</a:t>
            </a:r>
            <a:r>
              <a:rPr b="0" lang="en-GB" sz="2700" strike="noStrike">
                <a:latin typeface="Arial"/>
                <a:ea typeface="Arial"/>
                <a:cs typeface="Arial"/>
                <a:sym typeface="Arial"/>
              </a:rPr>
              <a:t>).</a:t>
            </a:r>
            <a:br>
              <a:rPr lang="en-GB"/>
            </a:br>
            <a:br>
              <a:rPr lang="en-GB"/>
            </a:br>
            <a:r>
              <a:rPr lang="en-GB" sz="2700"/>
              <a:t>It seems as if where he Fidesz votes would have dropped, some votes were added to what seemed to fewish in certain wards, translating the bottom of the patch towards the top right (high vote rate, high turnout direction)</a:t>
            </a:r>
            <a:endParaRPr sz="2700"/>
          </a:p>
          <a:p>
            <a:pPr indent="0" lvl="0" marL="0" marR="0" rtl="0" algn="l">
              <a:spcBef>
                <a:spcPts val="0"/>
              </a:spcBef>
              <a:spcAft>
                <a:spcPts val="0"/>
              </a:spcAft>
              <a:buNone/>
            </a:pPr>
            <a:r>
              <a:t/>
            </a:r>
            <a:endParaRPr/>
          </a:p>
          <a:p>
            <a:pPr indent="0" lvl="0" marL="0" marR="0" rtl="0" algn="l">
              <a:spcBef>
                <a:spcPts val="0"/>
              </a:spcBef>
              <a:spcAft>
                <a:spcPts val="0"/>
              </a:spcAft>
              <a:buNone/>
            </a:pPr>
            <a:br>
              <a:rPr lang="en-GB"/>
            </a:br>
            <a:endParaRPr b="0" sz="2700"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504000" y="301320"/>
            <a:ext cx="9071700" cy="1262100"/>
          </a:xfrm>
          <a:prstGeom prst="rect">
            <a:avLst/>
          </a:prstGeom>
        </p:spPr>
        <p:txBody>
          <a:bodyPr anchorCtr="0" anchor="ctr" bIns="0" lIns="0" spcFirstLastPara="1" rIns="0" wrap="square" tIns="0">
            <a:noAutofit/>
          </a:bodyPr>
          <a:lstStyle/>
          <a:p>
            <a:pPr indent="0" lvl="0" marL="0" rtl="0" algn="ctr">
              <a:spcBef>
                <a:spcPts val="0"/>
              </a:spcBef>
              <a:spcAft>
                <a:spcPts val="0"/>
              </a:spcAft>
              <a:buClr>
                <a:schemeClr val="dk1"/>
              </a:buClr>
              <a:buFont typeface="Arial"/>
              <a:buNone/>
            </a:pPr>
            <a:r>
              <a:rPr lang="en-GB" sz="4400">
                <a:solidFill>
                  <a:schemeClr val="dk1"/>
                </a:solidFill>
              </a:rPr>
              <a:t>Possible explanation? (2)</a:t>
            </a:r>
            <a:endParaRPr/>
          </a:p>
        </p:txBody>
      </p:sp>
      <p:sp>
        <p:nvSpPr>
          <p:cNvPr id="193" name="Google Shape;193;p30"/>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457200" rtl="0" algn="l">
              <a:spcBef>
                <a:spcPts val="0"/>
              </a:spcBef>
              <a:spcAft>
                <a:spcPts val="0"/>
              </a:spcAft>
              <a:buClr>
                <a:schemeClr val="dk1"/>
              </a:buClr>
              <a:buSzPts val="1100"/>
              <a:buFont typeface="Arial"/>
              <a:buNone/>
            </a:pPr>
            <a:r>
              <a:rPr lang="en-GB" sz="3000">
                <a:solidFill>
                  <a:schemeClr val="dk1"/>
                </a:solidFill>
              </a:rPr>
              <a:t>For instance, in capital districts (in the third, to name one) can similar dynamics be observed. After all, low and high turnout both favoured Fidesz... :)</a:t>
            </a:r>
            <a:endParaRPr sz="3000">
              <a:solidFill>
                <a:schemeClr val="dk1"/>
              </a:solidFill>
            </a:endParaRPr>
          </a:p>
          <a:p>
            <a:pPr indent="0" lvl="0" marL="457200" rtl="0" algn="l">
              <a:spcBef>
                <a:spcPts val="0"/>
              </a:spcBef>
              <a:spcAft>
                <a:spcPts val="0"/>
              </a:spcAft>
              <a:buClr>
                <a:schemeClr val="dk1"/>
              </a:buClr>
              <a:buSzPts val="1100"/>
              <a:buFont typeface="Arial"/>
              <a:buNone/>
            </a:pPr>
            <a:r>
              <a:t/>
            </a:r>
            <a:endParaRPr sz="3000">
              <a:solidFill>
                <a:schemeClr val="dk1"/>
              </a:solidFill>
            </a:endParaRPr>
          </a:p>
          <a:p>
            <a:pPr indent="0" lvl="0" marL="457200" rtl="0" algn="l">
              <a:spcBef>
                <a:spcPts val="0"/>
              </a:spcBef>
              <a:spcAft>
                <a:spcPts val="0"/>
              </a:spcAft>
              <a:buClr>
                <a:schemeClr val="dk1"/>
              </a:buClr>
              <a:buSzPts val="1100"/>
              <a:buFont typeface="Arial"/>
              <a:buNone/>
            </a:pPr>
            <a:r>
              <a:rPr lang="en-GB" sz="3000">
                <a:solidFill>
                  <a:schemeClr val="dk1"/>
                </a:solidFill>
              </a:rPr>
              <a:t>It does not mean - perhaps to avoid more fraudulent looks - that it wouldn’t be worth diluting your own with others’ votes. And those left out: sorry (their share will even reduce). Whether their control is a side effect or an aim, is another question.</a:t>
            </a:r>
            <a:endParaRPr sz="3000">
              <a:solidFill>
                <a:schemeClr val="dk1"/>
              </a:solidFill>
            </a:endParaRPr>
          </a:p>
          <a:p>
            <a:pPr indent="0" lvl="0" marL="457200" rtl="0" algn="l">
              <a:spcBef>
                <a:spcPts val="0"/>
              </a:spcBef>
              <a:spcAft>
                <a:spcPts val="0"/>
              </a:spcAft>
              <a:buClr>
                <a:schemeClr val="dk1"/>
              </a:buClr>
              <a:buSzPts val="1100"/>
              <a:buFont typeface="Arial"/>
              <a:buNone/>
            </a:pPr>
            <a:r>
              <a:t/>
            </a:r>
            <a:endParaRPr sz="3000">
              <a:solidFill>
                <a:schemeClr val="dk1"/>
              </a:solidFill>
            </a:endParaRPr>
          </a:p>
          <a:p>
            <a:pPr indent="0" lvl="0" marL="457200" rtl="0" algn="l">
              <a:spcBef>
                <a:spcPts val="0"/>
              </a:spcBef>
              <a:spcAft>
                <a:spcPts val="0"/>
              </a:spcAft>
              <a:buClr>
                <a:schemeClr val="dk1"/>
              </a:buClr>
              <a:buSzPts val="1100"/>
              <a:buFont typeface="Arial"/>
              <a:buNone/>
            </a:pPr>
            <a:r>
              <a:t/>
            </a:r>
            <a:endParaRPr sz="30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nvSpPr>
        <p:spPr>
          <a:xfrm>
            <a:off x="504000" y="40860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Jobbik</a:t>
            </a:r>
            <a:br>
              <a:rPr lang="en-GB" sz="1800"/>
            </a:br>
            <a:r>
              <a:rPr lang="en-GB" sz="2200">
                <a:solidFill>
                  <a:schemeClr val="dk1"/>
                </a:solidFill>
              </a:rPr>
              <a:t>Less suspicious municipalities </a:t>
            </a:r>
            <a:r>
              <a:rPr lang="en-GB" sz="1700">
                <a:solidFill>
                  <a:schemeClr val="dk1"/>
                </a:solidFill>
              </a:rPr>
              <a:t>(same group on each chart)</a:t>
            </a:r>
            <a:endParaRPr b="0" sz="1800" strike="noStrike">
              <a:latin typeface="Arial"/>
              <a:ea typeface="Arial"/>
              <a:cs typeface="Arial"/>
              <a:sym typeface="Arial"/>
            </a:endParaRPr>
          </a:p>
        </p:txBody>
      </p:sp>
      <p:pic>
        <p:nvPicPr>
          <p:cNvPr id="199" name="Google Shape;199;p31"/>
          <p:cNvPicPr preferRelativeResize="0"/>
          <p:nvPr/>
        </p:nvPicPr>
        <p:blipFill rotWithShape="1">
          <a:blip r:embed="rId3">
            <a:alphaModFix/>
          </a:blip>
          <a:srcRect b="3069" l="0" r="0" t="3069"/>
          <a:stretch/>
        </p:blipFill>
        <p:spPr>
          <a:xfrm>
            <a:off x="116400" y="2489750"/>
            <a:ext cx="2484000" cy="1748628"/>
          </a:xfrm>
          <a:prstGeom prst="rect">
            <a:avLst/>
          </a:prstGeom>
          <a:noFill/>
          <a:ln>
            <a:noFill/>
          </a:ln>
        </p:spPr>
      </p:pic>
      <p:sp>
        <p:nvSpPr>
          <p:cNvPr id="200" name="Google Shape;200;p31"/>
          <p:cNvSpPr txBox="1"/>
          <p:nvPr/>
        </p:nvSpPr>
        <p:spPr>
          <a:xfrm>
            <a:off x="3846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a:t>
            </a:r>
            <a:r>
              <a:rPr lang="en-GB" sz="3200"/>
              <a:t>0</a:t>
            </a:r>
            <a:endParaRPr b="0" sz="3200" strike="noStrike">
              <a:latin typeface="Arial"/>
              <a:ea typeface="Arial"/>
              <a:cs typeface="Arial"/>
              <a:sym typeface="Arial"/>
            </a:endParaRPr>
          </a:p>
        </p:txBody>
      </p:sp>
      <p:sp>
        <p:nvSpPr>
          <p:cNvPr id="201" name="Google Shape;201;p31"/>
          <p:cNvSpPr txBox="1"/>
          <p:nvPr/>
        </p:nvSpPr>
        <p:spPr>
          <a:xfrm>
            <a:off x="52698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202" name="Google Shape;202;p31"/>
          <p:cNvSpPr txBox="1"/>
          <p:nvPr/>
        </p:nvSpPr>
        <p:spPr>
          <a:xfrm>
            <a:off x="7772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pic>
        <p:nvPicPr>
          <p:cNvPr id="203" name="Google Shape;203;p31"/>
          <p:cNvPicPr preferRelativeResize="0"/>
          <p:nvPr/>
        </p:nvPicPr>
        <p:blipFill rotWithShape="1">
          <a:blip r:embed="rId4">
            <a:alphaModFix/>
          </a:blip>
          <a:srcRect b="3069" l="0" r="0" t="3069"/>
          <a:stretch/>
        </p:blipFill>
        <p:spPr>
          <a:xfrm>
            <a:off x="2573600" y="2489750"/>
            <a:ext cx="2484000" cy="1748628"/>
          </a:xfrm>
          <a:prstGeom prst="rect">
            <a:avLst/>
          </a:prstGeom>
          <a:noFill/>
          <a:ln>
            <a:noFill/>
          </a:ln>
        </p:spPr>
      </p:pic>
      <p:pic>
        <p:nvPicPr>
          <p:cNvPr id="204" name="Google Shape;204;p31"/>
          <p:cNvPicPr preferRelativeResize="0"/>
          <p:nvPr/>
        </p:nvPicPr>
        <p:blipFill rotWithShape="1">
          <a:blip r:embed="rId5">
            <a:alphaModFix/>
          </a:blip>
          <a:srcRect b="3069" l="0" r="0" t="3069"/>
          <a:stretch/>
        </p:blipFill>
        <p:spPr>
          <a:xfrm>
            <a:off x="5030800" y="2489750"/>
            <a:ext cx="2484000" cy="1748628"/>
          </a:xfrm>
          <a:prstGeom prst="rect">
            <a:avLst/>
          </a:prstGeom>
          <a:noFill/>
          <a:ln>
            <a:noFill/>
          </a:ln>
        </p:spPr>
      </p:pic>
      <p:pic>
        <p:nvPicPr>
          <p:cNvPr id="205" name="Google Shape;205;p31"/>
          <p:cNvPicPr preferRelativeResize="0"/>
          <p:nvPr/>
        </p:nvPicPr>
        <p:blipFill rotWithShape="1">
          <a:blip r:embed="rId6">
            <a:alphaModFix/>
          </a:blip>
          <a:srcRect b="3069" l="0" r="0" t="3069"/>
          <a:stretch/>
        </p:blipFill>
        <p:spPr>
          <a:xfrm>
            <a:off x="7488000" y="2489750"/>
            <a:ext cx="2484000" cy="1748628"/>
          </a:xfrm>
          <a:prstGeom prst="rect">
            <a:avLst/>
          </a:prstGeom>
          <a:noFill/>
          <a:ln>
            <a:noFill/>
          </a:ln>
        </p:spPr>
      </p:pic>
      <p:sp>
        <p:nvSpPr>
          <p:cNvPr id="206" name="Google Shape;206;p31"/>
          <p:cNvSpPr txBox="1"/>
          <p:nvPr/>
        </p:nvSpPr>
        <p:spPr>
          <a:xfrm>
            <a:off x="2819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nvSpPr>
        <p:spPr>
          <a:xfrm>
            <a:off x="504000" y="409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Jobbik</a:t>
            </a:r>
            <a:br>
              <a:rPr lang="en-GB" sz="1800"/>
            </a:br>
            <a:r>
              <a:rPr b="1" lang="en-GB" sz="2200">
                <a:solidFill>
                  <a:schemeClr val="dk1"/>
                </a:solidFill>
              </a:rPr>
              <a:t>More suspicious </a:t>
            </a:r>
            <a:r>
              <a:rPr lang="en-GB" sz="2200">
                <a:solidFill>
                  <a:schemeClr val="dk1"/>
                </a:solidFill>
              </a:rPr>
              <a:t>municipalities </a:t>
            </a:r>
            <a:r>
              <a:rPr lang="en-GB" sz="1700">
                <a:solidFill>
                  <a:schemeClr val="dk1"/>
                </a:solidFill>
              </a:rPr>
              <a:t>(same group on each chart)</a:t>
            </a:r>
            <a:endParaRPr b="0" sz="1800" strike="noStrike">
              <a:latin typeface="Arial"/>
              <a:ea typeface="Arial"/>
              <a:cs typeface="Arial"/>
              <a:sym typeface="Arial"/>
            </a:endParaRPr>
          </a:p>
        </p:txBody>
      </p:sp>
      <p:sp>
        <p:nvSpPr>
          <p:cNvPr id="212" name="Google Shape;212;p32"/>
          <p:cNvSpPr txBox="1"/>
          <p:nvPr/>
        </p:nvSpPr>
        <p:spPr>
          <a:xfrm>
            <a:off x="3672000" y="5109840"/>
            <a:ext cx="6048000" cy="8582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GB" sz="1800"/>
              <a:t>As if the votes were dragged down</a:t>
            </a:r>
            <a:r>
              <a:rPr b="0" lang="en-GB" sz="1800" strike="noStrike">
                <a:latin typeface="Arial"/>
                <a:ea typeface="Arial"/>
                <a:cs typeface="Arial"/>
                <a:sym typeface="Arial"/>
              </a:rPr>
              <a:t> (</a:t>
            </a:r>
            <a:r>
              <a:rPr lang="en-GB" sz="1800"/>
              <a:t>the </a:t>
            </a:r>
            <a:r>
              <a:rPr b="1" lang="en-GB" sz="1800"/>
              <a:t>bottom</a:t>
            </a:r>
            <a:r>
              <a:rPr b="0" lang="en-GB" sz="1800" strike="noStrike">
                <a:latin typeface="Arial"/>
                <a:ea typeface="Arial"/>
                <a:cs typeface="Arial"/>
                <a:sym typeface="Arial"/>
              </a:rPr>
              <a:t> </a:t>
            </a:r>
            <a:r>
              <a:rPr lang="en-GB" sz="1800"/>
              <a:t>right</a:t>
            </a:r>
            <a:r>
              <a:rPr b="0" lang="en-GB" sz="1800" strike="noStrike">
                <a:latin typeface="Arial"/>
                <a:ea typeface="Arial"/>
                <a:cs typeface="Arial"/>
                <a:sym typeface="Arial"/>
              </a:rPr>
              <a:t> </a:t>
            </a:r>
            <a:r>
              <a:rPr lang="en-GB" sz="1800"/>
              <a:t>area is more pointed</a:t>
            </a:r>
            <a:r>
              <a:rPr b="0" lang="en-GB" sz="1800" strike="noStrike">
                <a:latin typeface="Arial"/>
                <a:ea typeface="Arial"/>
                <a:cs typeface="Arial"/>
                <a:sym typeface="Arial"/>
              </a:rPr>
              <a:t>, </a:t>
            </a:r>
            <a:r>
              <a:rPr lang="en-GB" sz="1800"/>
              <a:t>smeared down/right </a:t>
            </a:r>
            <a:r>
              <a:rPr b="0" lang="en-GB" sz="1800" strike="noStrike">
                <a:latin typeface="Arial"/>
                <a:ea typeface="Arial"/>
                <a:cs typeface="Arial"/>
                <a:sym typeface="Arial"/>
              </a:rPr>
              <a:t>– increased turnout yielding </a:t>
            </a:r>
            <a:r>
              <a:rPr lang="en-GB" sz="1800"/>
              <a:t>a </a:t>
            </a:r>
            <a:r>
              <a:rPr b="1" lang="en-GB" sz="1800"/>
              <a:t>decreasing</a:t>
            </a:r>
            <a:r>
              <a:rPr lang="en-GB" sz="1800"/>
              <a:t> rate</a:t>
            </a:r>
            <a:endParaRPr b="0" sz="1800" strike="noStrike">
              <a:latin typeface="Arial"/>
              <a:ea typeface="Arial"/>
              <a:cs typeface="Arial"/>
              <a:sym typeface="Arial"/>
            </a:endParaRPr>
          </a:p>
        </p:txBody>
      </p:sp>
      <p:pic>
        <p:nvPicPr>
          <p:cNvPr id="213" name="Google Shape;213;p32"/>
          <p:cNvPicPr preferRelativeResize="0"/>
          <p:nvPr/>
        </p:nvPicPr>
        <p:blipFill rotWithShape="1">
          <a:blip r:embed="rId3">
            <a:alphaModFix/>
          </a:blip>
          <a:srcRect b="3069" l="0" r="0" t="3069"/>
          <a:stretch/>
        </p:blipFill>
        <p:spPr>
          <a:xfrm>
            <a:off x="116400" y="2489750"/>
            <a:ext cx="2484000" cy="1748628"/>
          </a:xfrm>
          <a:prstGeom prst="rect">
            <a:avLst/>
          </a:prstGeom>
          <a:noFill/>
          <a:ln>
            <a:noFill/>
          </a:ln>
        </p:spPr>
      </p:pic>
      <p:sp>
        <p:nvSpPr>
          <p:cNvPr id="214" name="Google Shape;214;p32"/>
          <p:cNvSpPr txBox="1"/>
          <p:nvPr/>
        </p:nvSpPr>
        <p:spPr>
          <a:xfrm>
            <a:off x="3846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a:t>
            </a:r>
            <a:r>
              <a:rPr lang="en-GB" sz="3200"/>
              <a:t>0</a:t>
            </a:r>
            <a:endParaRPr b="0" sz="3200" strike="noStrike">
              <a:latin typeface="Arial"/>
              <a:ea typeface="Arial"/>
              <a:cs typeface="Arial"/>
              <a:sym typeface="Arial"/>
            </a:endParaRPr>
          </a:p>
        </p:txBody>
      </p:sp>
      <p:sp>
        <p:nvSpPr>
          <p:cNvPr id="215" name="Google Shape;215;p32"/>
          <p:cNvSpPr txBox="1"/>
          <p:nvPr/>
        </p:nvSpPr>
        <p:spPr>
          <a:xfrm>
            <a:off x="52698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216" name="Google Shape;216;p32"/>
          <p:cNvSpPr txBox="1"/>
          <p:nvPr/>
        </p:nvSpPr>
        <p:spPr>
          <a:xfrm>
            <a:off x="7772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pic>
        <p:nvPicPr>
          <p:cNvPr id="217" name="Google Shape;217;p32"/>
          <p:cNvPicPr preferRelativeResize="0"/>
          <p:nvPr/>
        </p:nvPicPr>
        <p:blipFill rotWithShape="1">
          <a:blip r:embed="rId4">
            <a:alphaModFix/>
          </a:blip>
          <a:srcRect b="3069" l="0" r="0" t="3069"/>
          <a:stretch/>
        </p:blipFill>
        <p:spPr>
          <a:xfrm>
            <a:off x="2573600" y="2489750"/>
            <a:ext cx="2484000" cy="1748628"/>
          </a:xfrm>
          <a:prstGeom prst="rect">
            <a:avLst/>
          </a:prstGeom>
          <a:noFill/>
          <a:ln>
            <a:noFill/>
          </a:ln>
        </p:spPr>
      </p:pic>
      <p:pic>
        <p:nvPicPr>
          <p:cNvPr id="218" name="Google Shape;218;p32"/>
          <p:cNvPicPr preferRelativeResize="0"/>
          <p:nvPr/>
        </p:nvPicPr>
        <p:blipFill rotWithShape="1">
          <a:blip r:embed="rId5">
            <a:alphaModFix/>
          </a:blip>
          <a:srcRect b="3069" l="0" r="0" t="3069"/>
          <a:stretch/>
        </p:blipFill>
        <p:spPr>
          <a:xfrm>
            <a:off x="5030800" y="2489750"/>
            <a:ext cx="2484000" cy="1748628"/>
          </a:xfrm>
          <a:prstGeom prst="rect">
            <a:avLst/>
          </a:prstGeom>
          <a:noFill/>
          <a:ln>
            <a:noFill/>
          </a:ln>
        </p:spPr>
      </p:pic>
      <p:pic>
        <p:nvPicPr>
          <p:cNvPr id="219" name="Google Shape;219;p32"/>
          <p:cNvPicPr preferRelativeResize="0"/>
          <p:nvPr/>
        </p:nvPicPr>
        <p:blipFill rotWithShape="1">
          <a:blip r:embed="rId6">
            <a:alphaModFix/>
          </a:blip>
          <a:srcRect b="3069" l="0" r="0" t="3069"/>
          <a:stretch/>
        </p:blipFill>
        <p:spPr>
          <a:xfrm>
            <a:off x="7488000" y="2489750"/>
            <a:ext cx="2484000" cy="1748628"/>
          </a:xfrm>
          <a:prstGeom prst="rect">
            <a:avLst/>
          </a:prstGeom>
          <a:noFill/>
          <a:ln>
            <a:noFill/>
          </a:ln>
        </p:spPr>
      </p:pic>
      <p:sp>
        <p:nvSpPr>
          <p:cNvPr id="220" name="Google Shape;220;p32"/>
          <p:cNvSpPr txBox="1"/>
          <p:nvPr/>
        </p:nvSpPr>
        <p:spPr>
          <a:xfrm>
            <a:off x="2819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nvSpPr>
        <p:spPr>
          <a:xfrm>
            <a:off x="504000" y="269784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2019.</a:t>
            </a:r>
            <a:endParaRPr b="0" sz="4400" strike="noStrike">
              <a:latin typeface="Arial"/>
              <a:ea typeface="Arial"/>
              <a:cs typeface="Arial"/>
              <a:sym typeface="Arial"/>
            </a:endParaRPr>
          </a:p>
        </p:txBody>
      </p:sp>
      <p:sp>
        <p:nvSpPr>
          <p:cNvPr id="73" name="Google Shape;73;p15"/>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sz="3200"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3"/>
          <p:cNvSpPr txBox="1"/>
          <p:nvPr/>
        </p:nvSpPr>
        <p:spPr>
          <a:xfrm>
            <a:off x="504000" y="409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Jobbik</a:t>
            </a:r>
            <a:br>
              <a:rPr lang="en-GB" sz="1800"/>
            </a:br>
            <a:r>
              <a:rPr lang="en-GB" sz="2200">
                <a:solidFill>
                  <a:schemeClr val="dk1"/>
                </a:solidFill>
              </a:rPr>
              <a:t>Differences between the groups </a:t>
            </a:r>
            <a:r>
              <a:rPr lang="en-GB" sz="1800">
                <a:solidFill>
                  <a:schemeClr val="dk1"/>
                </a:solidFill>
              </a:rPr>
              <a:t>(red: suspicious, blue: less suspicious)</a:t>
            </a:r>
            <a:endParaRPr b="0" sz="1800" strike="noStrike">
              <a:latin typeface="Arial"/>
              <a:ea typeface="Arial"/>
              <a:cs typeface="Arial"/>
              <a:sym typeface="Arial"/>
            </a:endParaRPr>
          </a:p>
        </p:txBody>
      </p:sp>
      <p:pic>
        <p:nvPicPr>
          <p:cNvPr id="226" name="Google Shape;226;p33"/>
          <p:cNvPicPr preferRelativeResize="0"/>
          <p:nvPr/>
        </p:nvPicPr>
        <p:blipFill rotWithShape="1">
          <a:blip r:embed="rId3">
            <a:alphaModFix/>
          </a:blip>
          <a:srcRect b="3069" l="0" r="0" t="3069"/>
          <a:stretch/>
        </p:blipFill>
        <p:spPr>
          <a:xfrm>
            <a:off x="116400" y="2489750"/>
            <a:ext cx="2484000" cy="1748628"/>
          </a:xfrm>
          <a:prstGeom prst="rect">
            <a:avLst/>
          </a:prstGeom>
          <a:noFill/>
          <a:ln>
            <a:noFill/>
          </a:ln>
        </p:spPr>
      </p:pic>
      <p:sp>
        <p:nvSpPr>
          <p:cNvPr id="227" name="Google Shape;227;p33"/>
          <p:cNvSpPr txBox="1"/>
          <p:nvPr/>
        </p:nvSpPr>
        <p:spPr>
          <a:xfrm>
            <a:off x="3846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a:t>
            </a:r>
            <a:r>
              <a:rPr lang="en-GB" sz="3200"/>
              <a:t>0</a:t>
            </a:r>
            <a:endParaRPr b="0" sz="3200" strike="noStrike">
              <a:latin typeface="Arial"/>
              <a:ea typeface="Arial"/>
              <a:cs typeface="Arial"/>
              <a:sym typeface="Arial"/>
            </a:endParaRPr>
          </a:p>
        </p:txBody>
      </p:sp>
      <p:sp>
        <p:nvSpPr>
          <p:cNvPr id="228" name="Google Shape;228;p33"/>
          <p:cNvSpPr txBox="1"/>
          <p:nvPr/>
        </p:nvSpPr>
        <p:spPr>
          <a:xfrm>
            <a:off x="52698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229" name="Google Shape;229;p33"/>
          <p:cNvSpPr txBox="1"/>
          <p:nvPr/>
        </p:nvSpPr>
        <p:spPr>
          <a:xfrm>
            <a:off x="7772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pic>
        <p:nvPicPr>
          <p:cNvPr id="230" name="Google Shape;230;p33"/>
          <p:cNvPicPr preferRelativeResize="0"/>
          <p:nvPr/>
        </p:nvPicPr>
        <p:blipFill rotWithShape="1">
          <a:blip r:embed="rId4">
            <a:alphaModFix/>
          </a:blip>
          <a:srcRect b="3069" l="0" r="0" t="3069"/>
          <a:stretch/>
        </p:blipFill>
        <p:spPr>
          <a:xfrm>
            <a:off x="2573600" y="2489750"/>
            <a:ext cx="2484000" cy="1748628"/>
          </a:xfrm>
          <a:prstGeom prst="rect">
            <a:avLst/>
          </a:prstGeom>
          <a:noFill/>
          <a:ln>
            <a:noFill/>
          </a:ln>
        </p:spPr>
      </p:pic>
      <p:pic>
        <p:nvPicPr>
          <p:cNvPr id="231" name="Google Shape;231;p33"/>
          <p:cNvPicPr preferRelativeResize="0"/>
          <p:nvPr/>
        </p:nvPicPr>
        <p:blipFill rotWithShape="1">
          <a:blip r:embed="rId5">
            <a:alphaModFix/>
          </a:blip>
          <a:srcRect b="3069" l="0" r="0" t="3069"/>
          <a:stretch/>
        </p:blipFill>
        <p:spPr>
          <a:xfrm>
            <a:off x="5030800" y="2489750"/>
            <a:ext cx="2484000" cy="1748628"/>
          </a:xfrm>
          <a:prstGeom prst="rect">
            <a:avLst/>
          </a:prstGeom>
          <a:noFill/>
          <a:ln>
            <a:noFill/>
          </a:ln>
        </p:spPr>
      </p:pic>
      <p:pic>
        <p:nvPicPr>
          <p:cNvPr id="232" name="Google Shape;232;p33"/>
          <p:cNvPicPr preferRelativeResize="0"/>
          <p:nvPr/>
        </p:nvPicPr>
        <p:blipFill rotWithShape="1">
          <a:blip r:embed="rId6">
            <a:alphaModFix/>
          </a:blip>
          <a:srcRect b="3069" l="0" r="0" t="3069"/>
          <a:stretch/>
        </p:blipFill>
        <p:spPr>
          <a:xfrm>
            <a:off x="7488000" y="2489750"/>
            <a:ext cx="2484000" cy="1748628"/>
          </a:xfrm>
          <a:prstGeom prst="rect">
            <a:avLst/>
          </a:prstGeom>
          <a:noFill/>
          <a:ln>
            <a:noFill/>
          </a:ln>
        </p:spPr>
      </p:pic>
      <p:sp>
        <p:nvSpPr>
          <p:cNvPr id="233" name="Google Shape;233;p33"/>
          <p:cNvSpPr txBox="1"/>
          <p:nvPr/>
        </p:nvSpPr>
        <p:spPr>
          <a:xfrm>
            <a:off x="2819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sp>
        <p:nvSpPr>
          <p:cNvPr id="234" name="Google Shape;234;p33"/>
          <p:cNvSpPr txBox="1"/>
          <p:nvPr/>
        </p:nvSpPr>
        <p:spPr>
          <a:xfrm>
            <a:off x="2209800" y="4495800"/>
            <a:ext cx="7315200" cy="1447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SzPts val="1100"/>
              <a:buNone/>
            </a:pPr>
            <a:r>
              <a:rPr lang="en-GB" sz="1800"/>
              <a:t>Largely speaking, Jobbik was never lucky, its diagrams all are smeared towards the bottom right corner, in case of fraud this generally would suggest that it received none or few of the extra votes, whilst others did. In the given case it seems it didn't receive any, apart from small patch, perhaps noise.</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4"/>
          <p:cNvSpPr txBox="1"/>
          <p:nvPr/>
        </p:nvSpPr>
        <p:spPr>
          <a:xfrm>
            <a:off x="504000" y="40860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Momentum</a:t>
            </a:r>
            <a:br>
              <a:rPr lang="en-GB" sz="1800"/>
            </a:br>
            <a:r>
              <a:rPr lang="en-GB" sz="2200">
                <a:solidFill>
                  <a:schemeClr val="dk1"/>
                </a:solidFill>
              </a:rPr>
              <a:t>Less suspicious municipalities </a:t>
            </a:r>
            <a:r>
              <a:rPr lang="en-GB" sz="1700">
                <a:solidFill>
                  <a:schemeClr val="dk1"/>
                </a:solidFill>
              </a:rPr>
              <a:t>(same group on each chart)</a:t>
            </a:r>
            <a:endParaRPr b="0" sz="1800" strike="noStrike">
              <a:latin typeface="Arial"/>
              <a:ea typeface="Arial"/>
              <a:cs typeface="Arial"/>
              <a:sym typeface="Arial"/>
            </a:endParaRPr>
          </a:p>
        </p:txBody>
      </p:sp>
      <p:sp>
        <p:nvSpPr>
          <p:cNvPr id="240" name="Google Shape;240;p34"/>
          <p:cNvSpPr txBox="1"/>
          <p:nvPr/>
        </p:nvSpPr>
        <p:spPr>
          <a:xfrm>
            <a:off x="3846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a:t>
            </a:r>
            <a:r>
              <a:rPr lang="en-GB" sz="3200"/>
              <a:t>0</a:t>
            </a:r>
            <a:endParaRPr b="0" sz="3200" strike="noStrike">
              <a:latin typeface="Arial"/>
              <a:ea typeface="Arial"/>
              <a:cs typeface="Arial"/>
              <a:sym typeface="Arial"/>
            </a:endParaRPr>
          </a:p>
        </p:txBody>
      </p:sp>
      <p:sp>
        <p:nvSpPr>
          <p:cNvPr id="241" name="Google Shape;241;p34"/>
          <p:cNvSpPr txBox="1"/>
          <p:nvPr/>
        </p:nvSpPr>
        <p:spPr>
          <a:xfrm>
            <a:off x="52698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242" name="Google Shape;242;p34"/>
          <p:cNvSpPr txBox="1"/>
          <p:nvPr/>
        </p:nvSpPr>
        <p:spPr>
          <a:xfrm>
            <a:off x="7772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pic>
        <p:nvPicPr>
          <p:cNvPr id="243" name="Google Shape;243;p34"/>
          <p:cNvPicPr preferRelativeResize="0"/>
          <p:nvPr/>
        </p:nvPicPr>
        <p:blipFill rotWithShape="1">
          <a:blip r:embed="rId3">
            <a:alphaModFix/>
          </a:blip>
          <a:srcRect b="3069" l="0" r="0" t="3069"/>
          <a:stretch/>
        </p:blipFill>
        <p:spPr>
          <a:xfrm>
            <a:off x="5030800" y="2489750"/>
            <a:ext cx="2484000" cy="1748628"/>
          </a:xfrm>
          <a:prstGeom prst="rect">
            <a:avLst/>
          </a:prstGeom>
          <a:noFill/>
          <a:ln>
            <a:noFill/>
          </a:ln>
        </p:spPr>
      </p:pic>
      <p:pic>
        <p:nvPicPr>
          <p:cNvPr id="244" name="Google Shape;244;p34"/>
          <p:cNvPicPr preferRelativeResize="0"/>
          <p:nvPr/>
        </p:nvPicPr>
        <p:blipFill rotWithShape="1">
          <a:blip r:embed="rId4">
            <a:alphaModFix/>
          </a:blip>
          <a:srcRect b="3069" l="0" r="0" t="3069"/>
          <a:stretch/>
        </p:blipFill>
        <p:spPr>
          <a:xfrm>
            <a:off x="7488000" y="2489750"/>
            <a:ext cx="2484000" cy="1748628"/>
          </a:xfrm>
          <a:prstGeom prst="rect">
            <a:avLst/>
          </a:prstGeom>
          <a:noFill/>
          <a:ln>
            <a:noFill/>
          </a:ln>
        </p:spPr>
      </p:pic>
      <p:sp>
        <p:nvSpPr>
          <p:cNvPr id="245" name="Google Shape;245;p34"/>
          <p:cNvSpPr txBox="1"/>
          <p:nvPr/>
        </p:nvSpPr>
        <p:spPr>
          <a:xfrm>
            <a:off x="2819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5"/>
          <p:cNvSpPr txBox="1"/>
          <p:nvPr/>
        </p:nvSpPr>
        <p:spPr>
          <a:xfrm>
            <a:off x="504000" y="409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Momentum</a:t>
            </a:r>
            <a:br>
              <a:rPr lang="en-GB" sz="1800"/>
            </a:br>
            <a:r>
              <a:rPr b="1" lang="en-GB" sz="2200">
                <a:solidFill>
                  <a:schemeClr val="dk1"/>
                </a:solidFill>
              </a:rPr>
              <a:t>More suspicious </a:t>
            </a:r>
            <a:r>
              <a:rPr lang="en-GB" sz="2200">
                <a:solidFill>
                  <a:schemeClr val="dk1"/>
                </a:solidFill>
              </a:rPr>
              <a:t>municipalities </a:t>
            </a:r>
            <a:r>
              <a:rPr lang="en-GB" sz="1700">
                <a:solidFill>
                  <a:schemeClr val="dk1"/>
                </a:solidFill>
              </a:rPr>
              <a:t>(same group on each chart)</a:t>
            </a:r>
            <a:endParaRPr b="0" sz="1800" strike="noStrike">
              <a:latin typeface="Arial"/>
              <a:ea typeface="Arial"/>
              <a:cs typeface="Arial"/>
              <a:sym typeface="Arial"/>
            </a:endParaRPr>
          </a:p>
        </p:txBody>
      </p:sp>
      <p:sp>
        <p:nvSpPr>
          <p:cNvPr id="251" name="Google Shape;251;p35"/>
          <p:cNvSpPr txBox="1"/>
          <p:nvPr/>
        </p:nvSpPr>
        <p:spPr>
          <a:xfrm>
            <a:off x="3672000" y="4652640"/>
            <a:ext cx="6048000" cy="8583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SzPts val="1100"/>
              <a:buNone/>
            </a:pPr>
            <a:r>
              <a:rPr lang="en-GB" sz="1800"/>
              <a:t>As if it was smeared a bit up, a lot in 2019 (the top right hand corner is more pointed, stretched - a disproportionately growing vote share)</a:t>
            </a:r>
            <a:endParaRPr sz="1800"/>
          </a:p>
        </p:txBody>
      </p:sp>
      <p:sp>
        <p:nvSpPr>
          <p:cNvPr id="252" name="Google Shape;252;p35"/>
          <p:cNvSpPr txBox="1"/>
          <p:nvPr/>
        </p:nvSpPr>
        <p:spPr>
          <a:xfrm>
            <a:off x="3846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a:t>
            </a:r>
            <a:r>
              <a:rPr lang="en-GB" sz="3200"/>
              <a:t>0</a:t>
            </a:r>
            <a:endParaRPr b="0" sz="3200" strike="noStrike">
              <a:latin typeface="Arial"/>
              <a:ea typeface="Arial"/>
              <a:cs typeface="Arial"/>
              <a:sym typeface="Arial"/>
            </a:endParaRPr>
          </a:p>
        </p:txBody>
      </p:sp>
      <p:sp>
        <p:nvSpPr>
          <p:cNvPr id="253" name="Google Shape;253;p35"/>
          <p:cNvSpPr txBox="1"/>
          <p:nvPr/>
        </p:nvSpPr>
        <p:spPr>
          <a:xfrm>
            <a:off x="52698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254" name="Google Shape;254;p35"/>
          <p:cNvSpPr txBox="1"/>
          <p:nvPr/>
        </p:nvSpPr>
        <p:spPr>
          <a:xfrm>
            <a:off x="7772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pic>
        <p:nvPicPr>
          <p:cNvPr id="255" name="Google Shape;255;p35"/>
          <p:cNvPicPr preferRelativeResize="0"/>
          <p:nvPr/>
        </p:nvPicPr>
        <p:blipFill rotWithShape="1">
          <a:blip r:embed="rId3">
            <a:alphaModFix/>
          </a:blip>
          <a:srcRect b="3069" l="0" r="0" t="3069"/>
          <a:stretch/>
        </p:blipFill>
        <p:spPr>
          <a:xfrm>
            <a:off x="5030800" y="2489750"/>
            <a:ext cx="2484000" cy="1748628"/>
          </a:xfrm>
          <a:prstGeom prst="rect">
            <a:avLst/>
          </a:prstGeom>
          <a:noFill/>
          <a:ln>
            <a:noFill/>
          </a:ln>
        </p:spPr>
      </p:pic>
      <p:pic>
        <p:nvPicPr>
          <p:cNvPr id="256" name="Google Shape;256;p35"/>
          <p:cNvPicPr preferRelativeResize="0"/>
          <p:nvPr/>
        </p:nvPicPr>
        <p:blipFill rotWithShape="1">
          <a:blip r:embed="rId4">
            <a:alphaModFix/>
          </a:blip>
          <a:srcRect b="3069" l="0" r="0" t="3069"/>
          <a:stretch/>
        </p:blipFill>
        <p:spPr>
          <a:xfrm>
            <a:off x="7488000" y="2489750"/>
            <a:ext cx="2484000" cy="1748628"/>
          </a:xfrm>
          <a:prstGeom prst="rect">
            <a:avLst/>
          </a:prstGeom>
          <a:noFill/>
          <a:ln>
            <a:noFill/>
          </a:ln>
        </p:spPr>
      </p:pic>
      <p:sp>
        <p:nvSpPr>
          <p:cNvPr id="257" name="Google Shape;257;p35"/>
          <p:cNvSpPr txBox="1"/>
          <p:nvPr/>
        </p:nvSpPr>
        <p:spPr>
          <a:xfrm>
            <a:off x="2819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6"/>
          <p:cNvSpPr txBox="1"/>
          <p:nvPr/>
        </p:nvSpPr>
        <p:spPr>
          <a:xfrm>
            <a:off x="504000" y="409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Momentum</a:t>
            </a:r>
            <a:br>
              <a:rPr lang="en-GB" sz="1800"/>
            </a:br>
            <a:r>
              <a:rPr lang="en-GB" sz="2200">
                <a:solidFill>
                  <a:schemeClr val="dk1"/>
                </a:solidFill>
              </a:rPr>
              <a:t>Differences between the groups </a:t>
            </a:r>
            <a:r>
              <a:rPr lang="en-GB" sz="1800">
                <a:solidFill>
                  <a:schemeClr val="dk1"/>
                </a:solidFill>
              </a:rPr>
              <a:t>(red: suspicious, blue: less suspicious)</a:t>
            </a:r>
            <a:endParaRPr b="0" sz="1800" strike="noStrike">
              <a:latin typeface="Arial"/>
              <a:ea typeface="Arial"/>
              <a:cs typeface="Arial"/>
              <a:sym typeface="Arial"/>
            </a:endParaRPr>
          </a:p>
        </p:txBody>
      </p:sp>
      <p:sp>
        <p:nvSpPr>
          <p:cNvPr id="263" name="Google Shape;263;p36"/>
          <p:cNvSpPr txBox="1"/>
          <p:nvPr/>
        </p:nvSpPr>
        <p:spPr>
          <a:xfrm>
            <a:off x="3846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a:t>
            </a:r>
            <a:r>
              <a:rPr lang="en-GB" sz="3200"/>
              <a:t>0</a:t>
            </a:r>
            <a:endParaRPr b="0" sz="3200" strike="noStrike">
              <a:latin typeface="Arial"/>
              <a:ea typeface="Arial"/>
              <a:cs typeface="Arial"/>
              <a:sym typeface="Arial"/>
            </a:endParaRPr>
          </a:p>
        </p:txBody>
      </p:sp>
      <p:sp>
        <p:nvSpPr>
          <p:cNvPr id="264" name="Google Shape;264;p36"/>
          <p:cNvSpPr txBox="1"/>
          <p:nvPr/>
        </p:nvSpPr>
        <p:spPr>
          <a:xfrm>
            <a:off x="52698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265" name="Google Shape;265;p36"/>
          <p:cNvSpPr txBox="1"/>
          <p:nvPr/>
        </p:nvSpPr>
        <p:spPr>
          <a:xfrm>
            <a:off x="7772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pic>
        <p:nvPicPr>
          <p:cNvPr id="266" name="Google Shape;266;p36"/>
          <p:cNvPicPr preferRelativeResize="0"/>
          <p:nvPr/>
        </p:nvPicPr>
        <p:blipFill rotWithShape="1">
          <a:blip r:embed="rId3">
            <a:alphaModFix/>
          </a:blip>
          <a:srcRect b="3069" l="0" r="0" t="3069"/>
          <a:stretch/>
        </p:blipFill>
        <p:spPr>
          <a:xfrm>
            <a:off x="5059800" y="2489750"/>
            <a:ext cx="2484000" cy="1748628"/>
          </a:xfrm>
          <a:prstGeom prst="rect">
            <a:avLst/>
          </a:prstGeom>
          <a:noFill/>
          <a:ln>
            <a:noFill/>
          </a:ln>
        </p:spPr>
      </p:pic>
      <p:pic>
        <p:nvPicPr>
          <p:cNvPr id="267" name="Google Shape;267;p36"/>
          <p:cNvPicPr preferRelativeResize="0"/>
          <p:nvPr/>
        </p:nvPicPr>
        <p:blipFill rotWithShape="1">
          <a:blip r:embed="rId4">
            <a:alphaModFix/>
          </a:blip>
          <a:srcRect b="3069" l="0" r="0" t="3069"/>
          <a:stretch/>
        </p:blipFill>
        <p:spPr>
          <a:xfrm>
            <a:off x="7488000" y="2489750"/>
            <a:ext cx="2484000" cy="1748628"/>
          </a:xfrm>
          <a:prstGeom prst="rect">
            <a:avLst/>
          </a:prstGeom>
          <a:noFill/>
          <a:ln>
            <a:noFill/>
          </a:ln>
        </p:spPr>
      </p:pic>
      <p:sp>
        <p:nvSpPr>
          <p:cNvPr id="268" name="Google Shape;268;p36"/>
          <p:cNvSpPr txBox="1"/>
          <p:nvPr/>
        </p:nvSpPr>
        <p:spPr>
          <a:xfrm>
            <a:off x="2819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sp>
        <p:nvSpPr>
          <p:cNvPr id="269" name="Google Shape;269;p36"/>
          <p:cNvSpPr txBox="1"/>
          <p:nvPr/>
        </p:nvSpPr>
        <p:spPr>
          <a:xfrm>
            <a:off x="3672000" y="4652640"/>
            <a:ext cx="6005400" cy="15195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SzPts val="1100"/>
              <a:buNone/>
            </a:pPr>
            <a:r>
              <a:rPr lang="en-GB" sz="1800">
                <a:solidFill>
                  <a:schemeClr val="dk1"/>
                </a:solidFill>
              </a:rPr>
              <a:t>That "small" difference in 2019 is in the order of 50,000 votes -- while other parties also gain more votes, in this year the clear favourite is Momentum. (But do wait with stoning them! There's more to come...)</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7"/>
          <p:cNvSpPr txBox="1"/>
          <p:nvPr/>
        </p:nvSpPr>
        <p:spPr>
          <a:xfrm>
            <a:off x="504000" y="40860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DK</a:t>
            </a:r>
            <a:br>
              <a:rPr lang="en-GB" sz="1800"/>
            </a:br>
            <a:r>
              <a:rPr lang="en-GB" sz="2200">
                <a:solidFill>
                  <a:schemeClr val="dk1"/>
                </a:solidFill>
              </a:rPr>
              <a:t>Less suspicious municipalities </a:t>
            </a:r>
            <a:r>
              <a:rPr lang="en-GB" sz="1700">
                <a:solidFill>
                  <a:schemeClr val="dk1"/>
                </a:solidFill>
              </a:rPr>
              <a:t>(same group on each chart)</a:t>
            </a:r>
            <a:endParaRPr b="0" sz="1800" strike="noStrike">
              <a:latin typeface="Arial"/>
              <a:ea typeface="Arial"/>
              <a:cs typeface="Arial"/>
              <a:sym typeface="Arial"/>
            </a:endParaRPr>
          </a:p>
        </p:txBody>
      </p:sp>
      <p:sp>
        <p:nvSpPr>
          <p:cNvPr id="275" name="Google Shape;275;p37"/>
          <p:cNvSpPr txBox="1"/>
          <p:nvPr/>
        </p:nvSpPr>
        <p:spPr>
          <a:xfrm>
            <a:off x="2895600" y="4343400"/>
            <a:ext cx="1981200" cy="6858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Font typeface="Arial"/>
              <a:buNone/>
            </a:pPr>
            <a:r>
              <a:rPr lang="en-GB" sz="1800">
                <a:solidFill>
                  <a:schemeClr val="dk1"/>
                </a:solidFill>
              </a:rPr>
              <a:t>(Part of a joint party group)</a:t>
            </a:r>
            <a:endParaRPr sz="1800">
              <a:solidFill>
                <a:schemeClr val="dk1"/>
              </a:solidFill>
            </a:endParaRPr>
          </a:p>
          <a:p>
            <a:pPr indent="0" lvl="0" marL="0" marR="0" rtl="0" algn="l">
              <a:spcBef>
                <a:spcPts val="0"/>
              </a:spcBef>
              <a:spcAft>
                <a:spcPts val="0"/>
              </a:spcAft>
              <a:buNone/>
            </a:pPr>
            <a:r>
              <a:t/>
            </a:r>
            <a:endParaRPr sz="1800"/>
          </a:p>
        </p:txBody>
      </p:sp>
      <p:sp>
        <p:nvSpPr>
          <p:cNvPr id="276" name="Google Shape;276;p37"/>
          <p:cNvSpPr txBox="1"/>
          <p:nvPr/>
        </p:nvSpPr>
        <p:spPr>
          <a:xfrm>
            <a:off x="3846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a:t>
            </a:r>
            <a:r>
              <a:rPr lang="en-GB" sz="3200"/>
              <a:t>0</a:t>
            </a:r>
            <a:endParaRPr b="0" sz="3200" strike="noStrike">
              <a:latin typeface="Arial"/>
              <a:ea typeface="Arial"/>
              <a:cs typeface="Arial"/>
              <a:sym typeface="Arial"/>
            </a:endParaRPr>
          </a:p>
        </p:txBody>
      </p:sp>
      <p:sp>
        <p:nvSpPr>
          <p:cNvPr id="277" name="Google Shape;277;p37"/>
          <p:cNvSpPr txBox="1"/>
          <p:nvPr/>
        </p:nvSpPr>
        <p:spPr>
          <a:xfrm>
            <a:off x="52698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278" name="Google Shape;278;p37"/>
          <p:cNvSpPr txBox="1"/>
          <p:nvPr/>
        </p:nvSpPr>
        <p:spPr>
          <a:xfrm>
            <a:off x="7772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pic>
        <p:nvPicPr>
          <p:cNvPr id="279" name="Google Shape;279;p37"/>
          <p:cNvPicPr preferRelativeResize="0"/>
          <p:nvPr/>
        </p:nvPicPr>
        <p:blipFill rotWithShape="1">
          <a:blip r:embed="rId3">
            <a:alphaModFix/>
          </a:blip>
          <a:srcRect b="3069" l="0" r="0" t="3069"/>
          <a:stretch/>
        </p:blipFill>
        <p:spPr>
          <a:xfrm>
            <a:off x="2573600" y="2489750"/>
            <a:ext cx="2484000" cy="1748628"/>
          </a:xfrm>
          <a:prstGeom prst="rect">
            <a:avLst/>
          </a:prstGeom>
          <a:noFill/>
          <a:ln>
            <a:noFill/>
          </a:ln>
        </p:spPr>
      </p:pic>
      <p:pic>
        <p:nvPicPr>
          <p:cNvPr id="280" name="Google Shape;280;p37"/>
          <p:cNvPicPr preferRelativeResize="0"/>
          <p:nvPr/>
        </p:nvPicPr>
        <p:blipFill rotWithShape="1">
          <a:blip r:embed="rId4">
            <a:alphaModFix/>
          </a:blip>
          <a:srcRect b="3069" l="0" r="0" t="3069"/>
          <a:stretch/>
        </p:blipFill>
        <p:spPr>
          <a:xfrm>
            <a:off x="5030800" y="2489750"/>
            <a:ext cx="2484000" cy="1748628"/>
          </a:xfrm>
          <a:prstGeom prst="rect">
            <a:avLst/>
          </a:prstGeom>
          <a:noFill/>
          <a:ln>
            <a:noFill/>
          </a:ln>
        </p:spPr>
      </p:pic>
      <p:pic>
        <p:nvPicPr>
          <p:cNvPr id="281" name="Google Shape;281;p37"/>
          <p:cNvPicPr preferRelativeResize="0"/>
          <p:nvPr/>
        </p:nvPicPr>
        <p:blipFill rotWithShape="1">
          <a:blip r:embed="rId5">
            <a:alphaModFix/>
          </a:blip>
          <a:srcRect b="3069" l="0" r="0" t="3069"/>
          <a:stretch/>
        </p:blipFill>
        <p:spPr>
          <a:xfrm>
            <a:off x="7488000" y="2489750"/>
            <a:ext cx="2484000" cy="1748628"/>
          </a:xfrm>
          <a:prstGeom prst="rect">
            <a:avLst/>
          </a:prstGeom>
          <a:noFill/>
          <a:ln>
            <a:noFill/>
          </a:ln>
        </p:spPr>
      </p:pic>
      <p:sp>
        <p:nvSpPr>
          <p:cNvPr id="282" name="Google Shape;282;p37"/>
          <p:cNvSpPr txBox="1"/>
          <p:nvPr/>
        </p:nvSpPr>
        <p:spPr>
          <a:xfrm>
            <a:off x="2819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8"/>
          <p:cNvSpPr txBox="1"/>
          <p:nvPr/>
        </p:nvSpPr>
        <p:spPr>
          <a:xfrm>
            <a:off x="504000" y="409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DK</a:t>
            </a:r>
            <a:br>
              <a:rPr lang="en-GB" sz="1800"/>
            </a:br>
            <a:r>
              <a:rPr b="1" lang="en-GB" sz="2200">
                <a:solidFill>
                  <a:schemeClr val="dk1"/>
                </a:solidFill>
              </a:rPr>
              <a:t>More suspicious </a:t>
            </a:r>
            <a:r>
              <a:rPr lang="en-GB" sz="2200">
                <a:solidFill>
                  <a:schemeClr val="dk1"/>
                </a:solidFill>
              </a:rPr>
              <a:t>municipalities </a:t>
            </a:r>
            <a:r>
              <a:rPr lang="en-GB" sz="1700">
                <a:solidFill>
                  <a:schemeClr val="dk1"/>
                </a:solidFill>
              </a:rPr>
              <a:t>(same group on each chart)</a:t>
            </a:r>
            <a:endParaRPr b="0" sz="1800" strike="noStrike">
              <a:latin typeface="Arial"/>
              <a:ea typeface="Arial"/>
              <a:cs typeface="Arial"/>
              <a:sym typeface="Arial"/>
            </a:endParaRPr>
          </a:p>
        </p:txBody>
      </p:sp>
      <p:sp>
        <p:nvSpPr>
          <p:cNvPr id="288" name="Google Shape;288;p38"/>
          <p:cNvSpPr txBox="1"/>
          <p:nvPr/>
        </p:nvSpPr>
        <p:spPr>
          <a:xfrm>
            <a:off x="3846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a:t>
            </a:r>
            <a:r>
              <a:rPr lang="en-GB" sz="3200"/>
              <a:t>0</a:t>
            </a:r>
            <a:endParaRPr b="0" sz="3200" strike="noStrike">
              <a:latin typeface="Arial"/>
              <a:ea typeface="Arial"/>
              <a:cs typeface="Arial"/>
              <a:sym typeface="Arial"/>
            </a:endParaRPr>
          </a:p>
        </p:txBody>
      </p:sp>
      <p:sp>
        <p:nvSpPr>
          <p:cNvPr id="289" name="Google Shape;289;p38"/>
          <p:cNvSpPr txBox="1"/>
          <p:nvPr/>
        </p:nvSpPr>
        <p:spPr>
          <a:xfrm>
            <a:off x="52698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290" name="Google Shape;290;p38"/>
          <p:cNvSpPr txBox="1"/>
          <p:nvPr/>
        </p:nvSpPr>
        <p:spPr>
          <a:xfrm>
            <a:off x="7772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pic>
        <p:nvPicPr>
          <p:cNvPr id="291" name="Google Shape;291;p38"/>
          <p:cNvPicPr preferRelativeResize="0"/>
          <p:nvPr/>
        </p:nvPicPr>
        <p:blipFill rotWithShape="1">
          <a:blip r:embed="rId3">
            <a:alphaModFix/>
          </a:blip>
          <a:srcRect b="3069" l="0" r="0" t="3069"/>
          <a:stretch/>
        </p:blipFill>
        <p:spPr>
          <a:xfrm>
            <a:off x="2573600" y="2489750"/>
            <a:ext cx="2484000" cy="1748628"/>
          </a:xfrm>
          <a:prstGeom prst="rect">
            <a:avLst/>
          </a:prstGeom>
          <a:noFill/>
          <a:ln>
            <a:noFill/>
          </a:ln>
        </p:spPr>
      </p:pic>
      <p:pic>
        <p:nvPicPr>
          <p:cNvPr id="292" name="Google Shape;292;p38"/>
          <p:cNvPicPr preferRelativeResize="0"/>
          <p:nvPr/>
        </p:nvPicPr>
        <p:blipFill rotWithShape="1">
          <a:blip r:embed="rId4">
            <a:alphaModFix/>
          </a:blip>
          <a:srcRect b="3069" l="0" r="0" t="3069"/>
          <a:stretch/>
        </p:blipFill>
        <p:spPr>
          <a:xfrm>
            <a:off x="5030800" y="2489750"/>
            <a:ext cx="2484000" cy="1748628"/>
          </a:xfrm>
          <a:prstGeom prst="rect">
            <a:avLst/>
          </a:prstGeom>
          <a:noFill/>
          <a:ln>
            <a:noFill/>
          </a:ln>
        </p:spPr>
      </p:pic>
      <p:pic>
        <p:nvPicPr>
          <p:cNvPr id="293" name="Google Shape;293;p38"/>
          <p:cNvPicPr preferRelativeResize="0"/>
          <p:nvPr/>
        </p:nvPicPr>
        <p:blipFill rotWithShape="1">
          <a:blip r:embed="rId5">
            <a:alphaModFix/>
          </a:blip>
          <a:srcRect b="3069" l="0" r="0" t="3069"/>
          <a:stretch/>
        </p:blipFill>
        <p:spPr>
          <a:xfrm>
            <a:off x="7488000" y="2489750"/>
            <a:ext cx="2484000" cy="1748628"/>
          </a:xfrm>
          <a:prstGeom prst="rect">
            <a:avLst/>
          </a:prstGeom>
          <a:noFill/>
          <a:ln>
            <a:noFill/>
          </a:ln>
        </p:spPr>
      </p:pic>
      <p:sp>
        <p:nvSpPr>
          <p:cNvPr id="294" name="Google Shape;294;p38"/>
          <p:cNvSpPr txBox="1"/>
          <p:nvPr/>
        </p:nvSpPr>
        <p:spPr>
          <a:xfrm>
            <a:off x="2819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sp>
        <p:nvSpPr>
          <p:cNvPr id="295" name="Google Shape;295;p38"/>
          <p:cNvSpPr txBox="1"/>
          <p:nvPr/>
        </p:nvSpPr>
        <p:spPr>
          <a:xfrm>
            <a:off x="2895600" y="4343400"/>
            <a:ext cx="1981200" cy="685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GB" sz="1800"/>
              <a:t>(Part of a joint party group)</a:t>
            </a:r>
            <a:endParaRPr b="0" sz="1800" strike="noStrik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9"/>
          <p:cNvSpPr txBox="1"/>
          <p:nvPr/>
        </p:nvSpPr>
        <p:spPr>
          <a:xfrm>
            <a:off x="504000" y="409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DK</a:t>
            </a:r>
            <a:br>
              <a:rPr lang="en-GB" sz="1800"/>
            </a:br>
            <a:r>
              <a:rPr lang="en-GB" sz="2200">
                <a:solidFill>
                  <a:schemeClr val="dk1"/>
                </a:solidFill>
              </a:rPr>
              <a:t>Differences between the groups </a:t>
            </a:r>
            <a:r>
              <a:rPr lang="en-GB" sz="1800">
                <a:solidFill>
                  <a:schemeClr val="dk1"/>
                </a:solidFill>
              </a:rPr>
              <a:t>(red: suspicious, blue: less suspicious)</a:t>
            </a:r>
            <a:endParaRPr b="0" sz="1800" strike="noStrike">
              <a:latin typeface="Arial"/>
              <a:ea typeface="Arial"/>
              <a:cs typeface="Arial"/>
              <a:sym typeface="Arial"/>
            </a:endParaRPr>
          </a:p>
        </p:txBody>
      </p:sp>
      <p:sp>
        <p:nvSpPr>
          <p:cNvPr id="301" name="Google Shape;301;p39"/>
          <p:cNvSpPr txBox="1"/>
          <p:nvPr/>
        </p:nvSpPr>
        <p:spPr>
          <a:xfrm>
            <a:off x="3846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a:t>
            </a:r>
            <a:r>
              <a:rPr lang="en-GB" sz="3200"/>
              <a:t>0</a:t>
            </a:r>
            <a:endParaRPr b="0" sz="3200" strike="noStrike">
              <a:latin typeface="Arial"/>
              <a:ea typeface="Arial"/>
              <a:cs typeface="Arial"/>
              <a:sym typeface="Arial"/>
            </a:endParaRPr>
          </a:p>
        </p:txBody>
      </p:sp>
      <p:sp>
        <p:nvSpPr>
          <p:cNvPr id="302" name="Google Shape;302;p39"/>
          <p:cNvSpPr txBox="1"/>
          <p:nvPr/>
        </p:nvSpPr>
        <p:spPr>
          <a:xfrm>
            <a:off x="52698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303" name="Google Shape;303;p39"/>
          <p:cNvSpPr txBox="1"/>
          <p:nvPr/>
        </p:nvSpPr>
        <p:spPr>
          <a:xfrm>
            <a:off x="7772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pic>
        <p:nvPicPr>
          <p:cNvPr id="304" name="Google Shape;304;p39"/>
          <p:cNvPicPr preferRelativeResize="0"/>
          <p:nvPr/>
        </p:nvPicPr>
        <p:blipFill rotWithShape="1">
          <a:blip r:embed="rId3">
            <a:alphaModFix/>
          </a:blip>
          <a:srcRect b="3069" l="0" r="0" t="3069"/>
          <a:stretch/>
        </p:blipFill>
        <p:spPr>
          <a:xfrm>
            <a:off x="2573600" y="2489750"/>
            <a:ext cx="2484000" cy="1748628"/>
          </a:xfrm>
          <a:prstGeom prst="rect">
            <a:avLst/>
          </a:prstGeom>
          <a:noFill/>
          <a:ln>
            <a:noFill/>
          </a:ln>
        </p:spPr>
      </p:pic>
      <p:pic>
        <p:nvPicPr>
          <p:cNvPr id="305" name="Google Shape;305;p39"/>
          <p:cNvPicPr preferRelativeResize="0"/>
          <p:nvPr/>
        </p:nvPicPr>
        <p:blipFill rotWithShape="1">
          <a:blip r:embed="rId4">
            <a:alphaModFix/>
          </a:blip>
          <a:srcRect b="3069" l="0" r="0" t="3069"/>
          <a:stretch/>
        </p:blipFill>
        <p:spPr>
          <a:xfrm>
            <a:off x="5030800" y="2489750"/>
            <a:ext cx="2484000" cy="1748628"/>
          </a:xfrm>
          <a:prstGeom prst="rect">
            <a:avLst/>
          </a:prstGeom>
          <a:noFill/>
          <a:ln>
            <a:noFill/>
          </a:ln>
        </p:spPr>
      </p:pic>
      <p:pic>
        <p:nvPicPr>
          <p:cNvPr id="306" name="Google Shape;306;p39"/>
          <p:cNvPicPr preferRelativeResize="0"/>
          <p:nvPr/>
        </p:nvPicPr>
        <p:blipFill rotWithShape="1">
          <a:blip r:embed="rId5">
            <a:alphaModFix/>
          </a:blip>
          <a:srcRect b="3069" l="0" r="0" t="3069"/>
          <a:stretch/>
        </p:blipFill>
        <p:spPr>
          <a:xfrm>
            <a:off x="7488000" y="2489750"/>
            <a:ext cx="2484000" cy="1748628"/>
          </a:xfrm>
          <a:prstGeom prst="rect">
            <a:avLst/>
          </a:prstGeom>
          <a:noFill/>
          <a:ln>
            <a:noFill/>
          </a:ln>
        </p:spPr>
      </p:pic>
      <p:sp>
        <p:nvSpPr>
          <p:cNvPr id="307" name="Google Shape;307;p39"/>
          <p:cNvSpPr txBox="1"/>
          <p:nvPr/>
        </p:nvSpPr>
        <p:spPr>
          <a:xfrm>
            <a:off x="2819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sp>
        <p:nvSpPr>
          <p:cNvPr id="308" name="Google Shape;308;p39"/>
          <p:cNvSpPr txBox="1"/>
          <p:nvPr/>
        </p:nvSpPr>
        <p:spPr>
          <a:xfrm>
            <a:off x="2895600" y="5109850"/>
            <a:ext cx="6781800" cy="18243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Clr>
                <a:schemeClr val="dk1"/>
              </a:buClr>
              <a:buSzPts val="1100"/>
              <a:buFont typeface="Arial"/>
              <a:buNone/>
            </a:pPr>
            <a:r>
              <a:rPr lang="en-GB" sz="1800"/>
              <a:t>The joint effort, and then the standalone DK had apparently not been influenced by the hypothetical extra votes right up till 2019.</a:t>
            </a:r>
            <a:endParaRPr sz="1800"/>
          </a:p>
          <a:p>
            <a:pPr indent="0" lvl="0" marL="0" marR="0" rtl="0" algn="l">
              <a:spcBef>
                <a:spcPts val="0"/>
              </a:spcBef>
              <a:spcAft>
                <a:spcPts val="0"/>
              </a:spcAft>
              <a:buClr>
                <a:schemeClr val="dk1"/>
              </a:buClr>
              <a:buSzPts val="1100"/>
              <a:buFont typeface="Arial"/>
              <a:buNone/>
            </a:pPr>
            <a:r>
              <a:t/>
            </a:r>
            <a:endParaRPr sz="1800"/>
          </a:p>
          <a:p>
            <a:pPr indent="0" lvl="0" marL="0" marR="0" rtl="0" algn="l">
              <a:spcBef>
                <a:spcPts val="0"/>
              </a:spcBef>
              <a:spcAft>
                <a:spcPts val="0"/>
              </a:spcAft>
              <a:buClr>
                <a:schemeClr val="dk1"/>
              </a:buClr>
              <a:buSzPts val="1100"/>
              <a:buFont typeface="Arial"/>
              <a:buNone/>
            </a:pPr>
            <a:r>
              <a:rPr lang="en-GB" sz="1800"/>
              <a:t>But then it seems as if it was dragged down - which is plausible, since it could show up as a serious contender. (Second biggest party then.)</a:t>
            </a:r>
            <a:endParaRPr sz="1800"/>
          </a:p>
          <a:p>
            <a:pPr indent="0" lvl="0" marL="0" marR="0" rtl="0" algn="l">
              <a:spcBef>
                <a:spcPts val="0"/>
              </a:spcBef>
              <a:spcAft>
                <a:spcPts val="0"/>
              </a:spcAft>
              <a:buClr>
                <a:schemeClr val="dk1"/>
              </a:buClr>
              <a:buSzPts val="1100"/>
              <a:buFont typeface="Arial"/>
              <a:buNone/>
            </a:pPr>
            <a:r>
              <a:t/>
            </a:r>
            <a:endParaRPr sz="1800"/>
          </a:p>
          <a:p>
            <a:pPr indent="0" lvl="0" marL="0" marR="0" rtl="0" algn="l">
              <a:spcBef>
                <a:spcPts val="0"/>
              </a:spcBef>
              <a:spcAft>
                <a:spcPts val="0"/>
              </a:spcAft>
              <a:buNone/>
            </a:pPr>
            <a:r>
              <a:t/>
            </a:r>
            <a:endParaRPr sz="1800"/>
          </a:p>
        </p:txBody>
      </p:sp>
      <p:sp>
        <p:nvSpPr>
          <p:cNvPr id="309" name="Google Shape;309;p39"/>
          <p:cNvSpPr txBox="1"/>
          <p:nvPr/>
        </p:nvSpPr>
        <p:spPr>
          <a:xfrm>
            <a:off x="2895600" y="4343400"/>
            <a:ext cx="1981200" cy="685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GB" sz="1800"/>
              <a:t>(Part of a joint party group)</a:t>
            </a:r>
            <a:endParaRPr b="0" sz="1800" strike="noStrik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0"/>
          <p:cNvSpPr txBox="1"/>
          <p:nvPr/>
        </p:nvSpPr>
        <p:spPr>
          <a:xfrm>
            <a:off x="504000" y="40860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LMP</a:t>
            </a:r>
            <a:br>
              <a:rPr lang="en-GB" sz="1800"/>
            </a:br>
            <a:r>
              <a:rPr lang="en-GB" sz="2200">
                <a:solidFill>
                  <a:schemeClr val="dk1"/>
                </a:solidFill>
              </a:rPr>
              <a:t>Less suspicious municipalities </a:t>
            </a:r>
            <a:r>
              <a:rPr lang="en-GB" sz="1700">
                <a:solidFill>
                  <a:schemeClr val="dk1"/>
                </a:solidFill>
              </a:rPr>
              <a:t>(same group on each chart)</a:t>
            </a:r>
            <a:endParaRPr b="0" sz="1800" strike="noStrike">
              <a:latin typeface="Arial"/>
              <a:ea typeface="Arial"/>
              <a:cs typeface="Arial"/>
              <a:sym typeface="Arial"/>
            </a:endParaRPr>
          </a:p>
        </p:txBody>
      </p:sp>
      <p:sp>
        <p:nvSpPr>
          <p:cNvPr id="315" name="Google Shape;315;p40"/>
          <p:cNvSpPr txBox="1"/>
          <p:nvPr/>
        </p:nvSpPr>
        <p:spPr>
          <a:xfrm>
            <a:off x="3846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a:t>
            </a:r>
            <a:r>
              <a:rPr lang="en-GB" sz="3200"/>
              <a:t>0</a:t>
            </a:r>
            <a:endParaRPr b="0" sz="3200" strike="noStrike">
              <a:latin typeface="Arial"/>
              <a:ea typeface="Arial"/>
              <a:cs typeface="Arial"/>
              <a:sym typeface="Arial"/>
            </a:endParaRPr>
          </a:p>
        </p:txBody>
      </p:sp>
      <p:sp>
        <p:nvSpPr>
          <p:cNvPr id="316" name="Google Shape;316;p40"/>
          <p:cNvSpPr txBox="1"/>
          <p:nvPr/>
        </p:nvSpPr>
        <p:spPr>
          <a:xfrm>
            <a:off x="52698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317" name="Google Shape;317;p40"/>
          <p:cNvSpPr txBox="1"/>
          <p:nvPr/>
        </p:nvSpPr>
        <p:spPr>
          <a:xfrm>
            <a:off x="7772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pic>
        <p:nvPicPr>
          <p:cNvPr id="318" name="Google Shape;318;p40"/>
          <p:cNvPicPr preferRelativeResize="0"/>
          <p:nvPr/>
        </p:nvPicPr>
        <p:blipFill rotWithShape="1">
          <a:blip r:embed="rId3">
            <a:alphaModFix/>
          </a:blip>
          <a:srcRect b="3069" l="0" r="0" t="3069"/>
          <a:stretch/>
        </p:blipFill>
        <p:spPr>
          <a:xfrm>
            <a:off x="2573600" y="2489750"/>
            <a:ext cx="2484000" cy="1748628"/>
          </a:xfrm>
          <a:prstGeom prst="rect">
            <a:avLst/>
          </a:prstGeom>
          <a:noFill/>
          <a:ln>
            <a:noFill/>
          </a:ln>
        </p:spPr>
      </p:pic>
      <p:pic>
        <p:nvPicPr>
          <p:cNvPr id="319" name="Google Shape;319;p40"/>
          <p:cNvPicPr preferRelativeResize="0"/>
          <p:nvPr/>
        </p:nvPicPr>
        <p:blipFill rotWithShape="1">
          <a:blip r:embed="rId4">
            <a:alphaModFix/>
          </a:blip>
          <a:srcRect b="3069" l="0" r="0" t="3069"/>
          <a:stretch/>
        </p:blipFill>
        <p:spPr>
          <a:xfrm>
            <a:off x="5030800" y="2489750"/>
            <a:ext cx="2484000" cy="1748628"/>
          </a:xfrm>
          <a:prstGeom prst="rect">
            <a:avLst/>
          </a:prstGeom>
          <a:noFill/>
          <a:ln>
            <a:noFill/>
          </a:ln>
        </p:spPr>
      </p:pic>
      <p:pic>
        <p:nvPicPr>
          <p:cNvPr id="320" name="Google Shape;320;p40"/>
          <p:cNvPicPr preferRelativeResize="0"/>
          <p:nvPr/>
        </p:nvPicPr>
        <p:blipFill rotWithShape="1">
          <a:blip r:embed="rId5">
            <a:alphaModFix/>
          </a:blip>
          <a:srcRect b="3069" l="0" r="0" t="3069"/>
          <a:stretch/>
        </p:blipFill>
        <p:spPr>
          <a:xfrm>
            <a:off x="7488000" y="2489750"/>
            <a:ext cx="2484000" cy="1748628"/>
          </a:xfrm>
          <a:prstGeom prst="rect">
            <a:avLst/>
          </a:prstGeom>
          <a:noFill/>
          <a:ln>
            <a:noFill/>
          </a:ln>
        </p:spPr>
      </p:pic>
      <p:sp>
        <p:nvSpPr>
          <p:cNvPr id="321" name="Google Shape;321;p40"/>
          <p:cNvSpPr txBox="1"/>
          <p:nvPr/>
        </p:nvSpPr>
        <p:spPr>
          <a:xfrm>
            <a:off x="2819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pic>
        <p:nvPicPr>
          <p:cNvPr id="322" name="Google Shape;322;p40"/>
          <p:cNvPicPr preferRelativeResize="0"/>
          <p:nvPr/>
        </p:nvPicPr>
        <p:blipFill rotWithShape="1">
          <a:blip r:embed="rId6">
            <a:alphaModFix/>
          </a:blip>
          <a:srcRect b="3069" l="0" r="0" t="3069"/>
          <a:stretch/>
        </p:blipFill>
        <p:spPr>
          <a:xfrm>
            <a:off x="116400" y="2489750"/>
            <a:ext cx="2484000" cy="174862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1"/>
          <p:cNvSpPr txBox="1"/>
          <p:nvPr/>
        </p:nvSpPr>
        <p:spPr>
          <a:xfrm>
            <a:off x="504000" y="409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LMP</a:t>
            </a:r>
            <a:br>
              <a:rPr lang="en-GB" sz="1800"/>
            </a:br>
            <a:r>
              <a:rPr b="1" lang="en-GB" sz="2200">
                <a:solidFill>
                  <a:schemeClr val="dk1"/>
                </a:solidFill>
              </a:rPr>
              <a:t>More suspicious </a:t>
            </a:r>
            <a:r>
              <a:rPr lang="en-GB" sz="2200">
                <a:solidFill>
                  <a:schemeClr val="dk1"/>
                </a:solidFill>
              </a:rPr>
              <a:t>municipalities </a:t>
            </a:r>
            <a:r>
              <a:rPr lang="en-GB" sz="1700">
                <a:solidFill>
                  <a:schemeClr val="dk1"/>
                </a:solidFill>
              </a:rPr>
              <a:t>(same group on each chart)</a:t>
            </a:r>
            <a:endParaRPr b="0" sz="1800" strike="noStrike">
              <a:latin typeface="Arial"/>
              <a:ea typeface="Arial"/>
              <a:cs typeface="Arial"/>
              <a:sym typeface="Arial"/>
            </a:endParaRPr>
          </a:p>
        </p:txBody>
      </p:sp>
      <p:sp>
        <p:nvSpPr>
          <p:cNvPr id="328" name="Google Shape;328;p41"/>
          <p:cNvSpPr txBox="1"/>
          <p:nvPr/>
        </p:nvSpPr>
        <p:spPr>
          <a:xfrm>
            <a:off x="3846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a:t>
            </a:r>
            <a:r>
              <a:rPr lang="en-GB" sz="3200"/>
              <a:t>0</a:t>
            </a:r>
            <a:endParaRPr b="0" sz="3200" strike="noStrike">
              <a:latin typeface="Arial"/>
              <a:ea typeface="Arial"/>
              <a:cs typeface="Arial"/>
              <a:sym typeface="Arial"/>
            </a:endParaRPr>
          </a:p>
        </p:txBody>
      </p:sp>
      <p:sp>
        <p:nvSpPr>
          <p:cNvPr id="329" name="Google Shape;329;p41"/>
          <p:cNvSpPr txBox="1"/>
          <p:nvPr/>
        </p:nvSpPr>
        <p:spPr>
          <a:xfrm>
            <a:off x="52698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330" name="Google Shape;330;p41"/>
          <p:cNvSpPr txBox="1"/>
          <p:nvPr/>
        </p:nvSpPr>
        <p:spPr>
          <a:xfrm>
            <a:off x="7772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pic>
        <p:nvPicPr>
          <p:cNvPr id="331" name="Google Shape;331;p41"/>
          <p:cNvPicPr preferRelativeResize="0"/>
          <p:nvPr/>
        </p:nvPicPr>
        <p:blipFill rotWithShape="1">
          <a:blip r:embed="rId3">
            <a:alphaModFix/>
          </a:blip>
          <a:srcRect b="3069" l="0" r="0" t="3069"/>
          <a:stretch/>
        </p:blipFill>
        <p:spPr>
          <a:xfrm>
            <a:off x="2573600" y="2489750"/>
            <a:ext cx="2484000" cy="1748628"/>
          </a:xfrm>
          <a:prstGeom prst="rect">
            <a:avLst/>
          </a:prstGeom>
          <a:noFill/>
          <a:ln>
            <a:noFill/>
          </a:ln>
        </p:spPr>
      </p:pic>
      <p:pic>
        <p:nvPicPr>
          <p:cNvPr id="332" name="Google Shape;332;p41"/>
          <p:cNvPicPr preferRelativeResize="0"/>
          <p:nvPr/>
        </p:nvPicPr>
        <p:blipFill rotWithShape="1">
          <a:blip r:embed="rId4">
            <a:alphaModFix/>
          </a:blip>
          <a:srcRect b="3069" l="0" r="0" t="3069"/>
          <a:stretch/>
        </p:blipFill>
        <p:spPr>
          <a:xfrm>
            <a:off x="5030800" y="2489750"/>
            <a:ext cx="2484000" cy="1748628"/>
          </a:xfrm>
          <a:prstGeom prst="rect">
            <a:avLst/>
          </a:prstGeom>
          <a:noFill/>
          <a:ln>
            <a:noFill/>
          </a:ln>
        </p:spPr>
      </p:pic>
      <p:pic>
        <p:nvPicPr>
          <p:cNvPr id="333" name="Google Shape;333;p41"/>
          <p:cNvPicPr preferRelativeResize="0"/>
          <p:nvPr/>
        </p:nvPicPr>
        <p:blipFill rotWithShape="1">
          <a:blip r:embed="rId5">
            <a:alphaModFix/>
          </a:blip>
          <a:srcRect b="3069" l="0" r="0" t="3069"/>
          <a:stretch/>
        </p:blipFill>
        <p:spPr>
          <a:xfrm>
            <a:off x="7488000" y="2489750"/>
            <a:ext cx="2484000" cy="1748628"/>
          </a:xfrm>
          <a:prstGeom prst="rect">
            <a:avLst/>
          </a:prstGeom>
          <a:noFill/>
          <a:ln>
            <a:noFill/>
          </a:ln>
        </p:spPr>
      </p:pic>
      <p:sp>
        <p:nvSpPr>
          <p:cNvPr id="334" name="Google Shape;334;p41"/>
          <p:cNvSpPr txBox="1"/>
          <p:nvPr/>
        </p:nvSpPr>
        <p:spPr>
          <a:xfrm>
            <a:off x="2819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pic>
        <p:nvPicPr>
          <p:cNvPr id="335" name="Google Shape;335;p41"/>
          <p:cNvPicPr preferRelativeResize="0"/>
          <p:nvPr/>
        </p:nvPicPr>
        <p:blipFill rotWithShape="1">
          <a:blip r:embed="rId6">
            <a:alphaModFix/>
          </a:blip>
          <a:srcRect b="3069" l="0" r="0" t="3069"/>
          <a:stretch/>
        </p:blipFill>
        <p:spPr>
          <a:xfrm>
            <a:off x="116400" y="2489750"/>
            <a:ext cx="2484000" cy="174862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2"/>
          <p:cNvSpPr txBox="1"/>
          <p:nvPr/>
        </p:nvSpPr>
        <p:spPr>
          <a:xfrm>
            <a:off x="504000" y="409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LMP</a:t>
            </a:r>
            <a:br>
              <a:rPr lang="en-GB" sz="1800"/>
            </a:br>
            <a:r>
              <a:rPr lang="en-GB" sz="2200">
                <a:solidFill>
                  <a:schemeClr val="dk1"/>
                </a:solidFill>
              </a:rPr>
              <a:t>Differences between the groups </a:t>
            </a:r>
            <a:r>
              <a:rPr lang="en-GB" sz="1800">
                <a:solidFill>
                  <a:schemeClr val="dk1"/>
                </a:solidFill>
              </a:rPr>
              <a:t>(red: suspicious, blue: less suspicious)</a:t>
            </a:r>
            <a:endParaRPr b="0" sz="1800" strike="noStrike">
              <a:latin typeface="Arial"/>
              <a:ea typeface="Arial"/>
              <a:cs typeface="Arial"/>
              <a:sym typeface="Arial"/>
            </a:endParaRPr>
          </a:p>
        </p:txBody>
      </p:sp>
      <p:sp>
        <p:nvSpPr>
          <p:cNvPr id="341" name="Google Shape;341;p42"/>
          <p:cNvSpPr txBox="1"/>
          <p:nvPr/>
        </p:nvSpPr>
        <p:spPr>
          <a:xfrm>
            <a:off x="3846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a:t>
            </a:r>
            <a:r>
              <a:rPr lang="en-GB" sz="3200"/>
              <a:t>0</a:t>
            </a:r>
            <a:endParaRPr b="0" sz="3200" strike="noStrike">
              <a:latin typeface="Arial"/>
              <a:ea typeface="Arial"/>
              <a:cs typeface="Arial"/>
              <a:sym typeface="Arial"/>
            </a:endParaRPr>
          </a:p>
        </p:txBody>
      </p:sp>
      <p:sp>
        <p:nvSpPr>
          <p:cNvPr id="342" name="Google Shape;342;p42"/>
          <p:cNvSpPr txBox="1"/>
          <p:nvPr/>
        </p:nvSpPr>
        <p:spPr>
          <a:xfrm>
            <a:off x="52698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343" name="Google Shape;343;p42"/>
          <p:cNvSpPr txBox="1"/>
          <p:nvPr/>
        </p:nvSpPr>
        <p:spPr>
          <a:xfrm>
            <a:off x="7772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pic>
        <p:nvPicPr>
          <p:cNvPr id="344" name="Google Shape;344;p42"/>
          <p:cNvPicPr preferRelativeResize="0"/>
          <p:nvPr/>
        </p:nvPicPr>
        <p:blipFill rotWithShape="1">
          <a:blip r:embed="rId3">
            <a:alphaModFix/>
          </a:blip>
          <a:srcRect b="3069" l="0" r="0" t="3069"/>
          <a:stretch/>
        </p:blipFill>
        <p:spPr>
          <a:xfrm>
            <a:off x="2573600" y="2489750"/>
            <a:ext cx="2484000" cy="1748628"/>
          </a:xfrm>
          <a:prstGeom prst="rect">
            <a:avLst/>
          </a:prstGeom>
          <a:noFill/>
          <a:ln>
            <a:noFill/>
          </a:ln>
        </p:spPr>
      </p:pic>
      <p:pic>
        <p:nvPicPr>
          <p:cNvPr id="345" name="Google Shape;345;p42"/>
          <p:cNvPicPr preferRelativeResize="0"/>
          <p:nvPr/>
        </p:nvPicPr>
        <p:blipFill rotWithShape="1">
          <a:blip r:embed="rId4">
            <a:alphaModFix/>
          </a:blip>
          <a:srcRect b="3069" l="0" r="0" t="3069"/>
          <a:stretch/>
        </p:blipFill>
        <p:spPr>
          <a:xfrm>
            <a:off x="5030800" y="2489750"/>
            <a:ext cx="2484000" cy="1748628"/>
          </a:xfrm>
          <a:prstGeom prst="rect">
            <a:avLst/>
          </a:prstGeom>
          <a:noFill/>
          <a:ln>
            <a:noFill/>
          </a:ln>
        </p:spPr>
      </p:pic>
      <p:pic>
        <p:nvPicPr>
          <p:cNvPr id="346" name="Google Shape;346;p42"/>
          <p:cNvPicPr preferRelativeResize="0"/>
          <p:nvPr/>
        </p:nvPicPr>
        <p:blipFill rotWithShape="1">
          <a:blip r:embed="rId5">
            <a:alphaModFix/>
          </a:blip>
          <a:srcRect b="3069" l="0" r="0" t="3069"/>
          <a:stretch/>
        </p:blipFill>
        <p:spPr>
          <a:xfrm>
            <a:off x="7488000" y="2489750"/>
            <a:ext cx="2484000" cy="1748628"/>
          </a:xfrm>
          <a:prstGeom prst="rect">
            <a:avLst/>
          </a:prstGeom>
          <a:noFill/>
          <a:ln>
            <a:noFill/>
          </a:ln>
        </p:spPr>
      </p:pic>
      <p:sp>
        <p:nvSpPr>
          <p:cNvPr id="347" name="Google Shape;347;p42"/>
          <p:cNvSpPr txBox="1"/>
          <p:nvPr/>
        </p:nvSpPr>
        <p:spPr>
          <a:xfrm>
            <a:off x="2819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pic>
        <p:nvPicPr>
          <p:cNvPr id="348" name="Google Shape;348;p42"/>
          <p:cNvPicPr preferRelativeResize="0"/>
          <p:nvPr/>
        </p:nvPicPr>
        <p:blipFill rotWithShape="1">
          <a:blip r:embed="rId6">
            <a:alphaModFix/>
          </a:blip>
          <a:srcRect b="3069" l="0" r="0" t="3069"/>
          <a:stretch/>
        </p:blipFill>
        <p:spPr>
          <a:xfrm>
            <a:off x="116400" y="2489750"/>
            <a:ext cx="2484000" cy="1748628"/>
          </a:xfrm>
          <a:prstGeom prst="rect">
            <a:avLst/>
          </a:prstGeom>
          <a:noFill/>
          <a:ln>
            <a:noFill/>
          </a:ln>
        </p:spPr>
      </p:pic>
      <p:sp>
        <p:nvSpPr>
          <p:cNvPr id="349" name="Google Shape;349;p42"/>
          <p:cNvSpPr txBox="1"/>
          <p:nvPr/>
        </p:nvSpPr>
        <p:spPr>
          <a:xfrm>
            <a:off x="3672000" y="4576500"/>
            <a:ext cx="6048000" cy="12147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SzPts val="1100"/>
              <a:buNone/>
            </a:pPr>
            <a:r>
              <a:rPr lang="en-GB" sz="1800"/>
              <a:t>In 2010, 2014 and 2018 as if it was inflated (like as if the centre shifted towards the top right hand corner), in 2019 it doesn't seem to be favourised.</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nvSpPr>
        <p:spPr>
          <a:xfrm>
            <a:off x="7055650" y="2189149"/>
            <a:ext cx="2520000" cy="26637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GB" sz="1500"/>
              <a:t>Poll results </a:t>
            </a:r>
            <a:r>
              <a:rPr lang="en-GB" sz="1500">
                <a:solidFill>
                  <a:schemeClr val="dk1"/>
                </a:solidFill>
              </a:rPr>
              <a:t>in parentheses</a:t>
            </a:r>
            <a:r>
              <a:rPr lang="en-GB" sz="1500"/>
              <a:t> (</a:t>
            </a:r>
            <a:r>
              <a:rPr lang="en-GB" sz="1500">
                <a:solidFill>
                  <a:schemeClr val="dk1"/>
                </a:solidFill>
              </a:rPr>
              <a:t>e</a:t>
            </a:r>
            <a:r>
              <a:rPr lang="en-GB" sz="1500">
                <a:solidFill>
                  <a:schemeClr val="dk1"/>
                </a:solidFill>
              </a:rPr>
              <a:t>xtreme, outlier looking values excluded, see footnote)</a:t>
            </a:r>
            <a:br>
              <a:rPr b="0" lang="en-GB" sz="1500" strike="noStrike">
                <a:latin typeface="Arial"/>
                <a:ea typeface="Arial"/>
                <a:cs typeface="Arial"/>
                <a:sym typeface="Arial"/>
              </a:rPr>
            </a:br>
            <a:endParaRPr b="0" sz="1500" strike="noStrike">
              <a:latin typeface="Arial"/>
              <a:ea typeface="Arial"/>
              <a:cs typeface="Arial"/>
              <a:sym typeface="Arial"/>
            </a:endParaRPr>
          </a:p>
          <a:p>
            <a:pPr indent="0" lvl="0" marL="0" marR="0" rtl="0" algn="l">
              <a:spcBef>
                <a:spcPts val="0"/>
              </a:spcBef>
              <a:spcAft>
                <a:spcPts val="0"/>
              </a:spcAft>
              <a:buNone/>
            </a:pPr>
            <a:r>
              <a:rPr lang="en-GB" sz="1500"/>
              <a:t>Values falling outside the reasonably expected range are in </a:t>
            </a:r>
            <a:r>
              <a:rPr b="1" lang="en-GB" sz="1500"/>
              <a:t>bold</a:t>
            </a:r>
            <a:r>
              <a:rPr lang="en-GB" sz="1500"/>
              <a:t>.</a:t>
            </a:r>
            <a:br>
              <a:rPr lang="en-GB" sz="1800"/>
            </a:br>
            <a:br>
              <a:rPr lang="en-GB" sz="1800"/>
            </a:br>
            <a:r>
              <a:rPr lang="en-GB" sz="1500"/>
              <a:t>Source</a:t>
            </a:r>
            <a:r>
              <a:rPr b="0" lang="en-GB" sz="1500" strike="noStrike">
                <a:latin typeface="Arial"/>
                <a:ea typeface="Arial"/>
                <a:cs typeface="Arial"/>
                <a:sym typeface="Arial"/>
              </a:rPr>
              <a:t>: </a:t>
            </a:r>
            <a:r>
              <a:rPr b="0" lang="en-GB" sz="1500" u="sng" strike="noStrike">
                <a:solidFill>
                  <a:schemeClr val="hlink"/>
                </a:solidFill>
                <a:latin typeface="Arial"/>
                <a:ea typeface="Arial"/>
                <a:cs typeface="Arial"/>
                <a:sym typeface="Arial"/>
                <a:hlinkClick r:id="rId3"/>
              </a:rPr>
              <a:t>Wikipedia</a:t>
            </a:r>
            <a:endParaRPr b="0" sz="1500" strike="noStrike">
              <a:latin typeface="Arial"/>
              <a:ea typeface="Arial"/>
              <a:cs typeface="Arial"/>
              <a:sym typeface="Arial"/>
            </a:endParaRPr>
          </a:p>
        </p:txBody>
      </p:sp>
      <p:sp>
        <p:nvSpPr>
          <p:cNvPr id="79" name="Google Shape;79;p1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400">
                <a:solidFill>
                  <a:schemeClr val="dk1"/>
                </a:solidFill>
              </a:rPr>
              <a:t>Fidesz Wins</a:t>
            </a:r>
            <a:r>
              <a:rPr b="0" lang="en-GB" sz="4400" strike="noStrike">
                <a:latin typeface="Arial"/>
                <a:ea typeface="Arial"/>
                <a:cs typeface="Arial"/>
                <a:sym typeface="Arial"/>
              </a:rPr>
              <a:t> (</a:t>
            </a:r>
            <a:r>
              <a:rPr lang="en-GB" sz="4400">
                <a:solidFill>
                  <a:schemeClr val="dk1"/>
                </a:solidFill>
              </a:rPr>
              <a:t>May 26. </a:t>
            </a:r>
            <a:r>
              <a:rPr b="0" lang="en-GB" sz="4400" strike="noStrike">
                <a:latin typeface="Arial"/>
                <a:ea typeface="Arial"/>
                <a:cs typeface="Arial"/>
                <a:sym typeface="Arial"/>
              </a:rPr>
              <a:t>2019.)</a:t>
            </a:r>
            <a:endParaRPr b="0" sz="4400" strike="noStrike">
              <a:latin typeface="Arial"/>
              <a:ea typeface="Arial"/>
              <a:cs typeface="Arial"/>
              <a:sym typeface="Arial"/>
            </a:endParaRPr>
          </a:p>
        </p:txBody>
      </p:sp>
      <p:sp>
        <p:nvSpPr>
          <p:cNvPr id="80" name="Google Shape;80;p16"/>
          <p:cNvSpPr txBox="1"/>
          <p:nvPr/>
        </p:nvSpPr>
        <p:spPr>
          <a:xfrm>
            <a:off x="504000" y="1769050"/>
            <a:ext cx="6372300" cy="4384500"/>
          </a:xfrm>
          <a:prstGeom prst="rect">
            <a:avLst/>
          </a:prstGeom>
          <a:noFill/>
          <a:ln>
            <a:noFill/>
          </a:ln>
        </p:spPr>
        <p:txBody>
          <a:bodyPr anchorCtr="0" anchor="t" bIns="0" lIns="0" spcFirstLastPara="1" rIns="0" wrap="square" tIns="0">
            <a:noAutofit/>
          </a:bodyPr>
          <a:lstStyle/>
          <a:p>
            <a:pPr indent="457200" lvl="0" marL="0" marR="0" rtl="0" algn="l">
              <a:spcBef>
                <a:spcPts val="0"/>
              </a:spcBef>
              <a:spcAft>
                <a:spcPts val="0"/>
              </a:spcAft>
              <a:buNone/>
            </a:pPr>
            <a:r>
              <a:rPr b="0" lang="en-GB" sz="2300" strike="noStrike">
                <a:latin typeface="Arial"/>
                <a:ea typeface="Arial"/>
                <a:cs typeface="Arial"/>
                <a:sym typeface="Arial"/>
              </a:rPr>
              <a:t>Fidesz: 52,56% (42,1% - 55,08%)</a:t>
            </a:r>
            <a:endParaRPr b="0" sz="2300" strike="noStrike">
              <a:latin typeface="Arial"/>
              <a:ea typeface="Arial"/>
              <a:cs typeface="Arial"/>
              <a:sym typeface="Arial"/>
            </a:endParaRPr>
          </a:p>
          <a:p>
            <a:pPr indent="457200" lvl="0" marL="0" marR="0" rtl="0" algn="l">
              <a:spcBef>
                <a:spcPts val="1417"/>
              </a:spcBef>
              <a:spcAft>
                <a:spcPts val="0"/>
              </a:spcAft>
              <a:buNone/>
            </a:pPr>
            <a:r>
              <a:rPr b="1" lang="en-GB" sz="2300" strike="noStrike">
                <a:latin typeface="Arial"/>
                <a:ea typeface="Arial"/>
                <a:cs typeface="Arial"/>
                <a:sym typeface="Arial"/>
              </a:rPr>
              <a:t>DK:</a:t>
            </a:r>
            <a:r>
              <a:rPr b="0" lang="en-GB" sz="2300" strike="noStrike">
                <a:latin typeface="Arial"/>
                <a:ea typeface="Arial"/>
                <a:cs typeface="Arial"/>
                <a:sym typeface="Arial"/>
              </a:rPr>
              <a:t> </a:t>
            </a:r>
            <a:r>
              <a:rPr b="1" lang="en-GB" sz="2300" strike="noStrike">
                <a:latin typeface="Arial"/>
                <a:ea typeface="Arial"/>
                <a:cs typeface="Arial"/>
                <a:sym typeface="Arial"/>
              </a:rPr>
              <a:t>16,05%</a:t>
            </a:r>
            <a:r>
              <a:rPr b="0" lang="en-GB" sz="2300" strike="noStrike">
                <a:latin typeface="Arial"/>
                <a:ea typeface="Arial"/>
                <a:cs typeface="Arial"/>
                <a:sym typeface="Arial"/>
              </a:rPr>
              <a:t> (6%-11%)</a:t>
            </a:r>
            <a:endParaRPr b="0" sz="2300" strike="noStrike">
              <a:latin typeface="Arial"/>
              <a:ea typeface="Arial"/>
              <a:cs typeface="Arial"/>
              <a:sym typeface="Arial"/>
            </a:endParaRPr>
          </a:p>
          <a:p>
            <a:pPr indent="457200" lvl="0" marL="0" marR="0" rtl="0" algn="l">
              <a:spcBef>
                <a:spcPts val="1417"/>
              </a:spcBef>
              <a:spcAft>
                <a:spcPts val="0"/>
              </a:spcAft>
              <a:buNone/>
            </a:pPr>
            <a:r>
              <a:rPr b="1" lang="en-GB" sz="2300" strike="noStrike">
                <a:latin typeface="Arial"/>
                <a:ea typeface="Arial"/>
                <a:cs typeface="Arial"/>
                <a:sym typeface="Arial"/>
              </a:rPr>
              <a:t>Momentum:</a:t>
            </a:r>
            <a:r>
              <a:rPr b="0" lang="en-GB" sz="2300" strike="noStrike">
                <a:latin typeface="Arial"/>
                <a:ea typeface="Arial"/>
                <a:cs typeface="Arial"/>
                <a:sym typeface="Arial"/>
              </a:rPr>
              <a:t> </a:t>
            </a:r>
            <a:r>
              <a:rPr b="1" lang="en-GB" sz="2300" strike="noStrike">
                <a:latin typeface="Arial"/>
                <a:ea typeface="Arial"/>
                <a:cs typeface="Arial"/>
                <a:sym typeface="Arial"/>
              </a:rPr>
              <a:t>9,93% </a:t>
            </a:r>
            <a:r>
              <a:rPr b="0" lang="en-GB" sz="2300" strike="noStrike">
                <a:latin typeface="Arial"/>
                <a:ea typeface="Arial"/>
                <a:cs typeface="Arial"/>
                <a:sym typeface="Arial"/>
              </a:rPr>
              <a:t>(3%-7%)</a:t>
            </a:r>
            <a:endParaRPr b="0" sz="2300" strike="noStrike">
              <a:latin typeface="Arial"/>
              <a:ea typeface="Arial"/>
              <a:cs typeface="Arial"/>
              <a:sym typeface="Arial"/>
            </a:endParaRPr>
          </a:p>
          <a:p>
            <a:pPr indent="457200" lvl="0" marL="0" marR="0" rtl="0" algn="l">
              <a:spcBef>
                <a:spcPts val="1417"/>
              </a:spcBef>
              <a:spcAft>
                <a:spcPts val="0"/>
              </a:spcAft>
              <a:buNone/>
            </a:pPr>
            <a:r>
              <a:rPr b="1" lang="en-GB" sz="2300" strike="noStrike">
                <a:latin typeface="Arial"/>
                <a:ea typeface="Arial"/>
                <a:cs typeface="Arial"/>
                <a:sym typeface="Arial"/>
              </a:rPr>
              <a:t>MSZP-Párbeszéd:</a:t>
            </a:r>
            <a:r>
              <a:rPr b="0" lang="en-GB" sz="2300" strike="noStrike">
                <a:latin typeface="Arial"/>
                <a:ea typeface="Arial"/>
                <a:cs typeface="Arial"/>
                <a:sym typeface="Arial"/>
              </a:rPr>
              <a:t> </a:t>
            </a:r>
            <a:r>
              <a:rPr b="1" lang="en-GB" sz="2300" strike="noStrike">
                <a:latin typeface="Arial"/>
                <a:ea typeface="Arial"/>
                <a:cs typeface="Arial"/>
                <a:sym typeface="Arial"/>
              </a:rPr>
              <a:t>6,61%</a:t>
            </a:r>
            <a:r>
              <a:rPr b="0" lang="en-GB" sz="2300" strike="noStrike">
                <a:latin typeface="Arial"/>
                <a:ea typeface="Arial"/>
                <a:cs typeface="Arial"/>
                <a:sym typeface="Arial"/>
              </a:rPr>
              <a:t> (8,51%-13,3%) *</a:t>
            </a:r>
            <a:endParaRPr b="0" sz="2300" strike="noStrike">
              <a:latin typeface="Arial"/>
              <a:ea typeface="Arial"/>
              <a:cs typeface="Arial"/>
              <a:sym typeface="Arial"/>
            </a:endParaRPr>
          </a:p>
          <a:p>
            <a:pPr indent="457200" lvl="0" marL="0" marR="0" rtl="0" algn="l">
              <a:spcBef>
                <a:spcPts val="1417"/>
              </a:spcBef>
              <a:spcAft>
                <a:spcPts val="0"/>
              </a:spcAft>
              <a:buNone/>
            </a:pPr>
            <a:r>
              <a:rPr b="1" lang="en-GB" sz="2300" strike="noStrike">
                <a:latin typeface="Arial"/>
                <a:ea typeface="Arial"/>
                <a:cs typeface="Arial"/>
                <a:sym typeface="Arial"/>
              </a:rPr>
              <a:t>Jobbik:</a:t>
            </a:r>
            <a:r>
              <a:rPr b="0" lang="en-GB" sz="2300" strike="noStrike">
                <a:latin typeface="Arial"/>
                <a:ea typeface="Arial"/>
                <a:cs typeface="Arial"/>
                <a:sym typeface="Arial"/>
              </a:rPr>
              <a:t> </a:t>
            </a:r>
            <a:r>
              <a:rPr b="1" lang="en-GB" sz="2300" strike="noStrike">
                <a:latin typeface="Arial"/>
                <a:ea typeface="Arial"/>
                <a:cs typeface="Arial"/>
                <a:sym typeface="Arial"/>
              </a:rPr>
              <a:t>6,34%</a:t>
            </a:r>
            <a:r>
              <a:rPr b="0" lang="en-GB" sz="2300" strike="noStrike">
                <a:latin typeface="Arial"/>
                <a:ea typeface="Arial"/>
                <a:cs typeface="Arial"/>
                <a:sym typeface="Arial"/>
              </a:rPr>
              <a:t> (9,7%-13%) **</a:t>
            </a:r>
            <a:endParaRPr sz="2300"/>
          </a:p>
          <a:p>
            <a:pPr indent="457200" lvl="0" marL="0" marR="0" rtl="0" algn="l">
              <a:spcBef>
                <a:spcPts val="1417"/>
              </a:spcBef>
              <a:spcAft>
                <a:spcPts val="0"/>
              </a:spcAft>
              <a:buNone/>
            </a:pPr>
            <a:r>
              <a:rPr b="1" lang="en-GB" sz="2300" strike="noStrike">
                <a:latin typeface="Arial"/>
                <a:ea typeface="Arial"/>
                <a:cs typeface="Arial"/>
                <a:sym typeface="Arial"/>
              </a:rPr>
              <a:t>LMP:</a:t>
            </a:r>
            <a:r>
              <a:rPr b="0" lang="en-GB" sz="2300" strike="noStrike">
                <a:latin typeface="Arial"/>
                <a:ea typeface="Arial"/>
                <a:cs typeface="Arial"/>
                <a:sym typeface="Arial"/>
              </a:rPr>
              <a:t> </a:t>
            </a:r>
            <a:r>
              <a:rPr b="1" lang="en-GB" sz="2300" strike="noStrike">
                <a:latin typeface="Arial"/>
                <a:ea typeface="Arial"/>
                <a:cs typeface="Arial"/>
                <a:sym typeface="Arial"/>
              </a:rPr>
              <a:t>2,18%</a:t>
            </a:r>
            <a:r>
              <a:rPr b="0" lang="en-GB" sz="2300" strike="noStrike">
                <a:latin typeface="Arial"/>
                <a:ea typeface="Arial"/>
                <a:cs typeface="Arial"/>
                <a:sym typeface="Arial"/>
              </a:rPr>
              <a:t> (3%-5%) ***</a:t>
            </a:r>
            <a:br>
              <a:rPr lang="en-GB" sz="500"/>
            </a:br>
            <a:br>
              <a:rPr lang="en-GB" sz="500"/>
            </a:br>
            <a:endParaRPr sz="500"/>
          </a:p>
          <a:p>
            <a:pPr indent="457200" lvl="0" marL="0" marR="0" rtl="0" algn="l">
              <a:spcBef>
                <a:spcPts val="1417"/>
              </a:spcBef>
              <a:spcAft>
                <a:spcPts val="0"/>
              </a:spcAft>
              <a:buNone/>
            </a:pPr>
            <a:r>
              <a:rPr b="0" lang="en-GB" sz="1300" strike="noStrike">
                <a:latin typeface="Arial"/>
                <a:ea typeface="Arial"/>
                <a:cs typeface="Arial"/>
                <a:sym typeface="Arial"/>
              </a:rPr>
              <a:t>* </a:t>
            </a:r>
            <a:r>
              <a:rPr b="0" lang="en-GB" sz="1300" strike="noStrike">
                <a:latin typeface="Arial"/>
                <a:ea typeface="Arial"/>
                <a:cs typeface="Arial"/>
                <a:sym typeface="Arial"/>
              </a:rPr>
              <a:t>Századvég – </a:t>
            </a:r>
            <a:r>
              <a:rPr lang="en-GB" sz="1300"/>
              <a:t>in May</a:t>
            </a:r>
            <a:r>
              <a:rPr b="0" lang="en-GB" sz="1300" strike="noStrike">
                <a:latin typeface="Arial"/>
                <a:ea typeface="Arial"/>
                <a:cs typeface="Arial"/>
                <a:sym typeface="Arial"/>
              </a:rPr>
              <a:t> – </a:t>
            </a:r>
            <a:r>
              <a:rPr lang="en-GB" sz="1300">
                <a:solidFill>
                  <a:schemeClr val="dk1"/>
                </a:solidFill>
              </a:rPr>
              <a:t>has measured </a:t>
            </a:r>
            <a:r>
              <a:rPr b="0" lang="en-GB" sz="1300" strike="noStrike">
                <a:latin typeface="Arial"/>
                <a:ea typeface="Arial"/>
                <a:cs typeface="Arial"/>
                <a:sym typeface="Arial"/>
              </a:rPr>
              <a:t>7,5%</a:t>
            </a:r>
            <a:endParaRPr b="0" sz="1300" strike="noStrike">
              <a:latin typeface="Arial"/>
              <a:ea typeface="Arial"/>
              <a:cs typeface="Arial"/>
              <a:sym typeface="Arial"/>
            </a:endParaRPr>
          </a:p>
          <a:p>
            <a:pPr indent="457200" lvl="0" marL="0" marR="0" rtl="0" algn="l">
              <a:spcBef>
                <a:spcPts val="1417"/>
              </a:spcBef>
              <a:spcAft>
                <a:spcPts val="0"/>
              </a:spcAft>
              <a:buNone/>
            </a:pPr>
            <a:r>
              <a:rPr b="0" lang="en-GB" sz="1300" strike="noStrike">
                <a:latin typeface="Arial"/>
                <a:ea typeface="Arial"/>
                <a:cs typeface="Arial"/>
                <a:sym typeface="Arial"/>
              </a:rPr>
              <a:t>** Závecz</a:t>
            </a:r>
            <a:r>
              <a:rPr lang="en-GB" sz="1300"/>
              <a:t> - in April </a:t>
            </a:r>
            <a:r>
              <a:rPr b="0" lang="en-GB" sz="1300" strike="noStrike">
                <a:latin typeface="Arial"/>
                <a:ea typeface="Arial"/>
                <a:cs typeface="Arial"/>
                <a:sym typeface="Arial"/>
              </a:rPr>
              <a:t>- </a:t>
            </a:r>
            <a:r>
              <a:rPr lang="en-GB" sz="1300"/>
              <a:t>has measured</a:t>
            </a:r>
            <a:r>
              <a:rPr b="0" lang="en-GB" sz="1300" strike="noStrike">
                <a:latin typeface="Arial"/>
                <a:ea typeface="Arial"/>
                <a:cs typeface="Arial"/>
                <a:sym typeface="Arial"/>
              </a:rPr>
              <a:t> 6%</a:t>
            </a:r>
            <a:endParaRPr b="0" sz="1300" strike="noStrike">
              <a:latin typeface="Arial"/>
              <a:ea typeface="Arial"/>
              <a:cs typeface="Arial"/>
              <a:sym typeface="Arial"/>
            </a:endParaRPr>
          </a:p>
          <a:p>
            <a:pPr indent="457200" lvl="0" marL="0" marR="0" rtl="0" algn="l">
              <a:spcBef>
                <a:spcPts val="1417"/>
              </a:spcBef>
              <a:spcAft>
                <a:spcPts val="0"/>
              </a:spcAft>
              <a:buNone/>
            </a:pPr>
            <a:r>
              <a:rPr b="0" lang="en-GB" sz="1300" strike="noStrike">
                <a:latin typeface="Arial"/>
                <a:ea typeface="Arial"/>
                <a:cs typeface="Arial"/>
                <a:sym typeface="Arial"/>
              </a:rPr>
              <a:t>*** MR Center</a:t>
            </a:r>
            <a:r>
              <a:rPr lang="en-GB" sz="1300"/>
              <a:t>: </a:t>
            </a:r>
            <a:r>
              <a:rPr b="0" lang="en-GB" sz="1300" strike="noStrike">
                <a:latin typeface="Arial"/>
                <a:ea typeface="Arial"/>
                <a:cs typeface="Arial"/>
                <a:sym typeface="Arial"/>
              </a:rPr>
              <a:t>1,8%</a:t>
            </a:r>
            <a:r>
              <a:rPr lang="en-GB" sz="1300"/>
              <a:t> in </a:t>
            </a:r>
            <a:r>
              <a:rPr lang="en-GB" sz="1300">
                <a:solidFill>
                  <a:schemeClr val="dk1"/>
                </a:solidFill>
              </a:rPr>
              <a:t>May</a:t>
            </a:r>
            <a:r>
              <a:rPr b="0" lang="en-GB" sz="1300" strike="noStrike">
                <a:latin typeface="Arial"/>
                <a:ea typeface="Arial"/>
                <a:cs typeface="Arial"/>
                <a:sym typeface="Arial"/>
              </a:rPr>
              <a:t>, </a:t>
            </a:r>
            <a:r>
              <a:rPr lang="en-GB" sz="1300"/>
              <a:t>M</a:t>
            </a:r>
            <a:r>
              <a:rPr b="0" lang="en-GB" sz="1300" strike="noStrike">
                <a:latin typeface="Arial"/>
                <a:ea typeface="Arial"/>
                <a:cs typeface="Arial"/>
                <a:sym typeface="Arial"/>
              </a:rPr>
              <a:t>edián: 7%</a:t>
            </a:r>
            <a:r>
              <a:rPr lang="en-GB" sz="1300"/>
              <a:t> in March/April</a:t>
            </a:r>
            <a:endParaRPr b="0" sz="1300" strike="noStrike">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3"/>
          <p:cNvSpPr txBox="1"/>
          <p:nvPr/>
        </p:nvSpPr>
        <p:spPr>
          <a:xfrm>
            <a:off x="504000" y="40860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Együtt (</a:t>
            </a:r>
            <a:r>
              <a:rPr lang="en-GB" sz="4400">
                <a:solidFill>
                  <a:schemeClr val="dk1"/>
                </a:solidFill>
              </a:rPr>
              <a:t>outside coalition</a:t>
            </a:r>
            <a:r>
              <a:rPr b="0" lang="en-GB" sz="4400" strike="noStrike">
                <a:latin typeface="Arial"/>
                <a:ea typeface="Arial"/>
                <a:cs typeface="Arial"/>
                <a:sym typeface="Arial"/>
              </a:rPr>
              <a:t>)</a:t>
            </a:r>
            <a:br>
              <a:rPr lang="en-GB" sz="1800"/>
            </a:br>
            <a:r>
              <a:rPr lang="en-GB" sz="2200">
                <a:solidFill>
                  <a:schemeClr val="dk1"/>
                </a:solidFill>
              </a:rPr>
              <a:t>Less suspicious municipalities </a:t>
            </a:r>
            <a:r>
              <a:rPr lang="en-GB" sz="1700">
                <a:solidFill>
                  <a:schemeClr val="dk1"/>
                </a:solidFill>
              </a:rPr>
              <a:t>(same group on each chart)</a:t>
            </a:r>
            <a:endParaRPr b="0" sz="1800" strike="noStrike">
              <a:latin typeface="Arial"/>
              <a:ea typeface="Arial"/>
              <a:cs typeface="Arial"/>
              <a:sym typeface="Arial"/>
            </a:endParaRPr>
          </a:p>
        </p:txBody>
      </p:sp>
      <p:sp>
        <p:nvSpPr>
          <p:cNvPr id="355" name="Google Shape;355;p43"/>
          <p:cNvSpPr txBox="1"/>
          <p:nvPr/>
        </p:nvSpPr>
        <p:spPr>
          <a:xfrm>
            <a:off x="936000" y="1877040"/>
            <a:ext cx="1512000" cy="46296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sp>
        <p:nvSpPr>
          <p:cNvPr id="356" name="Google Shape;356;p43"/>
          <p:cNvSpPr txBox="1"/>
          <p:nvPr/>
        </p:nvSpPr>
        <p:spPr>
          <a:xfrm>
            <a:off x="4248000" y="1908000"/>
            <a:ext cx="1512000" cy="46296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357" name="Google Shape;357;p43"/>
          <p:cNvSpPr txBox="1"/>
          <p:nvPr/>
        </p:nvSpPr>
        <p:spPr>
          <a:xfrm>
            <a:off x="7488000" y="1877040"/>
            <a:ext cx="1512000" cy="46296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pic>
        <p:nvPicPr>
          <p:cNvPr id="358" name="Google Shape;358;p43"/>
          <p:cNvPicPr preferRelativeResize="0"/>
          <p:nvPr/>
        </p:nvPicPr>
        <p:blipFill rotWithShape="1">
          <a:blip r:embed="rId3">
            <a:alphaModFix/>
          </a:blip>
          <a:srcRect b="0" l="0" r="0" t="0"/>
          <a:stretch/>
        </p:blipFill>
        <p:spPr>
          <a:xfrm>
            <a:off x="-36000" y="2491200"/>
            <a:ext cx="3571560" cy="2514240"/>
          </a:xfrm>
          <a:prstGeom prst="rect">
            <a:avLst/>
          </a:prstGeom>
          <a:noFill/>
          <a:ln>
            <a:noFill/>
          </a:ln>
        </p:spPr>
      </p:pic>
      <p:pic>
        <p:nvPicPr>
          <p:cNvPr id="359" name="Google Shape;359;p43"/>
          <p:cNvPicPr preferRelativeResize="0"/>
          <p:nvPr/>
        </p:nvPicPr>
        <p:blipFill rotWithShape="1">
          <a:blip r:embed="rId4">
            <a:alphaModFix/>
          </a:blip>
          <a:srcRect b="0" l="0" r="0" t="0"/>
          <a:stretch/>
        </p:blipFill>
        <p:spPr>
          <a:xfrm>
            <a:off x="3240000" y="2489760"/>
            <a:ext cx="3571560" cy="251424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44"/>
          <p:cNvSpPr txBox="1"/>
          <p:nvPr/>
        </p:nvSpPr>
        <p:spPr>
          <a:xfrm>
            <a:off x="504000" y="409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Együtt (</a:t>
            </a:r>
            <a:r>
              <a:rPr lang="en-GB" sz="4400"/>
              <a:t>outside coalition</a:t>
            </a:r>
            <a:r>
              <a:rPr b="0" lang="en-GB" sz="4400" strike="noStrike">
                <a:latin typeface="Arial"/>
                <a:ea typeface="Arial"/>
                <a:cs typeface="Arial"/>
                <a:sym typeface="Arial"/>
              </a:rPr>
              <a:t>)</a:t>
            </a:r>
            <a:br>
              <a:rPr lang="en-GB" sz="1800"/>
            </a:br>
            <a:r>
              <a:rPr b="1" lang="en-GB" sz="2200">
                <a:solidFill>
                  <a:schemeClr val="dk1"/>
                </a:solidFill>
              </a:rPr>
              <a:t>More suspicious </a:t>
            </a:r>
            <a:r>
              <a:rPr lang="en-GB" sz="2200">
                <a:solidFill>
                  <a:schemeClr val="dk1"/>
                </a:solidFill>
              </a:rPr>
              <a:t>municipalities </a:t>
            </a:r>
            <a:r>
              <a:rPr lang="en-GB" sz="1700">
                <a:solidFill>
                  <a:schemeClr val="dk1"/>
                </a:solidFill>
              </a:rPr>
              <a:t>(same group on each chart)</a:t>
            </a:r>
            <a:endParaRPr b="0" sz="1800" strike="noStrike">
              <a:latin typeface="Arial"/>
              <a:ea typeface="Arial"/>
              <a:cs typeface="Arial"/>
              <a:sym typeface="Arial"/>
            </a:endParaRPr>
          </a:p>
        </p:txBody>
      </p:sp>
      <p:pic>
        <p:nvPicPr>
          <p:cNvPr id="365" name="Google Shape;365;p44"/>
          <p:cNvPicPr preferRelativeResize="0"/>
          <p:nvPr/>
        </p:nvPicPr>
        <p:blipFill rotWithShape="1">
          <a:blip r:embed="rId3">
            <a:alphaModFix/>
          </a:blip>
          <a:srcRect b="0" l="0" r="0" t="0"/>
          <a:stretch/>
        </p:blipFill>
        <p:spPr>
          <a:xfrm>
            <a:off x="-36000" y="2489760"/>
            <a:ext cx="3571560" cy="2514240"/>
          </a:xfrm>
          <a:prstGeom prst="rect">
            <a:avLst/>
          </a:prstGeom>
          <a:noFill/>
          <a:ln>
            <a:noFill/>
          </a:ln>
        </p:spPr>
      </p:pic>
      <p:pic>
        <p:nvPicPr>
          <p:cNvPr id="366" name="Google Shape;366;p44"/>
          <p:cNvPicPr preferRelativeResize="0"/>
          <p:nvPr/>
        </p:nvPicPr>
        <p:blipFill rotWithShape="1">
          <a:blip r:embed="rId4">
            <a:alphaModFix/>
          </a:blip>
          <a:srcRect b="0" l="0" r="0" t="0"/>
          <a:stretch/>
        </p:blipFill>
        <p:spPr>
          <a:xfrm>
            <a:off x="3240000" y="2489760"/>
            <a:ext cx="3571560" cy="2514240"/>
          </a:xfrm>
          <a:prstGeom prst="rect">
            <a:avLst/>
          </a:prstGeom>
          <a:noFill/>
          <a:ln>
            <a:noFill/>
          </a:ln>
        </p:spPr>
      </p:pic>
      <p:sp>
        <p:nvSpPr>
          <p:cNvPr id="367" name="Google Shape;367;p44"/>
          <p:cNvSpPr txBox="1"/>
          <p:nvPr/>
        </p:nvSpPr>
        <p:spPr>
          <a:xfrm>
            <a:off x="936000" y="1877040"/>
            <a:ext cx="1512000" cy="46296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sp>
        <p:nvSpPr>
          <p:cNvPr id="368" name="Google Shape;368;p44"/>
          <p:cNvSpPr txBox="1"/>
          <p:nvPr/>
        </p:nvSpPr>
        <p:spPr>
          <a:xfrm>
            <a:off x="4248000" y="1908000"/>
            <a:ext cx="1512000" cy="46296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369" name="Google Shape;369;p44"/>
          <p:cNvSpPr txBox="1"/>
          <p:nvPr/>
        </p:nvSpPr>
        <p:spPr>
          <a:xfrm>
            <a:off x="7488000" y="1877040"/>
            <a:ext cx="1512000" cy="46296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sp>
        <p:nvSpPr>
          <p:cNvPr id="370" name="Google Shape;370;p44"/>
          <p:cNvSpPr txBox="1"/>
          <p:nvPr/>
        </p:nvSpPr>
        <p:spPr>
          <a:xfrm>
            <a:off x="3672000" y="5109874"/>
            <a:ext cx="2883600" cy="1483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GB" sz="1800"/>
              <a:t>As if it was more unleashed (perhaps left intact) in the suspect areas</a:t>
            </a:r>
            <a:r>
              <a:rPr b="0" lang="en-GB" sz="1800" strike="noStrike">
                <a:latin typeface="Arial"/>
                <a:ea typeface="Arial"/>
                <a:cs typeface="Arial"/>
                <a:sym typeface="Arial"/>
              </a:rPr>
              <a:t>.</a:t>
            </a:r>
            <a:endParaRPr b="0" sz="1800" strike="noStrike">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5"/>
          <p:cNvSpPr txBox="1"/>
          <p:nvPr/>
        </p:nvSpPr>
        <p:spPr>
          <a:xfrm>
            <a:off x="504000" y="40860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MSZP</a:t>
            </a:r>
            <a:br>
              <a:rPr lang="en-GB" sz="1800"/>
            </a:br>
            <a:r>
              <a:rPr lang="en-GB" sz="2200">
                <a:solidFill>
                  <a:schemeClr val="dk1"/>
                </a:solidFill>
              </a:rPr>
              <a:t>Less suspicious municipalities </a:t>
            </a:r>
            <a:r>
              <a:rPr lang="en-GB" sz="1700">
                <a:solidFill>
                  <a:schemeClr val="dk1"/>
                </a:solidFill>
              </a:rPr>
              <a:t>(same group on each chart)</a:t>
            </a:r>
            <a:endParaRPr b="0" sz="1800" strike="noStrike">
              <a:latin typeface="Arial"/>
              <a:ea typeface="Arial"/>
              <a:cs typeface="Arial"/>
              <a:sym typeface="Arial"/>
            </a:endParaRPr>
          </a:p>
        </p:txBody>
      </p:sp>
      <p:sp>
        <p:nvSpPr>
          <p:cNvPr id="376" name="Google Shape;376;p45"/>
          <p:cNvSpPr txBox="1"/>
          <p:nvPr/>
        </p:nvSpPr>
        <p:spPr>
          <a:xfrm>
            <a:off x="3846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a:t>
            </a:r>
            <a:r>
              <a:rPr lang="en-GB" sz="3200"/>
              <a:t>0</a:t>
            </a:r>
            <a:endParaRPr b="0" sz="3200" strike="noStrike">
              <a:latin typeface="Arial"/>
              <a:ea typeface="Arial"/>
              <a:cs typeface="Arial"/>
              <a:sym typeface="Arial"/>
            </a:endParaRPr>
          </a:p>
        </p:txBody>
      </p:sp>
      <p:sp>
        <p:nvSpPr>
          <p:cNvPr id="377" name="Google Shape;377;p45"/>
          <p:cNvSpPr txBox="1"/>
          <p:nvPr/>
        </p:nvSpPr>
        <p:spPr>
          <a:xfrm>
            <a:off x="52698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378" name="Google Shape;378;p45"/>
          <p:cNvSpPr txBox="1"/>
          <p:nvPr/>
        </p:nvSpPr>
        <p:spPr>
          <a:xfrm>
            <a:off x="7772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pic>
        <p:nvPicPr>
          <p:cNvPr id="379" name="Google Shape;379;p45"/>
          <p:cNvPicPr preferRelativeResize="0"/>
          <p:nvPr/>
        </p:nvPicPr>
        <p:blipFill rotWithShape="1">
          <a:blip r:embed="rId3">
            <a:alphaModFix/>
          </a:blip>
          <a:srcRect b="3069" l="0" r="0" t="3069"/>
          <a:stretch/>
        </p:blipFill>
        <p:spPr>
          <a:xfrm>
            <a:off x="5030800" y="2489750"/>
            <a:ext cx="2484000" cy="1748628"/>
          </a:xfrm>
          <a:prstGeom prst="rect">
            <a:avLst/>
          </a:prstGeom>
          <a:noFill/>
          <a:ln>
            <a:noFill/>
          </a:ln>
        </p:spPr>
      </p:pic>
      <p:pic>
        <p:nvPicPr>
          <p:cNvPr id="380" name="Google Shape;380;p45"/>
          <p:cNvPicPr preferRelativeResize="0"/>
          <p:nvPr/>
        </p:nvPicPr>
        <p:blipFill rotWithShape="1">
          <a:blip r:embed="rId4">
            <a:alphaModFix/>
          </a:blip>
          <a:srcRect b="3069" l="0" r="0" t="3069"/>
          <a:stretch/>
        </p:blipFill>
        <p:spPr>
          <a:xfrm>
            <a:off x="7488000" y="2489750"/>
            <a:ext cx="2484000" cy="1748628"/>
          </a:xfrm>
          <a:prstGeom prst="rect">
            <a:avLst/>
          </a:prstGeom>
          <a:noFill/>
          <a:ln>
            <a:noFill/>
          </a:ln>
        </p:spPr>
      </p:pic>
      <p:sp>
        <p:nvSpPr>
          <p:cNvPr id="381" name="Google Shape;381;p45"/>
          <p:cNvSpPr txBox="1"/>
          <p:nvPr/>
        </p:nvSpPr>
        <p:spPr>
          <a:xfrm>
            <a:off x="2819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46"/>
          <p:cNvSpPr txBox="1"/>
          <p:nvPr/>
        </p:nvSpPr>
        <p:spPr>
          <a:xfrm>
            <a:off x="504000" y="409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MSZP</a:t>
            </a:r>
            <a:br>
              <a:rPr lang="en-GB" sz="1800"/>
            </a:br>
            <a:r>
              <a:rPr b="1" lang="en-GB" sz="2200">
                <a:solidFill>
                  <a:schemeClr val="dk1"/>
                </a:solidFill>
              </a:rPr>
              <a:t>More suspicious </a:t>
            </a:r>
            <a:r>
              <a:rPr lang="en-GB" sz="2200">
                <a:solidFill>
                  <a:schemeClr val="dk1"/>
                </a:solidFill>
              </a:rPr>
              <a:t>municipalities </a:t>
            </a:r>
            <a:r>
              <a:rPr lang="en-GB" sz="1700">
                <a:solidFill>
                  <a:schemeClr val="dk1"/>
                </a:solidFill>
              </a:rPr>
              <a:t>(same group on each chart)</a:t>
            </a:r>
            <a:endParaRPr b="0" sz="1800" strike="noStrike">
              <a:latin typeface="Arial"/>
              <a:ea typeface="Arial"/>
              <a:cs typeface="Arial"/>
              <a:sym typeface="Arial"/>
            </a:endParaRPr>
          </a:p>
        </p:txBody>
      </p:sp>
      <p:sp>
        <p:nvSpPr>
          <p:cNvPr id="387" name="Google Shape;387;p46"/>
          <p:cNvSpPr txBox="1"/>
          <p:nvPr/>
        </p:nvSpPr>
        <p:spPr>
          <a:xfrm>
            <a:off x="3846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a:t>
            </a:r>
            <a:r>
              <a:rPr lang="en-GB" sz="3200"/>
              <a:t>0</a:t>
            </a:r>
            <a:endParaRPr b="0" sz="3200" strike="noStrike">
              <a:latin typeface="Arial"/>
              <a:ea typeface="Arial"/>
              <a:cs typeface="Arial"/>
              <a:sym typeface="Arial"/>
            </a:endParaRPr>
          </a:p>
        </p:txBody>
      </p:sp>
      <p:sp>
        <p:nvSpPr>
          <p:cNvPr id="388" name="Google Shape;388;p46"/>
          <p:cNvSpPr txBox="1"/>
          <p:nvPr/>
        </p:nvSpPr>
        <p:spPr>
          <a:xfrm>
            <a:off x="52698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389" name="Google Shape;389;p46"/>
          <p:cNvSpPr txBox="1"/>
          <p:nvPr/>
        </p:nvSpPr>
        <p:spPr>
          <a:xfrm>
            <a:off x="7772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pic>
        <p:nvPicPr>
          <p:cNvPr id="390" name="Google Shape;390;p46"/>
          <p:cNvPicPr preferRelativeResize="0"/>
          <p:nvPr/>
        </p:nvPicPr>
        <p:blipFill rotWithShape="1">
          <a:blip r:embed="rId3">
            <a:alphaModFix/>
          </a:blip>
          <a:srcRect b="0" l="0" r="0" t="0"/>
          <a:stretch/>
        </p:blipFill>
        <p:spPr>
          <a:xfrm>
            <a:off x="5030800" y="2432564"/>
            <a:ext cx="2484000" cy="1863000"/>
          </a:xfrm>
          <a:prstGeom prst="rect">
            <a:avLst/>
          </a:prstGeom>
          <a:noFill/>
          <a:ln>
            <a:noFill/>
          </a:ln>
        </p:spPr>
      </p:pic>
      <p:pic>
        <p:nvPicPr>
          <p:cNvPr id="391" name="Google Shape;391;p46"/>
          <p:cNvPicPr preferRelativeResize="0"/>
          <p:nvPr/>
        </p:nvPicPr>
        <p:blipFill rotWithShape="1">
          <a:blip r:embed="rId4">
            <a:alphaModFix/>
          </a:blip>
          <a:srcRect b="3069" l="0" r="0" t="3069"/>
          <a:stretch/>
        </p:blipFill>
        <p:spPr>
          <a:xfrm>
            <a:off x="7488000" y="2489750"/>
            <a:ext cx="2484000" cy="1748628"/>
          </a:xfrm>
          <a:prstGeom prst="rect">
            <a:avLst/>
          </a:prstGeom>
          <a:noFill/>
          <a:ln>
            <a:noFill/>
          </a:ln>
        </p:spPr>
      </p:pic>
      <p:sp>
        <p:nvSpPr>
          <p:cNvPr id="392" name="Google Shape;392;p46"/>
          <p:cNvSpPr txBox="1"/>
          <p:nvPr/>
        </p:nvSpPr>
        <p:spPr>
          <a:xfrm>
            <a:off x="2819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7"/>
          <p:cNvSpPr txBox="1"/>
          <p:nvPr/>
        </p:nvSpPr>
        <p:spPr>
          <a:xfrm>
            <a:off x="504000" y="409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MSZP</a:t>
            </a:r>
            <a:br>
              <a:rPr lang="en-GB" sz="1800"/>
            </a:br>
            <a:r>
              <a:rPr lang="en-GB" sz="2200">
                <a:solidFill>
                  <a:schemeClr val="dk1"/>
                </a:solidFill>
              </a:rPr>
              <a:t>Differences between the groups </a:t>
            </a:r>
            <a:r>
              <a:rPr lang="en-GB" sz="1800">
                <a:solidFill>
                  <a:schemeClr val="dk1"/>
                </a:solidFill>
              </a:rPr>
              <a:t>(red: suspicious, blue: less suspicious)</a:t>
            </a:r>
            <a:endParaRPr b="0" sz="1800" strike="noStrike">
              <a:latin typeface="Arial"/>
              <a:ea typeface="Arial"/>
              <a:cs typeface="Arial"/>
              <a:sym typeface="Arial"/>
            </a:endParaRPr>
          </a:p>
        </p:txBody>
      </p:sp>
      <p:sp>
        <p:nvSpPr>
          <p:cNvPr id="398" name="Google Shape;398;p47"/>
          <p:cNvSpPr txBox="1"/>
          <p:nvPr/>
        </p:nvSpPr>
        <p:spPr>
          <a:xfrm>
            <a:off x="3846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a:t>
            </a:r>
            <a:r>
              <a:rPr lang="en-GB" sz="3200"/>
              <a:t>0</a:t>
            </a:r>
            <a:endParaRPr b="0" sz="3200" strike="noStrike">
              <a:latin typeface="Arial"/>
              <a:ea typeface="Arial"/>
              <a:cs typeface="Arial"/>
              <a:sym typeface="Arial"/>
            </a:endParaRPr>
          </a:p>
        </p:txBody>
      </p:sp>
      <p:sp>
        <p:nvSpPr>
          <p:cNvPr id="399" name="Google Shape;399;p47"/>
          <p:cNvSpPr txBox="1"/>
          <p:nvPr/>
        </p:nvSpPr>
        <p:spPr>
          <a:xfrm>
            <a:off x="52698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2018</a:t>
            </a:r>
            <a:endParaRPr b="0" sz="3200" strike="noStrike">
              <a:latin typeface="Arial"/>
              <a:ea typeface="Arial"/>
              <a:cs typeface="Arial"/>
              <a:sym typeface="Arial"/>
            </a:endParaRPr>
          </a:p>
        </p:txBody>
      </p:sp>
      <p:sp>
        <p:nvSpPr>
          <p:cNvPr id="400" name="Google Shape;400;p47"/>
          <p:cNvSpPr txBox="1"/>
          <p:nvPr/>
        </p:nvSpPr>
        <p:spPr>
          <a:xfrm>
            <a:off x="7772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2019</a:t>
            </a:r>
            <a:endParaRPr b="0" sz="3200" strike="noStrike">
              <a:latin typeface="Arial"/>
              <a:ea typeface="Arial"/>
              <a:cs typeface="Arial"/>
              <a:sym typeface="Arial"/>
            </a:endParaRPr>
          </a:p>
        </p:txBody>
      </p:sp>
      <p:pic>
        <p:nvPicPr>
          <p:cNvPr id="401" name="Google Shape;401;p47"/>
          <p:cNvPicPr preferRelativeResize="0"/>
          <p:nvPr/>
        </p:nvPicPr>
        <p:blipFill rotWithShape="1">
          <a:blip r:embed="rId3">
            <a:alphaModFix/>
          </a:blip>
          <a:srcRect b="0" l="0" r="0" t="0"/>
          <a:stretch/>
        </p:blipFill>
        <p:spPr>
          <a:xfrm>
            <a:off x="5030800" y="2432564"/>
            <a:ext cx="2484000" cy="1863000"/>
          </a:xfrm>
          <a:prstGeom prst="rect">
            <a:avLst/>
          </a:prstGeom>
          <a:noFill/>
          <a:ln>
            <a:noFill/>
          </a:ln>
        </p:spPr>
      </p:pic>
      <p:pic>
        <p:nvPicPr>
          <p:cNvPr id="402" name="Google Shape;402;p47"/>
          <p:cNvPicPr preferRelativeResize="0"/>
          <p:nvPr/>
        </p:nvPicPr>
        <p:blipFill rotWithShape="1">
          <a:blip r:embed="rId4">
            <a:alphaModFix/>
          </a:blip>
          <a:srcRect b="3069" l="0" r="0" t="3069"/>
          <a:stretch/>
        </p:blipFill>
        <p:spPr>
          <a:xfrm>
            <a:off x="7488000" y="2489750"/>
            <a:ext cx="2484000" cy="1748628"/>
          </a:xfrm>
          <a:prstGeom prst="rect">
            <a:avLst/>
          </a:prstGeom>
          <a:noFill/>
          <a:ln>
            <a:noFill/>
          </a:ln>
        </p:spPr>
      </p:pic>
      <p:sp>
        <p:nvSpPr>
          <p:cNvPr id="403" name="Google Shape;403;p47"/>
          <p:cNvSpPr txBox="1"/>
          <p:nvPr/>
        </p:nvSpPr>
        <p:spPr>
          <a:xfrm>
            <a:off x="2819400" y="1877040"/>
            <a:ext cx="1512000" cy="462900"/>
          </a:xfrm>
          <a:prstGeom prst="rect">
            <a:avLst/>
          </a:prstGeom>
          <a:noFill/>
          <a:ln>
            <a:noFill/>
          </a:ln>
        </p:spPr>
        <p:txBody>
          <a:bodyPr anchorCtr="0" anchor="t" bIns="0" lIns="0" spcFirstLastPara="1" rIns="0" wrap="square" tIns="0">
            <a:noAutofit/>
          </a:bodyPr>
          <a:lstStyle/>
          <a:p>
            <a:pPr indent="0" lvl="0" marL="457200" marR="0" rtl="0" algn="ctr">
              <a:spcBef>
                <a:spcPts val="0"/>
              </a:spcBef>
              <a:spcAft>
                <a:spcPts val="0"/>
              </a:spcAft>
              <a:buNone/>
            </a:pPr>
            <a:r>
              <a:rPr b="0" lang="en-GB" sz="3200" strike="noStrike">
                <a:latin typeface="Arial"/>
                <a:ea typeface="Arial"/>
                <a:cs typeface="Arial"/>
                <a:sym typeface="Arial"/>
              </a:rPr>
              <a:t>2014</a:t>
            </a:r>
            <a:endParaRPr b="0" sz="3200" strike="noStrike">
              <a:latin typeface="Arial"/>
              <a:ea typeface="Arial"/>
              <a:cs typeface="Arial"/>
              <a:sym typeface="Arial"/>
            </a:endParaRPr>
          </a:p>
        </p:txBody>
      </p:sp>
      <p:sp>
        <p:nvSpPr>
          <p:cNvPr id="404" name="Google Shape;404;p47"/>
          <p:cNvSpPr txBox="1"/>
          <p:nvPr/>
        </p:nvSpPr>
        <p:spPr>
          <a:xfrm>
            <a:off x="3672000" y="5109840"/>
            <a:ext cx="6048000" cy="15195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SzPts val="1100"/>
              <a:buNone/>
            </a:pPr>
            <a:r>
              <a:rPr lang="en-GB" sz="1800">
                <a:solidFill>
                  <a:schemeClr val="dk1"/>
                </a:solidFill>
              </a:rPr>
              <a:t>It seems if it was inflated in 2018, but in 2019 it bumped into a ceiling (a relatively steady vote share over the turnout range, i.e. the stretch is horizontal on the right, and the upper "noise" disappears over suspect areas, too)</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48"/>
          <p:cNvSpPr txBox="1"/>
          <p:nvPr/>
        </p:nvSpPr>
        <p:spPr>
          <a:xfrm>
            <a:off x="527450" y="194750"/>
            <a:ext cx="9048300" cy="1475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GB" sz="4400" strike="noStrike">
                <a:latin typeface="Arial"/>
                <a:ea typeface="Arial"/>
                <a:cs typeface="Arial"/>
                <a:sym typeface="Arial"/>
              </a:rPr>
              <a:t>		  </a:t>
            </a:r>
            <a:r>
              <a:rPr lang="en-GB" sz="4400"/>
              <a:t>What </a:t>
            </a:r>
            <a:r>
              <a:rPr lang="en-GB" sz="4400">
                <a:solidFill>
                  <a:schemeClr val="dk1"/>
                </a:solidFill>
              </a:rPr>
              <a:t>we may </a:t>
            </a:r>
            <a:r>
              <a:rPr lang="en-GB" sz="4400"/>
              <a:t>have seen</a:t>
            </a:r>
            <a:endParaRPr b="0" sz="4400" strike="noStrike">
              <a:latin typeface="Arial"/>
              <a:ea typeface="Arial"/>
              <a:cs typeface="Arial"/>
              <a:sym typeface="Arial"/>
            </a:endParaRPr>
          </a:p>
        </p:txBody>
      </p:sp>
      <p:graphicFrame>
        <p:nvGraphicFramePr>
          <p:cNvPr id="410" name="Google Shape;410;p48"/>
          <p:cNvGraphicFramePr/>
          <p:nvPr/>
        </p:nvGraphicFramePr>
        <p:xfrm>
          <a:off x="996275" y="1905480"/>
          <a:ext cx="3000000" cy="3000000"/>
        </p:xfrm>
        <a:graphic>
          <a:graphicData uri="http://schemas.openxmlformats.org/drawingml/2006/table">
            <a:tbl>
              <a:tblPr>
                <a:noFill/>
                <a:tableStyleId>{D87C7A1B-4529-42DC-BE35-68BBDC5A90B9}</a:tableStyleId>
              </a:tblPr>
              <a:tblGrid>
                <a:gridCol w="860325"/>
                <a:gridCol w="860325"/>
                <a:gridCol w="860325"/>
                <a:gridCol w="860325"/>
                <a:gridCol w="860325"/>
                <a:gridCol w="861150"/>
                <a:gridCol w="860000"/>
                <a:gridCol w="939000"/>
              </a:tblGrid>
              <a:tr h="278275">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spcBef>
                          <a:spcPts val="0"/>
                        </a:spcBef>
                        <a:spcAft>
                          <a:spcPts val="0"/>
                        </a:spcAft>
                        <a:buNone/>
                      </a:pPr>
                      <a:r>
                        <a:rPr b="1" lang="en-GB" sz="1300" strike="noStrike">
                          <a:latin typeface="Arial"/>
                          <a:ea typeface="Arial"/>
                          <a:cs typeface="Arial"/>
                          <a:sym typeface="Arial"/>
                        </a:rPr>
                        <a:t>Fidesz</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spcBef>
                          <a:spcPts val="0"/>
                        </a:spcBef>
                        <a:spcAft>
                          <a:spcPts val="0"/>
                        </a:spcAft>
                        <a:buNone/>
                      </a:pPr>
                      <a:r>
                        <a:rPr b="1" lang="en-GB" sz="1300" strike="noStrike">
                          <a:latin typeface="Arial"/>
                          <a:ea typeface="Arial"/>
                          <a:cs typeface="Arial"/>
                          <a:sym typeface="Arial"/>
                        </a:rPr>
                        <a:t>Jobbik</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spcBef>
                          <a:spcPts val="0"/>
                        </a:spcBef>
                        <a:spcAft>
                          <a:spcPts val="0"/>
                        </a:spcAft>
                        <a:buNone/>
                      </a:pPr>
                      <a:r>
                        <a:rPr b="1" lang="en-GB" sz="1000" strike="noStrike">
                          <a:latin typeface="Arial"/>
                          <a:ea typeface="Arial"/>
                          <a:cs typeface="Arial"/>
                          <a:sym typeface="Arial"/>
                        </a:rPr>
                        <a:t>Momentum</a:t>
                      </a:r>
                      <a:endParaRPr b="0" sz="10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spcBef>
                          <a:spcPts val="0"/>
                        </a:spcBef>
                        <a:spcAft>
                          <a:spcPts val="0"/>
                        </a:spcAft>
                        <a:buNone/>
                      </a:pPr>
                      <a:r>
                        <a:rPr b="1" lang="en-GB" sz="1300" strike="noStrike">
                          <a:latin typeface="Arial"/>
                          <a:ea typeface="Arial"/>
                          <a:cs typeface="Arial"/>
                          <a:sym typeface="Arial"/>
                        </a:rPr>
                        <a:t>DK</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spcBef>
                          <a:spcPts val="0"/>
                        </a:spcBef>
                        <a:spcAft>
                          <a:spcPts val="0"/>
                        </a:spcAft>
                        <a:buNone/>
                      </a:pPr>
                      <a:r>
                        <a:rPr b="1" lang="en-GB" sz="1300" strike="noStrike">
                          <a:latin typeface="Arial"/>
                          <a:ea typeface="Arial"/>
                          <a:cs typeface="Arial"/>
                          <a:sym typeface="Arial"/>
                        </a:rPr>
                        <a:t>LMP</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spcBef>
                          <a:spcPts val="0"/>
                        </a:spcBef>
                        <a:spcAft>
                          <a:spcPts val="0"/>
                        </a:spcAft>
                        <a:buNone/>
                      </a:pPr>
                      <a:r>
                        <a:rPr b="1" lang="en-GB" sz="1300" strike="noStrike">
                          <a:latin typeface="Arial"/>
                          <a:ea typeface="Arial"/>
                          <a:cs typeface="Arial"/>
                          <a:sym typeface="Arial"/>
                        </a:rPr>
                        <a:t>MSZP</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spcBef>
                          <a:spcPts val="0"/>
                        </a:spcBef>
                        <a:spcAft>
                          <a:spcPts val="0"/>
                        </a:spcAft>
                        <a:buNone/>
                      </a:pPr>
                      <a:r>
                        <a:rPr b="1" lang="en-GB" sz="1200" strike="noStrike">
                          <a:latin typeface="Arial"/>
                          <a:ea typeface="Arial"/>
                          <a:cs typeface="Arial"/>
                          <a:sym typeface="Arial"/>
                        </a:rPr>
                        <a:t>Mi Hazánk</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396200">
                <a:tc>
                  <a:txBody>
                    <a:bodyPr/>
                    <a:lstStyle/>
                    <a:p>
                      <a:pPr indent="0" lvl="0" marL="0" marR="0" rtl="0" algn="l">
                        <a:spcBef>
                          <a:spcPts val="0"/>
                        </a:spcBef>
                        <a:spcAft>
                          <a:spcPts val="0"/>
                        </a:spcAft>
                        <a:buNone/>
                      </a:pPr>
                      <a:r>
                        <a:rPr b="1" lang="en-GB" sz="1300" strike="noStrike">
                          <a:latin typeface="Arial"/>
                          <a:ea typeface="Arial"/>
                          <a:cs typeface="Arial"/>
                          <a:sym typeface="Arial"/>
                        </a:rPr>
                        <a:t>2014</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300" strike="noStrike">
                          <a:latin typeface="Arial"/>
                          <a:ea typeface="Arial"/>
                          <a:cs typeface="Arial"/>
                          <a:sym typeface="Arial"/>
                        </a:rPr>
                        <a:t>-12%</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300" strike="noStrike">
                          <a:latin typeface="Arial"/>
                          <a:ea typeface="Arial"/>
                          <a:cs typeface="Arial"/>
                          <a:sym typeface="Arial"/>
                        </a:rPr>
                        <a:t>105%</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1" lang="en-GB" sz="1300" strike="noStrike">
                          <a:latin typeface="Arial"/>
                          <a:ea typeface="Arial"/>
                          <a:cs typeface="Arial"/>
                          <a:sym typeface="Arial"/>
                        </a:rPr>
                        <a:t>19%</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300" strike="noStrike">
                          <a:latin typeface="Arial"/>
                          <a:ea typeface="Arial"/>
                          <a:cs typeface="Arial"/>
                          <a:sym typeface="Arial"/>
                        </a:rPr>
                        <a:t>-18%</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89875">
                <a:tc>
                  <a:txBody>
                    <a:bodyPr/>
                    <a:lstStyle/>
                    <a:p>
                      <a:pPr indent="0" lvl="0" marL="0" marR="0" rtl="0" algn="r">
                        <a:spcBef>
                          <a:spcPts val="0"/>
                        </a:spcBef>
                        <a:spcAft>
                          <a:spcPts val="0"/>
                        </a:spcAft>
                        <a:buNone/>
                      </a:pPr>
                      <a:r>
                        <a:rPr b="0" lang="en-GB" sz="1050" strike="noStrike">
                          <a:latin typeface="Arial"/>
                          <a:ea typeface="Arial"/>
                          <a:cs typeface="Arial"/>
                          <a:sym typeface="Arial"/>
                        </a:rPr>
                        <a:t>less suspicious </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050" strike="noStrike">
                          <a:latin typeface="Arial"/>
                          <a:ea typeface="Arial"/>
                          <a:cs typeface="Arial"/>
                          <a:sym typeface="Arial"/>
                        </a:rPr>
                        <a:t>41%</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050" strike="noStrike">
                          <a:latin typeface="Arial"/>
                          <a:ea typeface="Arial"/>
                          <a:cs typeface="Arial"/>
                          <a:sym typeface="Arial"/>
                        </a:rPr>
                        <a:t>23%</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050" strike="noStrike">
                          <a:latin typeface="Arial"/>
                          <a:ea typeface="Arial"/>
                          <a:cs typeface="Arial"/>
                          <a:sym typeface="Arial"/>
                        </a:rPr>
                        <a:t>27%</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050" strike="noStrike">
                          <a:latin typeface="Arial"/>
                          <a:ea typeface="Arial"/>
                          <a:cs typeface="Arial"/>
                          <a:sym typeface="Arial"/>
                        </a:rPr>
                        <a:t>5,4%</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96200">
                <a:tc>
                  <a:txBody>
                    <a:bodyPr/>
                    <a:lstStyle/>
                    <a:p>
                      <a:pPr indent="0" lvl="0" marL="0" marR="0" rtl="0" algn="l">
                        <a:spcBef>
                          <a:spcPts val="0"/>
                        </a:spcBef>
                        <a:spcAft>
                          <a:spcPts val="0"/>
                        </a:spcAft>
                        <a:buNone/>
                      </a:pPr>
                      <a:r>
                        <a:rPr b="1" lang="en-GB" sz="1300" strike="noStrike">
                          <a:latin typeface="Arial"/>
                          <a:ea typeface="Arial"/>
                          <a:cs typeface="Arial"/>
                          <a:sym typeface="Arial"/>
                        </a:rPr>
                        <a:t>2018</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1" lang="en-GB" sz="1300" strike="noStrike">
                          <a:latin typeface="Arial"/>
                          <a:ea typeface="Arial"/>
                          <a:cs typeface="Arial"/>
                          <a:sym typeface="Arial"/>
                        </a:rPr>
                        <a:t>39%</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i="1" lang="en-GB" sz="1300" strike="noStrike">
                          <a:latin typeface="Arial"/>
                          <a:ea typeface="Arial"/>
                          <a:cs typeface="Arial"/>
                          <a:sym typeface="Arial"/>
                        </a:rPr>
                        <a:t>21%</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i="1" lang="en-GB" sz="1300" strike="noStrike">
                          <a:latin typeface="Arial"/>
                          <a:ea typeface="Arial"/>
                          <a:cs typeface="Arial"/>
                          <a:sym typeface="Arial"/>
                        </a:rPr>
                        <a:t>5.7%</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1" lang="en-GB" sz="1300" strike="noStrike">
                          <a:latin typeface="Arial"/>
                          <a:ea typeface="Arial"/>
                          <a:cs typeface="Arial"/>
                          <a:sym typeface="Arial"/>
                        </a:rPr>
                        <a:t>9%</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i="1" lang="en-GB" sz="1300" strike="noStrike">
                          <a:latin typeface="Arial"/>
                          <a:ea typeface="Arial"/>
                          <a:cs typeface="Arial"/>
                          <a:sym typeface="Arial"/>
                        </a:rPr>
                        <a:t>5%</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1" lang="en-GB" sz="1300" strike="noStrike">
                          <a:latin typeface="Arial"/>
                          <a:ea typeface="Arial"/>
                          <a:cs typeface="Arial"/>
                          <a:sym typeface="Arial"/>
                        </a:rPr>
                        <a:t>14%</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89875">
                <a:tc>
                  <a:txBody>
                    <a:bodyPr/>
                    <a:lstStyle/>
                    <a:p>
                      <a:pPr indent="0" lvl="0" marL="0" rtl="0" algn="r">
                        <a:spcBef>
                          <a:spcPts val="0"/>
                        </a:spcBef>
                        <a:spcAft>
                          <a:spcPts val="0"/>
                        </a:spcAft>
                        <a:buClr>
                          <a:schemeClr val="dk1"/>
                        </a:buClr>
                        <a:buFont typeface="Arial"/>
                        <a:buNone/>
                      </a:pPr>
                      <a:r>
                        <a:rPr lang="en-GB" sz="1050">
                          <a:solidFill>
                            <a:schemeClr val="dk1"/>
                          </a:solidFill>
                        </a:rPr>
                        <a:t>less suspicious </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050" strike="noStrike">
                          <a:latin typeface="Arial"/>
                          <a:ea typeface="Arial"/>
                          <a:cs typeface="Arial"/>
                          <a:sym typeface="Arial"/>
                        </a:rPr>
                        <a:t>43%</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050" strike="noStrike">
                          <a:latin typeface="Arial"/>
                          <a:ea typeface="Arial"/>
                          <a:cs typeface="Arial"/>
                          <a:sym typeface="Arial"/>
                        </a:rPr>
                        <a:t>19%</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050" strike="noStrike">
                          <a:latin typeface="Arial"/>
                          <a:ea typeface="Arial"/>
                          <a:cs typeface="Arial"/>
                          <a:sym typeface="Arial"/>
                        </a:rPr>
                        <a:t>4,2%</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050" strike="noStrike">
                          <a:latin typeface="Arial"/>
                          <a:ea typeface="Arial"/>
                          <a:cs typeface="Arial"/>
                          <a:sym typeface="Arial"/>
                        </a:rPr>
                        <a:t>6,7%</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050" strike="noStrike">
                          <a:latin typeface="Arial"/>
                          <a:ea typeface="Arial"/>
                          <a:cs typeface="Arial"/>
                          <a:sym typeface="Arial"/>
                        </a:rPr>
                        <a:t>8,6%</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050" strike="noStrike">
                          <a:latin typeface="Arial"/>
                          <a:ea typeface="Arial"/>
                          <a:cs typeface="Arial"/>
                          <a:sym typeface="Arial"/>
                        </a:rPr>
                        <a:t>14%</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278275">
                <a:tc>
                  <a:txBody>
                    <a:bodyPr/>
                    <a:lstStyle/>
                    <a:p>
                      <a:pPr indent="0" lvl="0" marL="0" marR="0" rtl="0" algn="l">
                        <a:spcBef>
                          <a:spcPts val="0"/>
                        </a:spcBef>
                        <a:spcAft>
                          <a:spcPts val="0"/>
                        </a:spcAft>
                        <a:buNone/>
                      </a:pPr>
                      <a:r>
                        <a:rPr b="1" lang="en-GB" sz="1300" strike="noStrike">
                          <a:latin typeface="Arial"/>
                          <a:ea typeface="Arial"/>
                          <a:cs typeface="Arial"/>
                          <a:sym typeface="Arial"/>
                        </a:rPr>
                        <a:t>2019</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1" lang="en-GB" sz="1300" strike="noStrike">
                          <a:latin typeface="Arial"/>
                          <a:ea typeface="Arial"/>
                          <a:cs typeface="Arial"/>
                          <a:sym typeface="Arial"/>
                        </a:rPr>
                        <a:t>46%</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i="1" lang="en-GB" sz="1300" strike="noStrike">
                          <a:latin typeface="Arial"/>
                          <a:ea typeface="Arial"/>
                          <a:cs typeface="Arial"/>
                          <a:sym typeface="Arial"/>
                        </a:rPr>
                        <a:t>7,1%</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1" lang="en-GB" sz="1300" strike="noStrike">
                          <a:latin typeface="Arial"/>
                          <a:ea typeface="Arial"/>
                          <a:cs typeface="Arial"/>
                          <a:sym typeface="Arial"/>
                        </a:rPr>
                        <a:t>15%</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1" lang="en-GB" sz="1300" strike="noStrike">
                          <a:latin typeface="Arial"/>
                          <a:ea typeface="Arial"/>
                          <a:cs typeface="Arial"/>
                          <a:sym typeface="Arial"/>
                        </a:rPr>
                        <a:t>20%</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1" lang="en-GB" sz="1300" strike="noStrike">
                          <a:latin typeface="Arial"/>
                          <a:ea typeface="Arial"/>
                          <a:cs typeface="Arial"/>
                          <a:sym typeface="Arial"/>
                        </a:rPr>
                        <a:t>1,8%</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1" lang="en-GB" sz="1300" strike="noStrike">
                          <a:latin typeface="Arial"/>
                          <a:ea typeface="Arial"/>
                          <a:cs typeface="Arial"/>
                          <a:sym typeface="Arial"/>
                        </a:rPr>
                        <a:t>4,5%</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1" lang="en-GB" sz="1300" strike="noStrike">
                          <a:latin typeface="Arial"/>
                          <a:ea typeface="Arial"/>
                          <a:cs typeface="Arial"/>
                          <a:sym typeface="Arial"/>
                        </a:rPr>
                        <a:t>2,4%</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89875">
                <a:tc>
                  <a:txBody>
                    <a:bodyPr/>
                    <a:lstStyle/>
                    <a:p>
                      <a:pPr indent="0" lvl="0" marL="0" rtl="0" algn="r">
                        <a:spcBef>
                          <a:spcPts val="0"/>
                        </a:spcBef>
                        <a:spcAft>
                          <a:spcPts val="0"/>
                        </a:spcAft>
                        <a:buClr>
                          <a:schemeClr val="dk1"/>
                        </a:buClr>
                        <a:buFont typeface="Arial"/>
                        <a:buNone/>
                      </a:pPr>
                      <a:r>
                        <a:rPr lang="en-GB" sz="1050">
                          <a:solidFill>
                            <a:schemeClr val="dk1"/>
                          </a:solidFill>
                        </a:rPr>
                        <a:t>less suspicious </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050" strike="noStrike">
                          <a:latin typeface="Arial"/>
                          <a:ea typeface="Arial"/>
                          <a:cs typeface="Arial"/>
                          <a:sym typeface="Arial"/>
                        </a:rPr>
                        <a:t>47%</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050" strike="noStrike">
                          <a:latin typeface="Arial"/>
                          <a:ea typeface="Arial"/>
                          <a:cs typeface="Arial"/>
                          <a:sym typeface="Arial"/>
                        </a:rPr>
                        <a:t>5,6%</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050" strike="noStrike">
                          <a:latin typeface="Arial"/>
                          <a:ea typeface="Arial"/>
                          <a:cs typeface="Arial"/>
                          <a:sym typeface="Arial"/>
                        </a:rPr>
                        <a:t>13%</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050" strike="noStrike">
                          <a:latin typeface="Arial"/>
                          <a:ea typeface="Arial"/>
                          <a:cs typeface="Arial"/>
                          <a:sym typeface="Arial"/>
                        </a:rPr>
                        <a:t>18%</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050" strike="noStrike">
                          <a:latin typeface="Arial"/>
                          <a:ea typeface="Arial"/>
                          <a:cs typeface="Arial"/>
                          <a:sym typeface="Arial"/>
                        </a:rPr>
                        <a:t>2,5%</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050" strike="noStrike">
                          <a:latin typeface="Arial"/>
                          <a:ea typeface="Arial"/>
                          <a:cs typeface="Arial"/>
                          <a:sym typeface="Arial"/>
                        </a:rPr>
                        <a:t>7,4%</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050" strike="noStrike">
                          <a:latin typeface="Arial"/>
                          <a:ea typeface="Arial"/>
                          <a:cs typeface="Arial"/>
                          <a:sym typeface="Arial"/>
                        </a:rPr>
                        <a:t>3,0%</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278275">
                <a:tc>
                  <a:txBody>
                    <a:bodyPr/>
                    <a:lstStyle/>
                    <a:p>
                      <a:pPr indent="0" lvl="0" marL="0" marR="0" rtl="0" algn="l">
                        <a:spcBef>
                          <a:spcPts val="0"/>
                        </a:spcBef>
                        <a:spcAft>
                          <a:spcPts val="0"/>
                        </a:spcAft>
                        <a:buNone/>
                      </a:pPr>
                      <a:r>
                        <a:rPr b="1" lang="en-GB" sz="1200" strike="noStrike">
                          <a:latin typeface="Arial"/>
                          <a:ea typeface="Arial"/>
                          <a:cs typeface="Arial"/>
                          <a:sym typeface="Arial"/>
                        </a:rPr>
                        <a:t>2019</a:t>
                      </a:r>
                      <a:r>
                        <a:rPr b="1" lang="en-GB" sz="1200"/>
                        <a:t> final</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lang="en-GB" sz="1300" strike="noStrike"/>
                        <a:t>53%</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lang="en-GB" sz="1300" strike="noStrike"/>
                        <a:t>6,3%</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lang="en-GB" sz="1300" strike="noStrike"/>
                        <a:t>10%</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lang="en-GB" sz="1300" strike="noStrike"/>
                        <a:t>16%</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lang="en-GB" sz="1300" strike="noStrike"/>
                        <a:t>2,2%</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lang="en-GB" sz="1300" strike="noStrike"/>
                        <a:t>6,6</a:t>
                      </a:r>
                      <a:r>
                        <a:rPr b="1" lang="en-GB" sz="1300" strike="noStrike">
                          <a:latin typeface="Arial"/>
                          <a:ea typeface="Arial"/>
                          <a:cs typeface="Arial"/>
                          <a:sym typeface="Arial"/>
                        </a:rPr>
                        <a:t>%</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lang="en-GB" sz="1300" strike="noStrike"/>
                        <a:t>53%</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249475">
                <a:tc>
                  <a:txBody>
                    <a:bodyPr/>
                    <a:lstStyle/>
                    <a:p>
                      <a:pPr indent="0" lvl="0" marL="0" marR="0" rtl="0" algn="r">
                        <a:spcBef>
                          <a:spcPts val="0"/>
                        </a:spcBef>
                        <a:spcAft>
                          <a:spcPts val="0"/>
                        </a:spcAft>
                        <a:buNone/>
                      </a:pPr>
                      <a:r>
                        <a:rPr lang="en-GB" sz="1100"/>
                        <a:t>poll</a:t>
                      </a:r>
                      <a:endParaRPr b="0" sz="11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1" lang="en-GB" sz="1050" strike="noStrike">
                          <a:latin typeface="Arial"/>
                          <a:ea typeface="Arial"/>
                          <a:cs typeface="Arial"/>
                          <a:sym typeface="Arial"/>
                        </a:rPr>
                        <a:t>42-55%</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1" lang="en-GB" sz="1050" strike="noStrike">
                          <a:latin typeface="Arial"/>
                          <a:ea typeface="Arial"/>
                          <a:cs typeface="Arial"/>
                          <a:sym typeface="Arial"/>
                        </a:rPr>
                        <a:t>9,7%-13%</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1" lang="en-GB" sz="1050" strike="noStrike">
                          <a:latin typeface="Arial"/>
                          <a:ea typeface="Arial"/>
                          <a:cs typeface="Arial"/>
                          <a:sym typeface="Arial"/>
                        </a:rPr>
                        <a:t>3%-7%</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1" lang="en-GB" sz="1050" strike="noStrike">
                          <a:latin typeface="Arial"/>
                          <a:ea typeface="Arial"/>
                          <a:cs typeface="Arial"/>
                          <a:sym typeface="Arial"/>
                        </a:rPr>
                        <a:t>6%-11%</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1" lang="en-GB" sz="1050" strike="noStrike">
                          <a:latin typeface="Arial"/>
                          <a:ea typeface="Arial"/>
                          <a:cs typeface="Arial"/>
                          <a:sym typeface="Arial"/>
                        </a:rPr>
                        <a:t>3%-5%</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1" lang="en-GB" sz="1050" strike="noStrike">
                          <a:latin typeface="Arial"/>
                          <a:ea typeface="Arial"/>
                          <a:cs typeface="Arial"/>
                          <a:sym typeface="Arial"/>
                        </a:rPr>
                        <a:t>8,5%-13%</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1" lang="en-GB" sz="1050" strike="noStrike">
                          <a:latin typeface="Arial"/>
                          <a:ea typeface="Arial"/>
                          <a:cs typeface="Arial"/>
                          <a:sym typeface="Arial"/>
                        </a:rPr>
                        <a:t>1,0%-3,2%</a:t>
                      </a:r>
                      <a:endParaRPr b="0" sz="105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bl>
          </a:graphicData>
        </a:graphic>
      </p:graphicFrame>
      <p:sp>
        <p:nvSpPr>
          <p:cNvPr id="411" name="Google Shape;411;p48"/>
          <p:cNvSpPr txBox="1"/>
          <p:nvPr/>
        </p:nvSpPr>
        <p:spPr>
          <a:xfrm>
            <a:off x="432350" y="5512950"/>
            <a:ext cx="9143400" cy="1624500"/>
          </a:xfrm>
          <a:prstGeom prst="rect">
            <a:avLst/>
          </a:prstGeom>
          <a:noFill/>
          <a:ln>
            <a:noFill/>
          </a:ln>
        </p:spPr>
        <p:txBody>
          <a:bodyPr anchorCtr="0" anchor="t" bIns="45000" lIns="90000" spcFirstLastPara="1" rIns="90000" wrap="square" tIns="45000">
            <a:noAutofit/>
          </a:bodyPr>
          <a:lstStyle/>
          <a:p>
            <a:pPr indent="0" lvl="0" marL="457200" marR="0" rtl="0" algn="l">
              <a:spcBef>
                <a:spcPts val="0"/>
              </a:spcBef>
              <a:spcAft>
                <a:spcPts val="0"/>
              </a:spcAft>
              <a:buNone/>
            </a:pPr>
            <a:r>
              <a:rPr lang="en-GB"/>
              <a:t>Table: what vote mix could be received by the suspicious areas in excess, which party values seem adjusted. It is assumed that exclusively manipulated mixes those were added to the other, which can only be an approximation. The less suspicious areas' votes are displayed in the bottom rows. Finally, the election vote results and the </a:t>
            </a:r>
            <a:r>
              <a:rPr lang="en-GB">
                <a:solidFill>
                  <a:schemeClr val="dk1"/>
                </a:solidFill>
              </a:rPr>
              <a:t>typical range of the </a:t>
            </a:r>
            <a:r>
              <a:rPr lang="en-GB"/>
              <a:t>preceding poll based estimates.</a:t>
            </a:r>
            <a:br>
              <a:rPr lang="en-GB" sz="1600"/>
            </a:br>
            <a:endParaRPr b="0" strike="noStrike">
              <a:latin typeface="Arial"/>
              <a:ea typeface="Arial"/>
              <a:cs typeface="Arial"/>
              <a:sym typeface="Arial"/>
            </a:endParaRPr>
          </a:p>
          <a:p>
            <a:pPr indent="0" lvl="0" marL="457200" marR="0" rtl="0" algn="l">
              <a:spcBef>
                <a:spcPts val="0"/>
              </a:spcBef>
              <a:spcAft>
                <a:spcPts val="0"/>
              </a:spcAft>
              <a:buNone/>
            </a:pPr>
            <a:r>
              <a:rPr lang="en-GB" sz="1300"/>
              <a:t>(If we accept that a smaller overall deviation ~ greater degree of manipulation ... however, there can be surprises, such as multi-modality, as well as other details to control for, such as trends in the relationship - this will more than likely change, improve.)</a:t>
            </a:r>
            <a:br>
              <a:rPr lang="en-GB" sz="1600"/>
            </a:br>
            <a:endParaRPr b="0" sz="1300" strike="noStrike">
              <a:latin typeface="Arial"/>
              <a:ea typeface="Arial"/>
              <a:cs typeface="Arial"/>
              <a:sym typeface="Arial"/>
            </a:endParaRPr>
          </a:p>
        </p:txBody>
      </p:sp>
      <p:sp>
        <p:nvSpPr>
          <p:cNvPr id="412" name="Google Shape;412;p48"/>
          <p:cNvSpPr txBox="1"/>
          <p:nvPr/>
        </p:nvSpPr>
        <p:spPr>
          <a:xfrm>
            <a:off x="527450" y="1425950"/>
            <a:ext cx="8760600" cy="374100"/>
          </a:xfrm>
          <a:prstGeom prst="rect">
            <a:avLst/>
          </a:prstGeom>
          <a:noFill/>
          <a:ln>
            <a:noFill/>
          </a:ln>
        </p:spPr>
        <p:txBody>
          <a:bodyPr anchorCtr="0" anchor="t" bIns="45000" lIns="90000" spcFirstLastPara="1" rIns="90000" wrap="square" tIns="45000">
            <a:noAutofit/>
          </a:bodyPr>
          <a:lstStyle/>
          <a:p>
            <a:pPr indent="0" lvl="0" marL="457200" marR="0" rtl="0" algn="l">
              <a:spcBef>
                <a:spcPts val="0"/>
              </a:spcBef>
              <a:spcAft>
                <a:spcPts val="0"/>
              </a:spcAft>
              <a:buNone/>
            </a:pPr>
            <a:r>
              <a:rPr lang="en-GB" sz="2000"/>
              <a:t>We can estimate</a:t>
            </a:r>
            <a:r>
              <a:rPr b="0" lang="en-GB" sz="2000" strike="noStrike">
                <a:latin typeface="Arial"/>
                <a:ea typeface="Arial"/>
                <a:cs typeface="Arial"/>
                <a:sym typeface="Arial"/>
              </a:rPr>
              <a:t>,</a:t>
            </a:r>
            <a:r>
              <a:rPr lang="en-GB" sz="2000"/>
              <a:t> towards (or beyond) what ratio the differences point</a:t>
            </a:r>
            <a:r>
              <a:rPr b="0" lang="en-GB" sz="2000" strike="noStrike">
                <a:latin typeface="Arial"/>
                <a:ea typeface="Arial"/>
                <a:cs typeface="Arial"/>
                <a:sym typeface="Arial"/>
              </a:rPr>
              <a:t>:</a:t>
            </a:r>
            <a:endParaRPr b="0" sz="2000" strike="noStrike">
              <a:latin typeface="Arial"/>
              <a:ea typeface="Arial"/>
              <a:cs typeface="Arial"/>
              <a:sym typeface="Arial"/>
            </a:endParaRPr>
          </a:p>
        </p:txBody>
      </p:sp>
      <p:sp>
        <p:nvSpPr>
          <p:cNvPr id="413" name="Google Shape;413;p48"/>
          <p:cNvSpPr txBox="1"/>
          <p:nvPr/>
        </p:nvSpPr>
        <p:spPr>
          <a:xfrm>
            <a:off x="8189650" y="1905475"/>
            <a:ext cx="1386000" cy="33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t>Bold</a:t>
            </a:r>
            <a:r>
              <a:rPr lang="en-GB" sz="1300"/>
              <a:t>/</a:t>
            </a:r>
            <a:r>
              <a:rPr i="1" lang="en-GB" sz="1300"/>
              <a:t>italic</a:t>
            </a:r>
            <a:r>
              <a:rPr lang="en-GB" sz="1300"/>
              <a:t> typeset denotes </a:t>
            </a:r>
            <a:r>
              <a:rPr lang="en-GB" sz="1300">
                <a:solidFill>
                  <a:schemeClr val="dk1"/>
                </a:solidFill>
              </a:rPr>
              <a:t>values that appear</a:t>
            </a:r>
            <a:r>
              <a:rPr lang="en-GB" sz="1300"/>
              <a:t> </a:t>
            </a:r>
            <a:r>
              <a:rPr b="1" lang="en-GB" sz="1300"/>
              <a:t>strongly</a:t>
            </a:r>
            <a:r>
              <a:rPr lang="en-GB" sz="1300"/>
              <a:t>/</a:t>
            </a:r>
            <a:r>
              <a:rPr i="1" lang="en-GB" sz="1300"/>
              <a:t>less strongly</a:t>
            </a:r>
            <a:r>
              <a:rPr lang="en-GB" sz="1300"/>
              <a:t> adjusted</a:t>
            </a:r>
            <a:br>
              <a:rPr lang="en-GB" sz="1300"/>
            </a:br>
            <a:br>
              <a:rPr lang="en-GB" sz="1300"/>
            </a:br>
            <a:r>
              <a:rPr lang="en-GB" sz="1300"/>
              <a:t>(at most 95%/100% relative deviation compared to the more suspicious)</a:t>
            </a:r>
            <a:endParaRPr sz="1300"/>
          </a:p>
        </p:txBody>
      </p:sp>
      <p:sp>
        <p:nvSpPr>
          <p:cNvPr id="414" name="Google Shape;414;p48"/>
          <p:cNvSpPr txBox="1"/>
          <p:nvPr/>
        </p:nvSpPr>
        <p:spPr>
          <a:xfrm>
            <a:off x="796350" y="743050"/>
            <a:ext cx="8870400" cy="59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4800">
                <a:solidFill>
                  <a:srgbClr val="FF0000"/>
                </a:solidFill>
              </a:rPr>
              <a:t>Update: the below numbers are soon to be improved upon.</a:t>
            </a:r>
            <a:endParaRPr b="1" sz="4800">
              <a:solidFill>
                <a:srgbClr val="FF0000"/>
              </a:solidFill>
            </a:endParaRPr>
          </a:p>
          <a:p>
            <a:pPr indent="0" lvl="0" marL="0" rtl="0" algn="l">
              <a:spcBef>
                <a:spcPts val="0"/>
              </a:spcBef>
              <a:spcAft>
                <a:spcPts val="0"/>
              </a:spcAft>
              <a:buNone/>
            </a:pPr>
            <a:r>
              <a:rPr b="1" lang="en-GB" sz="4800">
                <a:solidFill>
                  <a:srgbClr val="FF0000"/>
                </a:solidFill>
              </a:rPr>
              <a:t>Based on the new diagrams, the apparent intervention was much more advantageous for Fidesz than what so far has been unveiled.</a:t>
            </a:r>
            <a:endParaRPr b="1" sz="480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49"/>
          <p:cNvSpPr txBox="1"/>
          <p:nvPr/>
        </p:nvSpPr>
        <p:spPr>
          <a:xfrm>
            <a:off x="504000" y="107280"/>
            <a:ext cx="9071640" cy="16509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400"/>
              <a:t>What we may have seen</a:t>
            </a:r>
            <a:endParaRPr b="0" sz="4400" strike="noStrike">
              <a:latin typeface="Arial"/>
              <a:ea typeface="Arial"/>
              <a:cs typeface="Arial"/>
              <a:sym typeface="Arial"/>
            </a:endParaRPr>
          </a:p>
        </p:txBody>
      </p:sp>
      <p:sp>
        <p:nvSpPr>
          <p:cNvPr id="420" name="Google Shape;420;p49"/>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rtl="0" algn="l">
              <a:spcBef>
                <a:spcPts val="0"/>
              </a:spcBef>
              <a:spcAft>
                <a:spcPts val="0"/>
              </a:spcAft>
              <a:buNone/>
            </a:pPr>
            <a:r>
              <a:rPr lang="en-GB" sz="1500">
                <a:solidFill>
                  <a:schemeClr val="dk1"/>
                </a:solidFill>
              </a:rPr>
              <a:t>2010-2014.</a:t>
            </a:r>
            <a:endParaRPr sz="1500">
              <a:solidFill>
                <a:schemeClr val="dk1"/>
              </a:solidFill>
            </a:endParaRPr>
          </a:p>
          <a:p>
            <a:pPr indent="0" lvl="0" marL="457200" rtl="0" algn="l">
              <a:spcBef>
                <a:spcPts val="0"/>
              </a:spcBef>
              <a:spcAft>
                <a:spcPts val="0"/>
              </a:spcAft>
              <a:buClr>
                <a:schemeClr val="dk1"/>
              </a:buClr>
              <a:buFont typeface="Arial"/>
              <a:buNone/>
            </a:pPr>
            <a:r>
              <a:rPr lang="en-GB" sz="1500">
                <a:solidFill>
                  <a:schemeClr val="dk1"/>
                </a:solidFill>
              </a:rPr>
              <a:t>The areas (at least) later becoming suspicious looking the visual difference is much smaller in these years. Despite the deceitful look these “small differences” still represent a ward group of hundrends of thousands (150-220 thousand) votes for Fidesz alone. Obviously with other party results </a:t>
            </a:r>
            <a:r>
              <a:rPr b="1" lang="en-GB" sz="1500">
                <a:solidFill>
                  <a:schemeClr val="dk1"/>
                </a:solidFill>
              </a:rPr>
              <a:t>the volume of influenced votes can easily reach up to a 400 thousand range</a:t>
            </a:r>
            <a:r>
              <a:rPr lang="en-GB" sz="1500">
                <a:solidFill>
                  <a:schemeClr val="dk1"/>
                </a:solidFill>
              </a:rPr>
              <a:t>.</a:t>
            </a:r>
            <a:br>
              <a:rPr lang="en-GB" sz="1300">
                <a:solidFill>
                  <a:schemeClr val="dk1"/>
                </a:solidFill>
              </a:rPr>
            </a:br>
            <a:endParaRPr sz="1500">
              <a:solidFill>
                <a:schemeClr val="dk1"/>
              </a:solidFill>
            </a:endParaRPr>
          </a:p>
          <a:p>
            <a:pPr indent="0" lvl="0" marL="457200" rtl="0" algn="l">
              <a:spcBef>
                <a:spcPts val="0"/>
              </a:spcBef>
              <a:spcAft>
                <a:spcPts val="0"/>
              </a:spcAft>
              <a:buNone/>
            </a:pPr>
            <a:r>
              <a:rPr lang="en-GB" sz="1500">
                <a:solidFill>
                  <a:schemeClr val="dk1"/>
                </a:solidFill>
              </a:rPr>
              <a:t>2018.</a:t>
            </a:r>
            <a:endParaRPr sz="1500">
              <a:solidFill>
                <a:schemeClr val="dk1"/>
              </a:solidFill>
            </a:endParaRPr>
          </a:p>
          <a:p>
            <a:pPr indent="0" lvl="0" marL="457200" rtl="0" algn="l">
              <a:spcBef>
                <a:spcPts val="0"/>
              </a:spcBef>
              <a:spcAft>
                <a:spcPts val="0"/>
              </a:spcAft>
              <a:buClr>
                <a:schemeClr val="dk1"/>
              </a:buClr>
              <a:buSzPts val="1100"/>
              <a:buFont typeface="Arial"/>
              <a:buNone/>
            </a:pPr>
            <a:r>
              <a:rPr lang="en-GB" sz="1500">
                <a:solidFill>
                  <a:schemeClr val="dk1"/>
                </a:solidFill>
              </a:rPr>
              <a:t>Fidesz receives a lot, Momentum also benefits, and a little less, but DK and MSZP are also on the beneficiary side of the extra votes. Yet, Fidesz does not reach up to its final country-wide average, these may not be Fidesz-friendly areas. Jobbik is more on the loser side of this game.</a:t>
            </a:r>
            <a:endParaRPr sz="15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Font typeface="Arial"/>
              <a:buNone/>
            </a:pPr>
            <a:r>
              <a:rPr lang="en-GB" sz="1500">
                <a:solidFill>
                  <a:schemeClr val="dk1"/>
                </a:solidFill>
              </a:rPr>
              <a:t>2019. </a:t>
            </a:r>
            <a:endParaRPr sz="1500">
              <a:solidFill>
                <a:schemeClr val="dk1"/>
              </a:solidFill>
            </a:endParaRPr>
          </a:p>
          <a:p>
            <a:pPr indent="0" lvl="0" marL="457200" rtl="0" algn="l">
              <a:spcBef>
                <a:spcPts val="0"/>
              </a:spcBef>
              <a:spcAft>
                <a:spcPts val="0"/>
              </a:spcAft>
              <a:buClr>
                <a:schemeClr val="dk1"/>
              </a:buClr>
              <a:buSzPts val="1100"/>
              <a:buFont typeface="Arial"/>
              <a:buNone/>
            </a:pPr>
            <a:r>
              <a:rPr lang="en-GB" sz="1500">
                <a:solidFill>
                  <a:schemeClr val="dk1"/>
                </a:solidFill>
              </a:rPr>
              <a:t>Fidesz consistently receives the votes. Momentum is preferred. MSZP and LMP are dragged down: presumably towards votes covering 1 and 0 mandate. The purpose of Mi Hazánk is apparently to receive votes for half of a mandate, i.e. to eat up the votes - perhaps to increase the EP threshold in Hungary.</a:t>
            </a:r>
            <a:endParaRPr sz="1500">
              <a:solidFill>
                <a:schemeClr val="dk1"/>
              </a:solidFill>
            </a:endParaRPr>
          </a:p>
          <a:p>
            <a:pPr indent="0" lvl="0" marL="457200" rtl="0" algn="l">
              <a:spcBef>
                <a:spcPts val="0"/>
              </a:spcBef>
              <a:spcAft>
                <a:spcPts val="0"/>
              </a:spcAft>
              <a:buClr>
                <a:schemeClr val="dk1"/>
              </a:buClr>
              <a:buSzPts val="1100"/>
              <a:buFont typeface="Arial"/>
              <a:buNone/>
            </a:pPr>
            <a:r>
              <a:rPr lang="en-GB" sz="1500">
                <a:solidFill>
                  <a:schemeClr val="dk1"/>
                </a:solidFill>
              </a:rPr>
              <a:t>MSZP seems to bump into a ceiling: strikingly rarely receives more than a certain vote share.</a:t>
            </a:r>
            <a:endParaRPr sz="1500">
              <a:solidFill>
                <a:schemeClr val="dk1"/>
              </a:solidFill>
            </a:endParaRPr>
          </a:p>
          <a:p>
            <a:pPr indent="0" lvl="0" marL="457200" rtl="0" algn="l">
              <a:spcBef>
                <a:spcPts val="0"/>
              </a:spcBef>
              <a:spcAft>
                <a:spcPts val="0"/>
              </a:spcAft>
              <a:buSzPts val="1100"/>
              <a:buNone/>
            </a:pPr>
            <a:r>
              <a:rPr lang="en-GB" sz="1500">
                <a:solidFill>
                  <a:schemeClr val="dk1"/>
                </a:solidFill>
              </a:rPr>
              <a:t>Remark: based on early, but more detailed examinations Momentum has been pulled downward (too?) in the capital.</a:t>
            </a:r>
            <a:endParaRPr sz="1500">
              <a:solidFill>
                <a:schemeClr val="dk1"/>
              </a:solidFill>
            </a:endParaRPr>
          </a:p>
          <a:p>
            <a:pPr indent="0" lvl="0" marL="457200" marR="0" rtl="0" algn="l">
              <a:spcBef>
                <a:spcPts val="0"/>
              </a:spcBef>
              <a:spcAft>
                <a:spcPts val="0"/>
              </a:spcAft>
              <a:buNone/>
            </a:pPr>
            <a:r>
              <a:t/>
            </a:r>
            <a:endParaRPr sz="15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400"/>
              <a:t>Strategy</a:t>
            </a:r>
            <a:r>
              <a:rPr b="0" lang="en-GB" sz="4400" strike="noStrike">
                <a:latin typeface="Arial"/>
                <a:ea typeface="Arial"/>
                <a:cs typeface="Arial"/>
                <a:sym typeface="Arial"/>
              </a:rPr>
              <a:t> - </a:t>
            </a:r>
            <a:r>
              <a:rPr lang="en-GB" sz="4400"/>
              <a:t>divide and conquer</a:t>
            </a:r>
            <a:r>
              <a:rPr b="0" lang="en-GB" sz="4400" strike="noStrike">
                <a:latin typeface="Arial"/>
                <a:ea typeface="Arial"/>
                <a:cs typeface="Arial"/>
                <a:sym typeface="Arial"/>
              </a:rPr>
              <a:t>?</a:t>
            </a:r>
            <a:endParaRPr b="0" sz="4400" strike="noStrike">
              <a:latin typeface="Arial"/>
              <a:ea typeface="Arial"/>
              <a:cs typeface="Arial"/>
              <a:sym typeface="Arial"/>
            </a:endParaRPr>
          </a:p>
        </p:txBody>
      </p:sp>
      <p:sp>
        <p:nvSpPr>
          <p:cNvPr id="426" name="Google Shape;426;p50"/>
          <p:cNvSpPr txBox="1"/>
          <p:nvPr/>
        </p:nvSpPr>
        <p:spPr>
          <a:xfrm>
            <a:off x="504000" y="1769050"/>
            <a:ext cx="9071700" cy="43845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lang="en-GB" sz="1800"/>
              <a:t>If you can manipulate, overwrite the votes, but you wouldn’t like it to be too obvious</a:t>
            </a:r>
            <a:endParaRPr b="0" sz="1800" strike="noStrike">
              <a:latin typeface="Arial"/>
              <a:ea typeface="Arial"/>
              <a:cs typeface="Arial"/>
              <a:sym typeface="Arial"/>
            </a:endParaRPr>
          </a:p>
          <a:p>
            <a:pPr indent="0" lvl="0" marL="457200" marR="0" rtl="0" algn="l">
              <a:spcBef>
                <a:spcPts val="1417"/>
              </a:spcBef>
              <a:spcAft>
                <a:spcPts val="0"/>
              </a:spcAft>
              <a:buNone/>
            </a:pPr>
            <a:r>
              <a:rPr lang="en-GB" sz="1800"/>
              <a:t>Guarantee your share, don’t rig it too strikingly, but as a bare minimum, do not lose largely anywhere (perhaps get your excess votes </a:t>
            </a:r>
            <a:r>
              <a:rPr lang="en-GB" sz="1800">
                <a:solidFill>
                  <a:schemeClr val="dk1"/>
                </a:solidFill>
              </a:rPr>
              <a:t>transferred </a:t>
            </a:r>
            <a:r>
              <a:rPr lang="en-GB" sz="1800"/>
              <a:t>to the weaker areas?</a:t>
            </a:r>
            <a:r>
              <a:rPr b="0" lang="en-GB" sz="1800" strike="noStrike">
                <a:latin typeface="Arial"/>
                <a:ea typeface="Arial"/>
                <a:cs typeface="Arial"/>
                <a:sym typeface="Arial"/>
              </a:rPr>
              <a:t>)</a:t>
            </a:r>
            <a:endParaRPr b="0" sz="1800" strike="noStrike">
              <a:latin typeface="Arial"/>
              <a:ea typeface="Arial"/>
              <a:cs typeface="Arial"/>
              <a:sym typeface="Arial"/>
            </a:endParaRPr>
          </a:p>
          <a:p>
            <a:pPr indent="0" lvl="0" marL="457200" marR="0" rtl="0" algn="l">
              <a:spcBef>
                <a:spcPts val="1417"/>
              </a:spcBef>
              <a:spcAft>
                <a:spcPts val="0"/>
              </a:spcAft>
              <a:buNone/>
            </a:pPr>
            <a:r>
              <a:rPr lang="en-GB" sz="1800"/>
              <a:t>Part of the capacity </a:t>
            </a:r>
            <a:r>
              <a:rPr lang="en-GB" sz="1800">
                <a:solidFill>
                  <a:schemeClr val="dk1"/>
                </a:solidFill>
              </a:rPr>
              <a:t>can </a:t>
            </a:r>
            <a:r>
              <a:rPr lang="en-GB" sz="1800"/>
              <a:t>then be “wasted” on controlling the opposition, as you deem favourable</a:t>
            </a:r>
            <a:br>
              <a:rPr lang="en-GB" sz="1800"/>
            </a:br>
            <a:br>
              <a:rPr lang="en-GB" sz="1800"/>
            </a:br>
            <a:r>
              <a:rPr lang="en-GB" sz="1800"/>
              <a:t>E.g. don’t allow the most worrying o close up on you</a:t>
            </a:r>
            <a:endParaRPr sz="1800"/>
          </a:p>
          <a:p>
            <a:pPr indent="0" lvl="0" marL="457200" marR="0" rtl="0" algn="l">
              <a:spcBef>
                <a:spcPts val="1417"/>
              </a:spcBef>
              <a:spcAft>
                <a:spcPts val="0"/>
              </a:spcAft>
              <a:buNone/>
            </a:pPr>
            <a:r>
              <a:rPr lang="en-GB" sz="1800"/>
              <a:t>And then keep switching between favourites!</a:t>
            </a:r>
            <a:r>
              <a:rPr b="0" lang="en-GB" sz="1800" strike="noStrike">
                <a:latin typeface="Arial"/>
                <a:ea typeface="Arial"/>
                <a:cs typeface="Arial"/>
                <a:sym typeface="Arial"/>
              </a:rPr>
              <a:t> </a:t>
            </a:r>
            <a:r>
              <a:rPr lang="en-GB" sz="1800"/>
              <a:t>So that then never will be any credible, long lived opposition party on the scene ... they remain weak (e.g.: unleash Jobbik, then bin it, unleash LMP, bin it, drag Momentum down in Budapest, but strengthen it elsewhere, perhaps in very isolated die hard Fidesz supporter towns?)</a:t>
            </a:r>
            <a:endParaRPr sz="1800"/>
          </a:p>
          <a:p>
            <a:pPr indent="0" lvl="0" marL="457200" marR="0" rtl="0" algn="l">
              <a:spcBef>
                <a:spcPts val="1417"/>
              </a:spcBef>
              <a:spcAft>
                <a:spcPts val="0"/>
              </a:spcAft>
              <a:buClr>
                <a:schemeClr val="dk1"/>
              </a:buClr>
              <a:buSzPts val="1100"/>
              <a:buFont typeface="Arial"/>
              <a:buNone/>
            </a:pPr>
            <a:r>
              <a:rPr lang="en-GB" sz="1800"/>
              <a:t>How to further multiply your votes in a difficult to detect way?</a:t>
            </a:r>
            <a:br>
              <a:rPr lang="en-GB" sz="1800"/>
            </a:br>
            <a:r>
              <a:rPr lang="en-GB" sz="1800"/>
              <a:t>Increase the turnout, keep your (and your protegées) vote rate near constant</a:t>
            </a:r>
            <a:br>
              <a:rPr lang="en-GB" sz="1800"/>
            </a:br>
            <a:r>
              <a:rPr lang="en-GB" sz="1800"/>
              <a:t>For instance, on an EP election this will increase the electoral threshold, whilst you, and the preferred ones will almost fly over it, and those not making it will mostly be strengthening your (the majority winner's) positions</a:t>
            </a:r>
            <a:endParaRPr sz="1800"/>
          </a:p>
          <a:p>
            <a:pPr indent="0" lvl="0" marL="457200" marR="0" rtl="0" algn="l">
              <a:spcBef>
                <a:spcPts val="1417"/>
              </a:spcBef>
              <a:spcAft>
                <a:spcPts val="0"/>
              </a:spcAft>
              <a:buClr>
                <a:schemeClr val="dk1"/>
              </a:buClr>
              <a:buSzPts val="1100"/>
              <a:buFont typeface="Arial"/>
              <a:buNone/>
            </a:pPr>
            <a:r>
              <a:t/>
            </a:r>
            <a:endParaRPr sz="1800"/>
          </a:p>
          <a:p>
            <a:pPr indent="0" lvl="0" marL="457200" marR="0" rtl="0" algn="l">
              <a:spcBef>
                <a:spcPts val="1417"/>
              </a:spcBef>
              <a:spcAft>
                <a:spcPts val="0"/>
              </a:spcAft>
              <a:buNone/>
            </a:pPr>
            <a: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200"/>
              <a:t>Doubtful supermajority (1)</a:t>
            </a:r>
            <a:endParaRPr b="0" sz="4200" strike="noStrike">
              <a:latin typeface="Arial"/>
              <a:ea typeface="Arial"/>
              <a:cs typeface="Arial"/>
              <a:sym typeface="Arial"/>
            </a:endParaRPr>
          </a:p>
        </p:txBody>
      </p:sp>
      <p:sp>
        <p:nvSpPr>
          <p:cNvPr id="432" name="Google Shape;432;p51"/>
          <p:cNvSpPr txBox="1"/>
          <p:nvPr/>
        </p:nvSpPr>
        <p:spPr>
          <a:xfrm>
            <a:off x="504000" y="1769050"/>
            <a:ext cx="9071700" cy="5134200"/>
          </a:xfrm>
          <a:prstGeom prst="rect">
            <a:avLst/>
          </a:prstGeom>
          <a:noFill/>
          <a:ln>
            <a:noFill/>
          </a:ln>
        </p:spPr>
        <p:txBody>
          <a:bodyPr anchorCtr="0" anchor="t" bIns="0" lIns="0" spcFirstLastPara="1" rIns="0" wrap="square" tIns="0">
            <a:noAutofit/>
          </a:bodyPr>
          <a:lstStyle/>
          <a:p>
            <a:pPr indent="0" lvl="0" marL="457200" rtl="0" algn="l">
              <a:spcBef>
                <a:spcPts val="0"/>
              </a:spcBef>
              <a:spcAft>
                <a:spcPts val="0"/>
              </a:spcAft>
              <a:buNone/>
            </a:pPr>
            <a:r>
              <a:rPr lang="en-GB" sz="1800">
                <a:solidFill>
                  <a:srgbClr val="FF0000"/>
                </a:solidFill>
              </a:rPr>
              <a:t>The earlier values will be improved. The magnitude in certain cases is expected to grow.</a:t>
            </a:r>
            <a:endParaRPr sz="1800">
              <a:solidFill>
                <a:srgbClr val="FF0000"/>
              </a:solidFill>
            </a:endParaRPr>
          </a:p>
          <a:p>
            <a:pPr indent="0" lvl="0" marL="457200" rtl="0" algn="l">
              <a:spcBef>
                <a:spcPts val="0"/>
              </a:spcBef>
              <a:spcAft>
                <a:spcPts val="0"/>
              </a:spcAft>
              <a:buClr>
                <a:schemeClr val="dk1"/>
              </a:buClr>
              <a:buSzPts val="1100"/>
              <a:buFont typeface="Arial"/>
              <a:buNone/>
            </a:pPr>
            <a:r>
              <a:t/>
            </a:r>
            <a:endParaRPr sz="1800">
              <a:solidFill>
                <a:srgbClr val="FF0000"/>
              </a:solidFill>
            </a:endParaRPr>
          </a:p>
          <a:p>
            <a:pPr indent="0" lvl="0" marL="457200" marR="0" rtl="0" algn="l">
              <a:spcBef>
                <a:spcPts val="0"/>
              </a:spcBef>
              <a:spcAft>
                <a:spcPts val="0"/>
              </a:spcAft>
              <a:buNone/>
            </a:pPr>
            <a:r>
              <a:rPr b="1" lang="en-GB" sz="1800">
                <a:solidFill>
                  <a:srgbClr val="38761D"/>
                </a:solidFill>
              </a:rPr>
              <a:t>Based on the current diagrams </a:t>
            </a:r>
            <a:endParaRPr b="1" sz="1800">
              <a:solidFill>
                <a:srgbClr val="38761D"/>
              </a:solidFill>
            </a:endParaRPr>
          </a:p>
          <a:p>
            <a:pPr indent="0" lvl="0" marL="457200" marR="0" rtl="0" algn="l">
              <a:spcBef>
                <a:spcPts val="0"/>
              </a:spcBef>
              <a:spcAft>
                <a:spcPts val="0"/>
              </a:spcAft>
              <a:buNone/>
            </a:pPr>
            <a:r>
              <a:t/>
            </a:r>
            <a:endParaRPr b="1" sz="1800">
              <a:solidFill>
                <a:srgbClr val="38761D"/>
              </a:solidFill>
            </a:endParaRPr>
          </a:p>
          <a:p>
            <a:pPr indent="0" lvl="0" marL="457200" marR="0" rtl="0" algn="l">
              <a:spcBef>
                <a:spcPts val="0"/>
              </a:spcBef>
              <a:spcAft>
                <a:spcPts val="0"/>
              </a:spcAft>
              <a:buNone/>
            </a:pPr>
            <a:r>
              <a:rPr b="1" lang="en-GB" sz="1800">
                <a:solidFill>
                  <a:srgbClr val="38761D"/>
                </a:solidFill>
              </a:rPr>
              <a:t>In 2010-ben 220, in 2014 175, in 2018 200, in 201 150 over thousand suspicious Fidesz votes are of concern.</a:t>
            </a:r>
            <a:endParaRPr b="1" sz="1800">
              <a:solidFill>
                <a:srgbClr val="38761D"/>
              </a:solidFill>
            </a:endParaRPr>
          </a:p>
          <a:p>
            <a:pPr indent="0" lvl="0" marL="457200" rtl="0" algn="l">
              <a:spcBef>
                <a:spcPts val="0"/>
              </a:spcBef>
              <a:spcAft>
                <a:spcPts val="0"/>
              </a:spcAft>
              <a:buClr>
                <a:schemeClr val="dk1"/>
              </a:buClr>
              <a:buSzPts val="1100"/>
              <a:buFont typeface="Arial"/>
              <a:buNone/>
            </a:pPr>
            <a:r>
              <a:rPr b="1" lang="en-GB" sz="1800" u="sng">
                <a:solidFill>
                  <a:srgbClr val="38761D"/>
                </a:solidFill>
              </a:rPr>
              <a:t>It is easily possible, that fidesz-kdnp has never had a supermajority.</a:t>
            </a:r>
            <a:endParaRPr b="1" sz="1800" u="sng">
              <a:solidFill>
                <a:srgbClr val="38761D"/>
              </a:solidFill>
            </a:endParaRPr>
          </a:p>
          <a:p>
            <a:pPr indent="0" lvl="0" marL="457200" marR="0" rtl="0" algn="l">
              <a:spcBef>
                <a:spcPts val="0"/>
              </a:spcBef>
              <a:spcAft>
                <a:spcPts val="0"/>
              </a:spcAft>
              <a:buNone/>
            </a:pPr>
            <a:r>
              <a:t/>
            </a:r>
            <a:endParaRPr sz="1500"/>
          </a:p>
          <a:p>
            <a:pPr indent="0" lvl="0" marL="457200" marR="0" rtl="0" algn="l">
              <a:spcBef>
                <a:spcPts val="0"/>
              </a:spcBef>
              <a:spcAft>
                <a:spcPts val="0"/>
              </a:spcAft>
              <a:buNone/>
            </a:pPr>
            <a:r>
              <a:rPr b="1" lang="en-GB" sz="1900">
                <a:solidFill>
                  <a:schemeClr val="dk1"/>
                </a:solidFill>
              </a:rPr>
              <a:t>Similarly in 2018, even based on the old, rougher considerations:</a:t>
            </a:r>
            <a:endParaRPr b="1" sz="1900">
              <a:solidFill>
                <a:schemeClr val="dk1"/>
              </a:solidFill>
            </a:endParaRPr>
          </a:p>
          <a:p>
            <a:pPr indent="0" lvl="0" marL="457200" marR="0" rtl="0" algn="l">
              <a:spcBef>
                <a:spcPts val="0"/>
              </a:spcBef>
              <a:spcAft>
                <a:spcPts val="0"/>
              </a:spcAft>
              <a:buNone/>
            </a:pPr>
            <a:r>
              <a:t/>
            </a:r>
            <a:endParaRPr sz="1700"/>
          </a:p>
          <a:p>
            <a:pPr indent="0" lvl="0" marL="457200" marR="0" rtl="0" algn="l">
              <a:spcBef>
                <a:spcPts val="0"/>
              </a:spcBef>
              <a:spcAft>
                <a:spcPts val="0"/>
              </a:spcAft>
              <a:buNone/>
            </a:pPr>
            <a:r>
              <a:rPr lang="en-GB" sz="1700"/>
              <a:t>Since in </a:t>
            </a:r>
            <a:r>
              <a:rPr b="0" lang="en-GB" sz="1700" strike="noStrike">
                <a:latin typeface="Arial"/>
                <a:ea typeface="Arial"/>
                <a:cs typeface="Arial"/>
                <a:sym typeface="Arial"/>
              </a:rPr>
              <a:t>2018</a:t>
            </a:r>
            <a:r>
              <a:rPr lang="en-GB" sz="1700"/>
              <a:t> the suspect areas have seen </a:t>
            </a:r>
            <a:r>
              <a:rPr lang="en-GB" sz="1700">
                <a:solidFill>
                  <a:schemeClr val="dk1"/>
                </a:solidFill>
              </a:rPr>
              <a:t>an additional </a:t>
            </a:r>
            <a:r>
              <a:rPr lang="en-GB" sz="1700"/>
              <a:t>about</a:t>
            </a:r>
            <a:r>
              <a:rPr b="0" lang="en-GB" sz="1700" strike="noStrike">
                <a:latin typeface="Arial"/>
                <a:ea typeface="Arial"/>
                <a:cs typeface="Arial"/>
                <a:sym typeface="Arial"/>
              </a:rPr>
              <a:t> 11%</a:t>
            </a:r>
            <a:r>
              <a:rPr lang="en-GB" sz="1700"/>
              <a:t> turnout</a:t>
            </a:r>
            <a:r>
              <a:rPr b="0" lang="en-GB" sz="1700" strike="noStrike">
                <a:latin typeface="Arial"/>
                <a:ea typeface="Arial"/>
                <a:cs typeface="Arial"/>
                <a:sym typeface="Arial"/>
              </a:rPr>
              <a:t>, whilst in 201</a:t>
            </a:r>
            <a:r>
              <a:rPr lang="en-GB" sz="1700"/>
              <a:t>4</a:t>
            </a:r>
            <a:r>
              <a:rPr b="0" lang="en-GB" sz="1700" strike="noStrike">
                <a:latin typeface="Arial"/>
                <a:ea typeface="Arial"/>
                <a:cs typeface="Arial"/>
                <a:sym typeface="Arial"/>
              </a:rPr>
              <a:t> </a:t>
            </a:r>
            <a:r>
              <a:rPr lang="en-GB" sz="1700"/>
              <a:t>the difference was about 3%</a:t>
            </a:r>
            <a:r>
              <a:rPr b="0" lang="en-GB" sz="1700" strike="noStrike">
                <a:latin typeface="Arial"/>
                <a:ea typeface="Arial"/>
                <a:cs typeface="Arial"/>
                <a:sym typeface="Arial"/>
              </a:rPr>
              <a:t>. </a:t>
            </a:r>
            <a:r>
              <a:rPr lang="en-GB" sz="1700"/>
              <a:t>Thus, a</a:t>
            </a:r>
            <a:r>
              <a:rPr b="0" lang="en-GB" sz="1700" strike="noStrike">
                <a:latin typeface="Arial"/>
                <a:ea typeface="Arial"/>
                <a:cs typeface="Arial"/>
                <a:sym typeface="Arial"/>
              </a:rPr>
              <a:t> 8% extra gap </a:t>
            </a:r>
            <a:r>
              <a:rPr lang="en-GB" sz="1700"/>
              <a:t>could have appeared due to the above stuffing</a:t>
            </a:r>
            <a:r>
              <a:rPr b="0" lang="en-GB" sz="1700" strike="noStrike">
                <a:latin typeface="Arial"/>
                <a:ea typeface="Arial"/>
                <a:cs typeface="Arial"/>
                <a:sym typeface="Arial"/>
              </a:rPr>
              <a:t>.</a:t>
            </a:r>
            <a:endParaRPr b="0" sz="1700" strike="noStrike">
              <a:latin typeface="Arial"/>
              <a:ea typeface="Arial"/>
              <a:cs typeface="Arial"/>
              <a:sym typeface="Arial"/>
            </a:endParaRPr>
          </a:p>
          <a:p>
            <a:pPr indent="0" lvl="0" marL="457200" marR="0" rtl="0" algn="l">
              <a:spcBef>
                <a:spcPts val="1417"/>
              </a:spcBef>
              <a:spcAft>
                <a:spcPts val="0"/>
              </a:spcAft>
              <a:buClr>
                <a:schemeClr val="dk1"/>
              </a:buClr>
              <a:buSzPts val="1100"/>
              <a:buFont typeface="Arial"/>
              <a:buNone/>
            </a:pPr>
            <a:r>
              <a:rPr lang="en-GB" sz="1700"/>
              <a:t>Fidesz could have received about 78,000 additional votes due to the 11% difference. Of this, the "bonus" part, 8%, may have yielded largely 56,730 votes. This isn't much (but honest work lol :) sorry), but knowing Fidesz to a degree, without any bad-mouthing it should be noted that it (could have) rigged the election in other ways too, in these areas, let alone others.</a:t>
            </a:r>
            <a:endParaRPr b="0" sz="1700" strike="noStrike">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2"/>
          <p:cNvSpPr txBox="1"/>
          <p:nvPr>
            <p:ph type="title"/>
          </p:nvPr>
        </p:nvSpPr>
        <p:spPr>
          <a:xfrm>
            <a:off x="504000" y="301320"/>
            <a:ext cx="9071700" cy="1262100"/>
          </a:xfrm>
          <a:prstGeom prst="rect">
            <a:avLst/>
          </a:prstGeom>
        </p:spPr>
        <p:txBody>
          <a:bodyPr anchorCtr="0" anchor="ctr" bIns="0" lIns="0" spcFirstLastPara="1" rIns="0" wrap="square" tIns="0">
            <a:noAutofit/>
          </a:bodyPr>
          <a:lstStyle/>
          <a:p>
            <a:pPr indent="0" lvl="0" marL="0" rtl="0" algn="ctr">
              <a:spcBef>
                <a:spcPts val="0"/>
              </a:spcBef>
              <a:spcAft>
                <a:spcPts val="0"/>
              </a:spcAft>
              <a:buClr>
                <a:schemeClr val="dk1"/>
              </a:buClr>
              <a:buFont typeface="Arial"/>
              <a:buNone/>
            </a:pPr>
            <a:r>
              <a:rPr lang="en-GB" sz="4200">
                <a:solidFill>
                  <a:schemeClr val="dk1"/>
                </a:solidFill>
              </a:rPr>
              <a:t>Doubtful supermajority (2)</a:t>
            </a:r>
            <a:endParaRPr/>
          </a:p>
        </p:txBody>
      </p:sp>
      <p:sp>
        <p:nvSpPr>
          <p:cNvPr id="438" name="Google Shape;438;p52"/>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457200" rtl="0" algn="l">
              <a:spcBef>
                <a:spcPts val="0"/>
              </a:spcBef>
              <a:spcAft>
                <a:spcPts val="0"/>
              </a:spcAft>
              <a:buNone/>
            </a:pPr>
            <a:r>
              <a:rPr lang="en-GB">
                <a:solidFill>
                  <a:srgbClr val="FF0000"/>
                </a:solidFill>
              </a:rPr>
              <a:t>These values will be improved upon. The magnitude in certain cases is expected to grow.</a:t>
            </a:r>
            <a:endParaRPr sz="1500">
              <a:solidFill>
                <a:schemeClr val="dk1"/>
              </a:solidFill>
            </a:endParaRPr>
          </a:p>
          <a:p>
            <a:pPr indent="0" lvl="0" marL="457200" rtl="0" algn="l">
              <a:spcBef>
                <a:spcPts val="1417"/>
              </a:spcBef>
              <a:spcAft>
                <a:spcPts val="0"/>
              </a:spcAft>
              <a:buClr>
                <a:schemeClr val="dk1"/>
              </a:buClr>
              <a:buSzPts val="1100"/>
              <a:buFont typeface="Arial"/>
              <a:buNone/>
            </a:pPr>
            <a:r>
              <a:rPr lang="en-GB" sz="1700">
                <a:solidFill>
                  <a:schemeClr val="dk1"/>
                </a:solidFill>
              </a:rPr>
              <a:t>This alone represents 2% of all the list votes the Fidesz-KDNP coalition has received. Meaning an extra mandate very easily to be lost.</a:t>
            </a:r>
            <a:endParaRPr sz="1700">
              <a:solidFill>
                <a:schemeClr val="dk1"/>
              </a:solidFill>
            </a:endParaRPr>
          </a:p>
          <a:p>
            <a:pPr indent="0" lvl="0" marL="457200" rtl="0" algn="l">
              <a:spcBef>
                <a:spcPts val="1417"/>
              </a:spcBef>
              <a:spcAft>
                <a:spcPts val="0"/>
              </a:spcAft>
              <a:buClr>
                <a:schemeClr val="dk1"/>
              </a:buClr>
              <a:buSzPts val="1100"/>
              <a:buFont typeface="Arial"/>
              <a:buNone/>
            </a:pPr>
            <a:r>
              <a:rPr lang="en-GB" sz="1700">
                <a:solidFill>
                  <a:schemeClr val="dk1"/>
                </a:solidFill>
              </a:rPr>
              <a:t>What seems </a:t>
            </a:r>
            <a:r>
              <a:rPr b="1" lang="en-GB" sz="1700">
                <a:solidFill>
                  <a:schemeClr val="dk1"/>
                </a:solidFill>
              </a:rPr>
              <a:t>very likely</a:t>
            </a:r>
            <a:r>
              <a:rPr lang="en-GB" sz="1700">
                <a:solidFill>
                  <a:schemeClr val="dk1"/>
                </a:solidFill>
              </a:rPr>
              <a:t> according to this, too:</a:t>
            </a:r>
            <a:endParaRPr sz="1700">
              <a:solidFill>
                <a:schemeClr val="dk1"/>
              </a:solidFill>
            </a:endParaRPr>
          </a:p>
          <a:p>
            <a:pPr indent="-304800" lvl="0" marL="914400" rtl="0" algn="l">
              <a:spcBef>
                <a:spcPts val="1134"/>
              </a:spcBef>
              <a:spcAft>
                <a:spcPts val="0"/>
              </a:spcAft>
              <a:buClr>
                <a:schemeClr val="dk1"/>
              </a:buClr>
              <a:buSzPts val="1200"/>
              <a:buFont typeface="Noto Sans Symbols"/>
              <a:buChar char="●"/>
            </a:pPr>
            <a:r>
              <a:rPr lang="en-GB" sz="1700">
                <a:solidFill>
                  <a:schemeClr val="dk1"/>
                </a:solidFill>
              </a:rPr>
              <a:t>The vote numbers were overwritten, the election results should be invalidated, new, legitimate elections should be held</a:t>
            </a:r>
            <a:endParaRPr sz="1700">
              <a:solidFill>
                <a:schemeClr val="dk1"/>
              </a:solidFill>
            </a:endParaRPr>
          </a:p>
          <a:p>
            <a:pPr indent="-304800" lvl="0" marL="914400" rtl="0" algn="l">
              <a:spcBef>
                <a:spcPts val="1134"/>
              </a:spcBef>
              <a:spcAft>
                <a:spcPts val="0"/>
              </a:spcAft>
              <a:buClr>
                <a:schemeClr val="dk1"/>
              </a:buClr>
              <a:buSzPts val="1200"/>
              <a:buFont typeface="Noto Sans Symbols"/>
              <a:buChar char="●"/>
            </a:pPr>
            <a:r>
              <a:rPr b="1" lang="en-GB" sz="1700">
                <a:solidFill>
                  <a:schemeClr val="dk1"/>
                </a:solidFill>
              </a:rPr>
              <a:t>No supermajority (⅔) since 8 April 2018 (and isn’t at all guaranteed since 2014 either)</a:t>
            </a:r>
            <a:endParaRPr sz="1700">
              <a:solidFill>
                <a:schemeClr val="dk1"/>
              </a:solidFill>
            </a:endParaRPr>
          </a:p>
          <a:p>
            <a:pPr indent="-304800" lvl="0" marL="914400" rtl="0" algn="l">
              <a:spcBef>
                <a:spcPts val="1134"/>
              </a:spcBef>
              <a:spcAft>
                <a:spcPts val="0"/>
              </a:spcAft>
              <a:buClr>
                <a:schemeClr val="dk1"/>
              </a:buClr>
              <a:buSzPts val="1200"/>
              <a:buFont typeface="Noto Sans Symbols"/>
              <a:buChar char="●"/>
            </a:pPr>
            <a:r>
              <a:rPr lang="en-GB" sz="1700">
                <a:solidFill>
                  <a:schemeClr val="dk1"/>
                </a:solidFill>
              </a:rPr>
              <a:t>The government is carrying out a “stealth coup d’etat”</a:t>
            </a:r>
            <a:endParaRPr sz="1700">
              <a:solidFill>
                <a:schemeClr val="dk1"/>
              </a:solidFill>
            </a:endParaRPr>
          </a:p>
          <a:p>
            <a:pPr indent="0" lvl="0" marL="457200" rtl="0" algn="l">
              <a:spcBef>
                <a:spcPts val="1417"/>
              </a:spcBef>
              <a:spcAft>
                <a:spcPts val="0"/>
              </a:spcAft>
              <a:buClr>
                <a:schemeClr val="dk1"/>
              </a:buClr>
              <a:buSzPts val="1100"/>
              <a:buFont typeface="Arial"/>
              <a:buNone/>
            </a:pPr>
            <a:r>
              <a:rPr lang="en-GB" sz="1700">
                <a:solidFill>
                  <a:schemeClr val="dk1"/>
                </a:solidFill>
              </a:rPr>
              <a:t>It is worth watching the prime minister, what </a:t>
            </a:r>
            <a:r>
              <a:rPr lang="en-GB" sz="1700" u="sng">
                <a:solidFill>
                  <a:schemeClr val="hlink"/>
                </a:solidFill>
                <a:hlinkClick r:id="rId3"/>
              </a:rPr>
              <a:t>facial exercises he uses before fibbing</a:t>
            </a:r>
            <a:r>
              <a:rPr lang="en-GB" sz="1700">
                <a:solidFill>
                  <a:schemeClr val="dk1"/>
                </a:solidFill>
              </a:rPr>
              <a:t> :</a:t>
            </a:r>
            <a:endParaRPr sz="1700">
              <a:solidFill>
                <a:schemeClr val="dk1"/>
              </a:solidFill>
            </a:endParaRPr>
          </a:p>
          <a:p>
            <a:pPr indent="0" lvl="0" marL="457200" rtl="0" algn="l">
              <a:spcBef>
                <a:spcPts val="1417"/>
              </a:spcBef>
              <a:spcAft>
                <a:spcPts val="0"/>
              </a:spcAft>
              <a:buClr>
                <a:schemeClr val="dk1"/>
              </a:buClr>
              <a:buSzPts val="1100"/>
              <a:buFont typeface="Arial"/>
              <a:buNone/>
            </a:pPr>
            <a:r>
              <a:rPr lang="en-GB" sz="1700">
                <a:solidFill>
                  <a:schemeClr val="dk1"/>
                </a:solidFill>
              </a:rPr>
              <a:t>“</a:t>
            </a:r>
            <a:r>
              <a:rPr lang="en-GB" sz="1700" u="sng">
                <a:solidFill>
                  <a:schemeClr val="hlink"/>
                </a:solidFill>
                <a:hlinkClick r:id="rId4"/>
              </a:rPr>
              <a:t>The high turnout marginalizes every concern</a:t>
            </a:r>
            <a:r>
              <a:rPr lang="en-GB" sz="1700">
                <a:solidFill>
                  <a:schemeClr val="dk1"/>
                </a:solidFill>
              </a:rPr>
              <a:t>”</a:t>
            </a:r>
            <a:endParaRPr sz="1700">
              <a:solidFill>
                <a:schemeClr val="dk1"/>
              </a:solidFill>
            </a:endParaRPr>
          </a:p>
          <a:p>
            <a:pPr indent="0" lvl="0" marL="457200" rtl="0" algn="l">
              <a:spcBef>
                <a:spcPts val="1417"/>
              </a:spcBef>
              <a:spcAft>
                <a:spcPts val="0"/>
              </a:spcAft>
              <a:buClr>
                <a:schemeClr val="dk1"/>
              </a:buClr>
              <a:buSzPts val="1100"/>
              <a:buFont typeface="Arial"/>
              <a:buNone/>
            </a:pPr>
            <a:r>
              <a:rPr lang="en-GB" sz="1700">
                <a:solidFill>
                  <a:schemeClr val="dk1"/>
                </a:solidFill>
              </a:rPr>
              <a:t>(Another option is he’s not even heard of </a:t>
            </a:r>
            <a:r>
              <a:rPr lang="en-GB" sz="1700" u="sng">
                <a:solidFill>
                  <a:schemeClr val="hlink"/>
                </a:solidFill>
                <a:hlinkClick r:id="rId5"/>
              </a:rPr>
              <a:t>ballot stuffing</a:t>
            </a:r>
            <a:r>
              <a:rPr lang="en-GB" sz="1700">
                <a:solidFill>
                  <a:schemeClr val="dk1"/>
                </a:solidFill>
              </a:rPr>
              <a:t>. Realistic? Maybe. Probably he’s just lying.)</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400"/>
              <a:t>Number of electoral wards and delegates</a:t>
            </a:r>
            <a:endParaRPr b="0" sz="4400" strike="noStrike">
              <a:latin typeface="Arial"/>
              <a:ea typeface="Arial"/>
              <a:cs typeface="Arial"/>
              <a:sym typeface="Arial"/>
            </a:endParaRPr>
          </a:p>
        </p:txBody>
      </p:sp>
      <p:sp>
        <p:nvSpPr>
          <p:cNvPr id="86" name="Google Shape;86;p17"/>
          <p:cNvSpPr txBox="1"/>
          <p:nvPr/>
        </p:nvSpPr>
        <p:spPr>
          <a:xfrm>
            <a:off x="504000" y="1769050"/>
            <a:ext cx="9071700" cy="35877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0" lang="en-GB" sz="2200" strike="noStrike">
                <a:latin typeface="Arial"/>
                <a:ea typeface="Arial"/>
                <a:cs typeface="Arial"/>
                <a:sym typeface="Arial"/>
              </a:rPr>
              <a:t>10,277 </a:t>
            </a:r>
            <a:r>
              <a:rPr lang="en-GB" sz="2200"/>
              <a:t>wards</a:t>
            </a:r>
            <a:endParaRPr b="0" sz="2200" strike="noStrike">
              <a:latin typeface="Arial"/>
              <a:ea typeface="Arial"/>
              <a:cs typeface="Arial"/>
              <a:sym typeface="Arial"/>
            </a:endParaRPr>
          </a:p>
          <a:p>
            <a:pPr indent="0" lvl="0" marL="914400" marR="0" rtl="0" algn="l">
              <a:spcBef>
                <a:spcPts val="0"/>
              </a:spcBef>
              <a:spcAft>
                <a:spcPts val="0"/>
              </a:spcAft>
              <a:buNone/>
            </a:pPr>
            <a:r>
              <a:t/>
            </a:r>
            <a:endParaRPr sz="2200"/>
          </a:p>
          <a:p>
            <a:pPr indent="0" lvl="0" marL="457200" marR="0" rtl="0" algn="l">
              <a:spcBef>
                <a:spcPts val="0"/>
              </a:spcBef>
              <a:spcAft>
                <a:spcPts val="0"/>
              </a:spcAft>
              <a:buNone/>
            </a:pPr>
            <a:r>
              <a:rPr lang="en-GB" sz="2200"/>
              <a:t>Opposition party delegates</a:t>
            </a:r>
            <a:r>
              <a:rPr b="0" lang="en-GB" sz="2200" strike="noStrike">
                <a:latin typeface="Arial"/>
                <a:ea typeface="Arial"/>
                <a:cs typeface="Arial"/>
                <a:sym typeface="Arial"/>
              </a:rPr>
              <a:t> w</a:t>
            </a:r>
            <a:r>
              <a:rPr lang="en-GB" sz="2200"/>
              <a:t>ere only present in </a:t>
            </a:r>
            <a:r>
              <a:rPr b="0" lang="en-GB" sz="2200" strike="noStrike">
                <a:latin typeface="Arial"/>
                <a:ea typeface="Arial"/>
                <a:cs typeface="Arial"/>
                <a:sym typeface="Arial"/>
              </a:rPr>
              <a:t>6948</a:t>
            </a:r>
            <a:br>
              <a:rPr lang="en-GB" sz="800"/>
            </a:br>
            <a:r>
              <a:rPr b="0" lang="en-GB" sz="2200" strike="noStrike">
                <a:latin typeface="Arial"/>
                <a:ea typeface="Arial"/>
                <a:cs typeface="Arial"/>
                <a:sym typeface="Arial"/>
              </a:rPr>
              <a:t>(Index</a:t>
            </a:r>
            <a:r>
              <a:rPr lang="en-GB" sz="2200"/>
              <a:t>: </a:t>
            </a:r>
            <a:r>
              <a:rPr b="0" lang="en-GB" sz="2200" strike="noStrike">
                <a:latin typeface="Arial"/>
                <a:ea typeface="Arial"/>
                <a:cs typeface="Arial"/>
                <a:sym typeface="Arial"/>
              </a:rPr>
              <a:t>14,000 </a:t>
            </a:r>
            <a:r>
              <a:rPr lang="en-GB" sz="2200"/>
              <a:t>F</a:t>
            </a:r>
            <a:r>
              <a:rPr b="0" lang="en-GB" sz="2200" strike="noStrike">
                <a:latin typeface="Arial"/>
                <a:ea typeface="Arial"/>
                <a:cs typeface="Arial"/>
                <a:sym typeface="Arial"/>
              </a:rPr>
              <a:t>ides</a:t>
            </a:r>
            <a:r>
              <a:rPr lang="en-GB" sz="2200"/>
              <a:t>z</a:t>
            </a:r>
            <a:r>
              <a:rPr b="0" lang="en-GB" sz="2200" strike="noStrike">
                <a:latin typeface="Arial"/>
                <a:ea typeface="Arial"/>
                <a:cs typeface="Arial"/>
                <a:sym typeface="Arial"/>
              </a:rPr>
              <a:t>, 12,00</a:t>
            </a:r>
            <a:r>
              <a:rPr lang="en-GB" sz="2200"/>
              <a:t>0 opposition delegates were distributed</a:t>
            </a:r>
            <a:r>
              <a:rPr b="0" lang="en-GB" sz="2200" strike="noStrike">
                <a:latin typeface="Arial"/>
                <a:ea typeface="Arial"/>
                <a:cs typeface="Arial"/>
                <a:sym typeface="Arial"/>
              </a:rPr>
              <a:t>)</a:t>
            </a:r>
            <a:endParaRPr b="0" sz="2200" strike="noStrike">
              <a:latin typeface="Arial"/>
              <a:ea typeface="Arial"/>
              <a:cs typeface="Arial"/>
              <a:sym typeface="Arial"/>
            </a:endParaRPr>
          </a:p>
          <a:p>
            <a:pPr indent="0" lvl="0" marL="457200" marR="0" rtl="0" algn="l">
              <a:spcBef>
                <a:spcPts val="1417"/>
              </a:spcBef>
              <a:spcAft>
                <a:spcPts val="0"/>
              </a:spcAft>
              <a:buNone/>
            </a:pPr>
            <a:r>
              <a:rPr b="0" lang="en-GB" sz="2200" strike="noStrike">
                <a:latin typeface="Arial"/>
                <a:ea typeface="Arial"/>
                <a:cs typeface="Arial"/>
                <a:sym typeface="Arial"/>
              </a:rPr>
              <a:t>1,365 of</a:t>
            </a:r>
            <a:r>
              <a:rPr lang="en-GB" sz="2200"/>
              <a:t> these were civic</a:t>
            </a:r>
            <a:r>
              <a:rPr b="0" lang="en-GB" sz="2200" strike="noStrike">
                <a:latin typeface="Arial"/>
                <a:ea typeface="Arial"/>
                <a:cs typeface="Arial"/>
                <a:sym typeface="Arial"/>
              </a:rPr>
              <a:t> (</a:t>
            </a:r>
            <a:r>
              <a:rPr lang="en-GB" sz="2200"/>
              <a:t>by the </a:t>
            </a:r>
            <a:r>
              <a:rPr b="0" lang="en-GB" sz="2200" strike="noStrike">
                <a:latin typeface="Arial"/>
                <a:ea typeface="Arial"/>
                <a:cs typeface="Arial"/>
                <a:sym typeface="Arial"/>
              </a:rPr>
              <a:t>“Számoljuk együtt” </a:t>
            </a:r>
            <a:r>
              <a:rPr lang="en-GB" sz="2200"/>
              <a:t>NGO</a:t>
            </a:r>
            <a:r>
              <a:rPr b="0" lang="en-GB" sz="2200" strike="noStrike">
                <a:latin typeface="Arial"/>
                <a:ea typeface="Arial"/>
                <a:cs typeface="Arial"/>
                <a:sym typeface="Arial"/>
              </a:rPr>
              <a:t>)</a:t>
            </a:r>
            <a:endParaRPr b="0" sz="2200" strike="noStrike">
              <a:latin typeface="Arial"/>
              <a:ea typeface="Arial"/>
              <a:cs typeface="Arial"/>
              <a:sym typeface="Arial"/>
            </a:endParaRPr>
          </a:p>
          <a:p>
            <a:pPr indent="0" lvl="0" marL="457200" marR="0" rtl="0" algn="l">
              <a:spcBef>
                <a:spcPts val="1417"/>
              </a:spcBef>
              <a:spcAft>
                <a:spcPts val="0"/>
              </a:spcAft>
              <a:buNone/>
            </a:pPr>
            <a:r>
              <a:rPr lang="en-GB" sz="2200"/>
              <a:t>Trivia</a:t>
            </a:r>
            <a:r>
              <a:rPr b="0" lang="en-GB" sz="2200" strike="noStrike">
                <a:latin typeface="Arial"/>
                <a:ea typeface="Arial"/>
                <a:cs typeface="Arial"/>
                <a:sym typeface="Arial"/>
              </a:rPr>
              <a:t>: LMP, for example, could </a:t>
            </a:r>
            <a:r>
              <a:rPr lang="en-GB" sz="2200"/>
              <a:t>only delegate</a:t>
            </a:r>
            <a:r>
              <a:rPr b="0" lang="en-GB" sz="2200" strike="noStrike">
                <a:latin typeface="Arial"/>
                <a:ea typeface="Arial"/>
                <a:cs typeface="Arial"/>
                <a:sym typeface="Arial"/>
              </a:rPr>
              <a:t> 149 </a:t>
            </a:r>
            <a:r>
              <a:rPr lang="en-GB" sz="2200"/>
              <a:t>people</a:t>
            </a:r>
            <a:endParaRPr b="0" sz="2200" strike="noStrike">
              <a:latin typeface="Arial"/>
              <a:ea typeface="Arial"/>
              <a:cs typeface="Arial"/>
              <a:sym typeface="Arial"/>
            </a:endParaRPr>
          </a:p>
          <a:p>
            <a:pPr indent="0" lvl="0" marL="457200" marR="0" rtl="0" algn="l">
              <a:spcBef>
                <a:spcPts val="1417"/>
              </a:spcBef>
              <a:spcAft>
                <a:spcPts val="0"/>
              </a:spcAft>
              <a:buNone/>
            </a:pPr>
            <a:r>
              <a:rPr lang="en-GB" sz="2200"/>
              <a:t>The OSCE has not contributed observers this time</a:t>
            </a:r>
            <a:endParaRPr sz="2200"/>
          </a:p>
          <a:p>
            <a:pPr indent="0" lvl="0" marL="457200" marR="0" rtl="0" algn="l">
              <a:spcBef>
                <a:spcPts val="1417"/>
              </a:spcBef>
              <a:spcAft>
                <a:spcPts val="0"/>
              </a:spcAft>
              <a:buNone/>
            </a:pPr>
            <a:r>
              <a:rPr lang="en-GB" sz="2200"/>
              <a:t>Sources</a:t>
            </a:r>
            <a:r>
              <a:rPr b="0" lang="en-GB" sz="2200" strike="noStrike">
                <a:latin typeface="Arial"/>
                <a:ea typeface="Arial"/>
                <a:cs typeface="Arial"/>
                <a:sym typeface="Arial"/>
              </a:rPr>
              <a:t>:</a:t>
            </a:r>
            <a:br>
              <a:rPr lang="en-GB" sz="800"/>
            </a:br>
            <a:endParaRPr b="0" sz="2200" strike="noStrike">
              <a:latin typeface="Arial"/>
              <a:ea typeface="Arial"/>
              <a:cs typeface="Arial"/>
              <a:sym typeface="Arial"/>
            </a:endParaRPr>
          </a:p>
        </p:txBody>
      </p:sp>
      <p:sp>
        <p:nvSpPr>
          <p:cNvPr id="87" name="Google Shape;87;p17"/>
          <p:cNvSpPr txBox="1"/>
          <p:nvPr/>
        </p:nvSpPr>
        <p:spPr>
          <a:xfrm>
            <a:off x="5501700" y="5119525"/>
            <a:ext cx="4074000" cy="1404900"/>
          </a:xfrm>
          <a:prstGeom prst="rect">
            <a:avLst/>
          </a:prstGeom>
          <a:noFill/>
          <a:ln>
            <a:noFill/>
          </a:ln>
        </p:spPr>
        <p:txBody>
          <a:bodyPr anchorCtr="0" anchor="t" bIns="91425" lIns="91425" spcFirstLastPara="1" rIns="91425" wrap="square" tIns="91425">
            <a:noAutofit/>
          </a:bodyPr>
          <a:lstStyle/>
          <a:p>
            <a:pPr indent="0" lvl="0" marL="0" rtl="0" algn="l">
              <a:spcBef>
                <a:spcPts val="1417"/>
              </a:spcBef>
              <a:spcAft>
                <a:spcPts val="0"/>
              </a:spcAft>
              <a:buClr>
                <a:schemeClr val="dk1"/>
              </a:buClr>
              <a:buSzPts val="1100"/>
              <a:buFont typeface="Arial"/>
              <a:buNone/>
            </a:pPr>
            <a:r>
              <a:rPr lang="en-GB" sz="2000" u="sng">
                <a:solidFill>
                  <a:schemeClr val="hlink"/>
                </a:solidFill>
                <a:hlinkClick r:id="rId3"/>
              </a:rPr>
              <a:t>Index (EBESZ)</a:t>
            </a:r>
            <a:br>
              <a:rPr lang="en-GB" sz="600">
                <a:solidFill>
                  <a:schemeClr val="dk1"/>
                </a:solidFill>
              </a:rPr>
            </a:br>
            <a:r>
              <a:rPr lang="en-GB" sz="2000" u="sng">
                <a:solidFill>
                  <a:schemeClr val="hlink"/>
                </a:solidFill>
                <a:hlinkClick r:id="rId4"/>
              </a:rPr>
              <a:t>Számoljuk együtt</a:t>
            </a:r>
            <a:endParaRPr/>
          </a:p>
        </p:txBody>
      </p:sp>
      <p:sp>
        <p:nvSpPr>
          <p:cNvPr id="88" name="Google Shape;88;p17"/>
          <p:cNvSpPr txBox="1"/>
          <p:nvPr/>
        </p:nvSpPr>
        <p:spPr>
          <a:xfrm>
            <a:off x="858725" y="5119525"/>
            <a:ext cx="4074000" cy="1404900"/>
          </a:xfrm>
          <a:prstGeom prst="rect">
            <a:avLst/>
          </a:prstGeom>
          <a:noFill/>
          <a:ln>
            <a:noFill/>
          </a:ln>
        </p:spPr>
        <p:txBody>
          <a:bodyPr anchorCtr="0" anchor="t" bIns="91425" lIns="91425" spcFirstLastPara="1" rIns="91425" wrap="square" tIns="91425">
            <a:noAutofit/>
          </a:bodyPr>
          <a:lstStyle/>
          <a:p>
            <a:pPr indent="0" lvl="0" marL="0" rtl="0" algn="l">
              <a:spcBef>
                <a:spcPts val="1417"/>
              </a:spcBef>
              <a:spcAft>
                <a:spcPts val="0"/>
              </a:spcAft>
              <a:buNone/>
            </a:pPr>
            <a:r>
              <a:rPr lang="en-GB" sz="2000" u="sng">
                <a:solidFill>
                  <a:schemeClr val="hlink"/>
                </a:solidFill>
                <a:hlinkClick r:id="rId5"/>
              </a:rPr>
              <a:t>Platón Párt adatigénylés</a:t>
            </a:r>
            <a:br>
              <a:rPr lang="en-GB" sz="600">
                <a:solidFill>
                  <a:schemeClr val="dk1"/>
                </a:solidFill>
              </a:rPr>
            </a:br>
            <a:r>
              <a:rPr lang="en-GB" sz="2000" u="sng">
                <a:solidFill>
                  <a:schemeClr val="hlink"/>
                </a:solidFill>
                <a:hlinkClick r:id="rId6"/>
              </a:rPr>
              <a:t>Index (delegáltak számáról)</a:t>
            </a:r>
            <a:br>
              <a:rPr lang="en-GB">
                <a:solidFill>
                  <a:schemeClr val="dk1"/>
                </a:solidFill>
              </a:rPr>
            </a:br>
            <a:endParaRPr sz="2000">
              <a:solidFill>
                <a:schemeClr val="dk1"/>
              </a:solidFill>
            </a:endParaRPr>
          </a:p>
          <a:p>
            <a:pPr indent="0" lvl="0" marL="0" rtl="0" algn="l">
              <a:spcBef>
                <a:spcPts val="1417"/>
              </a:spcBef>
              <a:spcAft>
                <a:spcPts val="0"/>
              </a:spcAft>
              <a:buNone/>
            </a:pPr>
            <a:r>
              <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5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2019: ?</a:t>
            </a:r>
            <a:endParaRPr b="0" sz="4400" strike="noStrike">
              <a:latin typeface="Arial"/>
              <a:ea typeface="Arial"/>
              <a:cs typeface="Arial"/>
              <a:sym typeface="Arial"/>
            </a:endParaRPr>
          </a:p>
        </p:txBody>
      </p:sp>
      <p:sp>
        <p:nvSpPr>
          <p:cNvPr id="444" name="Google Shape;444;p53"/>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lang="en-GB" sz="2100"/>
              <a:t>It may come as a surprise, that whilst by 2019 the turnout fell to 2/3 (to 43.48% from 70.2%), instead of the difference reducing </a:t>
            </a:r>
            <a:r>
              <a:rPr lang="en-GB" sz="2100">
                <a:solidFill>
                  <a:schemeClr val="dk1"/>
                </a:solidFill>
              </a:rPr>
              <a:t>proportionately</a:t>
            </a:r>
            <a:r>
              <a:rPr lang="en-GB" sz="2100"/>
              <a:t>, still almost the same amount (from 78,000 it only fell to 70,000) of extra votes were received by Fidesz in the areas with suspicious vote counting.</a:t>
            </a:r>
            <a:br>
              <a:rPr lang="en-GB" sz="1500"/>
            </a:br>
            <a:br>
              <a:rPr lang="en-GB" sz="1500"/>
            </a:br>
            <a:r>
              <a:rPr lang="en-GB" sz="2100"/>
              <a:t>Like as if they just kept cheating as much as they could, not in proportion? Perhaps this is why the 2019 charts are so vastly different.</a:t>
            </a:r>
            <a:endParaRPr sz="2100"/>
          </a:p>
          <a:p>
            <a:pPr indent="0" lvl="0" marL="457200" marR="0" rtl="0" algn="l">
              <a:spcBef>
                <a:spcPts val="0"/>
              </a:spcBef>
              <a:spcAft>
                <a:spcPts val="0"/>
              </a:spcAft>
              <a:buNone/>
            </a:pPr>
            <a:br>
              <a:rPr lang="en-GB" sz="1500"/>
            </a:br>
            <a:r>
              <a:rPr lang="en-GB" sz="2100"/>
              <a:t>We should be careful at even estimating what the true 2019 results could have been (of course, only if there was any rigging).</a:t>
            </a:r>
            <a:br>
              <a:rPr lang="en-GB" sz="1500"/>
            </a:br>
            <a:br>
              <a:rPr lang="en-GB" sz="1500"/>
            </a:br>
            <a:r>
              <a:rPr lang="en-GB" sz="2100"/>
              <a:t>Of course, sooner or later ...</a:t>
            </a:r>
            <a:endParaRPr b="0" sz="2100" strike="noStrike">
              <a:latin typeface="Arial"/>
              <a:ea typeface="Arial"/>
              <a:cs typeface="Arial"/>
              <a:sym typeface="Arial"/>
            </a:endParaRPr>
          </a:p>
          <a:p>
            <a:pPr indent="-255420" lvl="0" marL="432000" marR="0" rtl="0" algn="l">
              <a:spcBef>
                <a:spcPts val="1417"/>
              </a:spcBef>
              <a:spcAft>
                <a:spcPts val="0"/>
              </a:spcAft>
              <a:buClr>
                <a:srgbClr val="000000"/>
              </a:buClr>
              <a:buSzPts val="1080"/>
              <a:buFont typeface="Noto Sans Symbols"/>
              <a:buNone/>
            </a:pPr>
            <a:r>
              <a:t/>
            </a:r>
            <a:endParaRPr b="0" sz="2100" strike="noStrike">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400"/>
              <a:t>What follows from this</a:t>
            </a:r>
            <a:r>
              <a:rPr b="0" lang="en-GB" sz="4400" strike="noStrike">
                <a:latin typeface="Arial"/>
                <a:ea typeface="Arial"/>
                <a:cs typeface="Arial"/>
                <a:sym typeface="Arial"/>
              </a:rPr>
              <a:t>?</a:t>
            </a:r>
            <a:endParaRPr b="0" sz="4400" strike="noStrike">
              <a:latin typeface="Arial"/>
              <a:ea typeface="Arial"/>
              <a:cs typeface="Arial"/>
              <a:sym typeface="Arial"/>
            </a:endParaRPr>
          </a:p>
        </p:txBody>
      </p:sp>
      <p:sp>
        <p:nvSpPr>
          <p:cNvPr id="450" name="Google Shape;450;p54"/>
          <p:cNvSpPr txBox="1"/>
          <p:nvPr/>
        </p:nvSpPr>
        <p:spPr>
          <a:xfrm>
            <a:off x="504000" y="1769051"/>
            <a:ext cx="9071700" cy="4811400"/>
          </a:xfrm>
          <a:prstGeom prst="rect">
            <a:avLst/>
          </a:prstGeom>
          <a:noFill/>
          <a:ln>
            <a:noFill/>
          </a:ln>
        </p:spPr>
        <p:txBody>
          <a:bodyPr anchorCtr="0" anchor="t" bIns="0" lIns="0" spcFirstLastPara="1" rIns="0" wrap="square" tIns="0">
            <a:noAutofit/>
          </a:bodyPr>
          <a:lstStyle/>
          <a:p>
            <a:pPr indent="0" lvl="0" marL="457200" marR="0" rtl="0" algn="l">
              <a:spcBef>
                <a:spcPts val="1417"/>
              </a:spcBef>
              <a:spcAft>
                <a:spcPts val="0"/>
              </a:spcAft>
              <a:buClr>
                <a:schemeClr val="dk1"/>
              </a:buClr>
              <a:buSzPts val="1100"/>
              <a:buFont typeface="Arial"/>
              <a:buNone/>
            </a:pPr>
            <a:r>
              <a:rPr lang="en-GB" sz="1700"/>
              <a:t>Fidesz for at least a year, probably - besides other, nevertheless disgusting methods (vote buying, carousel voting, etc.) - has been having a supermajority via a systemic electoral vote counting fraud. As many conjecture: they perform puppetry with the opposition. If so, for instance, possibly in this way.</a:t>
            </a:r>
            <a:endParaRPr sz="1700"/>
          </a:p>
          <a:p>
            <a:pPr indent="0" lvl="0" marL="457200" marR="0" rtl="0" algn="l">
              <a:spcBef>
                <a:spcPts val="1417"/>
              </a:spcBef>
              <a:spcAft>
                <a:spcPts val="0"/>
              </a:spcAft>
              <a:buClr>
                <a:schemeClr val="dk1"/>
              </a:buClr>
              <a:buSzPts val="1100"/>
              <a:buFont typeface="Arial"/>
              <a:buNone/>
            </a:pPr>
            <a:r>
              <a:rPr lang="en-GB" sz="1700"/>
              <a:t>I feel deeply sorry for Együtt 2014 (a party dissolved in 2018), the unreasonably resigned LMP and (albeit I am slightly more of a left wing voter) Jobbik leadership. Perhaps they will return?</a:t>
            </a:r>
            <a:endParaRPr sz="1700"/>
          </a:p>
          <a:p>
            <a:pPr indent="0" lvl="0" marL="457200" marR="0" rtl="0" algn="l">
              <a:spcBef>
                <a:spcPts val="1417"/>
              </a:spcBef>
              <a:spcAft>
                <a:spcPts val="0"/>
              </a:spcAft>
              <a:buClr>
                <a:schemeClr val="dk1"/>
              </a:buClr>
              <a:buSzPts val="1100"/>
              <a:buFont typeface="Arial"/>
              <a:buNone/>
            </a:pPr>
            <a:r>
              <a:rPr lang="en-GB" sz="1700"/>
              <a:t>These all could have been executed by the "apparently" Fidesz fraud machine, the "Mi Hazank" and similar traitors, still embedded in Jobbik (sad fact to face: Paks 2 was voted by Jobbik as well), privatisation billionaires (sorry Mr. Gyurcsány from DK), etc.</a:t>
            </a:r>
            <a:endParaRPr sz="1700"/>
          </a:p>
          <a:p>
            <a:pPr indent="0" lvl="0" marL="457200" marR="0" rtl="0" algn="l">
              <a:spcBef>
                <a:spcPts val="1417"/>
              </a:spcBef>
              <a:spcAft>
                <a:spcPts val="0"/>
              </a:spcAft>
              <a:buNone/>
            </a:pPr>
            <a:r>
              <a:rPr lang="en-GB" sz="1700"/>
              <a:t>Perhaps we hardly have any reliable opposition. Perhaps this is why DK and Momentum has won big time: Fidesz wanted easy, perhaps controllable opponents. Who knows. May it not be so …</a:t>
            </a:r>
            <a:endParaRPr sz="1700"/>
          </a:p>
          <a:p>
            <a:pPr indent="0" lvl="0" marL="457200" marR="0" rtl="0" algn="l">
              <a:spcBef>
                <a:spcPts val="1417"/>
              </a:spcBef>
              <a:spcAft>
                <a:spcPts val="0"/>
              </a:spcAft>
              <a:buNone/>
            </a:pPr>
            <a:r>
              <a:rPr lang="en-GB" sz="1700"/>
              <a:t>Whether or not we have a strong opposition, this government, stuck onto our shoes, needs to be removed from there.</a:t>
            </a:r>
            <a:endParaRPr sz="17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54" name="Shape 454"/>
        <p:cNvGrpSpPr/>
        <p:nvPr/>
      </p:nvGrpSpPr>
      <p:grpSpPr>
        <a:xfrm>
          <a:off x="0" y="0"/>
          <a:ext cx="0" cy="0"/>
          <a:chOff x="0" y="0"/>
          <a:chExt cx="0" cy="0"/>
        </a:xfrm>
      </p:grpSpPr>
      <p:sp>
        <p:nvSpPr>
          <p:cNvPr id="455" name="Google Shape;455;p5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Mit tehetünk? (0)</a:t>
            </a:r>
            <a:endParaRPr b="0" sz="4400" strike="noStrike">
              <a:latin typeface="Arial"/>
              <a:ea typeface="Arial"/>
              <a:cs typeface="Arial"/>
              <a:sym typeface="Arial"/>
            </a:endParaRPr>
          </a:p>
        </p:txBody>
      </p:sp>
      <p:sp>
        <p:nvSpPr>
          <p:cNvPr id="456" name="Google Shape;456;p55"/>
          <p:cNvSpPr txBox="1"/>
          <p:nvPr/>
        </p:nvSpPr>
        <p:spPr>
          <a:xfrm>
            <a:off x="504000" y="2592000"/>
            <a:ext cx="9144000" cy="356148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lang="en-GB" sz="2900"/>
              <a:t>(Nem baj, ha nem jön egyből, és megvárod…)</a:t>
            </a:r>
            <a:endParaRPr sz="1500"/>
          </a:p>
          <a:p>
            <a:pPr indent="0" lvl="0" marL="457200" marR="0" rtl="0" algn="l">
              <a:spcBef>
                <a:spcPts val="0"/>
              </a:spcBef>
              <a:spcAft>
                <a:spcPts val="0"/>
              </a:spcAft>
              <a:buNone/>
            </a:pPr>
            <a:r>
              <a:t/>
            </a:r>
            <a:endParaRPr sz="1500"/>
          </a:p>
          <a:p>
            <a:pPr indent="0" lvl="0" marL="457200" marR="0" rtl="0" algn="l">
              <a:spcBef>
                <a:spcPts val="0"/>
              </a:spcBef>
              <a:spcAft>
                <a:spcPts val="0"/>
              </a:spcAft>
              <a:buNone/>
            </a:pPr>
            <a:r>
              <a:rPr b="0" lang="en-GB" sz="2900" strike="noStrike">
                <a:latin typeface="Arial"/>
                <a:ea typeface="Arial"/>
                <a:cs typeface="Arial"/>
                <a:sym typeface="Arial"/>
              </a:rPr>
              <a:t>H</a:t>
            </a:r>
            <a:r>
              <a:rPr lang="en-GB" sz="2900"/>
              <a:t>a már tényleg nincs, lapozz ...</a:t>
            </a:r>
            <a:endParaRPr b="0" sz="2900" strike="noStrike">
              <a:latin typeface="Arial"/>
              <a:ea typeface="Arial"/>
              <a:cs typeface="Arial"/>
              <a:sym typeface="Arial"/>
            </a:endParaRPr>
          </a:p>
        </p:txBody>
      </p:sp>
      <p:sp>
        <p:nvSpPr>
          <p:cNvPr id="457" name="Google Shape;457;p55"/>
          <p:cNvSpPr txBox="1"/>
          <p:nvPr/>
        </p:nvSpPr>
        <p:spPr>
          <a:xfrm>
            <a:off x="2664000" y="1718640"/>
            <a:ext cx="4608000" cy="65736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GB" sz="4000" strike="noStrike">
                <a:latin typeface="Arial"/>
                <a:ea typeface="Arial"/>
                <a:cs typeface="Arial"/>
                <a:sym typeface="Arial"/>
              </a:rPr>
              <a:t>Van ötleted?</a:t>
            </a:r>
            <a:endParaRPr b="0" sz="4000" strike="noStrike">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61" name="Shape 461"/>
        <p:cNvGrpSpPr/>
        <p:nvPr/>
      </p:nvGrpSpPr>
      <p:grpSpPr>
        <a:xfrm>
          <a:off x="0" y="0"/>
          <a:ext cx="0" cy="0"/>
          <a:chOff x="0" y="0"/>
          <a:chExt cx="0" cy="0"/>
        </a:xfrm>
      </p:grpSpPr>
      <p:sp>
        <p:nvSpPr>
          <p:cNvPr id="462" name="Google Shape;462;p5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Mit tehetünk? (1)</a:t>
            </a:r>
            <a:endParaRPr b="0" sz="4400" strike="noStrike">
              <a:latin typeface="Arial"/>
              <a:ea typeface="Arial"/>
              <a:cs typeface="Arial"/>
              <a:sym typeface="Arial"/>
            </a:endParaRPr>
          </a:p>
        </p:txBody>
      </p:sp>
      <p:sp>
        <p:nvSpPr>
          <p:cNvPr id="463" name="Google Shape;463;p56"/>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lang="en-GB" sz="2200" strike="noStrike">
                <a:latin typeface="Arial"/>
                <a:ea typeface="Arial"/>
                <a:cs typeface="Arial"/>
                <a:sym typeface="Arial"/>
              </a:rPr>
              <a:t>Számold te is, jelentkezz!</a:t>
            </a:r>
            <a:endParaRPr b="0" sz="2200" strike="noStrike">
              <a:latin typeface="Arial"/>
              <a:ea typeface="Arial"/>
              <a:cs typeface="Arial"/>
              <a:sym typeface="Arial"/>
            </a:endParaRPr>
          </a:p>
          <a:p>
            <a:pPr indent="0" lvl="0" marL="457200" marR="0" rtl="0" algn="l">
              <a:spcBef>
                <a:spcPts val="1417"/>
              </a:spcBef>
              <a:spcAft>
                <a:spcPts val="0"/>
              </a:spcAft>
              <a:buNone/>
            </a:pPr>
            <a:r>
              <a:rPr b="0" lang="en-GB" sz="2200" strike="noStrike">
                <a:latin typeface="Arial"/>
                <a:ea typeface="Arial"/>
                <a:cs typeface="Arial"/>
                <a:sym typeface="Arial"/>
              </a:rPr>
              <a:t>Ősszel mindenképp, amennyire csak tudjuk, meg kell gátolni a csalást!</a:t>
            </a:r>
            <a:br>
              <a:rPr lang="en-GB" sz="800"/>
            </a:br>
            <a:r>
              <a:rPr b="0" lang="en-GB" sz="2200" strike="noStrike">
                <a:latin typeface="Arial"/>
                <a:ea typeface="Arial"/>
                <a:cs typeface="Arial"/>
                <a:sym typeface="Arial"/>
              </a:rPr>
              <a:t>Szeptember a jelentkezési határidő,</a:t>
            </a:r>
            <a:br>
              <a:rPr lang="en-GB" sz="800"/>
            </a:br>
            <a:r>
              <a:rPr b="0" lang="en-GB" sz="2200" strike="noStrike">
                <a:latin typeface="Arial"/>
                <a:ea typeface="Arial"/>
                <a:cs typeface="Arial"/>
                <a:sym typeface="Arial"/>
              </a:rPr>
              <a:t>a pártoknál esetleg utána is tudsz</a:t>
            </a:r>
            <a:br>
              <a:rPr lang="en-GB" sz="800"/>
            </a:br>
            <a:r>
              <a:rPr b="0" lang="en-GB" sz="2200" u="sng" strike="noStrike">
                <a:solidFill>
                  <a:schemeClr val="hlink"/>
                </a:solidFill>
                <a:latin typeface="Arial"/>
                <a:ea typeface="Arial"/>
                <a:cs typeface="Arial"/>
                <a:sym typeface="Arial"/>
                <a:hlinkClick r:id="rId3"/>
              </a:rPr>
              <a:t>http://szamoljukegyutt.hu/</a:t>
            </a:r>
            <a:br>
              <a:rPr lang="en-GB" sz="800"/>
            </a:br>
            <a:r>
              <a:rPr b="0" lang="en-GB" sz="2200" strike="noStrike">
                <a:latin typeface="Arial"/>
                <a:ea typeface="Arial"/>
                <a:cs typeface="Arial"/>
                <a:sym typeface="Arial"/>
              </a:rPr>
              <a:t>Ha valami furcsát tapasztalsz, oszd meg másokkal!</a:t>
            </a:r>
            <a:endParaRPr b="0" sz="2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2200" strike="noStrike">
              <a:latin typeface="Arial"/>
              <a:ea typeface="Arial"/>
              <a:cs typeface="Arial"/>
              <a:sym typeface="Arial"/>
            </a:endParaRPr>
          </a:p>
          <a:p>
            <a:pPr indent="0" lvl="0" marL="457200" marR="0" rtl="0" algn="l">
              <a:spcBef>
                <a:spcPts val="1417"/>
              </a:spcBef>
              <a:spcAft>
                <a:spcPts val="0"/>
              </a:spcAft>
              <a:buNone/>
            </a:pPr>
            <a:r>
              <a:rPr b="1" lang="en-GB" sz="2200" strike="noStrike">
                <a:latin typeface="Arial"/>
                <a:ea typeface="Arial"/>
                <a:cs typeface="Arial"/>
                <a:sym typeface="Arial"/>
              </a:rPr>
              <a:t>Írd alá a petíciót az EBESZ felé, hátha ők is jönnek a választás tisztaságát vizsgálni</a:t>
            </a:r>
            <a:br>
              <a:rPr lang="en-GB" sz="800"/>
            </a:br>
            <a:r>
              <a:rPr b="1" lang="en-GB" sz="2200" strike="noStrike">
                <a:latin typeface="Arial"/>
                <a:ea typeface="Arial"/>
                <a:cs typeface="Arial"/>
                <a:sym typeface="Arial"/>
              </a:rPr>
              <a:t>Itt: </a:t>
            </a:r>
            <a:r>
              <a:rPr b="1" lang="en-GB" sz="2200" u="sng" strike="noStrike">
                <a:solidFill>
                  <a:schemeClr val="hlink"/>
                </a:solidFill>
                <a:latin typeface="Arial"/>
                <a:ea typeface="Arial"/>
                <a:cs typeface="Arial"/>
                <a:sym typeface="Arial"/>
                <a:hlinkClick r:id="rId4"/>
              </a:rPr>
              <a:t>http://chng.it/S4K6drsS</a:t>
            </a:r>
            <a:endParaRPr b="0" sz="2200" strike="noStrike">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67" name="Shape 467"/>
        <p:cNvGrpSpPr/>
        <p:nvPr/>
      </p:nvGrpSpPr>
      <p:grpSpPr>
        <a:xfrm>
          <a:off x="0" y="0"/>
          <a:ext cx="0" cy="0"/>
          <a:chOff x="0" y="0"/>
          <a:chExt cx="0" cy="0"/>
        </a:xfrm>
      </p:grpSpPr>
      <p:sp>
        <p:nvSpPr>
          <p:cNvPr id="468" name="Google Shape;468;p5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Mit tehetünk? (2)</a:t>
            </a:r>
            <a:endParaRPr b="0" sz="4400" strike="noStrike">
              <a:latin typeface="Arial"/>
              <a:ea typeface="Arial"/>
              <a:cs typeface="Arial"/>
              <a:sym typeface="Arial"/>
            </a:endParaRPr>
          </a:p>
        </p:txBody>
      </p:sp>
      <p:sp>
        <p:nvSpPr>
          <p:cNvPr id="469" name="Google Shape;469;p57"/>
          <p:cNvSpPr txBox="1"/>
          <p:nvPr/>
        </p:nvSpPr>
        <p:spPr>
          <a:xfrm>
            <a:off x="504000" y="1769050"/>
            <a:ext cx="8632500" cy="45804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lang="en-GB" sz="2500"/>
              <a:t>Tü</a:t>
            </a:r>
            <a:r>
              <a:rPr b="1" lang="en-GB" sz="2500" strike="noStrike">
                <a:latin typeface="Arial"/>
                <a:ea typeface="Arial"/>
                <a:cs typeface="Arial"/>
                <a:sym typeface="Arial"/>
              </a:rPr>
              <a:t>ntessünk (minimum! és jókor!) a kormány ellen</a:t>
            </a:r>
            <a:br>
              <a:rPr lang="en-GB" sz="1100"/>
            </a:br>
            <a:br>
              <a:rPr lang="en-GB" sz="1100"/>
            </a:br>
            <a:r>
              <a:rPr b="0" lang="en-GB" sz="2500" strike="noStrike">
                <a:latin typeface="Arial"/>
                <a:ea typeface="Arial"/>
                <a:cs typeface="Arial"/>
                <a:sym typeface="Arial"/>
              </a:rPr>
              <a:t>A választásokkor mindenképpen! Lássák a bizonytalankodók is, hogy van ellenzék, hallják, milyen tróger banda a Fidesz, és hogy nem félünk tőlük! Sem most, sem máskor!</a:t>
            </a:r>
            <a:br>
              <a:rPr lang="en-GB" sz="1100"/>
            </a:br>
            <a:br>
              <a:rPr lang="en-GB" sz="1100"/>
            </a:br>
            <a:r>
              <a:rPr b="0" lang="en-GB" sz="2500" strike="noStrike">
                <a:latin typeface="Arial"/>
                <a:ea typeface="Arial"/>
                <a:cs typeface="Arial"/>
                <a:sym typeface="Arial"/>
              </a:rPr>
              <a:t>Nincs kétharmaduk! (Amit amúgy is csak ők találtak ki...)</a:t>
            </a:r>
            <a:br>
              <a:rPr lang="en-GB" sz="1100"/>
            </a:br>
            <a:br>
              <a:rPr lang="en-GB" sz="1100"/>
            </a:br>
            <a:r>
              <a:rPr b="0" lang="en-GB" sz="2500" strike="noStrike">
                <a:latin typeface="Arial"/>
                <a:ea typeface="Arial"/>
                <a:cs typeface="Arial"/>
                <a:sym typeface="Arial"/>
              </a:rPr>
              <a:t>Pesten, vidéken (talán a falvakban is, de jó is lenne).</a:t>
            </a:r>
            <a:br>
              <a:rPr lang="en-GB" sz="1100"/>
            </a:br>
            <a:br>
              <a:rPr lang="en-GB" sz="1100"/>
            </a:br>
            <a:r>
              <a:rPr lang="en-GB" sz="2500"/>
              <a:t>E</a:t>
            </a:r>
            <a:r>
              <a:rPr b="0" lang="en-GB" sz="2500" strike="noStrike">
                <a:latin typeface="Arial"/>
                <a:ea typeface="Arial"/>
                <a:cs typeface="Arial"/>
                <a:sym typeface="Arial"/>
              </a:rPr>
              <a:t>lőször szinte bi</a:t>
            </a:r>
            <a:r>
              <a:rPr lang="en-GB" sz="2500"/>
              <a:t>ztos</a:t>
            </a:r>
            <a:r>
              <a:rPr b="0" lang="en-GB" sz="2500" strike="noStrike">
                <a:latin typeface="Arial"/>
                <a:ea typeface="Arial"/>
                <a:cs typeface="Arial"/>
                <a:sym typeface="Arial"/>
              </a:rPr>
              <a:t> a városokat tudjuk visszaszerezni. Talán már meg is történt, csak a hivatalos számokban nem látszik még!</a:t>
            </a:r>
            <a:endParaRPr b="0" sz="2500" strike="noStrike">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73" name="Shape 473"/>
        <p:cNvGrpSpPr/>
        <p:nvPr/>
      </p:nvGrpSpPr>
      <p:grpSpPr>
        <a:xfrm>
          <a:off x="0" y="0"/>
          <a:ext cx="0" cy="0"/>
          <a:chOff x="0" y="0"/>
          <a:chExt cx="0" cy="0"/>
        </a:xfrm>
      </p:grpSpPr>
      <p:sp>
        <p:nvSpPr>
          <p:cNvPr id="474" name="Google Shape;474;p5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Mit tehetünk? (3)</a:t>
            </a:r>
            <a:endParaRPr b="0" sz="4400" strike="noStrike">
              <a:latin typeface="Arial"/>
              <a:ea typeface="Arial"/>
              <a:cs typeface="Arial"/>
              <a:sym typeface="Arial"/>
            </a:endParaRPr>
          </a:p>
        </p:txBody>
      </p:sp>
      <p:sp>
        <p:nvSpPr>
          <p:cNvPr id="475" name="Google Shape;475;p58"/>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lang="en-GB" sz="2600" strike="noStrike">
                <a:latin typeface="Arial"/>
                <a:ea typeface="Arial"/>
                <a:cs typeface="Arial"/>
                <a:sym typeface="Arial"/>
              </a:rPr>
              <a:t>EP támogatás szerzése</a:t>
            </a:r>
            <a:endParaRPr b="0" sz="2600" strike="noStrike">
              <a:latin typeface="Arial"/>
              <a:ea typeface="Arial"/>
              <a:cs typeface="Arial"/>
              <a:sym typeface="Arial"/>
            </a:endParaRPr>
          </a:p>
          <a:p>
            <a:pPr indent="0" lvl="0" marL="457200" marR="0" rtl="0" algn="l">
              <a:spcBef>
                <a:spcPts val="1417"/>
              </a:spcBef>
              <a:spcAft>
                <a:spcPts val="0"/>
              </a:spcAft>
              <a:buNone/>
            </a:pPr>
            <a:r>
              <a:rPr b="0" lang="en-GB" sz="2600" strike="noStrike">
                <a:latin typeface="Arial"/>
                <a:ea typeface="Arial"/>
                <a:cs typeface="Arial"/>
                <a:sym typeface="Arial"/>
              </a:rPr>
              <a:t>Közvetísd európai parlamenti képviselők felé, mi történik – Twitteren, Facebookon, Emailben, Levélben, ahogy éred!</a:t>
            </a:r>
            <a:br>
              <a:rPr lang="en-GB" sz="1200"/>
            </a:br>
            <a:endParaRPr b="0" sz="2600" strike="noStrike">
              <a:latin typeface="Arial"/>
              <a:ea typeface="Arial"/>
              <a:cs typeface="Arial"/>
              <a:sym typeface="Arial"/>
            </a:endParaRPr>
          </a:p>
          <a:p>
            <a:pPr indent="0" lvl="0" marL="457200" marR="0" rtl="0" algn="l">
              <a:spcBef>
                <a:spcPts val="1417"/>
              </a:spcBef>
              <a:spcAft>
                <a:spcPts val="0"/>
              </a:spcAft>
              <a:buNone/>
            </a:pPr>
            <a:r>
              <a:rPr b="1" lang="en-GB" sz="2600" strike="noStrike">
                <a:latin typeface="Arial"/>
                <a:ea typeface="Arial"/>
                <a:cs typeface="Arial"/>
                <a:sym typeface="Arial"/>
              </a:rPr>
              <a:t>Igenis merj politizálni!</a:t>
            </a:r>
            <a:endParaRPr b="0" sz="2600" strike="noStrike">
              <a:latin typeface="Arial"/>
              <a:ea typeface="Arial"/>
              <a:cs typeface="Arial"/>
              <a:sym typeface="Arial"/>
            </a:endParaRPr>
          </a:p>
          <a:p>
            <a:pPr indent="0" lvl="0" marL="457200" marR="0" rtl="0" algn="l">
              <a:spcBef>
                <a:spcPts val="1417"/>
              </a:spcBef>
              <a:spcAft>
                <a:spcPts val="0"/>
              </a:spcAft>
              <a:buNone/>
            </a:pPr>
            <a:r>
              <a:rPr b="0" lang="en-GB" sz="2600" strike="noStrike">
                <a:latin typeface="Arial"/>
                <a:ea typeface="Arial"/>
                <a:cs typeface="Arial"/>
                <a:sym typeface="Arial"/>
              </a:rPr>
              <a:t>Ha hiszel a pártoknak, ha nem.</a:t>
            </a:r>
            <a:br>
              <a:rPr lang="en-GB" sz="1200"/>
            </a:br>
            <a:r>
              <a:rPr b="0" lang="en-GB" sz="2600" strike="noStrike">
                <a:latin typeface="Arial"/>
                <a:ea typeface="Arial"/>
                <a:cs typeface="Arial"/>
                <a:sym typeface="Arial"/>
              </a:rPr>
              <a:t>Továbbra sem vagy egyedül!</a:t>
            </a:r>
            <a:br>
              <a:rPr lang="en-GB" sz="1200"/>
            </a:br>
            <a:r>
              <a:rPr b="0" lang="en-GB" sz="2600" strike="noStrike">
                <a:latin typeface="Arial"/>
                <a:ea typeface="Arial"/>
                <a:cs typeface="Arial"/>
                <a:sym typeface="Arial"/>
              </a:rPr>
              <a:t>Nekünk kell összefogni, hallatni a hangunkat, és megváltoztatni a rendszert!</a:t>
            </a:r>
            <a:endParaRPr b="0" sz="2600" strike="noStrike">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79" name="Shape 479"/>
        <p:cNvGrpSpPr/>
        <p:nvPr/>
      </p:nvGrpSpPr>
      <p:grpSpPr>
        <a:xfrm>
          <a:off x="0" y="0"/>
          <a:ext cx="0" cy="0"/>
          <a:chOff x="0" y="0"/>
          <a:chExt cx="0" cy="0"/>
        </a:xfrm>
      </p:grpSpPr>
      <p:sp>
        <p:nvSpPr>
          <p:cNvPr id="480" name="Google Shape;480;p5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Aki tud valamit, tényleg jelentse!</a:t>
            </a:r>
            <a:endParaRPr b="0" sz="4400" strike="noStrike">
              <a:latin typeface="Arial"/>
              <a:ea typeface="Arial"/>
              <a:cs typeface="Arial"/>
              <a:sym typeface="Arial"/>
            </a:endParaRPr>
          </a:p>
        </p:txBody>
      </p:sp>
      <p:sp>
        <p:nvSpPr>
          <p:cNvPr id="481" name="Google Shape;481;p59"/>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0" lang="en-GB" sz="2800" strike="noStrike">
                <a:latin typeface="Arial"/>
                <a:ea typeface="Arial"/>
                <a:cs typeface="Arial"/>
                <a:sym typeface="Arial"/>
              </a:rPr>
              <a:t>Míg nem őt jelentik! ☹</a:t>
            </a:r>
            <a:br>
              <a:rPr lang="en-GB"/>
            </a:br>
            <a:br>
              <a:rPr lang="en-GB"/>
            </a:br>
            <a:r>
              <a:rPr b="0" lang="en-GB" sz="2800" strike="noStrike">
                <a:latin typeface="Arial"/>
                <a:ea typeface="Arial"/>
                <a:cs typeface="Arial"/>
                <a:sym typeface="Arial"/>
              </a:rPr>
              <a:t>Például a TASZ (Társaság a Szabdaságjogokért) felé:</a:t>
            </a:r>
            <a:br>
              <a:rPr lang="en-GB"/>
            </a:br>
            <a:endParaRPr b="0" sz="2800" strike="noStrike">
              <a:latin typeface="Arial"/>
              <a:ea typeface="Arial"/>
              <a:cs typeface="Arial"/>
              <a:sym typeface="Arial"/>
            </a:endParaRPr>
          </a:p>
          <a:p>
            <a:pPr indent="0" lvl="0" marL="457200" marR="0" rtl="0" algn="l">
              <a:spcBef>
                <a:spcPts val="1417"/>
              </a:spcBef>
              <a:spcAft>
                <a:spcPts val="0"/>
              </a:spcAft>
              <a:buNone/>
            </a:pPr>
            <a:r>
              <a:rPr b="0" lang="en-GB" sz="2800" u="sng" strike="noStrike">
                <a:solidFill>
                  <a:schemeClr val="hlink"/>
                </a:solidFill>
                <a:latin typeface="Arial"/>
                <a:ea typeface="Arial"/>
                <a:cs typeface="Arial"/>
                <a:sym typeface="Arial"/>
                <a:hlinkClick r:id="rId3"/>
              </a:rPr>
              <a:t>https://tasz.hu/</a:t>
            </a:r>
            <a:br>
              <a:rPr lang="en-GB"/>
            </a:br>
            <a:endParaRPr b="0" sz="2800" strike="noStrike">
              <a:latin typeface="Arial"/>
              <a:ea typeface="Arial"/>
              <a:cs typeface="Arial"/>
              <a:sym typeface="Arial"/>
            </a:endParaRPr>
          </a:p>
          <a:p>
            <a:pPr indent="0" lvl="0" marL="457200" marR="0" rtl="0" algn="l">
              <a:spcBef>
                <a:spcPts val="1417"/>
              </a:spcBef>
              <a:spcAft>
                <a:spcPts val="0"/>
              </a:spcAft>
              <a:buNone/>
            </a:pPr>
            <a:r>
              <a:rPr b="0" i="1" lang="en-GB" sz="2800" strike="noStrike">
                <a:latin typeface="Arial"/>
                <a:ea typeface="Arial"/>
                <a:cs typeface="Arial"/>
                <a:sym typeface="Arial"/>
              </a:rPr>
              <a:t>“A demokratikus rendszerekben a választójog általános, </a:t>
            </a:r>
            <a:r>
              <a:rPr b="1" i="1" lang="en-GB" sz="2800" strike="noStrike">
                <a:latin typeface="Arial"/>
                <a:ea typeface="Arial"/>
                <a:cs typeface="Arial"/>
                <a:sym typeface="Arial"/>
              </a:rPr>
              <a:t>egyenlő</a:t>
            </a:r>
            <a:r>
              <a:rPr b="0" i="1" lang="en-GB" sz="2800" strike="noStrike">
                <a:latin typeface="Arial"/>
                <a:ea typeface="Arial"/>
                <a:cs typeface="Arial"/>
                <a:sym typeface="Arial"/>
              </a:rPr>
              <a:t>, közvetlen és titkos szavazással érvényesül.”</a:t>
            </a:r>
            <a:endParaRPr b="0" sz="2800" strike="noStrike">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85" name="Shape 485"/>
        <p:cNvGrpSpPr/>
        <p:nvPr/>
      </p:nvGrpSpPr>
      <p:grpSpPr>
        <a:xfrm>
          <a:off x="0" y="0"/>
          <a:ext cx="0" cy="0"/>
          <a:chOff x="0" y="0"/>
          <a:chExt cx="0" cy="0"/>
        </a:xfrm>
      </p:grpSpPr>
      <p:sp>
        <p:nvSpPr>
          <p:cNvPr id="486" name="Google Shape;486;p6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Nyílt szavazás? Benne vagy?</a:t>
            </a:r>
            <a:endParaRPr b="0" sz="4400" strike="noStrike">
              <a:latin typeface="Arial"/>
              <a:ea typeface="Arial"/>
              <a:cs typeface="Arial"/>
              <a:sym typeface="Arial"/>
            </a:endParaRPr>
          </a:p>
        </p:txBody>
      </p:sp>
      <p:sp>
        <p:nvSpPr>
          <p:cNvPr id="487" name="Google Shape;487;p60"/>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0" lang="en-GB" sz="2600" u="sng" strike="noStrike">
                <a:latin typeface="Arial"/>
                <a:ea typeface="Arial"/>
                <a:cs typeface="Arial"/>
                <a:sym typeface="Arial"/>
              </a:rPr>
              <a:t>Választójog</a:t>
            </a:r>
            <a:br>
              <a:rPr lang="en-GB" sz="1200"/>
            </a:br>
            <a:br>
              <a:rPr lang="en-GB" sz="1200"/>
            </a:br>
            <a:r>
              <a:rPr b="0" i="1" lang="en-GB" sz="2600" strike="noStrike">
                <a:latin typeface="Arial"/>
                <a:ea typeface="Arial"/>
                <a:cs typeface="Arial"/>
                <a:sym typeface="Arial"/>
              </a:rPr>
              <a:t>“A választópolgárok a szavazat tartalmának nyilvánosságra kerülése nélkül titkosan ad</a:t>
            </a:r>
            <a:r>
              <a:rPr b="1" i="1" lang="en-GB" sz="2600" strike="noStrike">
                <a:latin typeface="Arial"/>
                <a:ea typeface="Arial"/>
                <a:cs typeface="Arial"/>
                <a:sym typeface="Arial"/>
              </a:rPr>
              <a:t>hat</a:t>
            </a:r>
            <a:r>
              <a:rPr b="0" i="1" lang="en-GB" sz="2600" strike="noStrike">
                <a:latin typeface="Arial"/>
                <a:ea typeface="Arial"/>
                <a:cs typeface="Arial"/>
                <a:sym typeface="Arial"/>
              </a:rPr>
              <a:t>ják le a szavazatukat.“</a:t>
            </a:r>
            <a:endParaRPr b="0" sz="2600" strike="noStrike">
              <a:latin typeface="Arial"/>
              <a:ea typeface="Arial"/>
              <a:cs typeface="Arial"/>
              <a:sym typeface="Arial"/>
            </a:endParaRPr>
          </a:p>
          <a:p>
            <a:pPr indent="0" lvl="0" marL="457200" marR="0" rtl="0" algn="l">
              <a:spcBef>
                <a:spcPts val="1417"/>
              </a:spcBef>
              <a:spcAft>
                <a:spcPts val="0"/>
              </a:spcAft>
              <a:buNone/>
            </a:pPr>
            <a:r>
              <a:rPr b="0" lang="en-GB" sz="2600" strike="noStrike">
                <a:latin typeface="Arial"/>
                <a:ea typeface="Arial"/>
                <a:cs typeface="Arial"/>
                <a:sym typeface="Arial"/>
              </a:rPr>
              <a:t>Ha nincs elég jelentkező a szavazatszámlálásra, vagy nem bízunk bennük, részemről akár nyíltan is szavazhatunk.</a:t>
            </a:r>
            <a:endParaRPr b="0" sz="2600" strike="noStrike">
              <a:latin typeface="Arial"/>
              <a:ea typeface="Arial"/>
              <a:cs typeface="Arial"/>
              <a:sym typeface="Arial"/>
            </a:endParaRPr>
          </a:p>
          <a:p>
            <a:pPr indent="0" lvl="0" marL="457200" marR="0" rtl="0" algn="l">
              <a:spcBef>
                <a:spcPts val="1417"/>
              </a:spcBef>
              <a:spcAft>
                <a:spcPts val="0"/>
              </a:spcAft>
              <a:buNone/>
            </a:pPr>
            <a:r>
              <a:rPr b="0" lang="en-GB" sz="2600" strike="noStrike">
                <a:latin typeface="Arial"/>
                <a:ea typeface="Arial"/>
                <a:cs typeface="Arial"/>
                <a:sym typeface="Arial"/>
              </a:rPr>
              <a:t>Én biztos nem titkolom, hogy egy ideje nem a Fideszre szavazok, és nem is fogok egyhamar. Azt titkolnám, ha rájuk szavaznék …! 😇</a:t>
            </a:r>
            <a:endParaRPr b="0" sz="2600" strike="noStrike">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91" name="Shape 491"/>
        <p:cNvGrpSpPr/>
        <p:nvPr/>
      </p:nvGrpSpPr>
      <p:grpSpPr>
        <a:xfrm>
          <a:off x="0" y="0"/>
          <a:ext cx="0" cy="0"/>
          <a:chOff x="0" y="0"/>
          <a:chExt cx="0" cy="0"/>
        </a:xfrm>
      </p:grpSpPr>
      <p:sp>
        <p:nvSpPr>
          <p:cNvPr id="492" name="Google Shape;492;p6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Szervezkedj!</a:t>
            </a:r>
            <a:endParaRPr b="0" sz="4400" strike="noStrike">
              <a:latin typeface="Arial"/>
              <a:ea typeface="Arial"/>
              <a:cs typeface="Arial"/>
              <a:sym typeface="Arial"/>
            </a:endParaRPr>
          </a:p>
        </p:txBody>
      </p:sp>
      <p:sp>
        <p:nvSpPr>
          <p:cNvPr id="493" name="Google Shape;493;p61"/>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0" lang="en-GB" sz="2800" strike="noStrike">
                <a:latin typeface="Arial"/>
                <a:ea typeface="Arial"/>
                <a:cs typeface="Arial"/>
                <a:sym typeface="Arial"/>
              </a:rPr>
              <a:t>Vagy legalább teremtsd meg az esélyét!</a:t>
            </a:r>
            <a:br>
              <a:rPr lang="en-GB"/>
            </a:br>
            <a:br>
              <a:rPr lang="en-GB"/>
            </a:br>
            <a:br>
              <a:rPr lang="en-GB"/>
            </a:br>
            <a:r>
              <a:rPr b="0" lang="en-GB" sz="2800" strike="noStrike">
                <a:latin typeface="Arial"/>
                <a:ea typeface="Arial"/>
                <a:cs typeface="Arial"/>
                <a:sym typeface="Arial"/>
              </a:rPr>
              <a:t>Keress egy embert, akivel egyetértesz, akiben megbízol, aki számít.</a:t>
            </a:r>
            <a:br>
              <a:rPr lang="en-GB"/>
            </a:br>
            <a:br>
              <a:rPr lang="en-GB"/>
            </a:br>
            <a:endParaRPr b="0" sz="2800" strike="noStrike">
              <a:latin typeface="Arial"/>
              <a:ea typeface="Arial"/>
              <a:cs typeface="Arial"/>
              <a:sym typeface="Arial"/>
            </a:endParaRPr>
          </a:p>
          <a:p>
            <a:pPr indent="0" lvl="0" marL="457200" marR="0" rtl="0" algn="l">
              <a:spcBef>
                <a:spcPts val="1417"/>
              </a:spcBef>
              <a:spcAft>
                <a:spcPts val="0"/>
              </a:spcAft>
              <a:buNone/>
            </a:pPr>
            <a:r>
              <a:rPr b="0" lang="en-GB" sz="2800" strike="noStrike">
                <a:latin typeface="Arial"/>
                <a:ea typeface="Arial"/>
                <a:cs typeface="Arial"/>
                <a:sym typeface="Arial"/>
              </a:rPr>
              <a:t>És aki ki mer menni az utcára is, ha kell.</a:t>
            </a:r>
            <a:endParaRPr b="0" sz="2800" strike="noStrike">
              <a:latin typeface="Arial"/>
              <a:ea typeface="Arial"/>
              <a:cs typeface="Arial"/>
              <a:sym typeface="Arial"/>
            </a:endParaRPr>
          </a:p>
          <a:p>
            <a:pPr indent="0" lvl="0" marL="457200" marR="0" rtl="0" algn="l">
              <a:spcBef>
                <a:spcPts val="1417"/>
              </a:spcBef>
              <a:spcAft>
                <a:spcPts val="0"/>
              </a:spcAft>
              <a:buNone/>
            </a:pPr>
            <a:r>
              <a:rPr b="0" lang="en-GB" sz="2800" strike="noStrike">
                <a:latin typeface="Arial"/>
                <a:ea typeface="Arial"/>
                <a:cs typeface="Arial"/>
                <a:sym typeface="Arial"/>
              </a:rPr>
              <a:t>És aki ha kimegy, te is kimégy!</a:t>
            </a:r>
            <a:br>
              <a:rPr lang="en-GB"/>
            </a:br>
            <a:br>
              <a:rPr lang="en-GB"/>
            </a:br>
            <a:r>
              <a:rPr b="0" lang="en-GB" sz="2800" strike="noStrike">
                <a:latin typeface="Arial"/>
                <a:ea typeface="Arial"/>
                <a:cs typeface="Arial"/>
                <a:sym typeface="Arial"/>
              </a:rPr>
              <a:t>(Szerencsés lehet, ha nem lakik túl messze.)</a:t>
            </a:r>
            <a:endParaRPr b="0" sz="2800" strike="noStrike">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97" name="Shape 497"/>
        <p:cNvGrpSpPr/>
        <p:nvPr/>
      </p:nvGrpSpPr>
      <p:grpSpPr>
        <a:xfrm>
          <a:off x="0" y="0"/>
          <a:ext cx="0" cy="0"/>
          <a:chOff x="0" y="0"/>
          <a:chExt cx="0" cy="0"/>
        </a:xfrm>
      </p:grpSpPr>
      <p:sp>
        <p:nvSpPr>
          <p:cNvPr id="498" name="Google Shape;498;p6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br>
              <a:rPr lang="en-GB" sz="1800"/>
            </a:br>
            <a:r>
              <a:rPr b="0" lang="en-GB" sz="4400" strike="noStrike">
                <a:latin typeface="Arial"/>
                <a:ea typeface="Arial"/>
                <a:cs typeface="Arial"/>
                <a:sym typeface="Arial"/>
              </a:rPr>
              <a:t>Ellenőrizd a szavazást</a:t>
            </a:r>
            <a:br>
              <a:rPr lang="en-GB" sz="1800"/>
            </a:br>
            <a:r>
              <a:rPr b="0" lang="en-GB" sz="2200" strike="noStrike">
                <a:latin typeface="Arial"/>
                <a:ea typeface="Arial"/>
                <a:cs typeface="Arial"/>
                <a:sym typeface="Arial"/>
              </a:rPr>
              <a:t>(akár utólag is!)</a:t>
            </a:r>
            <a:endParaRPr b="0" sz="2200" strike="noStrike">
              <a:latin typeface="Arial"/>
              <a:ea typeface="Arial"/>
              <a:cs typeface="Arial"/>
              <a:sym typeface="Arial"/>
            </a:endParaRPr>
          </a:p>
        </p:txBody>
      </p:sp>
      <p:sp>
        <p:nvSpPr>
          <p:cNvPr id="499" name="Google Shape;499;p62"/>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0" lang="en-GB" sz="3100" strike="noStrike">
                <a:latin typeface="Arial"/>
                <a:ea typeface="Arial"/>
                <a:cs typeface="Arial"/>
                <a:sym typeface="Arial"/>
              </a:rPr>
              <a:t>Számadatokat itt (is) találsz:</a:t>
            </a:r>
            <a:endParaRPr b="0" sz="3100" strike="noStrike">
              <a:latin typeface="Arial"/>
              <a:ea typeface="Arial"/>
              <a:cs typeface="Arial"/>
              <a:sym typeface="Arial"/>
            </a:endParaRPr>
          </a:p>
          <a:p>
            <a:pPr indent="0" lvl="0" marL="457200" marR="0" rtl="0" algn="l">
              <a:spcBef>
                <a:spcPts val="1417"/>
              </a:spcBef>
              <a:spcAft>
                <a:spcPts val="0"/>
              </a:spcAft>
              <a:buNone/>
            </a:pPr>
            <a:r>
              <a:rPr b="0" lang="en-GB" sz="3100" u="sng" strike="noStrike">
                <a:solidFill>
                  <a:schemeClr val="hlink"/>
                </a:solidFill>
                <a:latin typeface="Arial"/>
                <a:ea typeface="Arial"/>
                <a:cs typeface="Arial"/>
                <a:sym typeface="Arial"/>
                <a:hlinkClick r:id="rId3"/>
              </a:rPr>
              <a:t>https://www.valasztas.hu/</a:t>
            </a:r>
            <a:endParaRPr b="0" sz="3100" strike="noStrike">
              <a:latin typeface="Arial"/>
              <a:ea typeface="Arial"/>
              <a:cs typeface="Arial"/>
              <a:sym typeface="Arial"/>
            </a:endParaRPr>
          </a:p>
          <a:p>
            <a:pPr indent="0" lvl="0" marL="457200" marR="0" rtl="0" algn="l">
              <a:spcBef>
                <a:spcPts val="1417"/>
              </a:spcBef>
              <a:spcAft>
                <a:spcPts val="0"/>
              </a:spcAft>
              <a:buNone/>
            </a:pPr>
            <a:r>
              <a:rPr b="0" lang="en-GB" sz="3100" strike="noStrike">
                <a:latin typeface="Arial"/>
                <a:ea typeface="Arial"/>
                <a:cs typeface="Arial"/>
                <a:sym typeface="Arial"/>
              </a:rPr>
              <a:t>Te döntöd el, hogy elhiszed-e őket, vagy sem.</a:t>
            </a:r>
            <a:br>
              <a:rPr lang="en-GB" sz="1700"/>
            </a:br>
            <a:r>
              <a:rPr b="0" lang="en-GB" sz="3100" strike="noStrike">
                <a:latin typeface="Arial"/>
                <a:ea typeface="Arial"/>
                <a:cs typeface="Arial"/>
                <a:sym typeface="Arial"/>
              </a:rPr>
              <a:t>Szokj hozzá, hogy ellenőrzöd!</a:t>
            </a:r>
            <a:br>
              <a:rPr lang="en-GB" sz="1700"/>
            </a:br>
            <a:r>
              <a:rPr b="0" lang="en-GB" sz="3100" strike="noStrike">
                <a:latin typeface="Arial"/>
                <a:ea typeface="Arial"/>
                <a:cs typeface="Arial"/>
                <a:sym typeface="Arial"/>
              </a:rPr>
              <a:t>Ha gyanús, ne maradj csendben!</a:t>
            </a:r>
            <a:br>
              <a:rPr lang="en-GB" sz="1700"/>
            </a:br>
            <a:br>
              <a:rPr lang="en-GB" sz="1700"/>
            </a:br>
            <a:r>
              <a:rPr b="0" lang="en-GB" sz="3100" strike="noStrike">
                <a:latin typeface="Arial"/>
                <a:ea typeface="Arial"/>
                <a:cs typeface="Arial"/>
                <a:sym typeface="Arial"/>
              </a:rPr>
              <a:t>Nincs se a szomszédban, se környéken egy fideszes? Akkor </a:t>
            </a:r>
            <a:r>
              <a:rPr lang="en-GB" sz="3100"/>
              <a:t>h</a:t>
            </a:r>
            <a:r>
              <a:rPr b="0" lang="en-GB" sz="3100" strike="noStrike">
                <a:latin typeface="Arial"/>
                <a:ea typeface="Arial"/>
                <a:cs typeface="Arial"/>
                <a:sym typeface="Arial"/>
              </a:rPr>
              <a:t>ogy lehet a körzeti eredményük 50% felett?</a:t>
            </a:r>
            <a:endParaRPr b="0" sz="3100"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nvSpPr>
        <p:spPr>
          <a:xfrm>
            <a:off x="504000" y="1769050"/>
            <a:ext cx="8464500" cy="43845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0" lang="en-GB" sz="2400" strike="noStrike">
                <a:latin typeface="Arial"/>
                <a:ea typeface="Arial"/>
                <a:cs typeface="Arial"/>
                <a:sym typeface="Arial"/>
              </a:rPr>
              <a:t>Open Democracy voices </a:t>
            </a:r>
            <a:r>
              <a:rPr b="1" lang="en-GB" sz="2400"/>
              <a:t>concerns in expectation</a:t>
            </a:r>
            <a:r>
              <a:rPr b="0" lang="en-GB" sz="2400" strike="noStrike">
                <a:latin typeface="Arial"/>
                <a:ea typeface="Arial"/>
                <a:cs typeface="Arial"/>
                <a:sym typeface="Arial"/>
              </a:rPr>
              <a:t> – </a:t>
            </a:r>
            <a:r>
              <a:rPr lang="en-GB" sz="2400"/>
              <a:t>based on the 2018 election </a:t>
            </a:r>
            <a:r>
              <a:rPr b="0" lang="en-GB" sz="2400" strike="noStrike">
                <a:latin typeface="Arial"/>
                <a:ea typeface="Arial"/>
                <a:cs typeface="Arial"/>
                <a:sym typeface="Arial"/>
              </a:rPr>
              <a:t>(written on </a:t>
            </a:r>
            <a:r>
              <a:rPr lang="en-GB" sz="2400">
                <a:solidFill>
                  <a:schemeClr val="dk1"/>
                </a:solidFill>
              </a:rPr>
              <a:t>23</a:t>
            </a:r>
            <a:r>
              <a:rPr lang="en-GB" sz="2400"/>
              <a:t> </a:t>
            </a:r>
            <a:r>
              <a:rPr lang="en-GB" sz="2400">
                <a:solidFill>
                  <a:schemeClr val="dk1"/>
                </a:solidFill>
              </a:rPr>
              <a:t>May</a:t>
            </a:r>
            <a:r>
              <a:rPr lang="en-GB" sz="2400"/>
              <a:t> </a:t>
            </a:r>
            <a:r>
              <a:rPr b="0" lang="en-GB" sz="2400" strike="noStrike">
                <a:latin typeface="Arial"/>
                <a:ea typeface="Arial"/>
                <a:cs typeface="Arial"/>
                <a:sym typeface="Arial"/>
              </a:rPr>
              <a:t>2019)</a:t>
            </a:r>
            <a:br>
              <a:rPr lang="en-GB" sz="2400"/>
            </a:br>
            <a:r>
              <a:rPr lang="en-GB" sz="2400" u="sng">
                <a:solidFill>
                  <a:schemeClr val="hlink"/>
                </a:solidFill>
                <a:hlinkClick r:id="rId3"/>
              </a:rPr>
              <a:t>article</a:t>
            </a:r>
            <a:br>
              <a:rPr lang="en-GB" sz="2400"/>
            </a:br>
            <a:endParaRPr sz="2400"/>
          </a:p>
          <a:p>
            <a:pPr indent="0" lvl="0" marL="457200" marR="0" rtl="0" algn="l">
              <a:spcBef>
                <a:spcPts val="0"/>
              </a:spcBef>
              <a:spcAft>
                <a:spcPts val="0"/>
              </a:spcAft>
              <a:buNone/>
            </a:pPr>
            <a:r>
              <a:rPr lang="en-GB" sz="2400"/>
              <a:t>A </a:t>
            </a:r>
            <a:r>
              <a:rPr lang="en-GB" sz="2400" u="sng">
                <a:solidFill>
                  <a:schemeClr val="hlink"/>
                </a:solidFill>
                <a:hlinkClick r:id="rId4"/>
              </a:rPr>
              <a:t>data analysis</a:t>
            </a:r>
            <a:r>
              <a:rPr lang="en-GB" sz="2400"/>
              <a:t> in progress </a:t>
            </a:r>
            <a:r>
              <a:rPr b="0" lang="en-GB" sz="2400" strike="noStrike">
                <a:latin typeface="Arial"/>
                <a:ea typeface="Arial"/>
                <a:cs typeface="Arial"/>
                <a:sym typeface="Arial"/>
              </a:rPr>
              <a:t>(</a:t>
            </a:r>
            <a:r>
              <a:rPr lang="en-GB" sz="2400"/>
              <a:t>as of 18 Sep. 2019</a:t>
            </a:r>
            <a:r>
              <a:rPr b="0" lang="en-GB" sz="2400" strike="noStrike">
                <a:latin typeface="Arial"/>
                <a:ea typeface="Arial"/>
                <a:cs typeface="Arial"/>
                <a:sym typeface="Arial"/>
              </a:rPr>
              <a:t>) r</a:t>
            </a:r>
            <a:r>
              <a:rPr lang="en-GB" sz="2400"/>
              <a:t>aises at the very least the strong suspicion of the systemic manipulation of by the eye 150-220 thousands of the Fidesz vote counts</a:t>
            </a:r>
            <a:br>
              <a:rPr b="0" lang="en-GB" sz="2400" strike="noStrike">
                <a:latin typeface="Arial"/>
                <a:ea typeface="Arial"/>
                <a:cs typeface="Arial"/>
                <a:sym typeface="Arial"/>
              </a:rPr>
            </a:br>
            <a:endParaRPr sz="2400"/>
          </a:p>
          <a:p>
            <a:pPr indent="0" lvl="0" marL="457200" marR="0" rtl="0" algn="l">
              <a:spcBef>
                <a:spcPts val="0"/>
              </a:spcBef>
              <a:spcAft>
                <a:spcPts val="0"/>
              </a:spcAft>
              <a:buNone/>
            </a:pPr>
            <a:r>
              <a:rPr lang="en-GB" sz="2400"/>
              <a:t>A small-scale</a:t>
            </a:r>
            <a:r>
              <a:rPr b="0" lang="en-GB" sz="2400" strike="noStrike">
                <a:latin typeface="Arial"/>
                <a:ea typeface="Arial"/>
                <a:cs typeface="Arial"/>
                <a:sym typeface="Arial"/>
              </a:rPr>
              <a:t> </a:t>
            </a:r>
            <a:r>
              <a:rPr b="0" lang="en-GB" sz="2400" u="sng" strike="noStrike">
                <a:solidFill>
                  <a:schemeClr val="hlink"/>
                </a:solidFill>
                <a:latin typeface="Arial"/>
                <a:ea typeface="Arial"/>
                <a:cs typeface="Arial"/>
                <a:sym typeface="Arial"/>
                <a:hlinkClick r:id="rId5"/>
              </a:rPr>
              <a:t>facebook poll</a:t>
            </a:r>
            <a:r>
              <a:rPr b="0" lang="en-GB" sz="2400" strike="noStrike">
                <a:latin typeface="Arial"/>
                <a:ea typeface="Arial"/>
                <a:cs typeface="Arial"/>
                <a:sym typeface="Arial"/>
              </a:rPr>
              <a:t> </a:t>
            </a:r>
            <a:r>
              <a:rPr lang="en-GB" sz="2400"/>
              <a:t>at the time writing</a:t>
            </a:r>
            <a:r>
              <a:rPr b="0" lang="en-GB" sz="2400" strike="noStrike">
                <a:latin typeface="Arial"/>
                <a:ea typeface="Arial"/>
                <a:cs typeface="Arial"/>
                <a:sym typeface="Arial"/>
              </a:rPr>
              <a:t> (</a:t>
            </a:r>
            <a:r>
              <a:rPr lang="en-GB" sz="2400"/>
              <a:t>06/08/2019</a:t>
            </a:r>
            <a:r>
              <a:rPr b="0" lang="en-GB" sz="2400" strike="noStrike">
                <a:latin typeface="Arial"/>
                <a:ea typeface="Arial"/>
                <a:cs typeface="Arial"/>
                <a:sym typeface="Arial"/>
              </a:rPr>
              <a:t>) </a:t>
            </a:r>
            <a:r>
              <a:rPr lang="en-GB" sz="2400"/>
              <a:t>suggests that every 4th person is willing to </a:t>
            </a:r>
            <a:r>
              <a:rPr b="1" lang="en-GB" sz="2400"/>
              <a:t>explicitly claim they believe that an election fraud has taken place</a:t>
            </a:r>
            <a:endParaRPr b="1" sz="2400"/>
          </a:p>
          <a:p>
            <a:pPr indent="0" lvl="0" marL="0" marR="0" rtl="0" algn="l">
              <a:spcBef>
                <a:spcPts val="0"/>
              </a:spcBef>
              <a:spcAft>
                <a:spcPts val="0"/>
              </a:spcAft>
              <a:buNone/>
            </a:pPr>
            <a:r>
              <a:t/>
            </a:r>
            <a:endParaRPr b="1" sz="2400"/>
          </a:p>
        </p:txBody>
      </p:sp>
      <p:sp>
        <p:nvSpPr>
          <p:cNvPr id="94" name="Google Shape;94;p1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400"/>
              <a:t>Concerns</a:t>
            </a:r>
            <a:endParaRPr b="0" sz="4400" strike="noStrike">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03" name="Shape 503"/>
        <p:cNvGrpSpPr/>
        <p:nvPr/>
      </p:nvGrpSpPr>
      <p:grpSpPr>
        <a:xfrm>
          <a:off x="0" y="0"/>
          <a:ext cx="0" cy="0"/>
          <a:chOff x="0" y="0"/>
          <a:chExt cx="0" cy="0"/>
        </a:xfrm>
      </p:grpSpPr>
      <p:sp>
        <p:nvSpPr>
          <p:cNvPr id="504" name="Google Shape;504;p6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Exit pollok</a:t>
            </a:r>
            <a:endParaRPr b="0" sz="4400" strike="noStrike">
              <a:latin typeface="Arial"/>
              <a:ea typeface="Arial"/>
              <a:cs typeface="Arial"/>
              <a:sym typeface="Arial"/>
            </a:endParaRPr>
          </a:p>
        </p:txBody>
      </p:sp>
      <p:sp>
        <p:nvSpPr>
          <p:cNvPr id="505" name="Google Shape;505;p63"/>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0" lang="en-GB" sz="2200" strike="noStrike">
                <a:latin typeface="Arial"/>
                <a:ea typeface="Arial"/>
                <a:cs typeface="Arial"/>
                <a:sym typeface="Arial"/>
              </a:rPr>
              <a:t>Exit pollokkal nehéz vitatkozni. Emlékszel? Londonban valahogy így nézett ki a Fidesz eredménye 2018-ban (igen, az 5. volt):</a:t>
            </a:r>
            <a:endParaRPr b="0" sz="2200" strike="noStrike">
              <a:latin typeface="Arial"/>
              <a:ea typeface="Arial"/>
              <a:cs typeface="Arial"/>
              <a:sym typeface="Arial"/>
            </a:endParaRPr>
          </a:p>
          <a:p>
            <a:pPr indent="-261134" lvl="0" marL="432000" marR="0" rtl="0" algn="l">
              <a:spcBef>
                <a:spcPts val="1417"/>
              </a:spcBef>
              <a:spcAft>
                <a:spcPts val="0"/>
              </a:spcAft>
              <a:buClr>
                <a:srgbClr val="000000"/>
              </a:buClr>
              <a:buSzPts val="990"/>
              <a:buFont typeface="Noto Sans Symbols"/>
              <a:buNone/>
            </a:pPr>
            <a:r>
              <a:t/>
            </a:r>
            <a:endParaRPr b="0" sz="2200" strike="noStrike">
              <a:latin typeface="Arial"/>
              <a:ea typeface="Arial"/>
              <a:cs typeface="Arial"/>
              <a:sym typeface="Arial"/>
            </a:endParaRPr>
          </a:p>
        </p:txBody>
      </p:sp>
      <p:pic>
        <p:nvPicPr>
          <p:cNvPr id="506" name="Google Shape;506;p63"/>
          <p:cNvPicPr preferRelativeResize="0"/>
          <p:nvPr/>
        </p:nvPicPr>
        <p:blipFill rotWithShape="1">
          <a:blip r:embed="rId3">
            <a:alphaModFix/>
          </a:blip>
          <a:srcRect b="0" l="0" r="0" t="0"/>
          <a:stretch/>
        </p:blipFill>
        <p:spPr>
          <a:xfrm>
            <a:off x="864000" y="2664000"/>
            <a:ext cx="3736080" cy="3240000"/>
          </a:xfrm>
          <a:prstGeom prst="rect">
            <a:avLst/>
          </a:prstGeom>
          <a:noFill/>
          <a:ln>
            <a:noFill/>
          </a:ln>
        </p:spPr>
      </p:pic>
      <p:sp>
        <p:nvSpPr>
          <p:cNvPr id="507" name="Google Shape;507;p63"/>
          <p:cNvSpPr txBox="1"/>
          <p:nvPr/>
        </p:nvSpPr>
        <p:spPr>
          <a:xfrm>
            <a:off x="4752000" y="2592000"/>
            <a:ext cx="5112000" cy="3929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GB" sz="2000" strike="noStrike">
                <a:latin typeface="Arial"/>
                <a:ea typeface="Arial"/>
                <a:cs typeface="Arial"/>
                <a:sym typeface="Arial"/>
              </a:rPr>
              <a:t>Ehhez képest jellemzően </a:t>
            </a:r>
            <a:r>
              <a:rPr b="0" i="1" lang="en-GB" sz="2000" strike="noStrike">
                <a:latin typeface="Arial"/>
                <a:ea typeface="Arial"/>
                <a:cs typeface="Arial"/>
                <a:sym typeface="Arial"/>
              </a:rPr>
              <a:t>nincsenek exit polljaink</a:t>
            </a:r>
            <a:r>
              <a:rPr b="0" lang="en-GB" sz="2000" strike="noStrike">
                <a:latin typeface="Arial"/>
                <a:ea typeface="Arial"/>
                <a:cs typeface="Arial"/>
                <a:sym typeface="Arial"/>
              </a:rPr>
              <a:t>. Főleg egy-egy szavazók</a:t>
            </a:r>
            <a:r>
              <a:rPr lang="en-GB" sz="2000"/>
              <a:t>örre</a:t>
            </a:r>
            <a:r>
              <a:rPr b="0" lang="en-GB" sz="2000" strike="noStrike">
                <a:latin typeface="Arial"/>
                <a:ea typeface="Arial"/>
                <a:cs typeface="Arial"/>
                <a:sym typeface="Arial"/>
              </a:rPr>
              <a:t>.</a:t>
            </a:r>
            <a:endParaRPr b="0" sz="2000" strike="noStrike">
              <a:latin typeface="Arial"/>
              <a:ea typeface="Arial"/>
              <a:cs typeface="Arial"/>
              <a:sym typeface="Arial"/>
            </a:endParaRPr>
          </a:p>
          <a:p>
            <a:pPr indent="0" lvl="0" marL="0" marR="0" rtl="0" algn="l">
              <a:spcBef>
                <a:spcPts val="0"/>
              </a:spcBef>
              <a:spcAft>
                <a:spcPts val="0"/>
              </a:spcAft>
              <a:buNone/>
            </a:pPr>
            <a:r>
              <a:t/>
            </a:r>
            <a:endParaRPr b="0" sz="2000" strike="noStrike">
              <a:latin typeface="Arial"/>
              <a:ea typeface="Arial"/>
              <a:cs typeface="Arial"/>
              <a:sym typeface="Arial"/>
            </a:endParaRPr>
          </a:p>
          <a:p>
            <a:pPr indent="0" lvl="0" marL="0" marR="0" rtl="0" algn="l">
              <a:spcBef>
                <a:spcPts val="0"/>
              </a:spcBef>
              <a:spcAft>
                <a:spcPts val="0"/>
              </a:spcAft>
              <a:buNone/>
            </a:pPr>
            <a:r>
              <a:rPr b="0" lang="en-GB" sz="2000" strike="noStrike">
                <a:latin typeface="Arial"/>
                <a:ea typeface="Arial"/>
                <a:cs typeface="Arial"/>
                <a:sym typeface="Arial"/>
              </a:rPr>
              <a:t>Miközben mennyiből is vitelezték ki ezt?</a:t>
            </a:r>
            <a:br>
              <a:rPr lang="en-GB" sz="2000"/>
            </a:br>
            <a:br>
              <a:rPr lang="en-GB" sz="2000"/>
            </a:br>
            <a:r>
              <a:rPr b="0" lang="en-GB" sz="2000" u="sng" strike="noStrike">
                <a:solidFill>
                  <a:schemeClr val="hlink"/>
                </a:solidFill>
                <a:latin typeface="Arial"/>
                <a:ea typeface="Arial"/>
                <a:cs typeface="Arial"/>
                <a:sym typeface="Arial"/>
                <a:hlinkClick r:id="rId4"/>
              </a:rPr>
              <a:t>Lelkes emberek megkérdezték az embereket.</a:t>
            </a:r>
            <a:r>
              <a:rPr lang="en-GB" sz="2000"/>
              <a:t> </a:t>
            </a:r>
            <a:r>
              <a:rPr b="0" lang="en-GB" sz="2000" strike="noStrike">
                <a:latin typeface="Arial"/>
                <a:ea typeface="Arial"/>
                <a:cs typeface="Arial"/>
                <a:sym typeface="Arial"/>
              </a:rPr>
              <a:t>Minden tiszteletem az övék.</a:t>
            </a:r>
            <a:br>
              <a:rPr lang="en-GB" sz="2000"/>
            </a:br>
            <a:br>
              <a:rPr lang="en-GB" sz="2000"/>
            </a:br>
            <a:r>
              <a:rPr b="0" lang="en-GB" sz="2000" strike="noStrike">
                <a:latin typeface="Arial"/>
                <a:ea typeface="Arial"/>
                <a:cs typeface="Arial"/>
                <a:sym typeface="Arial"/>
              </a:rPr>
              <a:t>Te is meg tudod csinálni, ha megkérdezed, biztos szívesen elmondják, hogy kell.</a:t>
            </a:r>
            <a:br>
              <a:rPr lang="en-GB" sz="2000"/>
            </a:br>
            <a:br>
              <a:rPr lang="en-GB" sz="2000"/>
            </a:br>
            <a:r>
              <a:rPr b="0" lang="en-GB" sz="2000" strike="noStrike">
                <a:latin typeface="Arial"/>
                <a:ea typeface="Arial"/>
                <a:cs typeface="Arial"/>
                <a:sym typeface="Arial"/>
              </a:rPr>
              <a:t>Hajrá!</a:t>
            </a:r>
            <a:r>
              <a:rPr lang="en-GB" sz="2000"/>
              <a:t> Esetleg Ti is csináljátok meg!</a:t>
            </a:r>
            <a:br>
              <a:rPr lang="en-GB" sz="2000"/>
            </a:br>
            <a:endParaRPr b="0" sz="2000" strike="noStrike">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11" name="Shape 511"/>
        <p:cNvGrpSpPr/>
        <p:nvPr/>
      </p:nvGrpSpPr>
      <p:grpSpPr>
        <a:xfrm>
          <a:off x="0" y="0"/>
          <a:ext cx="0" cy="0"/>
          <a:chOff x="0" y="0"/>
          <a:chExt cx="0" cy="0"/>
        </a:xfrm>
      </p:grpSpPr>
      <p:sp>
        <p:nvSpPr>
          <p:cNvPr id="512" name="Google Shape;512;p6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sz="4400" strike="noStrike">
              <a:latin typeface="Arial"/>
              <a:ea typeface="Arial"/>
              <a:cs typeface="Arial"/>
              <a:sym typeface="Arial"/>
            </a:endParaRPr>
          </a:p>
        </p:txBody>
      </p:sp>
      <p:sp>
        <p:nvSpPr>
          <p:cNvPr id="513" name="Google Shape;513;p64"/>
          <p:cNvSpPr txBox="1"/>
          <p:nvPr/>
        </p:nvSpPr>
        <p:spPr>
          <a:xfrm>
            <a:off x="504000" y="1769040"/>
            <a:ext cx="9071640" cy="438444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1" lang="en-GB" sz="7200" strike="noStrike">
                <a:latin typeface="Arial"/>
                <a:ea typeface="Arial"/>
                <a:cs typeface="Arial"/>
                <a:sym typeface="Arial"/>
              </a:rPr>
              <a:t>Ne add fel!</a:t>
            </a:r>
            <a:endParaRPr b="0" sz="7200" strike="noStrike">
              <a:latin typeface="Arial"/>
              <a:ea typeface="Arial"/>
              <a:cs typeface="Arial"/>
              <a:sym typeface="Arial"/>
            </a:endParaRPr>
          </a:p>
          <a:p>
            <a:pPr indent="0" lvl="0" marL="457200" marR="0" rtl="0" algn="ctr">
              <a:spcBef>
                <a:spcPts val="1417"/>
              </a:spcBef>
              <a:spcAft>
                <a:spcPts val="0"/>
              </a:spcAft>
              <a:buNone/>
            </a:pPr>
            <a:r>
              <a:rPr b="1" lang="en-GB" sz="7200" strike="noStrike">
                <a:latin typeface="Arial"/>
                <a:ea typeface="Arial"/>
                <a:cs typeface="Arial"/>
                <a:sym typeface="Arial"/>
              </a:rPr>
              <a:t>Mi se fogjuk!</a:t>
            </a:r>
            <a:endParaRPr b="0" sz="7200" strike="noStrike">
              <a:latin typeface="Arial"/>
              <a:ea typeface="Arial"/>
              <a:cs typeface="Arial"/>
              <a:sym typeface="Arial"/>
            </a:endParaRPr>
          </a:p>
          <a:p>
            <a:pPr indent="-118259" lvl="0" marL="432000" marR="0" rtl="0" algn="ctr">
              <a:spcBef>
                <a:spcPts val="1417"/>
              </a:spcBef>
              <a:spcAft>
                <a:spcPts val="0"/>
              </a:spcAft>
              <a:buClr>
                <a:srgbClr val="000000"/>
              </a:buClr>
              <a:buSzPts val="3240"/>
              <a:buFont typeface="Noto Sans Symbols"/>
              <a:buNone/>
            </a:pPr>
            <a:r>
              <a:t/>
            </a:r>
            <a:endParaRPr b="0" sz="7200" strike="noStrike">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65"/>
          <p:cNvSpPr txBox="1"/>
          <p:nvPr/>
        </p:nvSpPr>
        <p:spPr>
          <a:xfrm>
            <a:off x="504000" y="1769050"/>
            <a:ext cx="9071700" cy="4384500"/>
          </a:xfrm>
          <a:prstGeom prst="rect">
            <a:avLst/>
          </a:prstGeom>
          <a:noFill/>
          <a:ln>
            <a:noFill/>
          </a:ln>
        </p:spPr>
        <p:txBody>
          <a:bodyPr anchorCtr="0" anchor="t" bIns="0" lIns="0" spcFirstLastPara="1" rIns="0" wrap="square" tIns="0">
            <a:noAutofit/>
          </a:bodyPr>
          <a:lstStyle/>
          <a:p>
            <a:pPr indent="0" lvl="0" marL="457200" marR="0" rtl="0" algn="l">
              <a:spcBef>
                <a:spcPts val="1417"/>
              </a:spcBef>
              <a:spcAft>
                <a:spcPts val="0"/>
              </a:spcAft>
              <a:buClr>
                <a:schemeClr val="dk1"/>
              </a:buClr>
              <a:buSzPts val="1100"/>
              <a:buFont typeface="Arial"/>
              <a:buNone/>
            </a:pPr>
            <a:r>
              <a:rPr lang="en-GB" sz="2500"/>
              <a:t>None of the above is 100% certain, it involves a lot of speculation, but there is </a:t>
            </a:r>
            <a:r>
              <a:rPr lang="en-GB" sz="2500">
                <a:solidFill>
                  <a:schemeClr val="dk1"/>
                </a:solidFill>
              </a:rPr>
              <a:t>almost certainly </a:t>
            </a:r>
            <a:r>
              <a:rPr lang="en-GB" sz="2500"/>
              <a:t>a lot of truth to it.</a:t>
            </a:r>
            <a:endParaRPr sz="2500"/>
          </a:p>
          <a:p>
            <a:pPr indent="0" lvl="0" marL="457200" marR="0" rtl="0" algn="l">
              <a:spcBef>
                <a:spcPts val="1417"/>
              </a:spcBef>
              <a:spcAft>
                <a:spcPts val="0"/>
              </a:spcAft>
              <a:buClr>
                <a:schemeClr val="dk1"/>
              </a:buClr>
              <a:buSzPts val="1100"/>
              <a:buFont typeface="Arial"/>
              <a:buNone/>
            </a:pPr>
            <a:r>
              <a:rPr lang="en-GB" sz="2500"/>
              <a:t>The analysis is still in progress, has not been professionally peer reviewed. It will expand in terms of coverage and quality.</a:t>
            </a:r>
            <a:endParaRPr sz="2500"/>
          </a:p>
          <a:p>
            <a:pPr indent="0" lvl="0" marL="457200" marR="0" rtl="0" algn="l">
              <a:spcBef>
                <a:spcPts val="1417"/>
              </a:spcBef>
              <a:spcAft>
                <a:spcPts val="0"/>
              </a:spcAft>
              <a:buNone/>
            </a:pPr>
            <a:r>
              <a:rPr lang="en-GB" sz="2500"/>
              <a:t>It is You who decides what you believe, and do not hurt anyone, especially without a very good reason!</a:t>
            </a:r>
            <a:endParaRPr sz="2500"/>
          </a:p>
          <a:p>
            <a:pPr indent="0" lvl="0" marL="457200" marR="0" rtl="0" algn="l">
              <a:spcBef>
                <a:spcPts val="1417"/>
              </a:spcBef>
              <a:spcAft>
                <a:spcPts val="0"/>
              </a:spcAft>
              <a:buNone/>
            </a:pPr>
            <a:r>
              <a:rPr lang="en-GB" sz="2500"/>
              <a:t>The change of systems has clearly not yet been finished ... this can be a difficult period for everyone.</a:t>
            </a:r>
            <a:endParaRPr sz="2500"/>
          </a:p>
          <a:p>
            <a:pPr indent="0" lvl="0" marL="457200" marR="0" rtl="0" algn="l">
              <a:spcBef>
                <a:spcPts val="1417"/>
              </a:spcBef>
              <a:spcAft>
                <a:spcPts val="0"/>
              </a:spcAft>
              <a:buNone/>
            </a:pPr>
            <a:r>
              <a:rPr lang="en-GB" sz="2500"/>
              <a:t>The analysis is being created </a:t>
            </a:r>
            <a:r>
              <a:rPr lang="en-GB" sz="2500" u="sng">
                <a:solidFill>
                  <a:schemeClr val="hlink"/>
                </a:solidFill>
                <a:hlinkClick r:id="rId3"/>
              </a:rPr>
              <a:t>here</a:t>
            </a:r>
            <a:endParaRPr sz="2500"/>
          </a:p>
        </p:txBody>
      </p:sp>
      <p:sp>
        <p:nvSpPr>
          <p:cNvPr id="519" name="Google Shape;519;p6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GB" sz="4400" strike="noStrike">
                <a:latin typeface="Arial"/>
                <a:ea typeface="Arial"/>
                <a:cs typeface="Arial"/>
                <a:sym typeface="Arial"/>
              </a:rPr>
              <a:t>Disclaimer</a:t>
            </a:r>
            <a:endParaRPr b="0" sz="4400" strike="noStrike">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66"/>
          <p:cNvSpPr txBox="1"/>
          <p:nvPr/>
        </p:nvSpPr>
        <p:spPr>
          <a:xfrm>
            <a:off x="504000" y="545040"/>
            <a:ext cx="9071640" cy="5038200"/>
          </a:xfrm>
          <a:prstGeom prst="rect">
            <a:avLst/>
          </a:prstGeom>
          <a:noFill/>
          <a:ln>
            <a:noFill/>
          </a:ln>
        </p:spPr>
        <p:txBody>
          <a:bodyPr anchorCtr="0" anchor="t" bIns="0" lIns="0" spcFirstLastPara="1" rIns="0" wrap="square" tIns="0">
            <a:noAutofit/>
          </a:bodyPr>
          <a:lstStyle/>
          <a:p>
            <a:pPr indent="0" lvl="0" marL="457200" marR="0" rtl="0" algn="l">
              <a:spcBef>
                <a:spcPts val="1417"/>
              </a:spcBef>
              <a:spcAft>
                <a:spcPts val="0"/>
              </a:spcAft>
              <a:buNone/>
            </a:pPr>
            <a:r>
              <a:rPr lang="en-GB"/>
              <a:t>For updates, follow the </a:t>
            </a:r>
            <a:r>
              <a:rPr b="0" lang="en-GB" u="sng" strike="noStrike">
                <a:solidFill>
                  <a:schemeClr val="hlink"/>
                </a:solidFill>
                <a:latin typeface="Arial"/>
                <a:ea typeface="Arial"/>
                <a:cs typeface="Arial"/>
                <a:sym typeface="Arial"/>
                <a:hlinkClick r:id="rId3"/>
              </a:rPr>
              <a:t>T</a:t>
            </a:r>
            <a:r>
              <a:rPr b="0" lang="en-GB" u="sng" strike="noStrike">
                <a:solidFill>
                  <a:schemeClr val="hlink"/>
                </a:solidFill>
                <a:latin typeface="Arial"/>
                <a:ea typeface="Arial"/>
                <a:cs typeface="Arial"/>
                <a:sym typeface="Arial"/>
                <a:hlinkClick r:id="rId4"/>
              </a:rPr>
              <a:t>üntetés facebook group</a:t>
            </a:r>
            <a:r>
              <a:rPr lang="en-GB" u="sng"/>
              <a:t> </a:t>
            </a:r>
            <a:r>
              <a:rPr lang="en-GB">
                <a:solidFill>
                  <a:schemeClr val="dk1"/>
                </a:solidFill>
              </a:rPr>
              <a:t>or</a:t>
            </a:r>
            <a:r>
              <a:rPr lang="en-GB">
                <a:solidFill>
                  <a:schemeClr val="dk1"/>
                </a:solidFill>
              </a:rPr>
              <a:t> the </a:t>
            </a:r>
            <a:r>
              <a:rPr lang="en-GB" u="sng">
                <a:solidFill>
                  <a:schemeClr val="hlink"/>
                </a:solidFill>
                <a:hlinkClick r:id="rId5"/>
              </a:rPr>
              <a:t>GitHub repository</a:t>
            </a:r>
            <a:endParaRPr u="sng"/>
          </a:p>
          <a:p>
            <a:pPr indent="0" lvl="0" marL="457200" marR="0" rtl="0" algn="l">
              <a:spcBef>
                <a:spcPts val="1417"/>
              </a:spcBef>
              <a:spcAft>
                <a:spcPts val="0"/>
              </a:spcAft>
              <a:buNone/>
            </a:pPr>
            <a:r>
              <a:t/>
            </a:r>
            <a:endParaRPr u="sng"/>
          </a:p>
          <a:p>
            <a:pPr indent="0" lvl="0" marL="457200" marR="0" rtl="0" algn="l">
              <a:spcBef>
                <a:spcPts val="1417"/>
              </a:spcBef>
              <a:spcAft>
                <a:spcPts val="0"/>
              </a:spcAft>
              <a:buNone/>
            </a:pPr>
            <a:r>
              <a:rPr lang="en-GB" u="sng"/>
              <a:t>Acknowledgement</a:t>
            </a:r>
            <a:endParaRPr b="0" strike="noStrike">
              <a:latin typeface="Arial"/>
              <a:ea typeface="Arial"/>
              <a:cs typeface="Arial"/>
              <a:sym typeface="Arial"/>
            </a:endParaRPr>
          </a:p>
          <a:p>
            <a:pPr indent="0" lvl="0" marL="457200" marR="0" rtl="0" algn="l">
              <a:spcBef>
                <a:spcPts val="1417"/>
              </a:spcBef>
              <a:spcAft>
                <a:spcPts val="0"/>
              </a:spcAft>
              <a:buNone/>
            </a:pPr>
            <a:r>
              <a:rPr lang="en-GB"/>
              <a:t>M</a:t>
            </a:r>
            <a:r>
              <a:rPr b="0" lang="en-GB" strike="noStrike">
                <a:latin typeface="Arial"/>
                <a:ea typeface="Arial"/>
                <a:cs typeface="Arial"/>
                <a:sym typeface="Arial"/>
              </a:rPr>
              <a:t>iklós </a:t>
            </a:r>
            <a:r>
              <a:rPr lang="en-GB">
                <a:solidFill>
                  <a:schemeClr val="dk1"/>
                </a:solidFill>
              </a:rPr>
              <a:t>Vázsonyi</a:t>
            </a:r>
            <a:r>
              <a:rPr b="0" lang="en-GB" strike="noStrike">
                <a:latin typeface="Arial"/>
                <a:ea typeface="Arial"/>
                <a:cs typeface="Arial"/>
                <a:sym typeface="Arial"/>
              </a:rPr>
              <a:t> (</a:t>
            </a:r>
            <a:r>
              <a:rPr b="0" lang="en-GB" u="sng" strike="noStrike">
                <a:solidFill>
                  <a:schemeClr val="hlink"/>
                </a:solidFill>
                <a:latin typeface="Arial"/>
                <a:ea typeface="Arial"/>
                <a:cs typeface="Arial"/>
                <a:sym typeface="Arial"/>
                <a:hlinkClick r:id="rId6"/>
              </a:rPr>
              <a:t>Platón Par</a:t>
            </a:r>
            <a:r>
              <a:rPr lang="en-GB" u="sng">
                <a:solidFill>
                  <a:schemeClr val="hlink"/>
                </a:solidFill>
                <a:hlinkClick r:id="rId7"/>
              </a:rPr>
              <a:t>ty</a:t>
            </a:r>
            <a:r>
              <a:rPr b="0" lang="en-GB" strike="noStrike">
                <a:latin typeface="Arial"/>
                <a:ea typeface="Arial"/>
                <a:cs typeface="Arial"/>
                <a:sym typeface="Arial"/>
              </a:rPr>
              <a:t>) </a:t>
            </a:r>
            <a:r>
              <a:rPr lang="en-GB"/>
              <a:t>for the repeat inspiration</a:t>
            </a:r>
            <a:r>
              <a:rPr b="0" lang="en-GB" strike="noStrike">
                <a:latin typeface="Arial"/>
                <a:ea typeface="Arial"/>
                <a:cs typeface="Arial"/>
                <a:sym typeface="Arial"/>
              </a:rPr>
              <a:t>, </a:t>
            </a:r>
            <a:r>
              <a:rPr lang="en-GB"/>
              <a:t>data</a:t>
            </a:r>
            <a:r>
              <a:rPr b="0" lang="en-GB" strike="noStrike">
                <a:latin typeface="Arial"/>
                <a:ea typeface="Arial"/>
                <a:cs typeface="Arial"/>
                <a:sym typeface="Arial"/>
              </a:rPr>
              <a:t>, </a:t>
            </a:r>
            <a:r>
              <a:rPr lang="en-GB"/>
              <a:t>for the latter</a:t>
            </a:r>
            <a:r>
              <a:rPr b="0" lang="en-GB" strike="noStrike">
                <a:latin typeface="Arial"/>
                <a:ea typeface="Arial"/>
                <a:cs typeface="Arial"/>
                <a:sym typeface="Arial"/>
              </a:rPr>
              <a:t> </a:t>
            </a:r>
            <a:r>
              <a:rPr b="0" lang="en-GB" u="sng" strike="noStrike">
                <a:solidFill>
                  <a:schemeClr val="hlink"/>
                </a:solidFill>
                <a:latin typeface="Arial"/>
                <a:ea typeface="Arial"/>
                <a:cs typeface="Arial"/>
                <a:sym typeface="Arial"/>
                <a:hlinkClick r:id="rId8"/>
              </a:rPr>
              <a:t>Kálmán Andrásnak</a:t>
            </a:r>
            <a:r>
              <a:rPr lang="en-GB"/>
              <a:t> as well</a:t>
            </a:r>
            <a:endParaRPr b="0" strike="noStrike">
              <a:latin typeface="Arial"/>
              <a:ea typeface="Arial"/>
              <a:cs typeface="Arial"/>
              <a:sym typeface="Arial"/>
            </a:endParaRPr>
          </a:p>
          <a:p>
            <a:pPr indent="0" lvl="0" marL="457200" marR="0" rtl="0" algn="l">
              <a:spcBef>
                <a:spcPts val="1417"/>
              </a:spcBef>
              <a:spcAft>
                <a:spcPts val="0"/>
              </a:spcAft>
              <a:buNone/>
            </a:pPr>
            <a:r>
              <a:rPr lang="en-GB"/>
              <a:t>Old friends</a:t>
            </a:r>
            <a:r>
              <a:rPr b="0" lang="en-GB" strike="noStrike">
                <a:latin typeface="Arial"/>
                <a:ea typeface="Arial"/>
                <a:cs typeface="Arial"/>
                <a:sym typeface="Arial"/>
              </a:rPr>
              <a:t>, </a:t>
            </a:r>
            <a:r>
              <a:rPr lang="en-GB"/>
              <a:t>who have born that I disappeared for more than a few weeks</a:t>
            </a:r>
            <a:r>
              <a:rPr b="0" lang="en-GB" strike="noStrike">
                <a:latin typeface="Arial"/>
                <a:ea typeface="Arial"/>
                <a:cs typeface="Arial"/>
                <a:sym typeface="Arial"/>
              </a:rPr>
              <a:t>, </a:t>
            </a:r>
            <a:r>
              <a:rPr lang="en-GB"/>
              <a:t>and helped with reviewing</a:t>
            </a:r>
            <a:br>
              <a:rPr lang="en-GB" sz="100"/>
            </a:br>
            <a:endParaRPr b="0" strike="noStrike">
              <a:latin typeface="Arial"/>
              <a:ea typeface="Arial"/>
              <a:cs typeface="Arial"/>
              <a:sym typeface="Arial"/>
            </a:endParaRPr>
          </a:p>
          <a:p>
            <a:pPr indent="0" lvl="0" marL="457200" marR="0" rtl="0" algn="l">
              <a:spcBef>
                <a:spcPts val="1417"/>
              </a:spcBef>
              <a:spcAft>
                <a:spcPts val="0"/>
              </a:spcAft>
              <a:buNone/>
            </a:pPr>
            <a:r>
              <a:rPr lang="en-GB"/>
              <a:t>The entire opposition, including:</a:t>
            </a:r>
            <a:endParaRPr b="0" strike="noStrike">
              <a:latin typeface="Arial"/>
              <a:ea typeface="Arial"/>
              <a:cs typeface="Arial"/>
              <a:sym typeface="Arial"/>
            </a:endParaRPr>
          </a:p>
          <a:p>
            <a:pPr indent="0" lvl="0" marL="457200" marR="0" rtl="0" algn="l">
              <a:spcBef>
                <a:spcPts val="1417"/>
              </a:spcBef>
              <a:spcAft>
                <a:spcPts val="0"/>
              </a:spcAft>
              <a:buNone/>
            </a:pPr>
            <a:r>
              <a:rPr lang="en-GB"/>
              <a:t>Daniel Gárdonyi</a:t>
            </a:r>
            <a:r>
              <a:rPr b="0" lang="en-GB" strike="noStrike">
                <a:latin typeface="Arial"/>
                <a:ea typeface="Arial"/>
                <a:cs typeface="Arial"/>
                <a:sym typeface="Arial"/>
              </a:rPr>
              <a:t>, Teréz </a:t>
            </a:r>
            <a:r>
              <a:rPr lang="en-GB">
                <a:solidFill>
                  <a:schemeClr val="dk1"/>
                </a:solidFill>
              </a:rPr>
              <a:t>Mézes</a:t>
            </a:r>
            <a:r>
              <a:rPr b="0" lang="en-GB" strike="noStrike">
                <a:latin typeface="Arial"/>
                <a:ea typeface="Arial"/>
                <a:cs typeface="Arial"/>
                <a:sym typeface="Arial"/>
              </a:rPr>
              <a:t>, Viktor László</a:t>
            </a:r>
            <a:r>
              <a:rPr lang="en-GB"/>
              <a:t> </a:t>
            </a:r>
            <a:r>
              <a:rPr lang="en-GB">
                <a:solidFill>
                  <a:schemeClr val="dk1"/>
                </a:solidFill>
              </a:rPr>
              <a:t>Kondor</a:t>
            </a:r>
            <a:r>
              <a:rPr b="0" lang="en-GB" strike="noStrike">
                <a:latin typeface="Arial"/>
                <a:ea typeface="Arial"/>
                <a:cs typeface="Arial"/>
                <a:sym typeface="Arial"/>
              </a:rPr>
              <a:t>, </a:t>
            </a:r>
            <a:r>
              <a:rPr lang="en-GB">
                <a:solidFill>
                  <a:schemeClr val="dk1"/>
                </a:solidFill>
              </a:rPr>
              <a:t>Szofi</a:t>
            </a:r>
            <a:r>
              <a:rPr b="0" lang="en-GB" strike="noStrike">
                <a:latin typeface="Arial"/>
                <a:ea typeface="Arial"/>
                <a:cs typeface="Arial"/>
                <a:sym typeface="Arial"/>
              </a:rPr>
              <a:t> Kovács, </a:t>
            </a:r>
            <a:r>
              <a:rPr lang="en-GB"/>
              <a:t>who keep things in motion in the meantime</a:t>
            </a:r>
            <a:br>
              <a:rPr lang="en-GB"/>
            </a:br>
            <a:r>
              <a:rPr lang="en-GB"/>
              <a:t>… and everyone left out</a:t>
            </a:r>
            <a:r>
              <a:rPr b="0" lang="en-GB" strike="noStrike">
                <a:latin typeface="Arial"/>
                <a:ea typeface="Arial"/>
                <a:cs typeface="Arial"/>
                <a:sym typeface="Arial"/>
              </a:rPr>
              <a:t>!</a:t>
            </a:r>
            <a:br>
              <a:rPr lang="en-GB" sz="100"/>
            </a:br>
            <a:r>
              <a:rPr b="0" lang="en-GB" strike="noStrike">
                <a:latin typeface="Arial"/>
                <a:ea typeface="Arial"/>
                <a:cs typeface="Arial"/>
                <a:sym typeface="Arial"/>
              </a:rPr>
              <a:t>The </a:t>
            </a:r>
            <a:r>
              <a:rPr lang="en-GB"/>
              <a:t>cover </a:t>
            </a:r>
            <a:r>
              <a:rPr b="0" lang="en-GB" strike="noStrike">
                <a:latin typeface="Arial"/>
                <a:ea typeface="Arial"/>
                <a:cs typeface="Arial"/>
                <a:sym typeface="Arial"/>
              </a:rPr>
              <a:t>phot</a:t>
            </a:r>
            <a:r>
              <a:rPr lang="en-GB"/>
              <a:t>o is the work of  </a:t>
            </a:r>
            <a:r>
              <a:rPr b="0" lang="en-GB" strike="noStrike">
                <a:latin typeface="Arial"/>
                <a:ea typeface="Arial"/>
                <a:cs typeface="Arial"/>
                <a:sym typeface="Arial"/>
              </a:rPr>
              <a:t>Tibor </a:t>
            </a:r>
            <a:r>
              <a:rPr lang="en-GB">
                <a:solidFill>
                  <a:schemeClr val="dk1"/>
                </a:solidFill>
              </a:rPr>
              <a:t>Végh</a:t>
            </a:r>
            <a:r>
              <a:rPr b="0" lang="en-GB" strike="noStrike">
                <a:latin typeface="Arial"/>
                <a:ea typeface="Arial"/>
                <a:cs typeface="Arial"/>
                <a:sym typeface="Arial"/>
              </a:rPr>
              <a:t>, </a:t>
            </a:r>
            <a:r>
              <a:rPr b="0" lang="en-GB" u="sng" strike="noStrike">
                <a:solidFill>
                  <a:schemeClr val="hlink"/>
                </a:solidFill>
                <a:latin typeface="Arial"/>
                <a:ea typeface="Arial"/>
                <a:cs typeface="Arial"/>
                <a:sym typeface="Arial"/>
                <a:hlinkClick r:id="rId9"/>
              </a:rPr>
              <a:t>so</a:t>
            </a:r>
            <a:r>
              <a:rPr lang="en-GB" u="sng">
                <a:solidFill>
                  <a:schemeClr val="hlink"/>
                </a:solidFill>
                <a:hlinkClick r:id="rId10"/>
              </a:rPr>
              <a:t>urce</a:t>
            </a:r>
            <a:endParaRPr b="0" strike="noStrike">
              <a:latin typeface="Arial"/>
              <a:ea typeface="Arial"/>
              <a:cs typeface="Arial"/>
              <a:sym typeface="Arial"/>
            </a:endParaRPr>
          </a:p>
          <a:p>
            <a:pPr indent="0" lvl="0" marL="457200" marR="0" rtl="0" algn="l">
              <a:spcBef>
                <a:spcPts val="1417"/>
              </a:spcBef>
              <a:spcAft>
                <a:spcPts val="0"/>
              </a:spcAft>
              <a:buNone/>
            </a:pPr>
            <a:br>
              <a:rPr lang="en-GB" sz="100"/>
            </a:br>
            <a:r>
              <a:rPr b="0" lang="en-GB" u="sng" strike="noStrike">
                <a:latin typeface="Arial"/>
                <a:ea typeface="Arial"/>
                <a:cs typeface="Arial"/>
                <a:sym typeface="Arial"/>
              </a:rPr>
              <a:t>Sorry</a:t>
            </a:r>
            <a:endParaRPr b="0" strike="noStrike">
              <a:latin typeface="Arial"/>
              <a:ea typeface="Arial"/>
              <a:cs typeface="Arial"/>
              <a:sym typeface="Arial"/>
            </a:endParaRPr>
          </a:p>
          <a:p>
            <a:pPr indent="0" lvl="0" marL="457200" marR="0" rtl="0" algn="l">
              <a:spcBef>
                <a:spcPts val="1417"/>
              </a:spcBef>
              <a:spcAft>
                <a:spcPts val="0"/>
              </a:spcAft>
              <a:buNone/>
            </a:pPr>
            <a:r>
              <a:rPr lang="en-GB"/>
              <a:t>About all potential mistakes</a:t>
            </a:r>
            <a:r>
              <a:rPr b="0" lang="en-GB" strike="noStrike">
                <a:latin typeface="Arial"/>
                <a:ea typeface="Arial"/>
                <a:cs typeface="Arial"/>
                <a:sym typeface="Arial"/>
              </a:rPr>
              <a:t>.</a:t>
            </a:r>
            <a:br>
              <a:rPr lang="en-GB" sz="100"/>
            </a:br>
            <a:r>
              <a:rPr lang="en-GB"/>
              <a:t>I</a:t>
            </a:r>
            <a:r>
              <a:rPr b="0" lang="en-GB" strike="noStrike">
                <a:latin typeface="Arial"/>
                <a:ea typeface="Arial"/>
                <a:cs typeface="Arial"/>
                <a:sym typeface="Arial"/>
              </a:rPr>
              <a:t>t is </a:t>
            </a:r>
            <a:r>
              <a:rPr lang="en-GB">
                <a:solidFill>
                  <a:schemeClr val="dk1"/>
                </a:solidFill>
              </a:rPr>
              <a:t>A̶u̶g̶u̶s̶t̶ mid September</a:t>
            </a:r>
            <a:r>
              <a:rPr b="0" lang="en-GB" strike="noStrike">
                <a:latin typeface="Arial"/>
                <a:ea typeface="Arial"/>
                <a:cs typeface="Arial"/>
                <a:sym typeface="Arial"/>
              </a:rPr>
              <a:t>, </a:t>
            </a:r>
            <a:r>
              <a:rPr lang="en-GB"/>
              <a:t>and it all is late already.</a:t>
            </a:r>
            <a:br>
              <a:rPr lang="en-GB" sz="100"/>
            </a:br>
            <a:r>
              <a:rPr lang="en-GB"/>
              <a:t>And: keep quiet, nobody’s paying for this</a:t>
            </a:r>
            <a:r>
              <a:rPr b="0" lang="en-GB" strike="noStrike">
                <a:latin typeface="Arial"/>
                <a:ea typeface="Arial"/>
                <a:cs typeface="Arial"/>
                <a:sym typeface="Arial"/>
              </a:rPr>
              <a:t> :)</a:t>
            </a:r>
            <a:endParaRPr b="0" strike="noStrike">
              <a:latin typeface="Arial"/>
              <a:ea typeface="Arial"/>
              <a:cs typeface="Arial"/>
              <a:sym typeface="Arial"/>
            </a:endParaRPr>
          </a:p>
        </p:txBody>
      </p:sp>
      <p:sp>
        <p:nvSpPr>
          <p:cNvPr id="525" name="Google Shape;525;p66"/>
          <p:cNvSpPr txBox="1"/>
          <p:nvPr/>
        </p:nvSpPr>
        <p:spPr>
          <a:xfrm>
            <a:off x="504498" y="558324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1300"/>
              <a:t>Created by</a:t>
            </a:r>
            <a:endParaRPr sz="1500"/>
          </a:p>
          <a:p>
            <a:pPr indent="0" lvl="0" marL="0" marR="0" rtl="0" algn="ctr">
              <a:spcBef>
                <a:spcPts val="0"/>
              </a:spcBef>
              <a:spcAft>
                <a:spcPts val="0"/>
              </a:spcAft>
              <a:buNone/>
            </a:pPr>
            <a:br>
              <a:rPr lang="en-GB" sz="1500"/>
            </a:br>
            <a:r>
              <a:rPr lang="en-GB" sz="1300">
                <a:solidFill>
                  <a:schemeClr val="dk1"/>
                </a:solidFill>
              </a:rPr>
              <a:t>János </a:t>
            </a:r>
            <a:r>
              <a:rPr b="0" lang="en-GB" sz="1300" strike="noStrike">
                <a:latin typeface="Arial"/>
                <a:ea typeface="Arial"/>
                <a:cs typeface="Arial"/>
                <a:sym typeface="Arial"/>
              </a:rPr>
              <a:t>Brezniczk</a:t>
            </a:r>
            <a:r>
              <a:rPr lang="en-GB" sz="1300"/>
              <a:t>y</a:t>
            </a:r>
            <a:br>
              <a:rPr lang="en-GB" sz="1500"/>
            </a:br>
            <a:br>
              <a:rPr lang="en-GB" sz="1500"/>
            </a:br>
            <a:r>
              <a:rPr b="0" lang="en-GB" sz="1300" strike="noStrike">
                <a:latin typeface="Arial"/>
                <a:ea typeface="Arial"/>
                <a:cs typeface="Arial"/>
                <a:sym typeface="Arial"/>
              </a:rPr>
              <a:t>2019. 08. 1</a:t>
            </a:r>
            <a:r>
              <a:rPr lang="en-GB" sz="1300"/>
              <a:t>3</a:t>
            </a:r>
            <a:r>
              <a:rPr b="0" lang="en-GB" sz="1300" strike="noStrike">
                <a:latin typeface="Arial"/>
                <a:ea typeface="Arial"/>
                <a:cs typeface="Arial"/>
                <a:sym typeface="Arial"/>
              </a:rPr>
              <a:t>.</a:t>
            </a:r>
            <a:endParaRPr b="0" sz="1300"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504000" y="301320"/>
            <a:ext cx="9071700" cy="1262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00" name="Google Shape;100;p19"/>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sz="4400">
              <a:solidFill>
                <a:schemeClr val="dk1"/>
              </a:solidFill>
            </a:endParaRPr>
          </a:p>
          <a:p>
            <a:pPr indent="0" lvl="0" marL="0" rtl="0" algn="ctr">
              <a:spcBef>
                <a:spcPts val="0"/>
              </a:spcBef>
              <a:spcAft>
                <a:spcPts val="0"/>
              </a:spcAft>
              <a:buNone/>
            </a:pPr>
            <a:r>
              <a:t/>
            </a:r>
            <a:endParaRPr sz="4400">
              <a:solidFill>
                <a:schemeClr val="dk1"/>
              </a:solidFill>
            </a:endParaRPr>
          </a:p>
          <a:p>
            <a:pPr indent="0" lvl="0" marL="0" rtl="0" algn="ctr">
              <a:spcBef>
                <a:spcPts val="0"/>
              </a:spcBef>
              <a:spcAft>
                <a:spcPts val="0"/>
              </a:spcAft>
              <a:buClr>
                <a:schemeClr val="dk1"/>
              </a:buClr>
              <a:buFont typeface="Arial"/>
              <a:buNone/>
            </a:pPr>
            <a:r>
              <a:rPr lang="en-GB" sz="4400">
                <a:solidFill>
                  <a:schemeClr val="dk1"/>
                </a:solidFill>
              </a:rPr>
              <a:t>The Data Analysis</a:t>
            </a:r>
            <a:endParaRPr sz="44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400"/>
              <a:t>Method, Results</a:t>
            </a:r>
            <a:endParaRPr b="0" sz="4400" strike="noStrike">
              <a:latin typeface="Arial"/>
              <a:ea typeface="Arial"/>
              <a:cs typeface="Arial"/>
              <a:sym typeface="Arial"/>
            </a:endParaRPr>
          </a:p>
        </p:txBody>
      </p:sp>
      <p:sp>
        <p:nvSpPr>
          <p:cNvPr id="106" name="Google Shape;106;p20"/>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457200" rtl="0" algn="l">
              <a:spcBef>
                <a:spcPts val="1417"/>
              </a:spcBef>
              <a:spcAft>
                <a:spcPts val="0"/>
              </a:spcAft>
              <a:buNone/>
            </a:pPr>
            <a:r>
              <a:rPr lang="en-GB" sz="2500">
                <a:solidFill>
                  <a:schemeClr val="dk1"/>
                </a:solidFill>
              </a:rPr>
              <a:t>The analysis relies on numeric election data, a number of suspicious signs have been rendered probable in case of the municipalities that seemed feasible for the examination (these were typically cities).</a:t>
            </a:r>
            <a:endParaRPr sz="2500">
              <a:solidFill>
                <a:schemeClr val="dk1"/>
              </a:solidFill>
            </a:endParaRPr>
          </a:p>
          <a:p>
            <a:pPr indent="0" lvl="0" marL="457200" rtl="0" algn="l">
              <a:spcBef>
                <a:spcPts val="1417"/>
              </a:spcBef>
              <a:spcAft>
                <a:spcPts val="0"/>
              </a:spcAft>
              <a:buNone/>
            </a:pPr>
            <a:r>
              <a:rPr lang="en-GB" sz="2500">
                <a:solidFill>
                  <a:schemeClr val="dk1"/>
                </a:solidFill>
              </a:rPr>
              <a:t>For this, only the last digits of the vote counts were leveraged.</a:t>
            </a:r>
            <a:endParaRPr sz="2500">
              <a:solidFill>
                <a:schemeClr val="dk1"/>
              </a:solidFill>
            </a:endParaRPr>
          </a:p>
          <a:p>
            <a:pPr indent="0" lvl="0" marL="457200" rtl="0" algn="l">
              <a:spcBef>
                <a:spcPts val="1417"/>
              </a:spcBef>
              <a:spcAft>
                <a:spcPts val="0"/>
              </a:spcAft>
              <a:buNone/>
            </a:pPr>
            <a:r>
              <a:rPr lang="en-GB" sz="2500">
                <a:solidFill>
                  <a:schemeClr val="dk1"/>
                </a:solidFill>
              </a:rPr>
              <a:t>The more and less suspicious entries of the cumulative list (about 50%) have been plotted on “statistical electoral fingerprint” charts.</a:t>
            </a:r>
            <a:endParaRPr sz="2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504000" y="301320"/>
            <a:ext cx="9071700" cy="1262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sz="4400">
                <a:solidFill>
                  <a:schemeClr val="dk1"/>
                </a:solidFill>
              </a:rPr>
              <a:t>Method, Results</a:t>
            </a:r>
            <a:endParaRPr/>
          </a:p>
        </p:txBody>
      </p:sp>
      <p:sp>
        <p:nvSpPr>
          <p:cNvPr id="112" name="Google Shape;112;p21"/>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457200" rtl="0" algn="l">
              <a:spcBef>
                <a:spcPts val="1417"/>
              </a:spcBef>
              <a:spcAft>
                <a:spcPts val="0"/>
              </a:spcAft>
              <a:buClr>
                <a:schemeClr val="dk1"/>
              </a:buClr>
              <a:buSzPts val="1100"/>
              <a:buFont typeface="Arial"/>
              <a:buNone/>
            </a:pPr>
            <a:r>
              <a:rPr lang="en-GB" sz="2500">
                <a:solidFill>
                  <a:schemeClr val="dk1"/>
                </a:solidFill>
              </a:rPr>
              <a:t>Having plotted the results from 2010 - albeit, if things are the work of randomness, there likely shouldn’t - a definite difference shows up - increases by 2014, then drastically changes in nature for the 2018 and 2019 results.</a:t>
            </a:r>
            <a:endParaRPr sz="2500">
              <a:solidFill>
                <a:schemeClr val="dk1"/>
              </a:solidFill>
            </a:endParaRPr>
          </a:p>
          <a:p>
            <a:pPr indent="0" lvl="0" marL="457200" rtl="0" algn="l">
              <a:spcBef>
                <a:spcPts val="1417"/>
              </a:spcBef>
              <a:spcAft>
                <a:spcPts val="0"/>
              </a:spcAft>
              <a:buClr>
                <a:schemeClr val="dk1"/>
              </a:buClr>
              <a:buSzPts val="1100"/>
              <a:buFont typeface="Arial"/>
              <a:buNone/>
            </a:pPr>
            <a:r>
              <a:rPr lang="en-GB" sz="2500">
                <a:solidFill>
                  <a:schemeClr val="dk1"/>
                </a:solidFill>
              </a:rPr>
              <a:t>The 2010, 2014, 2019 differences seem to be a distortion, even a new, separate shape seems to appear in 2018.</a:t>
            </a:r>
            <a:endParaRPr sz="2500">
              <a:solidFill>
                <a:schemeClr val="dk1"/>
              </a:solidFill>
            </a:endParaRPr>
          </a:p>
          <a:p>
            <a:pPr indent="0" lvl="0" marL="457200" rtl="0" algn="l">
              <a:spcBef>
                <a:spcPts val="1417"/>
              </a:spcBef>
              <a:spcAft>
                <a:spcPts val="0"/>
              </a:spcAft>
              <a:buClr>
                <a:schemeClr val="dk1"/>
              </a:buClr>
              <a:buSzPts val="1100"/>
              <a:buFont typeface="Arial"/>
              <a:buNone/>
            </a:pPr>
            <a:r>
              <a:rPr lang="en-GB" sz="2500">
                <a:solidFill>
                  <a:schemeClr val="dk1"/>
                </a:solidFill>
              </a:rPr>
              <a:t>The coincidence of the appearance of the distortion and the the symptoms of numeric tampering (based on which the municipalities were grouped) can be well explained by systematic, repeated, large scale fraud.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400"/>
              <a:t>Wall of Shame</a:t>
            </a:r>
            <a:endParaRPr b="0" sz="4400" strike="noStrike">
              <a:latin typeface="Arial"/>
              <a:ea typeface="Arial"/>
              <a:cs typeface="Arial"/>
              <a:sym typeface="Arial"/>
            </a:endParaRPr>
          </a:p>
        </p:txBody>
      </p:sp>
      <p:sp>
        <p:nvSpPr>
          <p:cNvPr id="118" name="Google Shape;118;p22"/>
          <p:cNvSpPr txBox="1"/>
          <p:nvPr/>
        </p:nvSpPr>
        <p:spPr>
          <a:xfrm>
            <a:off x="504000" y="1563475"/>
            <a:ext cx="8616000" cy="8610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lang="en-GB" sz="1900"/>
              <a:t>Congratulations! “There’s almost surely something about these municipalities…”</a:t>
            </a:r>
            <a:r>
              <a:rPr b="0" lang="en-GB" sz="1700" strike="noStrike">
                <a:latin typeface="Arial"/>
                <a:ea typeface="Arial"/>
                <a:cs typeface="Arial"/>
                <a:sym typeface="Arial"/>
              </a:rPr>
              <a:t> ☺ </a:t>
            </a:r>
            <a:r>
              <a:rPr lang="en-GB" sz="1900"/>
              <a:t>A more verbose list - the more suspicious ~half, can be found </a:t>
            </a:r>
            <a:r>
              <a:rPr b="0" lang="en-GB" sz="1900" u="sng" strike="noStrike">
                <a:solidFill>
                  <a:schemeClr val="hlink"/>
                </a:solidFill>
                <a:latin typeface="Arial"/>
                <a:ea typeface="Arial"/>
                <a:cs typeface="Arial"/>
                <a:sym typeface="Arial"/>
                <a:hlinkClick r:id="rId3"/>
              </a:rPr>
              <a:t>in this doc</a:t>
            </a:r>
            <a:r>
              <a:rPr lang="en-GB" sz="1900"/>
              <a:t>. A ward level list is likely to come, too </a:t>
            </a:r>
            <a:r>
              <a:rPr b="0" lang="en-GB" sz="1900" strike="noStrike">
                <a:latin typeface="Arial"/>
                <a:ea typeface="Arial"/>
                <a:cs typeface="Arial"/>
                <a:sym typeface="Arial"/>
              </a:rPr>
              <a:t>☺</a:t>
            </a:r>
            <a:endParaRPr b="0" sz="1900" strike="noStrike">
              <a:latin typeface="Arial"/>
              <a:ea typeface="Arial"/>
              <a:cs typeface="Arial"/>
              <a:sym typeface="Arial"/>
            </a:endParaRPr>
          </a:p>
        </p:txBody>
      </p:sp>
      <p:graphicFrame>
        <p:nvGraphicFramePr>
          <p:cNvPr id="119" name="Google Shape;119;p22"/>
          <p:cNvGraphicFramePr/>
          <p:nvPr/>
        </p:nvGraphicFramePr>
        <p:xfrm>
          <a:off x="960732" y="2724775"/>
          <a:ext cx="3000000" cy="3000000"/>
        </p:xfrm>
        <a:graphic>
          <a:graphicData uri="http://schemas.openxmlformats.org/drawingml/2006/table">
            <a:tbl>
              <a:tblPr>
                <a:noFill/>
                <a:tableStyleId>{D87C7A1B-4529-42DC-BE35-68BBDC5A90B9}</a:tableStyleId>
              </a:tblPr>
              <a:tblGrid>
                <a:gridCol w="498150"/>
                <a:gridCol w="1593125"/>
                <a:gridCol w="1066400"/>
                <a:gridCol w="1644600"/>
                <a:gridCol w="600950"/>
                <a:gridCol w="1690050"/>
                <a:gridCol w="1065875"/>
              </a:tblGrid>
              <a:tr h="413875">
                <a:tc>
                  <a:txBody>
                    <a:bodyPr/>
                    <a:lstStyle/>
                    <a:p>
                      <a:pPr indent="0" lvl="0" marL="0" marR="0" rtl="0" algn="l">
                        <a:spcBef>
                          <a:spcPts val="0"/>
                        </a:spcBef>
                        <a:spcAft>
                          <a:spcPts val="0"/>
                        </a:spcAft>
                        <a:buNone/>
                      </a:pPr>
                      <a:r>
                        <a:rPr lang="en-GB" sz="1200"/>
                        <a:t>Rank</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spcBef>
                          <a:spcPts val="0"/>
                        </a:spcBef>
                        <a:spcAft>
                          <a:spcPts val="0"/>
                        </a:spcAft>
                        <a:buNone/>
                      </a:pPr>
                      <a:r>
                        <a:rPr lang="en-GB" sz="1200"/>
                        <a:t>Municipality</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spcBef>
                          <a:spcPts val="0"/>
                        </a:spcBef>
                        <a:spcAft>
                          <a:spcPts val="0"/>
                        </a:spcAft>
                        <a:buNone/>
                      </a:pPr>
                      <a:r>
                        <a:rPr lang="en-GB" sz="1200"/>
                        <a:t>Score</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spcBef>
                          <a:spcPts val="0"/>
                        </a:spcBef>
                        <a:spcAft>
                          <a:spcPts val="0"/>
                        </a:spcAft>
                        <a:buNone/>
                      </a:pPr>
                      <a:r>
                        <a:rPr lang="en-GB" sz="1200"/>
                        <a:t>Rank</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spcBef>
                          <a:spcPts val="0"/>
                        </a:spcBef>
                        <a:spcAft>
                          <a:spcPts val="0"/>
                        </a:spcAft>
                        <a:buNone/>
                      </a:pPr>
                      <a:r>
                        <a:rPr lang="en-GB" sz="1200"/>
                        <a:t>Municipality</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spcBef>
                          <a:spcPts val="0"/>
                        </a:spcBef>
                        <a:spcAft>
                          <a:spcPts val="0"/>
                        </a:spcAft>
                        <a:buNone/>
                      </a:pPr>
                      <a:r>
                        <a:rPr lang="en-GB" sz="1200"/>
                        <a:t>Score</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348650">
                <a:tc>
                  <a:txBody>
                    <a:bodyPr/>
                    <a:lstStyle/>
                    <a:p>
                      <a:pPr indent="0" lvl="0" marL="0" marR="0" rtl="0" algn="r">
                        <a:spcBef>
                          <a:spcPts val="0"/>
                        </a:spcBef>
                        <a:spcAft>
                          <a:spcPts val="0"/>
                        </a:spcAft>
                        <a:buNone/>
                      </a:pPr>
                      <a:r>
                        <a:rPr b="0" lang="en-GB" sz="1200" strike="noStrike">
                          <a:latin typeface="Arial"/>
                          <a:ea typeface="Arial"/>
                          <a:cs typeface="Arial"/>
                          <a:sym typeface="Arial"/>
                        </a:rPr>
                        <a:t>1</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Eger</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11</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Pécel</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48650">
                <a:tc>
                  <a:txBody>
                    <a:bodyPr/>
                    <a:lstStyle/>
                    <a:p>
                      <a:pPr indent="0" lvl="0" marL="0" marR="0" rtl="0" algn="r">
                        <a:spcBef>
                          <a:spcPts val="0"/>
                        </a:spcBef>
                        <a:spcAft>
                          <a:spcPts val="0"/>
                        </a:spcAft>
                        <a:buNone/>
                      </a:pPr>
                      <a:r>
                        <a:rPr b="0" lang="en-GB" sz="1200" strike="noStrike">
                          <a:latin typeface="Arial"/>
                          <a:ea typeface="Arial"/>
                          <a:cs typeface="Arial"/>
                          <a:sym typeface="Arial"/>
                        </a:rPr>
                        <a:t>2</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Berettyóújfalu</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12</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Veresegyház</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48650">
                <a:tc>
                  <a:txBody>
                    <a:bodyPr/>
                    <a:lstStyle/>
                    <a:p>
                      <a:pPr indent="0" lvl="0" marL="0" marR="0" rtl="0" algn="r">
                        <a:spcBef>
                          <a:spcPts val="0"/>
                        </a:spcBef>
                        <a:spcAft>
                          <a:spcPts val="0"/>
                        </a:spcAft>
                        <a:buNone/>
                      </a:pPr>
                      <a:r>
                        <a:rPr b="0" lang="en-GB" sz="1200" strike="noStrike">
                          <a:latin typeface="Arial"/>
                          <a:ea typeface="Arial"/>
                          <a:cs typeface="Arial"/>
                          <a:sym typeface="Arial"/>
                        </a:rPr>
                        <a:t>3</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Clr>
                          <a:schemeClr val="dk1"/>
                        </a:buClr>
                        <a:buFont typeface="Arial"/>
                        <a:buNone/>
                      </a:pPr>
                      <a:r>
                        <a:rPr lang="en-GB" sz="1200">
                          <a:solidFill>
                            <a:schemeClr val="dk1"/>
                          </a:solidFill>
                        </a:rPr>
                        <a:t>Vecsés</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T cap="flat" cmpd="sng" w="9525">
                      <a:solidFill>
                        <a:srgbClr val="FFFFFF"/>
                      </a:solidFill>
                      <a:prstDash val="solid"/>
                      <a:round/>
                      <a:headEnd len="sm" w="sm" type="none"/>
                      <a:tailEnd len="sm" w="sm" type="none"/>
                    </a:lnT>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13</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Százhalombatta</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48650">
                <a:tc>
                  <a:txBody>
                    <a:bodyPr/>
                    <a:lstStyle/>
                    <a:p>
                      <a:pPr indent="0" lvl="0" marL="0" marR="0" rtl="0" algn="r">
                        <a:spcBef>
                          <a:spcPts val="0"/>
                        </a:spcBef>
                        <a:spcAft>
                          <a:spcPts val="0"/>
                        </a:spcAft>
                        <a:buNone/>
                      </a:pPr>
                      <a:r>
                        <a:rPr b="0" lang="en-GB" sz="1200" strike="noStrike">
                          <a:latin typeface="Arial"/>
                          <a:ea typeface="Arial"/>
                          <a:cs typeface="Arial"/>
                          <a:sym typeface="Arial"/>
                        </a:rPr>
                        <a:t>4</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Maglód</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14</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Lenti</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48650">
                <a:tc>
                  <a:txBody>
                    <a:bodyPr/>
                    <a:lstStyle/>
                    <a:p>
                      <a:pPr indent="0" lvl="0" marL="0" marR="0" rtl="0" algn="r">
                        <a:spcBef>
                          <a:spcPts val="0"/>
                        </a:spcBef>
                        <a:spcAft>
                          <a:spcPts val="0"/>
                        </a:spcAft>
                        <a:buNone/>
                      </a:pPr>
                      <a:r>
                        <a:rPr b="0" lang="en-GB" sz="1200" strike="noStrike">
                          <a:latin typeface="Arial"/>
                          <a:ea typeface="Arial"/>
                          <a:cs typeface="Arial"/>
                          <a:sym typeface="Arial"/>
                        </a:rPr>
                        <a:t>5</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Balatonfüred</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15</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Baja</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48650">
                <a:tc>
                  <a:txBody>
                    <a:bodyPr/>
                    <a:lstStyle/>
                    <a:p>
                      <a:pPr indent="0" lvl="0" marL="0" marR="0" rtl="0" algn="r">
                        <a:spcBef>
                          <a:spcPts val="0"/>
                        </a:spcBef>
                        <a:spcAft>
                          <a:spcPts val="0"/>
                        </a:spcAft>
                        <a:buNone/>
                      </a:pPr>
                      <a:r>
                        <a:rPr b="0" lang="en-GB" sz="1200" strike="noStrike">
                          <a:latin typeface="Arial"/>
                          <a:ea typeface="Arial"/>
                          <a:cs typeface="Arial"/>
                          <a:sym typeface="Arial"/>
                        </a:rPr>
                        <a:t>6</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Fót</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16</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Gyömrő</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48650">
                <a:tc>
                  <a:txBody>
                    <a:bodyPr/>
                    <a:lstStyle/>
                    <a:p>
                      <a:pPr indent="0" lvl="0" marL="0" marR="0" rtl="0" algn="r">
                        <a:spcBef>
                          <a:spcPts val="0"/>
                        </a:spcBef>
                        <a:spcAft>
                          <a:spcPts val="0"/>
                        </a:spcAft>
                        <a:buNone/>
                      </a:pPr>
                      <a:r>
                        <a:rPr b="0" lang="en-GB" sz="1200" strike="noStrike">
                          <a:latin typeface="Arial"/>
                          <a:ea typeface="Arial"/>
                          <a:cs typeface="Arial"/>
                          <a:sym typeface="Arial"/>
                        </a:rPr>
                        <a:t>7</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Tata</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17</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Dombóvár</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48650">
                <a:tc>
                  <a:txBody>
                    <a:bodyPr/>
                    <a:lstStyle/>
                    <a:p>
                      <a:pPr indent="0" lvl="0" marL="0" marR="0" rtl="0" algn="r">
                        <a:spcBef>
                          <a:spcPts val="0"/>
                        </a:spcBef>
                        <a:spcAft>
                          <a:spcPts val="0"/>
                        </a:spcAft>
                        <a:buNone/>
                      </a:pPr>
                      <a:r>
                        <a:rPr b="0" lang="en-GB" sz="1200" strike="noStrike">
                          <a:latin typeface="Arial"/>
                          <a:ea typeface="Arial"/>
                          <a:cs typeface="Arial"/>
                          <a:sym typeface="Arial"/>
                        </a:rPr>
                        <a:t>8</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Budapest XVI.</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18</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Putnok</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48650">
                <a:tc>
                  <a:txBody>
                    <a:bodyPr/>
                    <a:lstStyle/>
                    <a:p>
                      <a:pPr indent="0" lvl="0" marL="0" marR="0" rtl="0" algn="r">
                        <a:spcBef>
                          <a:spcPts val="0"/>
                        </a:spcBef>
                        <a:spcAft>
                          <a:spcPts val="0"/>
                        </a:spcAft>
                        <a:buNone/>
                      </a:pPr>
                      <a:r>
                        <a:rPr b="0" lang="en-GB" sz="1200" strike="noStrike">
                          <a:latin typeface="Arial"/>
                          <a:ea typeface="Arial"/>
                          <a:cs typeface="Arial"/>
                          <a:sym typeface="Arial"/>
                        </a:rPr>
                        <a:t>9</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Ócsa</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19</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Békéscsaba</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71050">
                <a:tc>
                  <a:txBody>
                    <a:bodyPr/>
                    <a:lstStyle/>
                    <a:p>
                      <a:pPr indent="0" lvl="0" marL="0" marR="0" rtl="0" algn="r">
                        <a:spcBef>
                          <a:spcPts val="0"/>
                        </a:spcBef>
                        <a:spcAft>
                          <a:spcPts val="0"/>
                        </a:spcAft>
                        <a:buNone/>
                      </a:pPr>
                      <a:r>
                        <a:rPr b="0" lang="en-GB" sz="1200" strike="noStrike">
                          <a:latin typeface="Arial"/>
                          <a:ea typeface="Arial"/>
                          <a:cs typeface="Arial"/>
                          <a:sym typeface="Arial"/>
                        </a:rPr>
                        <a:t>10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100" strike="noStrike">
                          <a:latin typeface="Arial"/>
                          <a:ea typeface="Arial"/>
                          <a:cs typeface="Arial"/>
                          <a:sym typeface="Arial"/>
                        </a:rPr>
                        <a:t>Bátonyterenye</a:t>
                      </a:r>
                      <a:endParaRPr b="0" sz="11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20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lang="en-GB" sz="1200" strike="noStrike">
                          <a:latin typeface="Arial"/>
                          <a:ea typeface="Arial"/>
                          <a:cs typeface="Arial"/>
                          <a:sym typeface="Arial"/>
                        </a:rPr>
                        <a:t>Budapest XXIII.</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r">
                        <a:spcBef>
                          <a:spcPts val="0"/>
                        </a:spcBef>
                        <a:spcAft>
                          <a:spcPts val="0"/>
                        </a:spcAft>
                        <a:buNone/>
                      </a:pPr>
                      <a:r>
                        <a:rPr b="0" lang="en-GB" sz="1200" strike="noStrike">
                          <a:latin typeface="Arial"/>
                          <a:ea typeface="Arial"/>
                          <a:cs typeface="Arial"/>
                          <a:sym typeface="Arial"/>
                        </a:rPr>
                        <a:t>0</a:t>
                      </a:r>
                      <a:endParaRPr b="0" sz="12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