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D120C3-5C53-4029-85D3-79420072BE69}">
  <a:tblStyle styleId="{75D120C3-5C53-4029-85D3-79420072BE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17cc738d_14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f17cc738d_14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0330c1be4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0330c1be4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a6228ce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a6228ce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nas.org/content/109/41/1646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59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5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48.png"/><Relationship Id="rId5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5" Type="http://schemas.openxmlformats.org/officeDocument/2006/relationships/image" Target="../media/image55.png"/><Relationship Id="rId6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62.png"/><Relationship Id="rId5" Type="http://schemas.openxmlformats.org/officeDocument/2006/relationships/image" Target="../media/image40.png"/><Relationship Id="rId6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Relationship Id="rId4" Type="http://schemas.openxmlformats.org/officeDocument/2006/relationships/image" Target="../media/image44.png"/><Relationship Id="rId5" Type="http://schemas.openxmlformats.org/officeDocument/2006/relationships/image" Target="../media/image60.png"/><Relationship Id="rId6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.wikipedia.org/wiki/2019-es_eur%C3%B3pai_parlamenti_v%C3%A1laszt%C3%A1s_Magyarorsz%C3%A1g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3.png"/><Relationship Id="rId4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youtube.com/watch?v=UhexhiqTkjg" TargetMode="External"/><Relationship Id="rId4" Type="http://schemas.openxmlformats.org/officeDocument/2006/relationships/hyperlink" Target="https://youtu.be/UhexhiqTkjg?t=122" TargetMode="External"/><Relationship Id="rId5" Type="http://schemas.openxmlformats.org/officeDocument/2006/relationships/hyperlink" Target="https://en.wikipedia.org/wiki/Electoral_fraud#Ballot_stuff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ndex.hu/belfold/2019/05/24/ebesz_valasztasi_megfigyeles_csalas_ep/" TargetMode="External"/><Relationship Id="rId4" Type="http://schemas.openxmlformats.org/officeDocument/2006/relationships/hyperlink" Target="https://www.facebook.com/szamoljukegyutt/posts/480998582640090?__xts__%5B0%5D=68.ARA8EriVWGNzcXRCTHnr-NiQDR4QdrxrauUD7C8pD-pQozofhpyPqb0-47O6JkxL1GJm99syz3KRlDNPzv0kseuwZ9ScEJuNqWa92VOdkAOv1Tt2eAyXloHFYApJBagV_2RzYECSmN2J8IN1lan-Bdu_F1zYThIsg7iaLtLwK8kKL3oPnmcKiRnai8UzA3m1vdSUOUYgjizJSXyinvUX0-DKScv-jqbK23kahp908uwkhbuJS8CoOUh9jJmoau-HNJBaS4vDORI-dql0pEPqNHSNO8ADkAlJLrC42HSrVC89mCEXwdUPg5m-vh9gYyTWwiA0Z0OVPNAQWkMhNxfTN-8&amp;__tn__=-R" TargetMode="External"/><Relationship Id="rId5" Type="http://schemas.openxmlformats.org/officeDocument/2006/relationships/hyperlink" Target="https://www.facebook.com/platonpart/photos/a.239598606486517/672074069905633/" TargetMode="External"/><Relationship Id="rId6" Type="http://schemas.openxmlformats.org/officeDocument/2006/relationships/hyperlink" Target="https://index.hu/belfold/2019/05/23/szavazatszamlalo_delegaltak_ep-valaszta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szamoljukegyutt.hu/" TargetMode="External"/><Relationship Id="rId4" Type="http://schemas.openxmlformats.org/officeDocument/2006/relationships/hyperlink" Target="http://chng.it/S4K6drs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tasz.hu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valasztas.hu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Relationship Id="rId4" Type="http://schemas.openxmlformats.org/officeDocument/2006/relationships/hyperlink" Target="https://www.facebook.com/photo.php?fbid=10155410747542314&amp;set=a.194587982313&amp;type=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pendemocracy.net/en/a-magyarorsz%C3%A1gi-v%C3%A1laszt%C3%A1ssal-kapcsolatos-leg%C3%BAjabb-bizony%C3%ADt%C3%A9kok-f%C3%A9ny%C3%A9ben-indokolt-az-aggodalom-hogy-az-eur%C3%B3pai-v%C3%A1laszt%C3%A1sokon-is-csal%C3%A1sra-ker%C3%BClhet-sor/" TargetMode="External"/><Relationship Id="rId4" Type="http://schemas.openxmlformats.org/officeDocument/2006/relationships/hyperlink" Target="https://nbviewer.jupyter.org/github/brezniczky/ep_elections_2019_hun/blob/master/report.ipynb" TargetMode="External"/><Relationship Id="rId5" Type="http://schemas.openxmlformats.org/officeDocument/2006/relationships/hyperlink" Target="https://www.facebook.com/groups/tuntetes/permalink/505719140198915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com/brezniczky/ep_elections_2019_hun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www.facebook.com/groups/tuntetes/?source_id=2171636803111354" TargetMode="External"/><Relationship Id="rId4" Type="http://schemas.openxmlformats.org/officeDocument/2006/relationships/hyperlink" Target="https://github.com/brezniczky/ep_elections_2019_hun" TargetMode="External"/><Relationship Id="rId5" Type="http://schemas.openxmlformats.org/officeDocument/2006/relationships/hyperlink" Target="https://www.facebook.com/platonpart" TargetMode="External"/><Relationship Id="rId6" Type="http://schemas.openxmlformats.org/officeDocument/2006/relationships/hyperlink" Target="https://www.kaggle.com/akalman/hungarian-parliamentary-elections-results" TargetMode="External"/><Relationship Id="rId7" Type="http://schemas.openxmlformats.org/officeDocument/2006/relationships/hyperlink" Target="https://hu.wikipedia.org/wiki/Orb%C3%A1n_Viktor#/media/F%C3%A1jl:G%C3%B6ncz_%C3%81rp%C3%A1d_funeral_18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dNHgHCC9eBqAk2-b3IL7AMG7L4-4gCg-X60Ed30UxXM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4867200"/>
            <a:ext cx="9071640" cy="140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latin typeface="Arial"/>
                <a:ea typeface="Arial"/>
                <a:cs typeface="Arial"/>
                <a:sym typeface="Arial"/>
              </a:rPr>
              <a:t>A 2018-as és 2019-es magyarországi választási eredmények számlálásáról dióhéjban, statisztikai alapon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740000" y="6372000"/>
            <a:ext cx="136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GB" sz="1800"/>
              <a:t>4</a:t>
            </a:r>
            <a:r>
              <a:rPr b="0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 verzió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80000" y="1212840"/>
            <a:ext cx="4392000" cy="37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8000" strike="noStrike">
                <a:latin typeface="Arial"/>
                <a:ea typeface="Arial"/>
                <a:cs typeface="Arial"/>
                <a:sym typeface="Arial"/>
              </a:rPr>
              <a:t>Csaltak?</a:t>
            </a:r>
            <a:br>
              <a:rPr lang="en-GB" sz="1800"/>
            </a:b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Hol?</a:t>
            </a: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Bizonyíték?</a:t>
            </a: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0840" y="1344960"/>
            <a:ext cx="3449520" cy="3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504000" y="40860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562600" y="4419600"/>
            <a:ext cx="19521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“Kerek” + Ferde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Pl. az érintett, gyanús rész megnőhetett, több mint 50% is lehet</a:t>
            </a:r>
            <a:endParaRPr sz="1800"/>
          </a:p>
        </p:txBody>
      </p:sp>
      <p:sp>
        <p:nvSpPr>
          <p:cNvPr id="126" name="Google Shape;126;p23"/>
          <p:cNvSpPr txBox="1"/>
          <p:nvPr/>
        </p:nvSpPr>
        <p:spPr>
          <a:xfrm>
            <a:off x="8001000" y="4419600"/>
            <a:ext cx="148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Egész kerek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486400" y="4343400"/>
            <a:ext cx="1676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Nagyon ferde:</a:t>
            </a:r>
            <a:br>
              <a:rPr lang="en-GB" sz="1800"/>
            </a:br>
            <a:br>
              <a:rPr lang="en-GB" sz="1800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a gyanúsnak tűnő helyeken ism</a:t>
            </a:r>
            <a:r>
              <a:rPr lang="en-GB" sz="1800"/>
              <a:t>ét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történt valami, de </a:t>
            </a:r>
            <a:r>
              <a:rPr lang="en-GB" sz="1800"/>
              <a:t>lehet, hogy csak kevésbé válnak el a  részek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7772400" y="4343400"/>
            <a:ext cx="19440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Brutálisan ferde, szinte lapos</a:t>
            </a:r>
            <a:br>
              <a:rPr lang="en-GB" sz="1800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(alsó “puzzle darab” mintha a jobb szélre ragadt volna)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</a:t>
            </a:r>
            <a:r>
              <a:rPr lang="en-GB" sz="1800"/>
              <a:t>gyanús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, kék: </a:t>
            </a:r>
            <a:r>
              <a:rPr lang="en-GB" sz="1800">
                <a:solidFill>
                  <a:schemeClr val="dk1"/>
                </a:solidFill>
              </a:rPr>
              <a:t>kevésbé gyanús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81400" y="4550400"/>
            <a:ext cx="60480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2010-2014</a:t>
            </a:r>
            <a:r>
              <a:rPr lang="en-GB" sz="1800"/>
              <a:t>: 100-200 ezer plusz szavazat jelenik meg a gyanúsabb területeken. Ezek a gyanús területek átlagához képest a Fidesznek kedveznek. Az ilyen “csücsök”, maszatolás csalással könnyen összefüggésbe hozható.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514600" y="5867400"/>
            <a:ext cx="7315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2018-2019</a:t>
            </a:r>
            <a:r>
              <a:rPr lang="en-GB" sz="1800"/>
              <a:t>: Teljesen megváltozik a kép, a csúcs elkenődik (ez az előző dián jobban látható), így várhatóan nehezebb csalást kimutatni.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különbség (150-220 ezer máshogy megoszló szavazat) nagyságrendje viszont megmarad.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 - mit láthattunk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Ahol furcsábbak a számok</a:t>
            </a:r>
            <a:r>
              <a:rPr lang="en-GB" sz="2800"/>
              <a:t>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spcBef>
                <a:spcPts val="1417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Több szavazat van összesen (jobbra tolódik a folt)</a:t>
            </a:r>
            <a:endParaRPr sz="2800"/>
          </a:p>
          <a:p>
            <a:pPr indent="-406400" lvl="0" marL="91440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GB" sz="2800"/>
              <a:t>Kezdetben csak jobban kap a fidesz, majd ez a hatás el is “maszatolódik”, talán tudatosan el van rejtve</a:t>
            </a:r>
            <a:br>
              <a:rPr lang="en-GB" sz="2800"/>
            </a:br>
            <a:r>
              <a:rPr lang="en-GB" sz="2800"/>
              <a:t>(2012-ben megjelent egy </a:t>
            </a:r>
            <a:r>
              <a:rPr lang="en-GB" sz="2800" u="sng">
                <a:solidFill>
                  <a:schemeClr val="hlink"/>
                </a:solidFill>
                <a:hlinkClick r:id="rId3"/>
              </a:rPr>
              <a:t>tanulmány</a:t>
            </a:r>
            <a:r>
              <a:rPr lang="en-GB" sz="2800"/>
              <a:t>, ami, ha jól értem, pont olyan csücskök alapján keresett csalást, mint a “mi” 2010-2014-eseink)</a:t>
            </a:r>
            <a:endParaRPr/>
          </a:p>
          <a:p>
            <a:pPr indent="-406400" lvl="0" marL="91440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“Nem tud nagyot hibázni”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Fidesz: mit láthattunk </a:t>
            </a: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(részletesebben)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504000" y="1769050"/>
            <a:ext cx="9173400" cy="5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Vízszintes tengely: részvételi arány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Függőleges tengely: pártra adott/érvényes szavazati arány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100"/>
              <a:t>2010: csücsök jelenik meg a jobb felső sarokban</a:t>
            </a:r>
            <a:endParaRPr sz="21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2014: nagyobb </a:t>
            </a:r>
            <a:r>
              <a:rPr lang="en-GB" sz="2100">
                <a:solidFill>
                  <a:schemeClr val="dk1"/>
                </a:solidFill>
              </a:rPr>
              <a:t>csücsök jelenik meg a jobb felső sarokban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2018: jól l</a:t>
            </a:r>
            <a:r>
              <a:rPr lang="en-GB" sz="2100"/>
              <a:t>átható, de “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el van kenve</a:t>
            </a:r>
            <a:r>
              <a:rPr lang="en-GB" sz="2100"/>
              <a:t>” a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 különbség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2019: még erősebb különbség (ferde, torz eloszlás a gyanúsabb településeken), az eredmény: pl. magasabb részvétel mellett megtartott szavazati arány, a nem “elszámoltnak tűnő” értékekhez képest pontosan belőve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A pontosság, kiszámíthatóság magában is előny, érték (német állampapírt is vesznek, akkor is, ha alig, </a:t>
            </a:r>
            <a:r>
              <a:rPr lang="en-GB" sz="2100"/>
              <a:t>van vagy negatív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100"/>
              <a:t>a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 kamata - de úgy fes</a:t>
            </a:r>
            <a:r>
              <a:rPr lang="en-GB" sz="2100"/>
              <a:t>t, emellett a fidesz többletszavazatokat is kapott</a:t>
            </a: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Lehetséges magyarázat? </a:t>
            </a:r>
            <a:r>
              <a:rPr lang="en-GB" sz="4400"/>
              <a:t>(1)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 strike="noStrike">
                <a:latin typeface="Arial"/>
                <a:ea typeface="Arial"/>
                <a:cs typeface="Arial"/>
                <a:sym typeface="Arial"/>
              </a:rPr>
              <a:t>Ha túl kevés a szavazat, vagy csak biztosra akarsz menni, toldd meg párral!</a:t>
            </a:r>
            <a:br>
              <a:rPr b="0" lang="en-GB" sz="2700" strike="noStrike">
                <a:latin typeface="Arial"/>
                <a:ea typeface="Arial"/>
                <a:cs typeface="Arial"/>
                <a:sym typeface="Arial"/>
              </a:rPr>
            </a:br>
            <a:br>
              <a:rPr lang="en-GB"/>
            </a:br>
            <a:br>
              <a:rPr lang="en-GB"/>
            </a:br>
            <a:r>
              <a:rPr b="0" lang="en-GB" sz="2700" strike="noStrike">
                <a:latin typeface="Arial"/>
                <a:ea typeface="Arial"/>
                <a:cs typeface="Arial"/>
                <a:sym typeface="Arial"/>
              </a:rPr>
              <a:t>Valakik bizonyos helyeken úgy tűnik, csúnyán eltolták a részvételi arányt (jobbra tolódtak a pontok).</a:t>
            </a:r>
            <a:br>
              <a:rPr lang="en-GB"/>
            </a:br>
            <a:br>
              <a:rPr lang="en-GB"/>
            </a:br>
            <a:r>
              <a:rPr b="0" lang="en-GB" sz="2700" strike="noStrike">
                <a:latin typeface="Arial"/>
                <a:ea typeface="Arial"/>
                <a:cs typeface="Arial"/>
                <a:sym typeface="Arial"/>
              </a:rPr>
              <a:t>Úgy tűnik, mintha ahol a Fidesz szavazatok aránya esett volna, ott hozzácsaptak volna pár szavazatot ahhoz, ami amúgy kevéskének tűnt, így a folt alja (kevés fidesz szavazat) fel és jobbra tolódott (több szavazat, </a:t>
            </a:r>
            <a:r>
              <a:rPr lang="en-GB" sz="2700"/>
              <a:t>magasabb</a:t>
            </a:r>
            <a:r>
              <a:rPr b="0" lang="en-GB" sz="2700" strike="noStrike">
                <a:latin typeface="Arial"/>
                <a:ea typeface="Arial"/>
                <a:cs typeface="Arial"/>
                <a:sym typeface="Arial"/>
              </a:rPr>
              <a:t> részvétel)</a:t>
            </a:r>
            <a:endParaRPr b="0" sz="2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 b="0" sz="27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>
                <a:solidFill>
                  <a:schemeClr val="dk1"/>
                </a:solidFill>
              </a:rPr>
              <a:t>Lehetséges magyarázat? (2)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Pl. fővárosi kerületekben (egy példa: a III.) figyelhető meg ilyen. Végeredményben a Fidesznek az alacsonyabb és magasabb részvétel is kedvezett... :)</a:t>
            </a:r>
            <a:br>
              <a:rPr lang="en-GB" sz="1700">
                <a:solidFill>
                  <a:schemeClr val="dk1"/>
                </a:solidFill>
              </a:rPr>
            </a:br>
            <a:br>
              <a:rPr lang="en-GB" sz="1700">
                <a:solidFill>
                  <a:schemeClr val="dk1"/>
                </a:solidFill>
              </a:rPr>
            </a:br>
            <a:r>
              <a:rPr lang="en-GB" sz="3000">
                <a:solidFill>
                  <a:schemeClr val="dk1"/>
                </a:solidFill>
              </a:rPr>
              <a:t>Persze ez nem jelenti azt, hogy – akár a feltűnést kerülendő – ilyenkor nem lenne érdemes még mások szavazataiból is hozzácsapni. Akiket meg kihagynak, azok úgy jártak (az ő arányuk összességében csökken is). Hogy mellékhatás vagy cél az ő kontrolljuk, más kérdés.</a:t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Jobbik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5562600" y="4419600"/>
            <a:ext cx="19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“Kerek” + Ferde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8001000" y="4419600"/>
            <a:ext cx="148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Egész kerek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Jobbik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Jobbik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5562600" y="4419600"/>
            <a:ext cx="19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“Kerek” + Ferde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8001000" y="4419600"/>
            <a:ext cx="148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Egész kerek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2209800" y="4953000"/>
            <a:ext cx="7315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Jobbiknak nagy vonalakban egyszer sem lejtett a pálya, mindig a jobb alsó sarok felé kenődik a diagramja, ez csalás esetén általában arra utal, hogy nem, vagy kisebb mértékben kapott plusz szavazatokat, miközben a többiek igen. Az adott esetben úgy fest, egyáltalán nem kapott, kisebb eltéréstől, talán zajtól eltekintve.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04000" y="269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2019.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Momentum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Momentum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3672000" y="5109840"/>
            <a:ext cx="60480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Mintha picit fel lenne húzva, 2019-ben nagyon (a jobb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felső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sarok hegyesebb, megnyúlt – növekvő részvétel mellett akár aránytalanul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növekvő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szavazati arány)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Momentum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5059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3672000" y="5109840"/>
            <a:ext cx="60054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Az a “pici” különbség 2019-ben ott nagyságrendileg 50 000 szavazat, más pártok is részesülnek a plusznak tűnő szavazatokból, de ebben az évben szinte egyértelműen a Momentum volt a favorit. (De ne kövezze meg senki! Később több infó is következik …)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DK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2895600" y="4343400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(Ellenzéki összefogás)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DK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5562600" y="4419600"/>
            <a:ext cx="19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“Kerek” + Ferde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8001000" y="4419600"/>
            <a:ext cx="148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Egész kerek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2895600" y="4343400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(Ellenzéki összefogás)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DK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2895600" y="4343400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(Ellenzéki összefogás)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4648200" y="5109840"/>
            <a:ext cx="50292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Az összefogást, majd az abból kivált DK-t egészen 2019-ig úgy tűnik, nem befolyásolták a látszólag megjelent plusz szavazatok.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Ott viszont már olyan, mintha lefelé húznák - ami logikus lenne, hiszen vetélytársnak tűnhet.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LMP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9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LMP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40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40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LMP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25736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1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1"/>
          <p:cNvPicPr preferRelativeResize="0"/>
          <p:nvPr/>
        </p:nvPicPr>
        <p:blipFill rotWithShape="1">
          <a:blip r:embed="rId5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1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1"/>
          <p:cNvPicPr preferRelativeResize="0"/>
          <p:nvPr/>
        </p:nvPicPr>
        <p:blipFill rotWithShape="1">
          <a:blip r:embed="rId6">
            <a:alphaModFix/>
          </a:blip>
          <a:srcRect b="3069" l="0" r="0" t="3069"/>
          <a:stretch/>
        </p:blipFill>
        <p:spPr>
          <a:xfrm>
            <a:off x="1164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/>
        </p:nvSpPr>
        <p:spPr>
          <a:xfrm>
            <a:off x="3672000" y="4576500"/>
            <a:ext cx="60480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2010-ben,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2014-ben és 2018-ban mintha el lenne húzva, (mintha a jobb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felső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sarok felé tolódna a súlypont)</a:t>
            </a:r>
            <a:r>
              <a:rPr lang="en-GB" sz="1800">
                <a:solidFill>
                  <a:schemeClr val="dk1"/>
                </a:solidFill>
              </a:rPr>
              <a:t>, 2019-ben már nem látszik favorizáltnak.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Együtt (szólóban)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9120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055650" y="2189149"/>
            <a:ext cx="25200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Zárójelben a közvéleménykutatások értékei, első ránézésre is kiugró értékek eltávolítva.</a:t>
            </a:r>
            <a:br>
              <a:rPr b="0" lang="en-GB" sz="1500" strike="noStrike">
                <a:latin typeface="Arial"/>
                <a:ea typeface="Arial"/>
                <a:cs typeface="Arial"/>
                <a:sym typeface="Arial"/>
              </a:rPr>
            </a:b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reálisan elvárható sávokon kívül eső értékeket vastagon szedés jelöli.</a:t>
            </a:r>
            <a:br>
              <a:rPr lang="en-GB" sz="1800"/>
            </a:br>
            <a:br>
              <a:rPr lang="en-GB" sz="1800"/>
            </a:b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Forrás: </a:t>
            </a:r>
            <a:r>
              <a:rPr b="0" lang="en-GB" sz="1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Wikipedia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 választást (2019. május 26.)</a:t>
            </a:r>
            <a:br>
              <a:rPr lang="en-GB" sz="44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 Fidesz nyeri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4000" y="1769050"/>
            <a:ext cx="655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Fidesz: 52,56% (42,1% - 55,08%)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DK: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16,05%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(6%-11%)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Momentum: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9,93% 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(3%-7%)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MSZP-Párbeszéd: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6,61%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(8,51%-13,3%) *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Jobbik: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6,34%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(9,7%-13%) **</a:t>
            </a:r>
            <a:endParaRPr sz="2300"/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LMP: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2,18%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(3%-5%) ***</a:t>
            </a:r>
            <a:br>
              <a:rPr lang="en-GB" sz="500"/>
            </a:br>
            <a:br>
              <a:rPr lang="en-GB" sz="500"/>
            </a:br>
            <a:endParaRPr sz="500"/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* A Századvég – májusban – 7,5%-ot mért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** A Závecz áprilisban - kiugró módon - 6%-ot mért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*** Az MR Center májusban 1,8%-ot mért, a Medián 7%-ot március-április során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Együtt (szólóban)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3672000" y="5109874"/>
            <a:ext cx="28836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Mintha szabadabban lenne engedve (jobban szór – talán békén hagyták) a gyanúsabb helyeken.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MSZP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4"/>
          <p:cNvPicPr preferRelativeResize="0"/>
          <p:nvPr/>
        </p:nvPicPr>
        <p:blipFill rotWithShape="1">
          <a:blip r:embed="rId3">
            <a:alphaModFix/>
          </a:blip>
          <a:srcRect b="3069" l="0" r="0" t="3069"/>
          <a:stretch/>
        </p:blipFill>
        <p:spPr>
          <a:xfrm>
            <a:off x="50308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4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4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MSZP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5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5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800" y="2432564"/>
            <a:ext cx="2484000" cy="18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5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/>
        </p:nvSpPr>
        <p:spPr>
          <a:xfrm>
            <a:off x="504000" y="409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MSZP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6"/>
          <p:cNvSpPr txBox="1"/>
          <p:nvPr/>
        </p:nvSpPr>
        <p:spPr>
          <a:xfrm>
            <a:off x="3846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GB" sz="3200"/>
              <a:t>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6"/>
          <p:cNvSpPr txBox="1"/>
          <p:nvPr/>
        </p:nvSpPr>
        <p:spPr>
          <a:xfrm>
            <a:off x="52698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7772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800" y="2432564"/>
            <a:ext cx="2484000" cy="18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6"/>
          <p:cNvPicPr preferRelativeResize="0"/>
          <p:nvPr/>
        </p:nvPicPr>
        <p:blipFill rotWithShape="1">
          <a:blip r:embed="rId4">
            <a:alphaModFix/>
          </a:blip>
          <a:srcRect b="3069" l="0" r="0" t="3069"/>
          <a:stretch/>
        </p:blipFill>
        <p:spPr>
          <a:xfrm>
            <a:off x="7488000" y="2489750"/>
            <a:ext cx="2484000" cy="174862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 txBox="1"/>
          <p:nvPr/>
        </p:nvSpPr>
        <p:spPr>
          <a:xfrm>
            <a:off x="2819400" y="1877040"/>
            <a:ext cx="1512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6"/>
          <p:cNvSpPr txBox="1"/>
          <p:nvPr/>
        </p:nvSpPr>
        <p:spPr>
          <a:xfrm>
            <a:off x="3672000" y="5109840"/>
            <a:ext cx="60480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2018-ban eléggé olyan, mintha felhúzták volna,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de 2019-ben mintha plafonba ütközne (</a:t>
            </a:r>
            <a:r>
              <a:rPr lang="en-GB" sz="1800">
                <a:solidFill>
                  <a:schemeClr val="dk1"/>
                </a:solidFill>
              </a:rPr>
              <a:t>emelkedő részvétel mellett állandónak tűnő arány, azaz vízszintes a jobb oldali megnyúlás, és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a felső “szöszök” eltűnnek a gyanúsabb területeken).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/>
        </p:nvSpPr>
        <p:spPr>
          <a:xfrm>
            <a:off x="527450" y="194750"/>
            <a:ext cx="90483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		  Mit láthatunk</a:t>
            </a:r>
            <a:r>
              <a:rPr lang="en-GB" sz="4400"/>
              <a:t>?</a:t>
            </a: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 (Számokban)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Google Shape;410;p47"/>
          <p:cNvGraphicFramePr/>
          <p:nvPr/>
        </p:nvGraphicFramePr>
        <p:xfrm>
          <a:off x="996275" y="1905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{75D120C3-5C53-4029-85D3-79420072BE69}</a:tableStyleId>
              </a:tblPr>
              <a:tblGrid>
                <a:gridCol w="860325"/>
                <a:gridCol w="860325"/>
                <a:gridCol w="860325"/>
                <a:gridCol w="860325"/>
                <a:gridCol w="860325"/>
                <a:gridCol w="861150"/>
                <a:gridCol w="860000"/>
                <a:gridCol w="939000"/>
              </a:tblGrid>
              <a:tr h="2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Fidesz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Jobbik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Momentum</a:t>
                      </a:r>
                      <a:endParaRPr b="0" sz="10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DK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LMP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MSZP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 Hazánk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2014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-12%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-18%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kevésbé gyanús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41%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5,4%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5.7%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kevésbé gyanús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4,2%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8,6%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7,1%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1,8%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2,4%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kevésbé gyanús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5,6%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2,5%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7,4%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r>
                        <a:rPr b="1" lang="en-GB" sz="1200"/>
                        <a:t> vége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53%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6,3%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10%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16%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2,2%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6,6</a:t>
                      </a: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strike="noStrike"/>
                        <a:t>53%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9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1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felmérés</a:t>
                      </a:r>
                      <a:endParaRPr b="0" sz="11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42-55%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9,7%-13%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3%-7%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6%-11%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3%-5%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8,5%-13%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1,0%-3,2%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11" name="Google Shape;411;p47"/>
          <p:cNvSpPr txBox="1"/>
          <p:nvPr/>
        </p:nvSpPr>
        <p:spPr>
          <a:xfrm>
            <a:off x="432350" y="5512950"/>
            <a:ext cx="91434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Táblázat: milyen arányú szavazatokat kaphattak a gyanúsabb területek pluszban,  mely pártok értékei tűnnek szabályozottnak. Itt feltesszük, manipulált pakettok adódtak a többihez, és csak azok – persze ez </a:t>
            </a:r>
            <a:r>
              <a:rPr lang="en-GB"/>
              <a:t>csak közelítés lehet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. Az alsó sorokban a kevésbé gyanús területeken szerzett szavazatok aránya. Leg</a:t>
            </a:r>
            <a:r>
              <a:rPr lang="en-GB"/>
              <a:t>végül a választási végeredmény.</a:t>
            </a:r>
            <a:br>
              <a:rPr lang="en-GB" sz="1600"/>
            </a:b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(Ha elfogadjuk, hogy kisebb szórás = nagyobb manipuláció… bár lehetnek még meglepetések, pl. multimodalitás, de más miatt sincs így, pl. “trendes” viszony  - ez még valószínűleg változni,</a:t>
            </a:r>
            <a:r>
              <a:rPr lang="en-GB" sz="1300"/>
              <a:t> pontosodni</a:t>
            </a: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 fog.)</a:t>
            </a:r>
            <a:br>
              <a:rPr lang="en-GB" sz="1600"/>
            </a:b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7"/>
          <p:cNvSpPr txBox="1"/>
          <p:nvPr/>
        </p:nvSpPr>
        <p:spPr>
          <a:xfrm>
            <a:off x="527450" y="1425950"/>
            <a:ext cx="8760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Megbecsülhetjük, milyen arány felé (akár azon túl) mutat a különbség: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8189650" y="1905475"/>
            <a:ext cx="13860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Vastag</a:t>
            </a:r>
            <a:r>
              <a:rPr lang="en-GB"/>
              <a:t>/</a:t>
            </a:r>
            <a:r>
              <a:rPr i="1" lang="en-GB"/>
              <a:t>dőlt</a:t>
            </a:r>
            <a:r>
              <a:rPr lang="en-GB"/>
              <a:t> szedéssel az </a:t>
            </a:r>
            <a:r>
              <a:rPr b="1" lang="en-GB"/>
              <a:t>e</a:t>
            </a:r>
            <a:r>
              <a:rPr b="1" lang="en-GB"/>
              <a:t>rősen</a:t>
            </a:r>
            <a:r>
              <a:rPr lang="en-GB"/>
              <a:t>/</a:t>
            </a:r>
            <a:r>
              <a:rPr i="1" lang="en-GB"/>
              <a:t>kevés- bé</a:t>
            </a:r>
            <a:r>
              <a:rPr lang="en-GB"/>
              <a:t> </a:t>
            </a:r>
            <a:r>
              <a:rPr i="1" lang="en-GB"/>
              <a:t>erősen</a:t>
            </a:r>
            <a:r>
              <a:rPr lang="en-GB"/>
              <a:t> szabályozott- nak tűnő érték</a:t>
            </a:r>
            <a:br>
              <a:rPr lang="en-GB"/>
            </a:br>
            <a:br>
              <a:rPr lang="en-GB"/>
            </a:br>
            <a:r>
              <a:rPr lang="en-GB"/>
              <a:t>(legfeljebb 95%/100%-ra csökkent relatív szórás a nem gyanús terü</a:t>
            </a:r>
            <a:r>
              <a:rPr lang="en-GB"/>
              <a:t>l</a:t>
            </a:r>
            <a:r>
              <a:rPr lang="en-GB"/>
              <a:t>etekhez képest)</a:t>
            </a:r>
            <a:endParaRPr/>
          </a:p>
        </p:txBody>
      </p:sp>
      <p:sp>
        <p:nvSpPr>
          <p:cNvPr id="414" name="Google Shape;414;p47"/>
          <p:cNvSpPr txBox="1"/>
          <p:nvPr/>
        </p:nvSpPr>
        <p:spPr>
          <a:xfrm>
            <a:off x="796350" y="743050"/>
            <a:ext cx="8870400" cy="5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0000"/>
                </a:solidFill>
              </a:rPr>
              <a:t>Frissítés: az alábbi számokon hamarosan javítások lesznek eszközölve. </a:t>
            </a:r>
            <a:endParaRPr b="1" sz="4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0000"/>
                </a:solidFill>
              </a:rPr>
              <a:t>A látszólagos beavatkozás az új diagramok alaján sokkal többet kedvezett a fidesznek, mint ami eddig be lett mutatva.</a:t>
            </a:r>
            <a:endParaRPr b="1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/>
          <p:nvPr/>
        </p:nvSpPr>
        <p:spPr>
          <a:xfrm>
            <a:off x="504000" y="107280"/>
            <a:ext cx="9071640" cy="16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Mit láthatunk</a:t>
            </a: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2010-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2014.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későbbi években gyanússá váló terület</a:t>
            </a:r>
            <a:r>
              <a:rPr lang="en-GB" sz="1500"/>
              <a:t>en itt még sokkal kisebb a vizuális különbség. A csalóka látszat ellenére ezek az “apró különbségek” több százezer (150-220 ezres nagyságrend) szavazattal bíró szavazókör csoportot takarnak, csupán a Fideszre leadottakat </a:t>
            </a:r>
            <a:r>
              <a:rPr lang="en-GB" sz="1500">
                <a:solidFill>
                  <a:schemeClr val="dk1"/>
                </a:solidFill>
              </a:rPr>
              <a:t>figyelembe véve </a:t>
            </a:r>
            <a:r>
              <a:rPr lang="en-GB" sz="1500"/>
              <a:t>(már ha leadták), nyilván </a:t>
            </a:r>
            <a:r>
              <a:rPr b="1" lang="en-GB" sz="1500"/>
              <a:t>egyéb pártokkal ez a befolyásolás akár 400 ezres szavazatnagyságrendet is megüthet</a:t>
            </a:r>
            <a:r>
              <a:rPr lang="en-GB" sz="1500"/>
              <a:t>.</a:t>
            </a:r>
            <a:br>
              <a:rPr lang="en-GB" sz="1300"/>
            </a:b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2018.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Nagyon erősen a Fidesz, és valamivel kevésbé, de a DK is kaphatott (ezekből) a plusz szavazatokból. Az MSZP pakett-tölteléknek tűnik. A Fidesz még így sem üti meg az országos átlagát, talán ezek nem igazán fidesz-barát területek. </a:t>
            </a:r>
            <a:r>
              <a:rPr lang="en-GB" sz="1500"/>
              <a:t>Nyertes a Momentum is.</a:t>
            </a:r>
            <a:br>
              <a:rPr lang="en-GB" sz="1300"/>
            </a:b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2019.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Fidesz stabilan kapja a szavazatokat. A Momentum</a:t>
            </a:r>
            <a:r>
              <a:rPr lang="en-GB" sz="1500"/>
              <a:t> 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preferált. Az MSZP-t és az LMP-t lefelé húzzák: vélhetően az 1, illetve 0 mandátumra való szavazat felé. A Mi Hazánk dolga úgy tűnik egy fél mandátumra valót kapni, azaz szavazatot zabálni – talán a bejutási küszöb emelése.</a:t>
            </a:r>
            <a:br>
              <a:rPr lang="en-GB" sz="1300"/>
            </a:b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Az MSZP</a:t>
            </a:r>
            <a:r>
              <a:rPr lang="en-GB" sz="1500"/>
              <a:t> egyúttal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 mintha egy plafonba ütközne: feltűnően ritkán kap egy érték fölött. (Bár ez mást is jelenthet.)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Megj.: tüzetesebb vizsgálat (</a:t>
            </a:r>
            <a:r>
              <a:rPr lang="en-GB" sz="1500"/>
              <a:t>későbbre halasztva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) alapján a Momentumot azért húzták lefele (is?) szépen a fővárosban.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Stratégia - oszd meg és uralkodj?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504000" y="176905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Ha már egyszer manipulálhatod a szavazatokat, de nem akarod, hogy túl nyilvánvaló legyen </a:t>
            </a:r>
            <a:r>
              <a:rPr lang="en-GB" sz="1800"/>
              <a:t>...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Magadat biztosítsd be, ne csalj feltűnően, de a minimum, hogy szinte sehol se veszíts (írasd át a fölös szavazataidat a vesztésre álló helyekre?)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A kapacitás egy részével pedig támogasd az ellenzéket, ahogy neked jó!</a:t>
            </a:r>
            <a:br>
              <a:rPr lang="en-GB" sz="1800"/>
            </a:br>
            <a:br>
              <a:rPr lang="en-GB" sz="1800"/>
            </a:br>
            <a:r>
              <a:rPr lang="en-GB" sz="1800"/>
              <a:t>Pl. ne engedd a közeledbe a második helyezettet! Kicsit húzd le...</a:t>
            </a:r>
            <a:endParaRPr sz="18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1800"/>
              <a:t>Aztán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cserélgesd a favoritot! Így soha nem lesz hiteles, hosszú történetű párt a porondon … gyengék maradnak (pl. hagyd a Jobbikot, aztán kuka, hagyd az LMP-t, kuka, húzd le Pesten a Momentumot, de máshol told meg – esetleg szórd szét a rájuk adott szavazatokat fideszes zsákfalvakban?)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Hogyan szaporítsd még nehezen észrevehetően a saját mandátumaidat?</a:t>
            </a:r>
            <a:br>
              <a:rPr lang="en-GB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Növeld a részvételt, tartsd állandóan a szavazati arányodat!</a:t>
            </a:r>
            <a:br>
              <a:rPr lang="en-GB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Pl. EP választáson így megnő a bejutási küszöb, viszont te, meg a kiválaszottak szinte átrepültök fölötte, és a be nem jutottak hányadának jó részét is te kapod.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Kétséges, hogy volt-e</a:t>
            </a: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4400"/>
              <a:t>⅔ (1.)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"/>
          <p:cNvSpPr txBox="1"/>
          <p:nvPr/>
        </p:nvSpPr>
        <p:spPr>
          <a:xfrm>
            <a:off x="504000" y="1769050"/>
            <a:ext cx="9071700" cy="51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A régebbi</a:t>
            </a:r>
            <a:r>
              <a:rPr lang="en-GB" sz="1800">
                <a:solidFill>
                  <a:srgbClr val="FF0000"/>
                </a:solidFill>
              </a:rPr>
              <a:t> értékek finomodni fognak. A nagyságrend bizonyos esetekben várhatóan nő.</a:t>
            </a:r>
            <a:endParaRPr sz="1800">
              <a:solidFill>
                <a:srgbClr val="FF000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8761D"/>
                </a:solidFill>
              </a:rPr>
              <a:t>Az új diagramok alapján </a:t>
            </a:r>
            <a:endParaRPr b="1" sz="1800">
              <a:solidFill>
                <a:srgbClr val="38761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8761D"/>
                </a:solidFill>
              </a:rPr>
              <a:t>2010-ben 220, 2014-ben 175, 2018-ban 200, 2019-ben 150 ezernél is több gyanús fidesz szavazatról van szó.</a:t>
            </a:r>
            <a:endParaRPr b="1" sz="1800">
              <a:solidFill>
                <a:srgbClr val="38761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38761D"/>
                </a:solidFill>
              </a:rPr>
              <a:t>Könnyen lehet, hogy sosem volt meg a kétharmada a fidesz-kdnp-nek.</a:t>
            </a:r>
            <a:endParaRPr b="1" sz="1800" u="sng">
              <a:solidFill>
                <a:srgbClr val="38761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2018-ban már a régi, durvább értékek alapján szintén:</a:t>
            </a:r>
            <a:endParaRPr b="1"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Ugyanis ekkor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a gyanús terület összesen kb. 11%-kal nagyobb részvételnek örvendtek, 2014-ben még csak kb. 3%-kal. Azaz 8% szavazat megjelenhetett a fenti alapon duzzasztásból.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A fidesz kb. 78 000 szavazattal kaphatott többet a 11% különbség okán. Ebből a “bónusz” részre, a 8%-ra így nagyságrendileg 56 730 szavazat jut. Ez nem sok, de a fideszt valamennyire ismerve, minden rosszindulat nélkül megjegyzendő, csal(hatot)t másféleképpen is, ezeken a helyeken is, a “másholról” már nem is beszélve.</a:t>
            </a:r>
            <a:br>
              <a:rPr lang="en-GB" sz="1600">
                <a:solidFill>
                  <a:schemeClr val="dk1"/>
                </a:solidFill>
              </a:rPr>
            </a:b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>
                <a:solidFill>
                  <a:schemeClr val="dk1"/>
                </a:solidFill>
              </a:rPr>
              <a:t>Kétséges, hogy volt-e ⅔ (2.)</a:t>
            </a:r>
            <a:endParaRPr/>
          </a:p>
        </p:txBody>
      </p:sp>
      <p:sp>
        <p:nvSpPr>
          <p:cNvPr id="438" name="Google Shape;438;p51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Ezek az</a:t>
            </a:r>
            <a:r>
              <a:rPr lang="en-GB">
                <a:solidFill>
                  <a:srgbClr val="FF0000"/>
                </a:solidFill>
              </a:rPr>
              <a:t> értékek finomodni fognak. A nagyságrend bizonyos esetekben várhatóan nő.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Ez viszont már magában is 2%-a az összes listás Fidesz-KDNP szavazatnak. Egy mandátumot elég könnyen elvisz. Amik mindennek alapján is </a:t>
            </a:r>
            <a:r>
              <a:rPr b="1" lang="en-GB">
                <a:solidFill>
                  <a:schemeClr val="dk1"/>
                </a:solidFill>
              </a:rPr>
              <a:t>nagyon valószínű</a:t>
            </a:r>
            <a:r>
              <a:rPr lang="en-GB">
                <a:solidFill>
                  <a:schemeClr val="dk1"/>
                </a:solidFill>
              </a:rPr>
              <a:t>nek tűnnek: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-GB">
                <a:solidFill>
                  <a:schemeClr val="dk1"/>
                </a:solidFill>
              </a:rPr>
              <a:t>Átírták a szavazatokat (is), a választást érvényteleníteni kéne, új, legitim választást tartani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-GB">
                <a:solidFill>
                  <a:schemeClr val="dk1"/>
                </a:solidFill>
              </a:rPr>
              <a:t>Nincs 2/3 2018. április 8. óta (Sőt, ez 2010 óta egyáltalán nem tiszta)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-GB">
                <a:solidFill>
                  <a:schemeClr val="dk1"/>
                </a:solidFill>
              </a:rPr>
              <a:t>A kormány ezesetben államcsínyt hajt végre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Érdemes megnézni a miniszterelnököt, hogy milyen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arcnyújtásokkal készül füllenteni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“</a:t>
            </a:r>
            <a:r>
              <a:rPr lang="en-GB" u="sng">
                <a:solidFill>
                  <a:schemeClr val="hlink"/>
                </a:solidFill>
                <a:hlinkClick r:id="rId4"/>
              </a:rPr>
              <a:t>A magas részvétel minden kétséget zárójelbe tesz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(A másik opció, hogy annyira hülye, hogy nem hallott még az ún.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ballot stuffingról</a:t>
            </a:r>
            <a:r>
              <a:rPr lang="en-GB">
                <a:solidFill>
                  <a:schemeClr val="dk1"/>
                </a:solidFill>
              </a:rPr>
              <a:t>. Elhiszed? Talán. De valószínűleg csak hazudik.)</a:t>
            </a:r>
            <a:endParaRPr sz="2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2019: 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Meglepő lehet, hogy bár 2019-re a 2/3-ára esett a részvétel (70,22%-ról 43,48%-ra), és ahelyett, hogy a különbség is arányosan csökkent volna, azért csak majd’ ugyanannyival (78000-ről csak 70000-re esett) kapott többet a Fidesz a számlálásgyanús körzetekben.</a:t>
            </a:r>
            <a:br>
              <a:rPr lang="en-GB" sz="1500"/>
            </a:br>
            <a:br>
              <a:rPr lang="en-GB" sz="1500"/>
            </a:br>
            <a:br>
              <a:rPr lang="en-GB" sz="1500"/>
            </a:b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Mintha ami a csövön kifért, azt mind továbbra is elcsalták volna…? :) Talán ezért is olyan látványos a 2019-es diagramokon a hatás.</a:t>
            </a:r>
            <a:br>
              <a:rPr lang="en-GB" sz="1500"/>
            </a:b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Hogy milyen lehetett a valódi eredmény, azt egyelőre nagyon óvatosan lehet megtippelni (természetesen, csak ha csaltak volna).</a:t>
            </a:r>
            <a:br>
              <a:rPr lang="en-GB" sz="1500"/>
            </a:br>
            <a:br>
              <a:rPr lang="en-GB" sz="1500"/>
            </a:br>
            <a:br>
              <a:rPr lang="en-GB" sz="1500"/>
            </a:b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Persze, ami késik ...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Szavazókörök és delegáltak</a:t>
            </a:r>
            <a:br>
              <a:rPr lang="en-GB" sz="44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száma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4000" y="1769050"/>
            <a:ext cx="90717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10277 szavazókör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Mindössze 6948-ban volt ellenzéki delegált</a:t>
            </a:r>
            <a:br>
              <a:rPr lang="en-GB" sz="900"/>
            </a:b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(az Index szerint 14000 fideszes, 12000 ellenzéki oszlott meg)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1365 civil szavazatszámláló is megjelent (“Számoljuk együtt”)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Érdekesség: például az LMP csupán 149 főt tudott delegálni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Az EBESZ nem küldött megfigyelőket</a:t>
            </a:r>
            <a:endParaRPr sz="23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Források:</a:t>
            </a:r>
            <a:br>
              <a:rPr lang="en-GB" sz="900"/>
            </a:br>
            <a:endParaRPr b="0" sz="2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501700" y="5119525"/>
            <a:ext cx="40740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Index (EBESZ)</a:t>
            </a:r>
            <a:br>
              <a:rPr lang="en-GB" sz="600">
                <a:solidFill>
                  <a:schemeClr val="dk1"/>
                </a:solidFill>
              </a:rPr>
            </a:br>
            <a:r>
              <a:rPr lang="en-GB" sz="2000" u="sng">
                <a:solidFill>
                  <a:schemeClr val="hlink"/>
                </a:solidFill>
                <a:hlinkClick r:id="rId4"/>
              </a:rPr>
              <a:t>Számoljuk együtt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858725" y="5119525"/>
            <a:ext cx="40740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5"/>
              </a:rPr>
              <a:t>Platón Párt adatigénylés</a:t>
            </a:r>
            <a:br>
              <a:rPr lang="en-GB" sz="600">
                <a:solidFill>
                  <a:schemeClr val="dk1"/>
                </a:solidFill>
              </a:rPr>
            </a:br>
            <a:r>
              <a:rPr lang="en-GB" sz="2000" u="sng">
                <a:solidFill>
                  <a:schemeClr val="hlink"/>
                </a:solidFill>
                <a:hlinkClick r:id="rId6"/>
              </a:rPr>
              <a:t>Index (delegáltak számáról)</a:t>
            </a:r>
            <a:br>
              <a:rPr lang="en-GB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 következik mindebből?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3"/>
          <p:cNvSpPr txBox="1"/>
          <p:nvPr/>
        </p:nvSpPr>
        <p:spPr>
          <a:xfrm>
            <a:off x="504000" y="1769052"/>
            <a:ext cx="9071700" cy="5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fidesznek legalábbis több, mint egy éve valószínűleg – egyéb, nem kevésbé undorító módok mellett (szavazatvásárlás, utaztatás stb.) – rendszerszintű szavazatszámlálási csalással “van” kétharmada. Sokan sejtjük: bábozik az ellenzékkel. Ha igen, például így.</a:t>
            </a:r>
            <a:br>
              <a:rPr lang="en-GB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Szívből sajnálom az Együtt 2014-t, a valószínűleg indokolatlanul távozó LMP és (bár szívem szerint inkább baloldali szavazó vagyok) Jobbik vezetéseket.</a:t>
            </a:r>
            <a:br>
              <a:rPr lang="en-GB" sz="1800"/>
            </a:br>
            <a:r>
              <a:rPr lang="en-GB" sz="1800"/>
              <a:t>Talán visszatérnek?</a:t>
            </a:r>
            <a:br>
              <a:rPr lang="en-GB" sz="1800"/>
            </a:br>
            <a:br>
              <a:rPr lang="en-GB" sz="1800"/>
            </a:br>
            <a:r>
              <a:rPr lang="en-GB" sz="1800"/>
              <a:t>Ezeket mind kivégezhette a – “látszólag” fideszes – csalógépezet, a “Mi Hazánkos” és még mindig jobbikos árulók (szomorú, de nézzünk szembe vele: Paks 2-t ők is megszavazták), a privatizációmilliárdosok (bocs Gyurcsány) stb.</a:t>
            </a:r>
            <a:br>
              <a:rPr lang="en-GB" sz="1800"/>
            </a:br>
            <a:br>
              <a:rPr lang="en-GB" sz="1800"/>
            </a:br>
            <a:r>
              <a:rPr lang="en-GB" sz="1800"/>
              <a:t>Talán alig van megbízható ellenzékünk. Talán azért nyert nagyot a DK és a Momentum, mert a Fidesz könnyű, akár irányítható ellenfelet szeretett volna. Ki tudja. Ne legyen úgy…</a:t>
            </a:r>
            <a:br>
              <a:rPr lang="en-GB" sz="1800"/>
            </a:br>
            <a:br>
              <a:rPr lang="en-GB" sz="1800"/>
            </a:br>
            <a:r>
              <a:rPr lang="en-GB" sz="1800"/>
              <a:t>Ha van erős ellenzékünk, ha nincs, ezt, a cipőnk talpához ragadt kormányt viszont mindenképp le kell vakarni róla.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(0)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4"/>
          <p:cNvSpPr txBox="1"/>
          <p:nvPr/>
        </p:nvSpPr>
        <p:spPr>
          <a:xfrm>
            <a:off x="504000" y="2592000"/>
            <a:ext cx="9144000" cy="35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(Nem baj, ha nem jön egyből, és megvárod…)</a:t>
            </a:r>
            <a:endParaRPr sz="15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900" strike="noStrike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900"/>
              <a:t>a már tényleg nincs, lapozz ...</a:t>
            </a:r>
            <a:endParaRPr b="0" sz="2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4"/>
          <p:cNvSpPr txBox="1"/>
          <p:nvPr/>
        </p:nvSpPr>
        <p:spPr>
          <a:xfrm>
            <a:off x="2664000" y="1718640"/>
            <a:ext cx="460800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 strike="noStrike">
                <a:latin typeface="Arial"/>
                <a:ea typeface="Arial"/>
                <a:cs typeface="Arial"/>
                <a:sym typeface="Arial"/>
              </a:rPr>
              <a:t>Van ötleted?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(1)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Számold te is, jelentkezz!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Ősszel mindenképp, amennyire csak tudjuk, meg kell gátolni a csalást!</a:t>
            </a:r>
            <a:br>
              <a:rPr b="0" lang="en-GB" sz="2200" strike="noStrike">
                <a:latin typeface="Arial"/>
                <a:ea typeface="Arial"/>
                <a:cs typeface="Arial"/>
                <a:sym typeface="Arial"/>
              </a:rPr>
            </a:br>
            <a:br>
              <a:rPr lang="en-GB" sz="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Szeptember a jelentkezési határidő,</a:t>
            </a:r>
            <a:br>
              <a:rPr lang="en-GB" sz="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a pártoknál esetleg utána is tudsz</a:t>
            </a:r>
            <a:br>
              <a:rPr lang="en-GB" sz="800"/>
            </a:br>
            <a:r>
              <a:rPr b="0" lang="en-GB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http://szamoljukegyutt.hu/</a:t>
            </a:r>
            <a:br>
              <a:rPr lang="en-GB" sz="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Ha valami furcsát tapasztalsz, oszd meg másokkal!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Írd alá a petíciót az EBESZ felé</a:t>
            </a:r>
            <a:r>
              <a:rPr lang="en-GB" sz="2200" strike="noStrike"/>
              <a:t>, hátha ők is jönnek a választás tisztaságát vizsgálni</a:t>
            </a:r>
            <a:br>
              <a:rPr lang="en-GB" sz="2200" strike="noStrike"/>
            </a:br>
            <a:br>
              <a:rPr lang="en-GB" sz="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Itt: </a:t>
            </a:r>
            <a:r>
              <a:rPr b="1" lang="en-GB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http://chng.it/S4K6drsS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(2)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504000" y="1769050"/>
            <a:ext cx="86325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Tü</a:t>
            </a:r>
            <a:r>
              <a:rPr b="1" lang="en-GB" sz="2500" strike="noStrike">
                <a:latin typeface="Arial"/>
                <a:ea typeface="Arial"/>
                <a:cs typeface="Arial"/>
                <a:sym typeface="Arial"/>
              </a:rPr>
              <a:t>ntessünk (minimum! és jókor!) a kormány ellen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 választáskor mindenképpen!</a:t>
            </a:r>
            <a:endParaRPr sz="25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Lássák a bizonytalankodók is, hogy van ellenzék, hallják, milyen tróger banda a Fidesz, és hogy nem félünk tőlük! Sem most, sem máskor!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Nincs kétharmaduk! (Amit amúgy is csak ők találtak ki...)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Pesten, vidéken (talán a falvakban is, de jó is lenne).</a:t>
            </a:r>
            <a:br>
              <a:rPr lang="en-GB" sz="1100"/>
            </a:br>
            <a:br>
              <a:rPr lang="en-GB" sz="1100"/>
            </a:br>
            <a:r>
              <a:rPr lang="en-GB" sz="2500"/>
              <a:t>E</a:t>
            </a: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lőször szinte bi</a:t>
            </a:r>
            <a:r>
              <a:rPr lang="en-GB" sz="2500"/>
              <a:t>ztos</a:t>
            </a: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 a városokat tudjuk visszaszerezni. Talán már meg is történt, csak a hivatalos számokban nem látszik még!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(3)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 strike="noStrike">
                <a:latin typeface="Arial"/>
                <a:ea typeface="Arial"/>
                <a:cs typeface="Arial"/>
                <a:sym typeface="Arial"/>
              </a:rPr>
              <a:t>EP támogatás szerzése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Közvetísd európai parlamenti képviselők felé, mi történik – Twitteren, Facebookon, </a:t>
            </a:r>
            <a:r>
              <a:rPr lang="en-GB" sz="2600"/>
              <a:t>e-</a:t>
            </a: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mailben, </a:t>
            </a:r>
            <a:r>
              <a:rPr lang="en-GB" sz="2600"/>
              <a:t>l</a:t>
            </a: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evélben, ahogy éred!</a:t>
            </a:r>
            <a:br>
              <a:rPr lang="en-GB" sz="1200"/>
            </a:b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600" strike="noStrike">
                <a:latin typeface="Arial"/>
                <a:ea typeface="Arial"/>
                <a:cs typeface="Arial"/>
                <a:sym typeface="Arial"/>
              </a:rPr>
              <a:t>Igenis merj politizálni!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Ha hiszel a pártoknak, ha nem.</a:t>
            </a:r>
            <a:br>
              <a:rPr lang="en-GB" sz="1200"/>
            </a:b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Továbbra sem vagy egyedül!</a:t>
            </a:r>
            <a:br>
              <a:rPr lang="en-GB" sz="1200"/>
            </a:b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Nekünk kell összefogni, hallatni a hangunkat, és megváltoztatni a rendszert!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Aki tud valamit, tényleg jelentse!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Míg nem őt jelentik! ☹</a:t>
            </a:r>
            <a:br>
              <a:rPr lang="en-GB"/>
            </a:br>
            <a:br>
              <a:rPr lang="en-GB"/>
            </a:b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Például a TASZ (Társaság a Szabdaságjogokért) felé:</a:t>
            </a:r>
            <a:br>
              <a:rPr lang="en-GB"/>
            </a:b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https://tasz.hu/</a:t>
            </a:r>
            <a:br>
              <a:rPr lang="en-GB"/>
            </a:b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1" lang="en-GB" sz="2800" strike="noStrike">
                <a:latin typeface="Arial"/>
                <a:ea typeface="Arial"/>
                <a:cs typeface="Arial"/>
                <a:sym typeface="Arial"/>
              </a:rPr>
              <a:t>“A demokratikus rendszerekben a választójog általános, </a:t>
            </a:r>
            <a:r>
              <a:rPr b="1" i="1" lang="en-GB" sz="2800" strike="noStrike">
                <a:latin typeface="Arial"/>
                <a:ea typeface="Arial"/>
                <a:cs typeface="Arial"/>
                <a:sym typeface="Arial"/>
              </a:rPr>
              <a:t>egyenlő</a:t>
            </a:r>
            <a:r>
              <a:rPr b="0" i="1" lang="en-GB" sz="2800" strike="noStrike">
                <a:latin typeface="Arial"/>
                <a:ea typeface="Arial"/>
                <a:cs typeface="Arial"/>
                <a:sym typeface="Arial"/>
              </a:rPr>
              <a:t>, közvetlen és titkos szavazással érvényesül.”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Nyílt szavazás? Benne vagy?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600" u="sng" strike="noStrike">
                <a:latin typeface="Arial"/>
                <a:ea typeface="Arial"/>
                <a:cs typeface="Arial"/>
                <a:sym typeface="Arial"/>
              </a:rPr>
              <a:t>Választójog</a:t>
            </a:r>
            <a:br>
              <a:rPr lang="en-GB" sz="1200"/>
            </a:br>
            <a:br>
              <a:rPr lang="en-GB" sz="1200"/>
            </a:br>
            <a:r>
              <a:rPr b="0" i="1" lang="en-GB" sz="2600" strike="noStrike">
                <a:latin typeface="Arial"/>
                <a:ea typeface="Arial"/>
                <a:cs typeface="Arial"/>
                <a:sym typeface="Arial"/>
              </a:rPr>
              <a:t>“A választópolgárok a szavazat tartalmának nyilvánosságra kerülése nélkül titkosan ad</a:t>
            </a:r>
            <a:r>
              <a:rPr b="1" i="1" lang="en-GB" sz="2600" strike="noStrike">
                <a:latin typeface="Arial"/>
                <a:ea typeface="Arial"/>
                <a:cs typeface="Arial"/>
                <a:sym typeface="Arial"/>
              </a:rPr>
              <a:t>hat</a:t>
            </a:r>
            <a:r>
              <a:rPr b="0" i="1" lang="en-GB" sz="2600" strike="noStrike">
                <a:latin typeface="Arial"/>
                <a:ea typeface="Arial"/>
                <a:cs typeface="Arial"/>
                <a:sym typeface="Arial"/>
              </a:rPr>
              <a:t>ják le a szavazatukat.“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Ha nincs elég jelentkező a szavazatszámlálásra, vagy nem bízunk bennük, részemről akár nyíltan is szavazhatunk.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Én biztos nem titkolom, hogy egy ideje nem a Fideszre szavazok, és nem is fogok egyhamar. Azt titkolnám, ha rájuk szavaznék …! 😇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Szervezkedj!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Vagy legalább teremtsd meg az esélyét!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Keress egy embert, akivel egyetértesz, akiben megbízol, aki számít.</a:t>
            </a:r>
            <a:br>
              <a:rPr lang="en-GB"/>
            </a:br>
            <a:br>
              <a:rPr lang="en-GB"/>
            </a:b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És aki ki mer menni az utcára is, ha kell.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És aki ha kimegy, te is kimégy!</a:t>
            </a:r>
            <a:br>
              <a:rPr lang="en-GB"/>
            </a:br>
            <a:br>
              <a:rPr lang="en-GB"/>
            </a:b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(Szerencsés lehet, ha nem lakik túl messze.)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Ellenőrizd a szavazást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(akár utólag is!)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Számadatokat itt (is) találsz: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3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https://www.valasztas.hu/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Te döntöd el, hogy elhiszed-e őket, vagy sem.</a:t>
            </a:r>
            <a:br>
              <a:rPr lang="en-GB" sz="1700"/>
            </a:b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Szokj hozzá, hogy ellenőrzöd!</a:t>
            </a:r>
            <a:br>
              <a:rPr lang="en-GB" sz="1700"/>
            </a:b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Ha gyanús, ne maradj csendben!</a:t>
            </a:r>
            <a:br>
              <a:rPr lang="en-GB" sz="1700"/>
            </a:br>
            <a:br>
              <a:rPr lang="en-GB" sz="1700"/>
            </a:b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Nincs se a szomszédban, se környéken egy fideszes? Akkor </a:t>
            </a:r>
            <a:r>
              <a:rPr lang="en-GB" sz="3100"/>
              <a:t>h</a:t>
            </a: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ogy lehet a körzeti eredményük 50% felett?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Exit pollok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Exit pollokkal nehéz vitatkozni. Emlékszel? Londonban valahogy így nézett ki a Fidesz eredménye 2018-ban (igen, az 5. volt):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0" y="2664000"/>
            <a:ext cx="373608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2"/>
          <p:cNvSpPr txBox="1"/>
          <p:nvPr/>
        </p:nvSpPr>
        <p:spPr>
          <a:xfrm>
            <a:off x="4752000" y="2592000"/>
            <a:ext cx="5112000" cy="39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Ehhez képest jellemzően </a:t>
            </a:r>
            <a:r>
              <a:rPr b="0" i="1" lang="en-GB" sz="2000" strike="noStrike">
                <a:latin typeface="Arial"/>
                <a:ea typeface="Arial"/>
                <a:cs typeface="Arial"/>
                <a:sym typeface="Arial"/>
              </a:rPr>
              <a:t>nincsenek exit polljaink</a:t>
            </a: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. Főleg egy-egy szavazók</a:t>
            </a:r>
            <a:r>
              <a:rPr lang="en-GB" sz="2000"/>
              <a:t>örre</a:t>
            </a: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Miközben mennyiből is vitelezték ki ezt?</a:t>
            </a:r>
            <a:br>
              <a:rPr lang="en-GB" sz="2000"/>
            </a:br>
            <a:br>
              <a:rPr lang="en-GB" sz="2000"/>
            </a:br>
            <a:r>
              <a:rPr b="0" lang="en-GB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Lelkes emberek megkérdezték az embereket.</a:t>
            </a:r>
            <a:r>
              <a:rPr lang="en-GB" sz="2000"/>
              <a:t> </a:t>
            </a: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Minden tiszteletem az övék.</a:t>
            </a:r>
            <a:br>
              <a:rPr lang="en-GB" sz="2000"/>
            </a:br>
            <a:br>
              <a:rPr lang="en-GB" sz="2000"/>
            </a:b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Te is meg tudod csinálni, ha megkérdezed, biztos szívesen elmondják, hogy kell.</a:t>
            </a:r>
            <a:br>
              <a:rPr lang="en-GB" sz="2000"/>
            </a:br>
            <a:br>
              <a:rPr lang="en-GB" sz="2000"/>
            </a:b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Hajrá!</a:t>
            </a:r>
            <a:r>
              <a:rPr lang="en-GB" sz="2000"/>
              <a:t> Esetleg Ti is csináljátok meg!</a:t>
            </a:r>
            <a:br>
              <a:rPr lang="en-GB" sz="2000"/>
            </a:b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Aggályok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04000" y="1769050"/>
            <a:ext cx="8464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Open Democracy: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előzetes aggályok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 – a 2018-as válasz- tások alapján (2019. május 23.)</a:t>
            </a:r>
            <a:br>
              <a:rPr lang="en-GB" sz="2400"/>
            </a:br>
            <a:r>
              <a:rPr b="0" lang="en-GB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Ezt itt lehet elolvasni</a:t>
            </a:r>
            <a:br>
              <a:rPr lang="en-GB" sz="2400"/>
            </a:br>
            <a:endParaRPr sz="24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Egy még bővülés alatt álló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adatelemzés 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(2019.0</a:t>
            </a:r>
            <a:r>
              <a:rPr lang="en-GB" sz="2400"/>
              <a:t>9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2400"/>
              <a:t>18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-án)</a:t>
            </a:r>
            <a:br>
              <a:rPr lang="en-GB" sz="1000"/>
            </a:b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GB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egyelőre angolul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) a rendszerszintű, </a:t>
            </a:r>
            <a:r>
              <a:rPr lang="en-GB" sz="2400"/>
              <a:t>100-200-ezer Fidesz 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szavazat manipulációnak egyértelműen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legalábbis a nagyon erős gyanúját veti fel</a:t>
            </a:r>
            <a:br>
              <a:rPr b="0" lang="en-GB" sz="2400" strike="noStrike">
                <a:latin typeface="Arial"/>
                <a:ea typeface="Arial"/>
                <a:cs typeface="Arial"/>
                <a:sym typeface="Arial"/>
              </a:rPr>
            </a:br>
            <a:endParaRPr sz="24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Egy még kicsi </a:t>
            </a:r>
            <a:r>
              <a:rPr b="0" lang="en-GB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facebook felmérés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 jelenlegi (2019.08.06.) állása szerint azt, hogy szerinte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csalás történt,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minden negyedik ember nyíltan is ki meri mondani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 strike="noStrike">
                <a:latin typeface="Arial"/>
                <a:ea typeface="Arial"/>
                <a:cs typeface="Arial"/>
                <a:sym typeface="Arial"/>
              </a:rPr>
              <a:t>Ne add fel!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7200" strike="noStrike">
                <a:latin typeface="Arial"/>
                <a:ea typeface="Arial"/>
                <a:cs typeface="Arial"/>
                <a:sym typeface="Arial"/>
              </a:rPr>
              <a:t>Mi se fogjuk!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  <a:p>
            <a:pPr indent="-118259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Noto Sans Symbols"/>
              <a:buNone/>
            </a:pPr>
            <a:r>
              <a:t/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“Disclaimer”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4"/>
          <p:cNvSpPr txBox="1"/>
          <p:nvPr/>
        </p:nvSpPr>
        <p:spPr>
          <a:xfrm>
            <a:off x="504000" y="176905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 fentiekből semmi sem 100%-ig biztos, rengeteg a spekuláció</a:t>
            </a:r>
            <a:r>
              <a:rPr lang="en-GB" sz="2500"/>
              <a:t>, de szinte biztos, hogy sok igazság van benne.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Az elemzés </a:t>
            </a:r>
            <a:r>
              <a:rPr lang="en-GB" sz="2500"/>
              <a:t>még nincs </a:t>
            </a: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kész, szakértői felülvizsgálat nem történt.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Bővülni, és minőségében javulni fog.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Döntsd el Te, mit hiszel el, és ne bánts senkit, főleg ne nagyon alapos ok nélkül!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 rendszerváltás még láthatóan nem ért véget … ez mindenkinek nehéz időszak lehet.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Az elemzés </a:t>
            </a:r>
            <a:r>
              <a:rPr b="0" lang="en-GB" sz="2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itt készül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 txBox="1"/>
          <p:nvPr/>
        </p:nvSpPr>
        <p:spPr>
          <a:xfrm>
            <a:off x="504000" y="545040"/>
            <a:ext cx="907164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 fejleményeket követheted a 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Tüntetés facebook csoportban</a:t>
            </a:r>
            <a:r>
              <a:rPr lang="en-GB" sz="100"/>
              <a:t> </a:t>
            </a:r>
            <a:r>
              <a:rPr lang="en-GB">
                <a:solidFill>
                  <a:schemeClr val="dk1"/>
                </a:solidFill>
              </a:rPr>
              <a:t>  vagy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GitHub repository</a:t>
            </a:r>
            <a:r>
              <a:rPr lang="en-GB">
                <a:solidFill>
                  <a:schemeClr val="dk1"/>
                </a:solidFill>
              </a:rPr>
              <a:t>n keresztül</a:t>
            </a:r>
            <a:endParaRPr b="0" u="sng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u="sng" strike="noStrike">
                <a:latin typeface="Arial"/>
                <a:ea typeface="Arial"/>
                <a:cs typeface="Arial"/>
                <a:sym typeface="Arial"/>
              </a:rPr>
              <a:t>Köszönet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Vázsonyi Miklósnak (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Platón Párt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) az ismételt inspirációért, adatokért, utóbbiért 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Kálmán Andrásnak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 is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Régi barátoknak, akik elviselték, hogy teljesen eltűnök jópár hétre, és segítettek az átnézésben</a:t>
            </a:r>
            <a:br>
              <a:rPr lang="en-GB" sz="100"/>
            </a:b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 teljes ellenzéknek, például: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Gárdonyi Dánielnek, Mézes Teréznek, Kondor Viktor Lászlónak, és Kovács Szofinak, akik tartják a frontot ezalatt</a:t>
            </a: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… és mindenkinek, aki kimaradt!</a:t>
            </a:r>
            <a:br>
              <a:rPr lang="en-GB" sz="100"/>
            </a:b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 borítón látható képet Végh Tibor készítette, 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forrás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br>
              <a:rPr lang="en-GB" sz="100"/>
            </a:br>
            <a:r>
              <a:rPr b="0" lang="en-GB" u="sng" strike="noStrike">
                <a:latin typeface="Arial"/>
                <a:ea typeface="Arial"/>
                <a:cs typeface="Arial"/>
                <a:sym typeface="Arial"/>
              </a:rPr>
              <a:t>Elnézést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Az összes esetleges hibáért.</a:t>
            </a:r>
            <a:br>
              <a:rPr lang="en-GB" sz="100"/>
            </a:br>
            <a:r>
              <a:rPr lang="en-GB"/>
              <a:t>A̶u̶g̶u̶s̶z̶t̶u̶s̶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 Sz</a:t>
            </a:r>
            <a:r>
              <a:rPr lang="en-GB"/>
              <a:t>eptember közepe 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van, így is késésben van az egész.</a:t>
            </a: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És: nyugalom, senki sem fizet érte :)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5"/>
          <p:cNvSpPr txBox="1"/>
          <p:nvPr/>
        </p:nvSpPr>
        <p:spPr>
          <a:xfrm>
            <a:off x="504498" y="558324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Készítette</a:t>
            </a:r>
            <a:endParaRPr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500"/>
            </a:b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Brezniczky János</a:t>
            </a:r>
            <a:br>
              <a:rPr lang="en-GB" sz="1500"/>
            </a:br>
            <a:br>
              <a:rPr lang="en-GB" sz="1500"/>
            </a:b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19. 08. 11</a:t>
            </a: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Az elemzés menete, eredménye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Az elemzés a választási számadatokra támaszkodik, az elemzés során statisztikai módszerekkel különböző gyanús jelek lettek valószínűsítve a vizsgálatra alkalmas településeken (ezek jellemzően városok)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Ehhez mindössze az utolsó számjegyek lettek megvizsgálva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Az összesített lista gyanúsabb (kb. fele-fele) és kevésbé gyanús körzeteinek eredménye ábrázolásra került “választási statisztikai ujjlenyomat” diagramon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</a:rPr>
              <a:t>Az elemzés menete, eredménye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04000" y="1769040"/>
            <a:ext cx="9071700" cy="43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A két csoporthoz tartozó diagramokat akár a 2010-es évtől ábrázolva – bár, ha a csalás jelei pusztán a véletlen művei, nem kéne – egyértelmű különbség jelenik meg mind a négy választáson továbbra is, sőt, úgy tűnik, az évek előre haladtával megváltozott a csalási stratégia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A különbség néhol torzulás látszatát kelti, néhol szinte új elemek jelennek meg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A különbségek megjelenése a csalás szimptómákkal összhangban tudatos, tervszerű, elég nagy volumenű csalással jól magyarázható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Szavazatszámlálási szégyenfal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04000" y="1563475"/>
            <a:ext cx="8616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Gratulálunk</a:t>
            </a: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!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Ez</a:t>
            </a:r>
            <a:r>
              <a:rPr lang="en-GB" sz="1800"/>
              <a:t>eken a helyeken szinte biztos volt “valami”</a:t>
            </a: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 ☺</a:t>
            </a:r>
            <a:endParaRPr sz="17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Több települést, a gyanúsabbik kb. 50%-ot megtalálod</a:t>
            </a:r>
            <a:r>
              <a:rPr lang="en-GB" sz="1900"/>
              <a:t> itt</a:t>
            </a: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900"/>
              <a:t> </a:t>
            </a:r>
            <a:r>
              <a:rPr b="0" lang="en-GB" sz="19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 doc</a:t>
            </a:r>
            <a:endParaRPr sz="19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Várhatóan a szavazókörök szintjén is lesz publikus gyanús lista ☺</a:t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960732" y="272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{75D120C3-5C53-4029-85D3-79420072BE69}</a:tableStyleId>
              </a:tblPr>
              <a:tblGrid>
                <a:gridCol w="498150"/>
                <a:gridCol w="1593125"/>
                <a:gridCol w="1066400"/>
                <a:gridCol w="1644600"/>
                <a:gridCol w="600950"/>
                <a:gridCol w="1690050"/>
                <a:gridCol w="1065875"/>
              </a:tblGrid>
              <a:tr h="41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Pontszám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Pontszám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Eger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Pécel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Berettyóújfalu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Veresegyház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Vecsés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Százhalombatta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Maglód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Lenti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Balatonfüred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Baja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Fót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Gyömrő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Dombóvár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XVI.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Putnok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Ócsa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Békéscsaba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1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Bátonyterenye</a:t>
                      </a:r>
                      <a:endParaRPr b="0" sz="11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XXIII.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A szégyenfal jegyzői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04000" y="1563475"/>
            <a:ext cx="8799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 strike="noStrike">
                <a:latin typeface="Arial"/>
                <a:ea typeface="Arial"/>
                <a:cs typeface="Arial"/>
                <a:sym typeface="Arial"/>
              </a:rPr>
              <a:t>Nem tudom, ők-e az illetékesek, de náluk talán lehetne érdeklődni, mi is történhetett azokkal a fránya számokkal: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992160" y="2621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{75D120C3-5C53-4029-85D3-79420072BE69}</a:tableStyleId>
              </a:tblPr>
              <a:tblGrid>
                <a:gridCol w="518400"/>
                <a:gridCol w="1175175"/>
                <a:gridCol w="2111825"/>
                <a:gridCol w="382850"/>
                <a:gridCol w="513000"/>
                <a:gridCol w="1318675"/>
                <a:gridCol w="2126150"/>
              </a:tblGrid>
              <a:tr h="232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Jegyző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Jegyző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Eger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Kovács Luca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Pécel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Oláh János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Berettyóújfalu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Körtvélyesi Viktor (?)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Veresegyház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Garai Tamás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Vecsés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Bíróné Dr. Tóth Zsiga Beatrix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Százhalombatta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Turbucz Sándor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9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Maglód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Margruber János (tabanyi.pal@maglod.hu ?)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Lenti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Csizmazia Bernadett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Balatonfüred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Tárnoki Richárd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Baja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Papp Zoltán jegyző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Fót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Finta Béla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Gyömrő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Varga Ernő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Kórósi Emőke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Dombóvár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Szabó Péter Gyula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XVI.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Csomor Ervin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Putnok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Bányainé dr. Magicz Ildikó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Ócsa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Molnár Csaba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Békéscsaba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Bacsa Vendel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28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Bátonyterenye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Lengyel Tamás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XXIII.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Veres Anikó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