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7" r:id="rId1"/>
  </p:sldMasterIdLst>
  <p:notesMasterIdLst>
    <p:notesMasterId r:id="rId23"/>
  </p:notesMasterIdLst>
  <p:handoutMasterIdLst>
    <p:handoutMasterId r:id="rId24"/>
  </p:handoutMasterIdLst>
  <p:sldIdLst>
    <p:sldId id="257" r:id="rId2"/>
    <p:sldId id="258" r:id="rId3"/>
    <p:sldId id="265" r:id="rId4"/>
    <p:sldId id="267" r:id="rId5"/>
    <p:sldId id="266" r:id="rId6"/>
    <p:sldId id="259" r:id="rId7"/>
    <p:sldId id="268" r:id="rId8"/>
    <p:sldId id="278" r:id="rId9"/>
    <p:sldId id="269" r:id="rId10"/>
    <p:sldId id="270" r:id="rId11"/>
    <p:sldId id="277" r:id="rId12"/>
    <p:sldId id="260" r:id="rId13"/>
    <p:sldId id="271" r:id="rId14"/>
    <p:sldId id="261" r:id="rId15"/>
    <p:sldId id="273" r:id="rId16"/>
    <p:sldId id="272" r:id="rId17"/>
    <p:sldId id="276" r:id="rId18"/>
    <p:sldId id="263" r:id="rId19"/>
    <p:sldId id="274" r:id="rId20"/>
    <p:sldId id="264" r:id="rId21"/>
    <p:sldId id="275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5" autoAdjust="0"/>
    <p:restoredTop sz="94685" autoAdjust="0"/>
  </p:normalViewPr>
  <p:slideViewPr>
    <p:cSldViewPr snapToGrid="0" snapToObjects="1">
      <p:cViewPr>
        <p:scale>
          <a:sx n="118" d="100"/>
          <a:sy n="118" d="100"/>
        </p:scale>
        <p:origin x="-1434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68" y="1350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C06A3A-F79D-984A-B590-EE9FE67E619C}" type="datetimeFigureOut">
              <a:rPr lang="en-US" smtClean="0"/>
              <a:pPr/>
              <a:t>1/14/2013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23BC1D-EF59-004E-A46C-652476FC9C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21433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A9FDDD-3402-374F-BC40-30BCBE41798B}" type="datetimeFigureOut">
              <a:rPr lang="en-US" smtClean="0"/>
              <a:pPr/>
              <a:t>1/14/2013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D3B7D3-02C0-F54A-8CDD-C72BB20927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0833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507E4E33-BF3A-45B0-98BE-F6188A100718}" type="datetime1">
              <a:rPr lang="fi-FI"/>
              <a:pPr/>
              <a:t>14.1.2013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D393ED-6B0C-4C1F-8906-B3B653DDC2F2}" type="slidenum">
              <a:rPr lang="en-US"/>
              <a:pPr/>
              <a:t>2</a:t>
            </a:fld>
            <a:endParaRPr lang="en-US"/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project configuration is described within the &lt;project&gt; tags 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gatt</a:t>
            </a:r>
            <a:r>
              <a:rPr lang="en-US" dirty="0" smtClean="0"/>
              <a:t>&gt; tag defines the .XML file containing the GATT data base description (REQUIRED)</a:t>
            </a:r>
          </a:p>
          <a:p>
            <a:r>
              <a:rPr lang="en-US" dirty="0" smtClean="0"/>
              <a:t>&lt;hardware&gt; tag defines the .XML file containing the hardware configuration (REQUIRED)</a:t>
            </a:r>
          </a:p>
          <a:p>
            <a:r>
              <a:rPr lang="en-US" dirty="0" smtClean="0"/>
              <a:t>&lt;script&gt; tag defines the .BGS file containing the </a:t>
            </a:r>
            <a:r>
              <a:rPr lang="en-US" dirty="0" err="1" smtClean="0"/>
              <a:t>BGScript</a:t>
            </a:r>
            <a:r>
              <a:rPr lang="en-US" dirty="0" smtClean="0"/>
              <a:t> code.</a:t>
            </a:r>
          </a:p>
          <a:p>
            <a:pPr lvl="1"/>
            <a:r>
              <a:rPr lang="en-US" dirty="0" smtClean="0"/>
              <a:t> If the project does not contain a </a:t>
            </a:r>
            <a:r>
              <a:rPr lang="en-US" dirty="0" err="1" smtClean="0"/>
              <a:t>BGScript</a:t>
            </a:r>
            <a:r>
              <a:rPr lang="en-US" dirty="0" smtClean="0"/>
              <a:t> code, this tag can be simply left out. 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usb_main</a:t>
            </a:r>
            <a:r>
              <a:rPr lang="en-US" dirty="0" smtClean="0"/>
              <a:t>&gt; tag defines the .XML file containing the USB descriptors description. </a:t>
            </a:r>
          </a:p>
          <a:p>
            <a:pPr lvl="1"/>
            <a:r>
              <a:rPr lang="en-US" dirty="0" smtClean="0"/>
              <a:t>If the project does not use USB interface, this tag can be simply left out. </a:t>
            </a:r>
          </a:p>
          <a:p>
            <a:r>
              <a:rPr lang="en-US" dirty="0" smtClean="0"/>
              <a:t>&lt;image&gt; tag defines the output .HEX file containing the firmware image (REQUIRED) 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Details of implementing </a:t>
            </a:r>
            <a:r>
              <a:rPr lang="en-US" dirty="0" err="1" smtClean="0"/>
              <a:t>BGSCripts</a:t>
            </a:r>
            <a:r>
              <a:rPr lang="en-US" dirty="0" smtClean="0"/>
              <a:t> programs</a:t>
            </a:r>
            <a:r>
              <a:rPr lang="en-US" baseline="0" dirty="0" smtClean="0"/>
              <a:t> can be found in </a:t>
            </a:r>
            <a:r>
              <a:rPr lang="en-US" baseline="0" dirty="0" err="1" smtClean="0"/>
              <a:t>BGScript</a:t>
            </a:r>
            <a:r>
              <a:rPr lang="en-US" baseline="0" dirty="0" smtClean="0"/>
              <a:t> users guide. Examples are available in SDK.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3B7D3-02C0-F54A-8CDD-C72BB209272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416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507E4E33-BF3A-45B0-98BE-F6188A100718}" type="datetime1">
              <a:rPr lang="fi-FI"/>
              <a:pPr/>
              <a:t>14.1.2013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D393ED-6B0C-4C1F-8906-B3B653DDC2F2}" type="slidenum">
              <a:rPr lang="en-US"/>
              <a:pPr/>
              <a:t>12</a:t>
            </a:fld>
            <a:endParaRPr lang="en-US"/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507E4E33-BF3A-45B0-98BE-F6188A100718}" type="datetime1">
              <a:rPr lang="fi-FI"/>
              <a:pPr/>
              <a:t>14.1.2013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D393ED-6B0C-4C1F-8906-B3B653DDC2F2}" type="slidenum">
              <a:rPr lang="en-US"/>
              <a:pPr/>
              <a:t>14</a:t>
            </a:fld>
            <a:endParaRPr lang="en-US"/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507E4E33-BF3A-45B0-98BE-F6188A100718}" type="datetime1">
              <a:rPr lang="fi-FI"/>
              <a:pPr/>
              <a:t>14.1.2013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D393ED-6B0C-4C1F-8906-B3B653DDC2F2}" type="slidenum">
              <a:rPr lang="en-US"/>
              <a:pPr/>
              <a:t>15</a:t>
            </a:fld>
            <a:endParaRPr lang="en-US"/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507E4E33-BF3A-45B0-98BE-F6188A100718}" type="datetime1">
              <a:rPr lang="fi-FI"/>
              <a:pPr/>
              <a:t>14.1.2013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D393ED-6B0C-4C1F-8906-B3B653DDC2F2}" type="slidenum">
              <a:rPr lang="en-US"/>
              <a:pPr/>
              <a:t>16</a:t>
            </a:fld>
            <a:endParaRPr lang="en-US"/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507E4E33-BF3A-45B0-98BE-F6188A100718}" type="datetime1">
              <a:rPr lang="fi-FI"/>
              <a:pPr/>
              <a:t>14.1.2013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D393ED-6B0C-4C1F-8906-B3B653DDC2F2}" type="slidenum">
              <a:rPr lang="en-US"/>
              <a:pPr/>
              <a:t>17</a:t>
            </a:fld>
            <a:endParaRPr lang="en-US"/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909BA47A-AF86-4623-AAB4-6ADA47B825A8}" type="datetime1">
              <a:rPr lang="fi-FI"/>
              <a:pPr/>
              <a:t>14.1.2013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CFF3A5-A7D5-4EC1-99B8-667474CA399E}" type="slidenum">
              <a:rPr lang="en-US"/>
              <a:pPr/>
              <a:t>18</a:t>
            </a:fld>
            <a:endParaRPr lang="en-US"/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909BA47A-AF86-4623-AAB4-6ADA47B825A8}" type="datetime1">
              <a:rPr lang="fi-FI"/>
              <a:pPr/>
              <a:t>14.1.2013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CFF3A5-A7D5-4EC1-99B8-667474CA399E}" type="slidenum">
              <a:rPr lang="en-US"/>
              <a:pPr/>
              <a:t>19</a:t>
            </a:fld>
            <a:endParaRPr lang="en-US"/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b="1" dirty="0" smtClean="0"/>
              <a:t>TI Flash tool should NOT be used with the Bluegiga Bluetooth Smart SDK v.1.1 or newer, but BLE Update tool should be used instead. The BLE112 and BLED112 devices contain a security key, which is needed for the firmware to operate and if the device is programmed with TI flash tool, this security key will be erased. </a:t>
            </a:r>
          </a:p>
          <a:p>
            <a:pPr lvl="1"/>
            <a:endParaRPr lang="en-US" b="1" dirty="0" smtClean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909BA47A-AF86-4623-AAB4-6ADA47B825A8}" type="datetime1">
              <a:rPr lang="fi-FI"/>
              <a:pPr/>
              <a:t>14.1.2013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CFF3A5-A7D5-4EC1-99B8-667474CA399E}" type="slidenum">
              <a:rPr lang="en-US"/>
              <a:pPr/>
              <a:t>20</a:t>
            </a:fld>
            <a:endParaRPr lang="en-US"/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Every Bluetooth low energy device needs to implement a GAP service.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2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 list of the standard Bluetooth low energy UUIDs can be found on the </a:t>
            </a:r>
            <a:r>
              <a:rPr lang="en-US" dirty="0" err="1" smtClean="0"/>
              <a:t>Bluetooth.org</a:t>
            </a:r>
            <a:r>
              <a:rPr lang="en-US" dirty="0" smtClean="0"/>
              <a:t> website</a:t>
            </a:r>
          </a:p>
          <a:p>
            <a:pPr marL="0" marR="0" lvl="2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2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More details on implementing a GATT.XML</a:t>
            </a:r>
            <a:r>
              <a:rPr lang="en-US" baseline="0" dirty="0" smtClean="0"/>
              <a:t> are found in the Profile toolkit users guide.</a:t>
            </a: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3B7D3-02C0-F54A-8CDD-C72BB209272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0566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Every Bluetooth low energy device needs to implement a GAP service.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2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 list of the standard Bluetooth low energy UUIDs can be found on the </a:t>
            </a:r>
            <a:r>
              <a:rPr lang="en-US" dirty="0" err="1" smtClean="0"/>
              <a:t>Bluetooth.org</a:t>
            </a:r>
            <a:r>
              <a:rPr lang="en-US" dirty="0" smtClean="0"/>
              <a:t> website</a:t>
            </a:r>
          </a:p>
          <a:p>
            <a:pPr marL="0" marR="0" lvl="2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2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More details on implementing a GATT.XML</a:t>
            </a:r>
            <a:r>
              <a:rPr lang="en-US" baseline="0" dirty="0" smtClean="0"/>
              <a:t> are found in the Profile toolkit users guide.</a:t>
            </a: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3B7D3-02C0-F54A-8CDD-C72BB209272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0566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NOTE: If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advertise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="true" is not set in the service,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iPhone4S may not be able to discover the device.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3B7D3-02C0-F54A-8CDD-C72BB209272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5289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507E4E33-BF3A-45B0-98BE-F6188A100718}" type="datetime1">
              <a:rPr lang="fi-FI"/>
              <a:pPr/>
              <a:t>14.1.2013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D393ED-6B0C-4C1F-8906-B3B653DDC2F2}" type="slidenum">
              <a:rPr lang="en-US"/>
              <a:pPr/>
              <a:t>6</a:t>
            </a:fld>
            <a:endParaRPr lang="en-US"/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Details of implementing </a:t>
            </a:r>
            <a:r>
              <a:rPr lang="en-US" dirty="0" err="1" smtClean="0"/>
              <a:t>BGSCripts</a:t>
            </a:r>
            <a:r>
              <a:rPr lang="en-US" dirty="0" smtClean="0"/>
              <a:t> programs</a:t>
            </a:r>
            <a:r>
              <a:rPr lang="en-US" baseline="0" dirty="0" smtClean="0"/>
              <a:t> can be found in </a:t>
            </a:r>
            <a:r>
              <a:rPr lang="en-US" baseline="0" dirty="0" err="1" smtClean="0"/>
              <a:t>BGScript</a:t>
            </a:r>
            <a:r>
              <a:rPr lang="en-US" baseline="0" dirty="0" smtClean="0"/>
              <a:t> users guide. Examples are available in SDK.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3B7D3-02C0-F54A-8CDD-C72BB209272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416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Details of implementing </a:t>
            </a:r>
            <a:r>
              <a:rPr lang="en-US" dirty="0" err="1" smtClean="0"/>
              <a:t>BGSCripts</a:t>
            </a:r>
            <a:r>
              <a:rPr lang="en-US" dirty="0" smtClean="0"/>
              <a:t> programs</a:t>
            </a:r>
            <a:r>
              <a:rPr lang="en-US" baseline="0" dirty="0" smtClean="0"/>
              <a:t> can be found in </a:t>
            </a:r>
            <a:r>
              <a:rPr lang="en-US" baseline="0" dirty="0" err="1" smtClean="0"/>
              <a:t>BGScript</a:t>
            </a:r>
            <a:r>
              <a:rPr lang="en-US" baseline="0" dirty="0" smtClean="0"/>
              <a:t> users guide. Examples are available in SDK.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3B7D3-02C0-F54A-8CDD-C72BB209272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416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507E4E33-BF3A-45B0-98BE-F6188A100718}" type="datetime1">
              <a:rPr lang="fi-FI"/>
              <a:pPr/>
              <a:t>14.1.2013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D393ED-6B0C-4C1F-8906-B3B653DDC2F2}" type="slidenum">
              <a:rPr lang="en-US"/>
              <a:pPr/>
              <a:t>9</a:t>
            </a:fld>
            <a:endParaRPr lang="en-US"/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Details of implementing </a:t>
            </a:r>
            <a:r>
              <a:rPr lang="en-US" dirty="0" err="1" smtClean="0"/>
              <a:t>BGSCripts</a:t>
            </a:r>
            <a:r>
              <a:rPr lang="en-US" dirty="0" smtClean="0"/>
              <a:t> programs</a:t>
            </a:r>
            <a:r>
              <a:rPr lang="en-US" baseline="0" dirty="0" smtClean="0"/>
              <a:t> can be found in </a:t>
            </a:r>
            <a:r>
              <a:rPr lang="en-US" baseline="0" dirty="0" err="1" smtClean="0"/>
              <a:t>BGScript</a:t>
            </a:r>
            <a:r>
              <a:rPr lang="en-US" baseline="0" dirty="0" smtClean="0"/>
              <a:t> users guide. Examples are available in SDK.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3B7D3-02C0-F54A-8CDD-C72BB209272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41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278467"/>
            <a:ext cx="6697132" cy="364913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3000" dir="5400000" rotWithShape="0">
              <a:srgbClr val="000000">
                <a:alpha val="2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5257800"/>
            <a:ext cx="9144000" cy="16002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3000" dir="16200000" rotWithShape="0">
              <a:srgbClr val="000000">
                <a:alpha val="2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077" y="381000"/>
            <a:ext cx="1799149" cy="2754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22517"/>
            <a:ext cx="8229600" cy="813758"/>
          </a:xfrm>
        </p:spPr>
        <p:txBody>
          <a:bodyPr>
            <a:normAutofit/>
          </a:bodyPr>
          <a:lstStyle>
            <a:lvl1pPr algn="ctr"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AC512-3A1E-E545-A1DF-3B9FCFD54950}" type="datetime1">
              <a:rPr lang="en-US" smtClean="0"/>
              <a:pPr/>
              <a:t>1/14/2013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6046E-D40C-BE4B-BF82-25DA1A5CC95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3000" dir="5400000" rotWithShape="0">
              <a:srgbClr val="000000">
                <a:alpha val="2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5257800"/>
            <a:ext cx="9144000" cy="16002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3000" dir="16200000" rotWithShape="0">
              <a:srgbClr val="000000">
                <a:alpha val="2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40077" y="381000"/>
            <a:ext cx="1799149" cy="2754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7124"/>
            <a:ext cx="8229600" cy="4948725"/>
          </a:xfrm>
        </p:spPr>
        <p:txBody>
          <a:bodyPr>
            <a:normAutofit/>
          </a:bodyPr>
          <a:lstStyle>
            <a:lvl1pPr>
              <a:defRPr sz="1900"/>
            </a:lvl1pPr>
            <a:lvl2pPr>
              <a:defRPr sz="1900"/>
            </a:lvl2pPr>
            <a:lvl3pPr>
              <a:defRPr sz="1900"/>
            </a:lvl3pPr>
            <a:lvl4pPr>
              <a:defRPr sz="1900"/>
            </a:lvl4pPr>
            <a:lvl5pPr>
              <a:defRPr sz="19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200" y="6201502"/>
            <a:ext cx="1800200" cy="275498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36766-3A5B-A643-9F31-AE73CF15BB50}" type="datetime1">
              <a:rPr lang="en-US" smtClean="0"/>
              <a:pPr/>
              <a:t>1/14/2013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6046E-D40C-BE4B-BF82-25DA1A5CC95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  <a:prstGeom prst="rect">
            <a:avLst/>
          </a:prstGeom>
        </p:spPr>
        <p:txBody>
          <a:bodyPr vert="horz"/>
          <a:lstStyle>
            <a:lvl1pPr>
              <a:defRPr sz="160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200" y="6201502"/>
            <a:ext cx="1800200" cy="275498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950652"/>
            <a:ext cx="4040188" cy="4684811"/>
          </a:xfrm>
        </p:spPr>
        <p:txBody>
          <a:bodyPr>
            <a:normAutofit/>
          </a:bodyPr>
          <a:lstStyle>
            <a:lvl1pPr>
              <a:defRPr sz="1900"/>
            </a:lvl1pPr>
            <a:lvl2pPr>
              <a:defRPr sz="1900"/>
            </a:lvl2pPr>
            <a:lvl3pPr>
              <a:defRPr sz="1900"/>
            </a:lvl3pPr>
            <a:lvl4pPr>
              <a:defRPr sz="1900"/>
            </a:lvl4pPr>
            <a:lvl5pPr>
              <a:defRPr sz="1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950652"/>
            <a:ext cx="4041775" cy="4684811"/>
          </a:xfrm>
        </p:spPr>
        <p:txBody>
          <a:bodyPr>
            <a:normAutofit/>
          </a:bodyPr>
          <a:lstStyle>
            <a:lvl1pPr>
              <a:defRPr sz="1900"/>
            </a:lvl1pPr>
            <a:lvl2pPr>
              <a:defRPr sz="1900"/>
            </a:lvl2pPr>
            <a:lvl3pPr>
              <a:defRPr sz="1900"/>
            </a:lvl3pPr>
            <a:lvl4pPr>
              <a:defRPr sz="1900"/>
            </a:lvl4pPr>
            <a:lvl5pPr>
              <a:defRPr sz="1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5791200"/>
            <a:ext cx="9144000" cy="1066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3000" dir="16200000" rotWithShape="0">
              <a:srgbClr val="000000">
                <a:alpha val="2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200" y="6201502"/>
            <a:ext cx="1800200" cy="275498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90AB-AF26-0848-B59E-2C04739F0A4F}" type="datetime1">
              <a:rPr lang="en-US" smtClean="0"/>
              <a:pPr/>
              <a:t>1/14/2013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6046E-D40C-BE4B-BF82-25DA1A5CC95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  <a:prstGeom prst="rect">
            <a:avLst/>
          </a:prstGeom>
        </p:spPr>
        <p:txBody>
          <a:bodyPr vert="horz"/>
          <a:lstStyle>
            <a:lvl1pPr>
              <a:defRPr sz="160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0" y="5791200"/>
            <a:ext cx="9144000" cy="1066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3000" dir="16200000" rotWithShape="0">
              <a:srgbClr val="000000">
                <a:alpha val="2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200" y="6201502"/>
            <a:ext cx="1800200" cy="275498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950652"/>
            <a:ext cx="4040188" cy="4922909"/>
          </a:xfrm>
        </p:spPr>
        <p:txBody>
          <a:bodyPr>
            <a:normAutofit/>
          </a:bodyPr>
          <a:lstStyle>
            <a:lvl1pPr>
              <a:defRPr sz="1900"/>
            </a:lvl1pPr>
            <a:lvl2pPr>
              <a:defRPr sz="1900"/>
            </a:lvl2pPr>
            <a:lvl3pPr>
              <a:defRPr sz="1900"/>
            </a:lvl3pPr>
            <a:lvl4pPr>
              <a:defRPr sz="1900"/>
            </a:lvl4pPr>
            <a:lvl5pPr>
              <a:defRPr sz="1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950652"/>
            <a:ext cx="4041775" cy="4922909"/>
          </a:xfrm>
        </p:spPr>
        <p:txBody>
          <a:bodyPr>
            <a:normAutofit/>
          </a:bodyPr>
          <a:lstStyle>
            <a:lvl1pPr>
              <a:defRPr sz="1900"/>
            </a:lvl1pPr>
            <a:lvl2pPr>
              <a:defRPr sz="1900"/>
            </a:lvl2pPr>
            <a:lvl3pPr>
              <a:defRPr sz="1900"/>
            </a:lvl3pPr>
            <a:lvl4pPr>
              <a:defRPr sz="1900"/>
            </a:lvl4pPr>
            <a:lvl5pPr>
              <a:defRPr sz="1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200" y="6201502"/>
            <a:ext cx="1800200" cy="275498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90AB-AF26-0848-B59E-2C04739F0A4F}" type="datetime1">
              <a:rPr lang="en-US" smtClean="0"/>
              <a:pPr/>
              <a:t>1/14/2013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6046E-D40C-BE4B-BF82-25DA1A5CC95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  <a:prstGeom prst="rect">
            <a:avLst/>
          </a:prstGeom>
        </p:spPr>
        <p:txBody>
          <a:bodyPr vert="horz"/>
          <a:lstStyle>
            <a:lvl1pPr>
              <a:defRPr sz="160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200" y="6201502"/>
            <a:ext cx="1800200" cy="275498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791200"/>
            <a:ext cx="9144000" cy="1066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3000" dir="16200000" rotWithShape="0">
              <a:srgbClr val="000000">
                <a:alpha val="2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200" y="6201502"/>
            <a:ext cx="1800200" cy="2754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D1AFB-A1CE-5447-9F93-9598443B54FD}" type="datetime1">
              <a:rPr lang="en-US" smtClean="0"/>
              <a:pPr/>
              <a:t>1/14/2013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6046E-D40C-BE4B-BF82-25DA1A5CC95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5791200"/>
            <a:ext cx="9144000" cy="1066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3000" dir="16200000" rotWithShape="0">
              <a:srgbClr val="000000">
                <a:alpha val="2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200" y="6201502"/>
            <a:ext cx="1800200" cy="2754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791200"/>
            <a:ext cx="9144000" cy="1066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3000" dir="16200000" rotWithShape="0">
              <a:srgbClr val="000000">
                <a:alpha val="2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200" y="6201502"/>
            <a:ext cx="1800200" cy="2754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982DD-ED9A-7E4B-98F3-4CC9716E5306}" type="datetime1">
              <a:rPr lang="en-US" smtClean="0"/>
              <a:pPr/>
              <a:t>1/14/2013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6046E-D40C-BE4B-BF82-25DA1A5CC95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5791200"/>
            <a:ext cx="9144000" cy="1066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3000" dir="16200000" rotWithShape="0">
              <a:srgbClr val="000000">
                <a:alpha val="2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200" y="6201502"/>
            <a:ext cx="1800200" cy="2754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5791200"/>
            <a:ext cx="9144000" cy="1066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3000" dir="16200000" rotWithShape="0">
              <a:srgbClr val="000000">
                <a:alpha val="2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200" y="6201502"/>
            <a:ext cx="1800200" cy="275498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CEB06-0503-1940-B94C-FF48EE690438}" type="datetime1">
              <a:rPr lang="en-US" smtClean="0"/>
              <a:pPr/>
              <a:t>1/14/2013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6046E-D40C-BE4B-BF82-25DA1A5CC95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5791200"/>
            <a:ext cx="9144000" cy="1066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3000" dir="16200000" rotWithShape="0">
              <a:srgbClr val="000000">
                <a:alpha val="2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200" y="6201502"/>
            <a:ext cx="1800200" cy="2754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331991"/>
          </a:xfrm>
        </p:spPr>
        <p:txBody>
          <a:bodyPr>
            <a:normAutofit/>
          </a:bodyPr>
          <a:lstStyle>
            <a:lvl1pPr>
              <a:defRPr sz="1900"/>
            </a:lvl1pPr>
            <a:lvl2pPr>
              <a:defRPr sz="1900"/>
            </a:lvl2pPr>
            <a:lvl3pPr>
              <a:defRPr sz="1900"/>
            </a:lvl3pPr>
            <a:lvl4pPr>
              <a:defRPr sz="1900"/>
            </a:lvl4pPr>
            <a:lvl5pPr>
              <a:defRPr sz="19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5791200"/>
            <a:ext cx="9144000" cy="1066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3000" dir="16200000" rotWithShape="0">
              <a:srgbClr val="000000">
                <a:alpha val="2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200" y="6201502"/>
            <a:ext cx="1800200" cy="2754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>
            <a:normAutofit/>
          </a:bodyPr>
          <a:lstStyle>
            <a:lvl1pPr algn="l">
              <a:defRPr sz="2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16994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838BB-14D1-524F-BBA4-F29394F5A725}" type="datetime1">
              <a:rPr lang="en-US" smtClean="0"/>
              <a:pPr/>
              <a:t>1/14/2013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6046E-D40C-BE4B-BF82-25DA1A5CC95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5791200"/>
            <a:ext cx="9144000" cy="1066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3000" dir="16200000" rotWithShape="0">
              <a:srgbClr val="000000">
                <a:alpha val="2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200" y="6201502"/>
            <a:ext cx="1800200" cy="2754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5791200"/>
            <a:ext cx="9144000" cy="1066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3000" dir="16200000" rotWithShape="0">
              <a:srgbClr val="000000">
                <a:alpha val="2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200" y="6201502"/>
            <a:ext cx="1800200" cy="2754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>
            <a:normAutofit/>
          </a:bodyPr>
          <a:lstStyle>
            <a:lvl1pPr algn="l">
              <a:defRPr sz="2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423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A259B-4700-1041-9FDE-BDE7E4A1BE45}" type="datetime1">
              <a:rPr lang="en-US" smtClean="0"/>
              <a:pPr/>
              <a:t>1/14/2013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6046E-D40C-BE4B-BF82-25DA1A5CC95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5791200"/>
            <a:ext cx="9144000" cy="1066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3000" dir="16200000" rotWithShape="0">
              <a:srgbClr val="000000">
                <a:alpha val="2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200" y="6201502"/>
            <a:ext cx="1800200" cy="2754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Only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3000" dir="5400000" rotWithShape="0">
              <a:srgbClr val="000000">
                <a:alpha val="2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4648200"/>
            <a:ext cx="9144000" cy="2209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3000" dir="16200000" rotWithShape="0">
              <a:srgbClr val="000000">
                <a:alpha val="2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4953000"/>
            <a:ext cx="8229600" cy="584776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algn="ctr">
              <a:lnSpc>
                <a:spcPct val="100000"/>
              </a:lnSpc>
              <a:defRPr sz="3200" kern="1200" spc="0" normalizeH="0" baseline="0"/>
            </a:lvl1pPr>
          </a:lstStyle>
          <a:p>
            <a:r>
              <a:rPr lang="en-US" dirty="0" smtClean="0"/>
              <a:t>Thank You!</a:t>
            </a:r>
            <a:endParaRPr lang="fi-FI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4906" y="248111"/>
            <a:ext cx="609842" cy="573252"/>
          </a:xfrm>
          <a:prstGeom prst="rect">
            <a:avLst/>
          </a:prstGeom>
        </p:spPr>
      </p:pic>
      <p:pic>
        <p:nvPicPr>
          <p:cNvPr id="18" name="Picture 17" descr="Bluetooth_RGB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0" y="228600"/>
            <a:ext cx="1491344" cy="695960"/>
          </a:xfrm>
          <a:prstGeom prst="rect">
            <a:avLst/>
          </a:prstGeom>
        </p:spPr>
      </p:pic>
      <p:pic>
        <p:nvPicPr>
          <p:cNvPr id="19" name="Picture 18" descr="Bluetooth_smart_RGB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1344" y="228600"/>
            <a:ext cx="1491344" cy="69596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85F64-BB7C-9A4C-B916-51CCF9081009}" type="datetime1">
              <a:rPr lang="en-US" smtClean="0"/>
              <a:pPr/>
              <a:t>1/14/2013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6046E-D40C-BE4B-BF82-25DA1A5CC95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200400" y="6400413"/>
            <a:ext cx="2743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i-FI" sz="1200" dirty="0" err="1" smtClean="0">
                <a:solidFill>
                  <a:srgbClr val="898989"/>
                </a:solidFill>
              </a:rPr>
              <a:t>www.bluegiga.com</a:t>
            </a:r>
            <a:endParaRPr lang="fi-FI" sz="1200" dirty="0" smtClean="0">
              <a:solidFill>
                <a:srgbClr val="898989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200" y="5896702"/>
            <a:ext cx="1800200" cy="275498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3000" dir="5400000" rotWithShape="0">
              <a:srgbClr val="000000">
                <a:alpha val="2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4648200"/>
            <a:ext cx="9144000" cy="2209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3000" dir="16200000" rotWithShape="0">
              <a:srgbClr val="000000">
                <a:alpha val="2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64906" y="248111"/>
            <a:ext cx="609842" cy="573252"/>
          </a:xfrm>
          <a:prstGeom prst="rect">
            <a:avLst/>
          </a:prstGeom>
        </p:spPr>
      </p:pic>
      <p:pic>
        <p:nvPicPr>
          <p:cNvPr id="22" name="Picture 21" descr="Bluetooth_RGB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286000" y="228600"/>
            <a:ext cx="1491344" cy="695960"/>
          </a:xfrm>
          <a:prstGeom prst="rect">
            <a:avLst/>
          </a:prstGeom>
        </p:spPr>
      </p:pic>
      <p:pic>
        <p:nvPicPr>
          <p:cNvPr id="23" name="Picture 22" descr="Bluetooth_smart_RGB.png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301344" y="228600"/>
            <a:ext cx="1491344" cy="695960"/>
          </a:xfrm>
          <a:prstGeom prst="rect">
            <a:avLst/>
          </a:prstGeom>
        </p:spPr>
      </p:pic>
      <p:sp>
        <p:nvSpPr>
          <p:cNvPr id="24" name="TextBox 23"/>
          <p:cNvSpPr txBox="1"/>
          <p:nvPr userDrawn="1"/>
        </p:nvSpPr>
        <p:spPr>
          <a:xfrm>
            <a:off x="3200400" y="6400413"/>
            <a:ext cx="2743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i-FI" sz="1200" dirty="0" err="1" smtClean="0">
                <a:solidFill>
                  <a:srgbClr val="898989"/>
                </a:solidFill>
              </a:rPr>
              <a:t>www.bluegiga.com</a:t>
            </a:r>
            <a:endParaRPr lang="fi-FI" sz="1200" dirty="0" smtClean="0">
              <a:solidFill>
                <a:srgbClr val="898989"/>
              </a:solidFill>
            </a:endParaRPr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200" y="5896702"/>
            <a:ext cx="1800200" cy="2754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027657"/>
          </a:xfrm>
        </p:spPr>
        <p:txBody>
          <a:bodyPr>
            <a:normAutofit/>
          </a:bodyPr>
          <a:lstStyle>
            <a:lvl1pPr>
              <a:defRPr sz="1900"/>
            </a:lvl1pPr>
            <a:lvl2pPr>
              <a:defRPr sz="1900"/>
            </a:lvl2pPr>
            <a:lvl3pPr>
              <a:defRPr sz="1900"/>
            </a:lvl3pPr>
            <a:lvl4pPr>
              <a:defRPr sz="1900"/>
            </a:lvl4pPr>
            <a:lvl5pPr>
              <a:defRPr sz="19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5791200"/>
            <a:ext cx="9144000" cy="1066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3000" dir="16200000" rotWithShape="0">
              <a:srgbClr val="000000">
                <a:alpha val="2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200" y="6201502"/>
            <a:ext cx="1800200" cy="2754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7EB89-0353-BE49-BBCF-348A61939E1C}" type="datetime1">
              <a:rPr lang="en-US" smtClean="0"/>
              <a:pPr/>
              <a:t>1/14/2013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6046E-D40C-BE4B-BF82-25DA1A5CC95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5791200"/>
            <a:ext cx="9144000" cy="1066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3000" dir="16200000" rotWithShape="0">
              <a:srgbClr val="000000">
                <a:alpha val="2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200" y="6201502"/>
            <a:ext cx="1800200" cy="2754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167486"/>
            <a:ext cx="3733800" cy="3475582"/>
          </a:xfrm>
        </p:spPr>
        <p:txBody>
          <a:bodyPr>
            <a:normAutofit/>
          </a:bodyPr>
          <a:lstStyle>
            <a:lvl1pPr>
              <a:buNone/>
              <a:defRPr sz="1900"/>
            </a:lvl1pPr>
            <a:lvl2pPr>
              <a:defRPr sz="1900"/>
            </a:lvl2pPr>
            <a:lvl3pPr>
              <a:defRPr sz="1900"/>
            </a:lvl3pPr>
            <a:lvl4pPr>
              <a:defRPr sz="1900"/>
            </a:lvl4pPr>
            <a:lvl5pPr>
              <a:defRPr sz="19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5791200"/>
            <a:ext cx="9144000" cy="1066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3000" dir="16200000" rotWithShape="0">
              <a:srgbClr val="000000">
                <a:alpha val="2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191000" cy="2057400"/>
          </a:xfrm>
          <a:prstGeom prst="rect">
            <a:avLst/>
          </a:prstGeom>
          <a:solidFill>
            <a:srgbClr val="007AC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200" y="6201502"/>
            <a:ext cx="1800200" cy="2754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733800" cy="1782762"/>
          </a:xfrm>
        </p:spPr>
        <p:txBody>
          <a:bodyPr anchor="t">
            <a:normAutofit/>
          </a:bodyPr>
          <a:lstStyle>
            <a:lvl1pPr algn="l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74638"/>
            <a:ext cx="4038600" cy="5368429"/>
          </a:xfrm>
        </p:spPr>
        <p:txBody>
          <a:bodyPr>
            <a:normAutofit/>
          </a:bodyPr>
          <a:lstStyle>
            <a:lvl1pPr>
              <a:defRPr sz="1900"/>
            </a:lvl1pPr>
            <a:lvl2pPr>
              <a:defRPr sz="1900"/>
            </a:lvl2pPr>
            <a:lvl3pPr>
              <a:defRPr sz="1900"/>
            </a:lvl3pPr>
            <a:lvl4pPr>
              <a:defRPr sz="1900"/>
            </a:lvl4pPr>
            <a:lvl5pPr>
              <a:defRPr sz="19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825A4-8DC3-204E-AE30-4AAFD1A2433A}" type="datetime1">
              <a:rPr lang="en-US" smtClean="0"/>
              <a:pPr/>
              <a:t>1/14/2013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6046E-D40C-BE4B-BF82-25DA1A5CC95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5791200"/>
            <a:ext cx="9144000" cy="1066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3000" dir="16200000" rotWithShape="0">
              <a:srgbClr val="000000">
                <a:alpha val="2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4191000" cy="2057400"/>
          </a:xfrm>
          <a:prstGeom prst="rect">
            <a:avLst/>
          </a:prstGeom>
          <a:solidFill>
            <a:srgbClr val="007AC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200" y="6201502"/>
            <a:ext cx="1800200" cy="2754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 noChangeAspect="1"/>
          </p:cNvSpPr>
          <p:nvPr>
            <p:ph sz="half" idx="1"/>
          </p:nvPr>
        </p:nvSpPr>
        <p:spPr>
          <a:xfrm>
            <a:off x="0" y="0"/>
            <a:ext cx="4191000" cy="5791200"/>
          </a:xfrm>
        </p:spPr>
        <p:txBody>
          <a:bodyPr>
            <a:normAutofit/>
          </a:bodyPr>
          <a:lstStyle>
            <a:lvl1pPr>
              <a:buNone/>
              <a:defRPr sz="1900"/>
            </a:lvl1pPr>
            <a:lvl2pPr>
              <a:defRPr sz="1900"/>
            </a:lvl2pPr>
            <a:lvl3pPr>
              <a:defRPr sz="1900"/>
            </a:lvl3pPr>
            <a:lvl4pPr>
              <a:defRPr sz="1900"/>
            </a:lvl4pPr>
            <a:lvl5pPr>
              <a:defRPr sz="19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419600" y="381000"/>
            <a:ext cx="4267200" cy="990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FontTx/>
              <a:buNone/>
              <a:defRPr sz="2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4419600" y="1447800"/>
            <a:ext cx="4267200" cy="4191000"/>
          </a:xfrm>
          <a:prstGeom prst="rect">
            <a:avLst/>
          </a:prstGeom>
        </p:spPr>
        <p:txBody>
          <a:bodyPr vert="horz"/>
          <a:lstStyle>
            <a:lvl1pPr>
              <a:defRPr sz="1900">
                <a:solidFill>
                  <a:srgbClr val="808080"/>
                </a:solidFill>
              </a:defRPr>
            </a:lvl1pPr>
            <a:lvl2pPr>
              <a:defRPr sz="1900">
                <a:solidFill>
                  <a:srgbClr val="808080"/>
                </a:solidFill>
              </a:defRPr>
            </a:lvl2pPr>
            <a:lvl3pPr>
              <a:defRPr sz="1900">
                <a:solidFill>
                  <a:srgbClr val="808080"/>
                </a:solidFill>
              </a:defRPr>
            </a:lvl3pPr>
            <a:lvl4pPr>
              <a:defRPr sz="1900">
                <a:solidFill>
                  <a:srgbClr val="808080"/>
                </a:solidFill>
              </a:defRPr>
            </a:lvl4pPr>
            <a:lvl5pPr>
              <a:defRPr sz="190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5791200"/>
            <a:ext cx="9144000" cy="1066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3000" dir="16200000" rotWithShape="0">
              <a:srgbClr val="000000">
                <a:alpha val="2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200" y="6201502"/>
            <a:ext cx="1800200" cy="275498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51F0A-A27B-AC41-8506-563C686DD475}" type="datetime1">
              <a:rPr lang="en-US" smtClean="0"/>
              <a:pPr/>
              <a:t>1/14/2013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6046E-D40C-BE4B-BF82-25DA1A5CC95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5791200"/>
            <a:ext cx="9144000" cy="1066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3000" dir="16200000" rotWithShape="0">
              <a:srgbClr val="000000">
                <a:alpha val="2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200" y="6201502"/>
            <a:ext cx="1800200" cy="2754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 noChangeAspect="1"/>
          </p:cNvSpPr>
          <p:nvPr>
            <p:ph sz="half" idx="1"/>
          </p:nvPr>
        </p:nvSpPr>
        <p:spPr>
          <a:xfrm>
            <a:off x="4953000" y="0"/>
            <a:ext cx="4191000" cy="5791200"/>
          </a:xfrm>
        </p:spPr>
        <p:txBody>
          <a:bodyPr>
            <a:normAutofit/>
          </a:bodyPr>
          <a:lstStyle>
            <a:lvl1pPr>
              <a:buNone/>
              <a:defRPr sz="1900"/>
            </a:lvl1pPr>
            <a:lvl2pPr>
              <a:defRPr sz="1900"/>
            </a:lvl2pPr>
            <a:lvl3pPr>
              <a:defRPr sz="1900"/>
            </a:lvl3pPr>
            <a:lvl4pPr>
              <a:defRPr sz="1900"/>
            </a:lvl4pPr>
            <a:lvl5pPr>
              <a:defRPr sz="19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335742" y="381000"/>
            <a:ext cx="4267200" cy="990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FontTx/>
              <a:buNone/>
              <a:defRPr sz="2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335742" y="1447800"/>
            <a:ext cx="4267200" cy="4191000"/>
          </a:xfrm>
          <a:prstGeom prst="rect">
            <a:avLst/>
          </a:prstGeom>
        </p:spPr>
        <p:txBody>
          <a:bodyPr vert="horz"/>
          <a:lstStyle>
            <a:lvl1pPr>
              <a:defRPr sz="1900">
                <a:solidFill>
                  <a:srgbClr val="808080"/>
                </a:solidFill>
              </a:defRPr>
            </a:lvl1pPr>
            <a:lvl2pPr>
              <a:defRPr sz="1900">
                <a:solidFill>
                  <a:srgbClr val="808080"/>
                </a:solidFill>
              </a:defRPr>
            </a:lvl2pPr>
            <a:lvl3pPr>
              <a:defRPr sz="1900">
                <a:solidFill>
                  <a:srgbClr val="808080"/>
                </a:solidFill>
              </a:defRPr>
            </a:lvl3pPr>
            <a:lvl4pPr>
              <a:defRPr sz="1900">
                <a:solidFill>
                  <a:srgbClr val="808080"/>
                </a:solidFill>
              </a:defRPr>
            </a:lvl4pPr>
            <a:lvl5pPr>
              <a:defRPr sz="190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5791200"/>
            <a:ext cx="9144000" cy="1066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3000" dir="16200000" rotWithShape="0">
              <a:srgbClr val="000000">
                <a:alpha val="2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200" y="6201502"/>
            <a:ext cx="1800200" cy="275498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51F0A-A27B-AC41-8506-563C686DD475}" type="datetime1">
              <a:rPr lang="en-US" smtClean="0"/>
              <a:pPr/>
              <a:t>1/14/2013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6046E-D40C-BE4B-BF82-25DA1A5CC95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5791200"/>
            <a:ext cx="9144000" cy="1066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3000" dir="16200000" rotWithShape="0">
              <a:srgbClr val="000000">
                <a:alpha val="2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200" y="6201502"/>
            <a:ext cx="1800200" cy="2754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43859"/>
            <a:ext cx="4040188" cy="4091604"/>
          </a:xfrm>
        </p:spPr>
        <p:txBody>
          <a:bodyPr>
            <a:normAutofit/>
          </a:bodyPr>
          <a:lstStyle>
            <a:lvl1pPr>
              <a:defRPr sz="1900"/>
            </a:lvl1pPr>
            <a:lvl2pPr>
              <a:defRPr sz="1900"/>
            </a:lvl2pPr>
            <a:lvl3pPr>
              <a:defRPr sz="1900"/>
            </a:lvl3pPr>
            <a:lvl4pPr>
              <a:defRPr sz="1900"/>
            </a:lvl4pPr>
            <a:lvl5pPr>
              <a:defRPr sz="1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43858"/>
            <a:ext cx="4041775" cy="4091605"/>
          </a:xfrm>
        </p:spPr>
        <p:txBody>
          <a:bodyPr>
            <a:normAutofit/>
          </a:bodyPr>
          <a:lstStyle>
            <a:lvl1pPr>
              <a:defRPr sz="1900"/>
            </a:lvl1pPr>
            <a:lvl2pPr>
              <a:defRPr sz="1900"/>
            </a:lvl2pPr>
            <a:lvl3pPr>
              <a:defRPr sz="1900"/>
            </a:lvl3pPr>
            <a:lvl4pPr>
              <a:defRPr sz="1900"/>
            </a:lvl4pPr>
            <a:lvl5pPr>
              <a:defRPr sz="1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5791200"/>
            <a:ext cx="9144000" cy="1066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3000" dir="16200000" rotWithShape="0">
              <a:srgbClr val="000000">
                <a:alpha val="2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200" y="6201502"/>
            <a:ext cx="1800200" cy="2754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A23CF-E4BF-2E48-9401-E41D1BE58589}" type="datetime1">
              <a:rPr lang="en-US" smtClean="0"/>
              <a:pPr/>
              <a:t>1/14/2013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6046E-D40C-BE4B-BF82-25DA1A5CC95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5791200"/>
            <a:ext cx="9144000" cy="1066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3000" dir="16200000" rotWithShape="0">
              <a:srgbClr val="000000">
                <a:alpha val="2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200" y="6201502"/>
            <a:ext cx="1800200" cy="2754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5791200"/>
            <a:ext cx="9144000" cy="1066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3000" dir="16200000" rotWithShape="0">
              <a:srgbClr val="000000">
                <a:alpha val="2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   </a:t>
            </a: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86175" y="6200775"/>
            <a:ext cx="18002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57399"/>
            <a:ext cx="2057400" cy="3578063"/>
          </a:xfrm>
        </p:spPr>
        <p:txBody>
          <a:bodyPr>
            <a:normAutofit/>
          </a:bodyPr>
          <a:lstStyle>
            <a:lvl1pPr algn="ctr">
              <a:buNone/>
              <a:defRPr sz="1500" baseline="0"/>
            </a:lvl1pPr>
            <a:lvl2pPr>
              <a:defRPr sz="1900"/>
            </a:lvl2pPr>
            <a:lvl3pPr>
              <a:defRPr sz="1900"/>
            </a:lvl3pPr>
            <a:lvl4pPr>
              <a:defRPr sz="1900"/>
            </a:lvl4pPr>
            <a:lvl5pPr>
              <a:defRPr sz="1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8DF37F-6EA6-7F43-B09A-021120E4DFBE}" type="datetime1">
              <a:rPr lang="en-US"/>
              <a:pPr>
                <a:defRPr/>
              </a:pPr>
              <a:t>1/14/2013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88C78C-57B3-CB43-A796-E8D9E600FE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57200" y="1143000"/>
            <a:ext cx="2057400" cy="914400"/>
          </a:xfrm>
        </p:spPr>
        <p:txBody>
          <a:bodyPr/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2"/>
          </p:nvPr>
        </p:nvSpPr>
        <p:spPr>
          <a:xfrm>
            <a:off x="2514600" y="2057400"/>
            <a:ext cx="2057400" cy="3578063"/>
          </a:xfrm>
        </p:spPr>
        <p:txBody>
          <a:bodyPr>
            <a:normAutofit/>
          </a:bodyPr>
          <a:lstStyle>
            <a:lvl1pPr algn="ctr">
              <a:buNone/>
              <a:defRPr sz="1500" baseline="0"/>
            </a:lvl1pPr>
            <a:lvl2pPr>
              <a:defRPr sz="1900"/>
            </a:lvl2pPr>
            <a:lvl3pPr>
              <a:defRPr sz="1900"/>
            </a:lvl3pPr>
            <a:lvl4pPr>
              <a:defRPr sz="1900"/>
            </a:lvl4pPr>
            <a:lvl5pPr>
              <a:defRPr sz="1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13"/>
          </p:nvPr>
        </p:nvSpPr>
        <p:spPr>
          <a:xfrm>
            <a:off x="4572000" y="2057399"/>
            <a:ext cx="2057400" cy="3578063"/>
          </a:xfrm>
        </p:spPr>
        <p:txBody>
          <a:bodyPr>
            <a:normAutofit/>
          </a:bodyPr>
          <a:lstStyle>
            <a:lvl1pPr algn="ctr">
              <a:buNone/>
              <a:defRPr sz="1500" baseline="0"/>
            </a:lvl1pPr>
            <a:lvl2pPr>
              <a:defRPr sz="1900"/>
            </a:lvl2pPr>
            <a:lvl3pPr>
              <a:defRPr sz="1900"/>
            </a:lvl3pPr>
            <a:lvl4pPr>
              <a:defRPr sz="1900"/>
            </a:lvl4pPr>
            <a:lvl5pPr>
              <a:defRPr sz="1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14"/>
          </p:nvPr>
        </p:nvSpPr>
        <p:spPr>
          <a:xfrm>
            <a:off x="6629400" y="2057399"/>
            <a:ext cx="2057400" cy="3578063"/>
          </a:xfrm>
        </p:spPr>
        <p:txBody>
          <a:bodyPr>
            <a:normAutofit/>
          </a:bodyPr>
          <a:lstStyle>
            <a:lvl1pPr algn="ctr">
              <a:buNone/>
              <a:defRPr sz="1500" baseline="0"/>
            </a:lvl1pPr>
            <a:lvl2pPr>
              <a:defRPr sz="1900"/>
            </a:lvl2pPr>
            <a:lvl3pPr>
              <a:defRPr sz="1900"/>
            </a:lvl3pPr>
            <a:lvl4pPr>
              <a:defRPr sz="1900"/>
            </a:lvl4pPr>
            <a:lvl5pPr>
              <a:defRPr sz="1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5" hasCustomPrompt="1"/>
          </p:nvPr>
        </p:nvSpPr>
        <p:spPr>
          <a:xfrm>
            <a:off x="2514600" y="1143000"/>
            <a:ext cx="2057400" cy="914400"/>
          </a:xfrm>
        </p:spPr>
        <p:txBody>
          <a:bodyPr anchor="t"/>
          <a:lstStyle>
            <a:lvl1pPr algn="ctr">
              <a:buNone/>
              <a:defRPr sz="1500">
                <a:solidFill>
                  <a:srgbClr val="000000"/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r>
              <a:rPr lang="fi-FI" dirty="0" err="1" smtClean="0"/>
              <a:t>Click</a:t>
            </a:r>
            <a:r>
              <a:rPr lang="fi-FI" dirty="0" smtClean="0"/>
              <a:t> to </a:t>
            </a:r>
            <a:r>
              <a:rPr lang="fi-FI" dirty="0" err="1" smtClean="0"/>
              <a:t>edit</a:t>
            </a:r>
            <a:r>
              <a:rPr lang="fi-FI" dirty="0" smtClean="0"/>
              <a:t> </a:t>
            </a:r>
            <a:r>
              <a:rPr lang="fi-FI" dirty="0" err="1" smtClean="0"/>
              <a:t>Master</a:t>
            </a:r>
            <a:r>
              <a:rPr lang="fi-FI" dirty="0" smtClean="0"/>
              <a:t> </a:t>
            </a:r>
            <a:r>
              <a:rPr lang="fi-FI" dirty="0" err="1" smtClean="0"/>
              <a:t>subtitle</a:t>
            </a:r>
            <a:r>
              <a:rPr lang="fi-FI" dirty="0" smtClean="0"/>
              <a:t> </a:t>
            </a:r>
            <a:r>
              <a:rPr lang="fi-FI" dirty="0" err="1" smtClean="0"/>
              <a:t>style</a:t>
            </a:r>
            <a:endParaRPr lang="en-US" dirty="0"/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0" y="1143000"/>
            <a:ext cx="2057400" cy="914400"/>
          </a:xfrm>
        </p:spPr>
        <p:txBody>
          <a:bodyPr anchor="t"/>
          <a:lstStyle>
            <a:lvl1pPr algn="ctr">
              <a:buNone/>
              <a:defRPr sz="1500">
                <a:solidFill>
                  <a:srgbClr val="000000"/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r>
              <a:rPr lang="fi-FI" dirty="0" err="1" smtClean="0"/>
              <a:t>Click</a:t>
            </a:r>
            <a:r>
              <a:rPr lang="fi-FI" dirty="0" smtClean="0"/>
              <a:t> to </a:t>
            </a:r>
            <a:r>
              <a:rPr lang="fi-FI" dirty="0" err="1" smtClean="0"/>
              <a:t>edit</a:t>
            </a:r>
            <a:r>
              <a:rPr lang="fi-FI" dirty="0" smtClean="0"/>
              <a:t> </a:t>
            </a:r>
            <a:r>
              <a:rPr lang="fi-FI" dirty="0" err="1" smtClean="0"/>
              <a:t>Master</a:t>
            </a:r>
            <a:r>
              <a:rPr lang="fi-FI" dirty="0" smtClean="0"/>
              <a:t> </a:t>
            </a:r>
            <a:r>
              <a:rPr lang="fi-FI" dirty="0" err="1" smtClean="0"/>
              <a:t>subtitle</a:t>
            </a:r>
            <a:r>
              <a:rPr lang="fi-FI" dirty="0" smtClean="0"/>
              <a:t> </a:t>
            </a:r>
            <a:r>
              <a:rPr lang="fi-FI" dirty="0" err="1" smtClean="0"/>
              <a:t>style</a:t>
            </a:r>
            <a:endParaRPr lang="en-US" dirty="0"/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17" hasCustomPrompt="1"/>
          </p:nvPr>
        </p:nvSpPr>
        <p:spPr>
          <a:xfrm>
            <a:off x="6629400" y="1143000"/>
            <a:ext cx="2057400" cy="914400"/>
          </a:xfrm>
        </p:spPr>
        <p:txBody>
          <a:bodyPr anchor="t"/>
          <a:lstStyle>
            <a:lvl1pPr algn="ctr">
              <a:buNone/>
              <a:defRPr sz="1500">
                <a:solidFill>
                  <a:srgbClr val="000000"/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r>
              <a:rPr lang="fi-FI" dirty="0" err="1" smtClean="0"/>
              <a:t>Click</a:t>
            </a:r>
            <a:r>
              <a:rPr lang="fi-FI" dirty="0" smtClean="0"/>
              <a:t> to </a:t>
            </a:r>
            <a:r>
              <a:rPr lang="fi-FI" dirty="0" err="1" smtClean="0"/>
              <a:t>edit</a:t>
            </a:r>
            <a:r>
              <a:rPr lang="fi-FI" dirty="0" smtClean="0"/>
              <a:t> </a:t>
            </a:r>
            <a:r>
              <a:rPr lang="fi-FI" dirty="0" err="1" smtClean="0"/>
              <a:t>Master</a:t>
            </a:r>
            <a:r>
              <a:rPr lang="fi-FI" dirty="0" smtClean="0"/>
              <a:t> </a:t>
            </a:r>
            <a:r>
              <a:rPr lang="fi-FI" dirty="0" err="1" smtClean="0"/>
              <a:t>subtitle</a:t>
            </a:r>
            <a:r>
              <a:rPr lang="fi-FI" dirty="0" smtClean="0"/>
              <a:t> </a:t>
            </a:r>
            <a:r>
              <a:rPr lang="fi-FI" dirty="0" err="1" smtClean="0"/>
              <a:t>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idx="1"/>
          </p:nvPr>
        </p:nvSpPr>
        <p:spPr>
          <a:xfrm>
            <a:off x="457199" y="338667"/>
            <a:ext cx="6697133" cy="402166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4631575"/>
            <a:ext cx="9144000" cy="222642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3000" dir="16200000" rotWithShape="0">
              <a:srgbClr val="000000">
                <a:alpha val="2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20573"/>
            <a:ext cx="8229600" cy="1087546"/>
          </a:xfrm>
        </p:spPr>
        <p:txBody>
          <a:bodyPr>
            <a:normAutofit/>
          </a:bodyPr>
          <a:lstStyle>
            <a:lvl1pPr algn="ctr"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EABCE-BB9D-2042-BD50-C6666FD43ABC}" type="datetime1">
              <a:rPr lang="en-US" smtClean="0"/>
              <a:pPr/>
              <a:t>1/14/2013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6046E-D40C-BE4B-BF82-25DA1A5CC95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200" y="6201502"/>
            <a:ext cx="1800200" cy="275498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4631575"/>
            <a:ext cx="9144000" cy="222642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3000" dir="16200000" rotWithShape="0">
              <a:srgbClr val="000000">
                <a:alpha val="2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200" y="6201502"/>
            <a:ext cx="1800200" cy="2754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7124"/>
            <a:ext cx="8229600" cy="4570733"/>
          </a:xfrm>
        </p:spPr>
        <p:txBody>
          <a:bodyPr>
            <a:normAutofit/>
          </a:bodyPr>
          <a:lstStyle>
            <a:lvl1pPr>
              <a:defRPr sz="1900"/>
            </a:lvl1pPr>
            <a:lvl2pPr>
              <a:defRPr sz="1900"/>
            </a:lvl2pPr>
            <a:lvl3pPr>
              <a:defRPr sz="1900"/>
            </a:lvl3pPr>
            <a:lvl4pPr>
              <a:defRPr sz="1900"/>
            </a:lvl4pPr>
            <a:lvl5pPr>
              <a:defRPr sz="19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5791200"/>
            <a:ext cx="9144000" cy="1066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3000" dir="16200000" rotWithShape="0">
              <a:srgbClr val="000000">
                <a:alpha val="2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200" y="6201502"/>
            <a:ext cx="1800200" cy="275498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36766-3A5B-A643-9F31-AE73CF15BB50}" type="datetime1">
              <a:rPr lang="en-US" smtClean="0"/>
              <a:pPr/>
              <a:t>1/14/2013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6046E-D40C-BE4B-BF82-25DA1A5CC95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  <a:prstGeom prst="rect">
            <a:avLst/>
          </a:prstGeom>
        </p:spPr>
        <p:txBody>
          <a:bodyPr vert="horz"/>
          <a:lstStyle>
            <a:lvl1pPr>
              <a:defRPr sz="160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5791200"/>
            <a:ext cx="9144000" cy="1066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3000" dir="16200000" rotWithShape="0">
              <a:srgbClr val="000000">
                <a:alpha val="2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200" y="6201502"/>
            <a:ext cx="1800200" cy="275498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42AD51-3FDD-9648-8D88-CD94E605BCDF}" type="datetime1">
              <a:rPr lang="en-US" smtClean="0"/>
              <a:pPr/>
              <a:t>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E6046E-D40C-BE4B-BF82-25DA1A5CC95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84" r:id="rId5"/>
    <p:sldLayoutId id="2147483672" r:id="rId6"/>
    <p:sldLayoutId id="2147483685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  <p:sldLayoutId id="2147483682" r:id="rId17"/>
    <p:sldLayoutId id="2147483683" r:id="rId18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accent5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900" kern="1200">
          <a:solidFill>
            <a:schemeClr val="accent5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accent5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900" kern="1200">
          <a:solidFill>
            <a:schemeClr val="accent5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900" kern="1200">
          <a:solidFill>
            <a:schemeClr val="accent5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en-US" b="1" noProof="0" dirty="0" smtClean="0"/>
              <a:t>Creating a BLE112 Project</a:t>
            </a:r>
            <a:endParaRPr lang="en-US" b="1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DB6CA-4534-8147-A011-8C2F794DAC43}" type="datetime1">
              <a:rPr lang="en-US" smtClean="0"/>
              <a:pPr/>
              <a:t>1/14/2013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6046E-D40C-BE4B-BF82-25DA1A5CC95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smtClean="0"/>
              <a:t>BGAPI is binary API for use in applications where external host processor is needed.</a:t>
            </a:r>
          </a:p>
          <a:p>
            <a:pPr lvl="1"/>
            <a:r>
              <a:rPr lang="en-US" noProof="0" smtClean="0"/>
              <a:t>Binary commands are issued over UART or USB to BLE112 module</a:t>
            </a:r>
          </a:p>
          <a:p>
            <a:pPr lvl="1"/>
            <a:r>
              <a:rPr lang="en-US" noProof="0" smtClean="0"/>
              <a:t>Binary commands compiled into C library (BGLIB)</a:t>
            </a:r>
          </a:p>
          <a:p>
            <a:pPr lvl="2"/>
            <a:r>
              <a:rPr lang="en-US" noProof="0" smtClean="0"/>
              <a:t>BGLIB can be recompiled for specific host platforms</a:t>
            </a:r>
          </a:p>
          <a:p>
            <a:pPr lvl="2"/>
            <a:r>
              <a:rPr lang="en-US" noProof="0" smtClean="0"/>
              <a:t>Example – Arduino implementation</a:t>
            </a:r>
          </a:p>
          <a:p>
            <a:pPr lvl="1"/>
            <a:r>
              <a:rPr lang="en-US" noProof="0" smtClean="0"/>
              <a:t>Example Binary API projects contained with SDK</a:t>
            </a:r>
          </a:p>
          <a:p>
            <a:pPr lvl="1"/>
            <a:r>
              <a:rPr lang="en-US" noProof="0" smtClean="0"/>
              <a:t>BGScript examples can be used as reference for BGAPI applications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BGAPI Projects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7EB89-0353-BE49-BBCF-348A61939E1C}" type="datetime1">
              <a:rPr lang="en-US" smtClean="0"/>
              <a:pPr/>
              <a:t>1/14/2013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6046E-D40C-BE4B-BF82-25DA1A5CC95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051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BGAPI Architecture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7EB89-0353-BE49-BBCF-348A61939E1C}" type="datetime1">
              <a:rPr lang="en-US" smtClean="0"/>
              <a:pPr/>
              <a:t>1/14/2013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6046E-D40C-BE4B-BF82-25DA1A5CC956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51" y="1482374"/>
            <a:ext cx="8029699" cy="3058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302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Hardware setup for BGAPI Project</a:t>
            </a:r>
            <a:endParaRPr lang="en-US" noProof="0" dirty="0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smtClean="0"/>
              <a:t>Configure BGAPI on UART or USB</a:t>
            </a:r>
          </a:p>
          <a:p>
            <a:r>
              <a:rPr lang="en-US" noProof="0" dirty="0" smtClean="0"/>
              <a:t>Other settings generally the same as </a:t>
            </a:r>
            <a:r>
              <a:rPr lang="en-US" noProof="0" dirty="0" err="1" smtClean="0"/>
              <a:t>BGScript</a:t>
            </a:r>
            <a:r>
              <a:rPr lang="en-US" noProof="0" dirty="0" smtClean="0"/>
              <a:t> project</a:t>
            </a:r>
          </a:p>
          <a:p>
            <a:endParaRPr lang="en-US" noProof="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474" y="2862793"/>
            <a:ext cx="7216146" cy="215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38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Glucose Project Example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7EB89-0353-BE49-BBCF-348A61939E1C}" type="datetime1">
              <a:rPr lang="en-US" smtClean="0"/>
              <a:pPr/>
              <a:t>1/14/2013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6046E-D40C-BE4B-BF82-25DA1A5CC956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3092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Glucose Project Structure</a:t>
            </a:r>
            <a:endParaRPr lang="en-US" noProof="0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noProof="0"/>
              <a:t>&lt;project&gt;</a:t>
            </a:r>
          </a:p>
          <a:p>
            <a:pPr marL="457200" lvl="1" indent="0">
              <a:buNone/>
            </a:pPr>
            <a:r>
              <a:rPr lang="en-US" noProof="0"/>
              <a:t>	&lt;gatt in=“gatt.xml” /&gt;</a:t>
            </a:r>
          </a:p>
          <a:p>
            <a:pPr marL="457200" lvl="1" indent="0">
              <a:buNone/>
            </a:pPr>
            <a:r>
              <a:rPr lang="en-US" noProof="0"/>
              <a:t>	&lt;hardware in=“hardware.xml” /&gt;</a:t>
            </a:r>
          </a:p>
          <a:p>
            <a:pPr marL="457200" lvl="1" indent="0">
              <a:buNone/>
            </a:pPr>
            <a:r>
              <a:rPr lang="en-US" noProof="0"/>
              <a:t>	&lt;script in=</a:t>
            </a:r>
            <a:r>
              <a:rPr lang="en-US" noProof="0" smtClean="0"/>
              <a:t>“glucose.bgs</a:t>
            </a:r>
            <a:r>
              <a:rPr lang="en-US" noProof="0"/>
              <a:t>” /&gt;</a:t>
            </a:r>
          </a:p>
          <a:p>
            <a:pPr marL="457200" lvl="1" indent="0">
              <a:buNone/>
            </a:pPr>
            <a:r>
              <a:rPr lang="en-US" noProof="0"/>
              <a:t>	&lt;usb_main in=“cdc.xml” /&gt;</a:t>
            </a:r>
          </a:p>
          <a:p>
            <a:pPr marL="457200" lvl="1" indent="0">
              <a:buNone/>
            </a:pPr>
            <a:r>
              <a:rPr lang="en-US" noProof="0"/>
              <a:t>	&lt;image out=“out.hex” /&gt;</a:t>
            </a:r>
          </a:p>
          <a:p>
            <a:pPr marL="457200" lvl="1" indent="0">
              <a:buNone/>
            </a:pPr>
            <a:r>
              <a:rPr lang="en-US" noProof="0"/>
              <a:t>&lt;/project</a:t>
            </a:r>
            <a:r>
              <a:rPr lang="en-US" noProof="0" smtClean="0"/>
              <a:t>&gt;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0880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Glucose Hardware.XML Structure</a:t>
            </a:r>
            <a:endParaRPr lang="en-US" noProof="0" dirty="0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" y="1600200"/>
            <a:ext cx="8310520" cy="4027657"/>
          </a:xfrm>
        </p:spPr>
        <p:txBody>
          <a:bodyPr rIns="0">
            <a:normAutofit fontScale="92500" lnSpcReduction="10000"/>
          </a:bodyPr>
          <a:lstStyle/>
          <a:p>
            <a:pPr marL="457200" lvl="1" indent="0">
              <a:buNone/>
            </a:pPr>
            <a:r>
              <a:rPr lang="en-US" dirty="0"/>
              <a:t>&lt;hardware&gt;</a:t>
            </a:r>
          </a:p>
          <a:p>
            <a:pPr marL="457200" lvl="1" indent="0">
              <a:buNone/>
            </a:pPr>
            <a:r>
              <a:rPr lang="en-US" dirty="0"/>
              <a:t>    &lt;</a:t>
            </a:r>
            <a:r>
              <a:rPr lang="en-US" dirty="0" err="1"/>
              <a:t>sleeposc</a:t>
            </a:r>
            <a:r>
              <a:rPr lang="en-US" dirty="0"/>
              <a:t> enable="true" ppm="30" /&gt;</a:t>
            </a:r>
          </a:p>
          <a:p>
            <a:pPr marL="457200" lvl="1" indent="0">
              <a:buNone/>
            </a:pPr>
            <a:r>
              <a:rPr lang="en-US" dirty="0"/>
              <a:t>    &lt;</a:t>
            </a:r>
            <a:r>
              <a:rPr lang="en-US" dirty="0" err="1"/>
              <a:t>usb</a:t>
            </a:r>
            <a:r>
              <a:rPr lang="en-US" dirty="0"/>
              <a:t> enable="false" /&gt;</a:t>
            </a:r>
          </a:p>
          <a:p>
            <a:pPr marL="457200" lvl="1" indent="0">
              <a:buNone/>
            </a:pPr>
            <a:r>
              <a:rPr lang="en-US" dirty="0"/>
              <a:t>    &lt;</a:t>
            </a:r>
            <a:r>
              <a:rPr lang="en-US" dirty="0" err="1"/>
              <a:t>txpower</a:t>
            </a:r>
            <a:r>
              <a:rPr lang="en-US" dirty="0"/>
              <a:t> power="15" bias="5" /&gt;</a:t>
            </a:r>
          </a:p>
          <a:p>
            <a:pPr marL="457200" lvl="1" indent="0">
              <a:buNone/>
            </a:pPr>
            <a:r>
              <a:rPr lang="en-US" dirty="0"/>
              <a:t>    &lt;script enable="true" /&gt;</a:t>
            </a:r>
          </a:p>
          <a:p>
            <a:pPr marL="457200" lvl="1" indent="0">
              <a:buNone/>
            </a:pPr>
            <a:r>
              <a:rPr lang="en-US" dirty="0"/>
              <a:t>    &lt;</a:t>
            </a:r>
            <a:r>
              <a:rPr lang="en-US" dirty="0" err="1"/>
              <a:t>slow_clock</a:t>
            </a:r>
            <a:r>
              <a:rPr lang="en-US" dirty="0"/>
              <a:t> enable="false" /&gt;</a:t>
            </a:r>
          </a:p>
          <a:p>
            <a:pPr marL="457200" lvl="1" indent="0">
              <a:buNone/>
            </a:pPr>
            <a:r>
              <a:rPr lang="en-US" dirty="0"/>
              <a:t>    &lt;</a:t>
            </a:r>
            <a:r>
              <a:rPr lang="en-US" dirty="0" err="1"/>
              <a:t>pmux</a:t>
            </a:r>
            <a:r>
              <a:rPr lang="en-US" dirty="0"/>
              <a:t> </a:t>
            </a:r>
            <a:r>
              <a:rPr lang="en-US" dirty="0" err="1"/>
              <a:t>regulator_pin</a:t>
            </a:r>
            <a:r>
              <a:rPr lang="en-US" dirty="0"/>
              <a:t>="7" /&gt;</a:t>
            </a:r>
          </a:p>
          <a:p>
            <a:pPr marL="457200" lvl="1" indent="0">
              <a:buNone/>
            </a:pPr>
            <a:r>
              <a:rPr lang="en-US" dirty="0" smtClean="0"/>
              <a:t>    &lt;</a:t>
            </a:r>
            <a:r>
              <a:rPr lang="en-US" dirty="0" err="1"/>
              <a:t>usart</a:t>
            </a:r>
            <a:r>
              <a:rPr lang="en-US" dirty="0"/>
              <a:t> channel="0" mode="</a:t>
            </a:r>
            <a:r>
              <a:rPr lang="en-US" dirty="0" err="1"/>
              <a:t>spi_master</a:t>
            </a:r>
            <a:r>
              <a:rPr lang="en-US" dirty="0"/>
              <a:t>" alternate="2" polarity="</a:t>
            </a:r>
            <a:r>
              <a:rPr lang="en-US" dirty="0" smtClean="0"/>
              <a:t>positive“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phase</a:t>
            </a:r>
            <a:r>
              <a:rPr lang="en-US" dirty="0"/>
              <a:t>="1" </a:t>
            </a:r>
            <a:r>
              <a:rPr lang="en-US" dirty="0" err="1"/>
              <a:t>endianness</a:t>
            </a:r>
            <a:r>
              <a:rPr lang="en-US" dirty="0"/>
              <a:t>="</a:t>
            </a:r>
            <a:r>
              <a:rPr lang="en-US" dirty="0" err="1"/>
              <a:t>msb</a:t>
            </a:r>
            <a:r>
              <a:rPr lang="en-US" dirty="0"/>
              <a:t>" baud="57600" endpoint="none" /&gt;</a:t>
            </a:r>
          </a:p>
          <a:p>
            <a:pPr marL="457200" lvl="1" indent="0">
              <a:buNone/>
            </a:pPr>
            <a:r>
              <a:rPr lang="en-US" dirty="0"/>
              <a:t>    &lt;</a:t>
            </a:r>
            <a:r>
              <a:rPr lang="en-US" dirty="0" err="1"/>
              <a:t>usart</a:t>
            </a:r>
            <a:r>
              <a:rPr lang="en-US" dirty="0"/>
              <a:t> channel="1" alternate="1" baud="</a:t>
            </a:r>
            <a:r>
              <a:rPr lang="en-US" dirty="0" smtClean="0"/>
              <a:t>115200</a:t>
            </a:r>
            <a:r>
              <a:rPr lang="en-US" dirty="0"/>
              <a:t>" endpoint="</a:t>
            </a:r>
            <a:r>
              <a:rPr lang="en-US" dirty="0" smtClean="0"/>
              <a:t>none“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flow</a:t>
            </a:r>
            <a:r>
              <a:rPr lang="en-US" dirty="0"/>
              <a:t>="false" /&gt;</a:t>
            </a:r>
          </a:p>
          <a:p>
            <a:pPr marL="457200" lvl="1" indent="0">
              <a:buNone/>
            </a:pPr>
            <a:r>
              <a:rPr lang="en-US" dirty="0"/>
              <a:t>    &lt;port index="0" pull="down" /&gt;</a:t>
            </a:r>
          </a:p>
          <a:p>
            <a:pPr marL="457200" lvl="1" indent="0">
              <a:buNone/>
            </a:pPr>
            <a:r>
              <a:rPr lang="en-US" dirty="0"/>
              <a:t>&lt;/hardware&gt;</a:t>
            </a:r>
          </a:p>
        </p:txBody>
      </p:sp>
    </p:spTree>
    <p:extLst>
      <p:ext uri="{BB962C8B-B14F-4D97-AF65-F5344CB8AC3E}">
        <p14:creationId xmlns:p14="http://schemas.microsoft.com/office/powerpoint/2010/main" val="100992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Glucose Profile GATT Structure</a:t>
            </a:r>
            <a:endParaRPr lang="en-US" noProof="0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smtClean="0"/>
              <a:t>Generic Access Service</a:t>
            </a:r>
          </a:p>
          <a:p>
            <a:pPr lvl="1"/>
            <a:r>
              <a:rPr lang="en-US" noProof="0" smtClean="0"/>
              <a:t>Device Name and Appearance</a:t>
            </a:r>
          </a:p>
          <a:p>
            <a:r>
              <a:rPr lang="en-US" noProof="0" smtClean="0"/>
              <a:t>Glucose Service</a:t>
            </a:r>
          </a:p>
          <a:p>
            <a:pPr lvl="1"/>
            <a:r>
              <a:rPr lang="en-US" noProof="0" smtClean="0"/>
              <a:t>Glucose Measurement</a:t>
            </a:r>
          </a:p>
          <a:p>
            <a:pPr lvl="1"/>
            <a:r>
              <a:rPr lang="en-US" noProof="0" smtClean="0"/>
              <a:t>Glucose </a:t>
            </a:r>
            <a:r>
              <a:rPr lang="en-US" noProof="0"/>
              <a:t>M</a:t>
            </a:r>
            <a:r>
              <a:rPr lang="en-US" noProof="0" smtClean="0"/>
              <a:t>easurement Context </a:t>
            </a:r>
            <a:r>
              <a:rPr lang="en-US" i="1" noProof="0" smtClean="0"/>
              <a:t>(optional)</a:t>
            </a:r>
          </a:p>
          <a:p>
            <a:pPr lvl="1"/>
            <a:r>
              <a:rPr lang="en-US" noProof="0" smtClean="0"/>
              <a:t>Glucose Feature</a:t>
            </a:r>
          </a:p>
          <a:p>
            <a:pPr lvl="1"/>
            <a:r>
              <a:rPr lang="en-US" noProof="0" smtClean="0"/>
              <a:t>Record Access Control Point</a:t>
            </a:r>
          </a:p>
          <a:p>
            <a:r>
              <a:rPr lang="en-US" noProof="0" smtClean="0"/>
              <a:t>Device Information Service</a:t>
            </a:r>
          </a:p>
          <a:p>
            <a:pPr lvl="1"/>
            <a:r>
              <a:rPr lang="en-US" noProof="0" smtClean="0"/>
              <a:t>Manufacturer Name</a:t>
            </a:r>
          </a:p>
          <a:p>
            <a:pPr lvl="1"/>
            <a:r>
              <a:rPr lang="en-US" noProof="0" smtClean="0"/>
              <a:t>Model Number</a:t>
            </a:r>
          </a:p>
          <a:p>
            <a:pPr lvl="1"/>
            <a:r>
              <a:rPr lang="en-US" noProof="0" smtClean="0"/>
              <a:t>System ID</a:t>
            </a:r>
          </a:p>
        </p:txBody>
      </p:sp>
    </p:spTree>
    <p:extLst>
      <p:ext uri="{BB962C8B-B14F-4D97-AF65-F5344CB8AC3E}">
        <p14:creationId xmlns:p14="http://schemas.microsoft.com/office/powerpoint/2010/main" val="338892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Glucose Profile GATT Structure</a:t>
            </a:r>
            <a:endParaRPr lang="en-US" noProof="0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2828" y="1172363"/>
            <a:ext cx="6430264" cy="4431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5122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BGScript Event Code Overview</a:t>
            </a:r>
            <a:endParaRPr lang="en-US" noProof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noProof="0" dirty="0" smtClean="0"/>
              <a:t>System Boot </a:t>
            </a:r>
            <a:r>
              <a:rPr lang="en-US" b="0" noProof="0" dirty="0" smtClean="0"/>
              <a:t>– on startup</a:t>
            </a:r>
          </a:p>
          <a:p>
            <a:r>
              <a:rPr lang="en-US" b="1" noProof="0" dirty="0" smtClean="0"/>
              <a:t>Connection Status </a:t>
            </a:r>
            <a:r>
              <a:rPr lang="en-US" b="0" noProof="0" dirty="0" smtClean="0"/>
              <a:t>– connect/disconnect</a:t>
            </a:r>
          </a:p>
          <a:p>
            <a:r>
              <a:rPr lang="en-US" b="1" noProof="0" dirty="0" smtClean="0"/>
              <a:t>Attribute Write </a:t>
            </a:r>
            <a:r>
              <a:rPr lang="en-US" b="0" noProof="0" dirty="0" smtClean="0"/>
              <a:t>– remote updates from </a:t>
            </a:r>
            <a:r>
              <a:rPr lang="en-US" b="0" noProof="0" dirty="0" err="1" smtClean="0"/>
              <a:t>iOS</a:t>
            </a:r>
            <a:endParaRPr lang="en-US" b="0" noProof="0" dirty="0" smtClean="0"/>
          </a:p>
          <a:p>
            <a:r>
              <a:rPr lang="en-US" b="1" noProof="0" dirty="0" smtClean="0"/>
              <a:t>Hardware I/O Status </a:t>
            </a:r>
            <a:r>
              <a:rPr lang="en-US" b="0" noProof="0" dirty="0" smtClean="0"/>
              <a:t>– button presses</a:t>
            </a:r>
          </a:p>
          <a:p>
            <a:r>
              <a:rPr lang="en-US" b="1" noProof="0" dirty="0" smtClean="0"/>
              <a:t>Hardware Timer </a:t>
            </a:r>
            <a:r>
              <a:rPr lang="en-US" b="0" noProof="0" dirty="0" smtClean="0"/>
              <a:t>– background updates</a:t>
            </a:r>
          </a:p>
          <a:p>
            <a:r>
              <a:rPr lang="en-US" b="1" noProof="0" dirty="0" smtClean="0"/>
              <a:t>ADC Result </a:t>
            </a:r>
            <a:r>
              <a:rPr lang="en-US" b="0" noProof="0" dirty="0" smtClean="0"/>
              <a:t>– data read from ADC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099007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Compiling and installing the project onto a BLE112</a:t>
            </a:r>
            <a:endParaRPr lang="en-US" noProof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Recommended Approach</a:t>
            </a:r>
          </a:p>
          <a:p>
            <a:pPr lvl="1"/>
            <a:r>
              <a:rPr lang="en-US" b="0" noProof="0" dirty="0" smtClean="0"/>
              <a:t>USE BLE Update tool found </a:t>
            </a:r>
            <a:r>
              <a:rPr lang="en-US" dirty="0" smtClean="0"/>
              <a:t>on</a:t>
            </a:r>
            <a:r>
              <a:rPr lang="en-US" b="0" noProof="0" dirty="0" smtClean="0"/>
              <a:t> </a:t>
            </a:r>
            <a:r>
              <a:rPr lang="en-US" b="0" noProof="0" dirty="0" err="1" smtClean="0"/>
              <a:t>Bluegiga’s</a:t>
            </a:r>
            <a:r>
              <a:rPr lang="en-US" b="0" noProof="0" dirty="0" smtClean="0"/>
              <a:t> Tech Forum</a:t>
            </a:r>
          </a:p>
          <a:p>
            <a:pPr lvl="1"/>
            <a:r>
              <a:rPr lang="en-US" dirty="0" smtClean="0"/>
              <a:t>Connect CC Debugger to module</a:t>
            </a:r>
          </a:p>
          <a:p>
            <a:pPr lvl="1"/>
            <a:r>
              <a:rPr lang="en-US" b="0" noProof="0" dirty="0" smtClean="0"/>
              <a:t>Press button on CC Debugger and make sure LED turns green</a:t>
            </a:r>
          </a:p>
          <a:p>
            <a:pPr lvl="1"/>
            <a:r>
              <a:rPr lang="en-US" dirty="0" smtClean="0"/>
              <a:t>Start BLE Update Tool</a:t>
            </a:r>
          </a:p>
          <a:p>
            <a:pPr lvl="2"/>
            <a:r>
              <a:rPr lang="en-US" b="0" noProof="0" dirty="0" smtClean="0"/>
              <a:t>Make sure CC Debugger is shown in port dropdown list</a:t>
            </a:r>
          </a:p>
          <a:p>
            <a:pPr lvl="1"/>
            <a:r>
              <a:rPr lang="en-US" dirty="0" smtClean="0"/>
              <a:t>Browse to find your project</a:t>
            </a:r>
            <a:endParaRPr lang="en-US" dirty="0"/>
          </a:p>
          <a:p>
            <a:pPr lvl="1"/>
            <a:r>
              <a:rPr lang="en-US" dirty="0" smtClean="0"/>
              <a:t>Press update</a:t>
            </a:r>
            <a:endParaRPr lang="en-US" dirty="0"/>
          </a:p>
        </p:txBody>
      </p:sp>
      <p:pic>
        <p:nvPicPr>
          <p:cNvPr id="2" name="Picture 1" descr="Screen Shot 2013-01-07 at 12.24.4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8290" y="3945853"/>
            <a:ext cx="2275709" cy="1489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975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BLE112 Projects – Where to start?</a:t>
            </a:r>
            <a:endParaRPr lang="en-US" noProof="0" dirty="0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noProof="0" dirty="0" smtClean="0"/>
              <a:t>What is a project?</a:t>
            </a:r>
          </a:p>
          <a:p>
            <a:pPr lvl="1"/>
            <a:r>
              <a:rPr lang="en-US" noProof="0" dirty="0" smtClean="0"/>
              <a:t>A project is a collection of files together will define the BLE112’s functionality for a given application</a:t>
            </a:r>
          </a:p>
          <a:p>
            <a:r>
              <a:rPr lang="en-US" noProof="0" dirty="0" smtClean="0"/>
              <a:t>What is the structure of a BLE112 project?</a:t>
            </a:r>
          </a:p>
          <a:p>
            <a:pPr lvl="1"/>
            <a:r>
              <a:rPr lang="en-US" noProof="0" dirty="0" smtClean="0"/>
              <a:t>A main project file is an XML file with references to associated files</a:t>
            </a:r>
          </a:p>
          <a:p>
            <a:pPr lvl="1"/>
            <a:r>
              <a:rPr lang="en-US" noProof="0" dirty="0" smtClean="0"/>
              <a:t>An example project file is as follows:</a:t>
            </a:r>
          </a:p>
          <a:p>
            <a:pPr marL="457200" lvl="1" indent="0">
              <a:buNone/>
            </a:pPr>
            <a:r>
              <a:rPr lang="en-US" noProof="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&lt;project&gt;</a:t>
            </a:r>
          </a:p>
          <a:p>
            <a:pPr marL="457200" lvl="1" indent="0">
              <a:buNone/>
            </a:pPr>
            <a:r>
              <a:rPr lang="en-US" noProof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noProof="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noProof="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gatt</a:t>
            </a:r>
            <a:r>
              <a:rPr lang="en-US" noProof="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in=“</a:t>
            </a:r>
            <a:r>
              <a:rPr lang="en-US" b="1" noProof="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gatt.xml</a:t>
            </a:r>
            <a:r>
              <a:rPr lang="en-US" noProof="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” /&gt;</a:t>
            </a:r>
          </a:p>
          <a:p>
            <a:pPr marL="457200" lvl="1" indent="0">
              <a:buNone/>
            </a:pPr>
            <a:r>
              <a:rPr lang="en-US" noProof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noProof="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&lt;hardware in</a:t>
            </a:r>
            <a:r>
              <a:rPr lang="en-US" noProof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noProof="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“</a:t>
            </a:r>
            <a:r>
              <a:rPr lang="en-US" b="1" noProof="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hardware.xml</a:t>
            </a:r>
            <a:r>
              <a:rPr lang="en-US" noProof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” /&gt;</a:t>
            </a:r>
          </a:p>
          <a:p>
            <a:pPr marL="457200" lvl="1" indent="0">
              <a:buNone/>
            </a:pPr>
            <a:r>
              <a:rPr lang="en-US" noProof="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&lt;script in</a:t>
            </a:r>
            <a:r>
              <a:rPr lang="en-US" noProof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noProof="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“</a:t>
            </a:r>
            <a:r>
              <a:rPr lang="en-US" b="1" noProof="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bgdemo.bgs</a:t>
            </a:r>
            <a:r>
              <a:rPr lang="en-US" noProof="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” </a:t>
            </a:r>
            <a:r>
              <a:rPr lang="en-US" noProof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/&gt;</a:t>
            </a:r>
          </a:p>
          <a:p>
            <a:pPr marL="457200" lvl="1" indent="0">
              <a:buNone/>
            </a:pPr>
            <a:r>
              <a:rPr lang="en-US" noProof="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&lt;</a:t>
            </a:r>
            <a:r>
              <a:rPr lang="en-US" noProof="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usb_main</a:t>
            </a:r>
            <a:r>
              <a:rPr lang="en-US" noProof="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in</a:t>
            </a:r>
            <a:r>
              <a:rPr lang="en-US" noProof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noProof="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“</a:t>
            </a:r>
            <a:r>
              <a:rPr lang="en-US" b="1" noProof="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cdc.xml</a:t>
            </a:r>
            <a:r>
              <a:rPr lang="en-US" noProof="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” </a:t>
            </a:r>
            <a:r>
              <a:rPr lang="en-US" noProof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/&gt;</a:t>
            </a:r>
          </a:p>
          <a:p>
            <a:pPr marL="457200" lvl="1" indent="0">
              <a:buNone/>
            </a:pPr>
            <a:r>
              <a:rPr lang="en-US" noProof="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&lt;image out=“</a:t>
            </a:r>
            <a:r>
              <a:rPr lang="en-US" b="1" noProof="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out.hex</a:t>
            </a:r>
            <a:r>
              <a:rPr lang="en-US" noProof="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” </a:t>
            </a:r>
            <a:r>
              <a:rPr lang="en-US" noProof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en-US" noProof="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457200" lvl="1" indent="0">
              <a:buNone/>
            </a:pPr>
            <a:r>
              <a:rPr lang="en-US" noProof="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&lt;/project&gt;</a:t>
            </a:r>
            <a:endParaRPr lang="en-US" noProof="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marL="457200" lvl="1" indent="0">
              <a:buNone/>
            </a:pPr>
            <a:endParaRPr lang="en-US" noProof="0" dirty="0" smtClean="0"/>
          </a:p>
          <a:p>
            <a:pPr lvl="1"/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1677460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Glucose Demo Usage</a:t>
            </a:r>
            <a:endParaRPr lang="en-US" noProof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smtClean="0"/>
              <a:t>Advertising enabled after power-on</a:t>
            </a:r>
          </a:p>
          <a:p>
            <a:r>
              <a:rPr lang="en-US" noProof="0" dirty="0" smtClean="0"/>
              <a:t>Connection with bonding enabled</a:t>
            </a:r>
          </a:p>
          <a:p>
            <a:r>
              <a:rPr lang="en-US" noProof="0" dirty="0" smtClean="0"/>
              <a:t>Current status always displayed on LCD</a:t>
            </a:r>
          </a:p>
          <a:p>
            <a:r>
              <a:rPr lang="en-US" noProof="0" dirty="0" smtClean="0"/>
              <a:t>Potentiometer: Set glucose measurement</a:t>
            </a:r>
          </a:p>
          <a:p>
            <a:r>
              <a:rPr lang="en-US" noProof="0" dirty="0" smtClean="0"/>
              <a:t>P0_0 button: Initiate glucose reading</a:t>
            </a:r>
          </a:p>
          <a:p>
            <a:r>
              <a:rPr lang="en-US" noProof="0" dirty="0" smtClean="0"/>
              <a:t>P0_1 button: Reset all saved data/bonding</a:t>
            </a:r>
          </a:p>
          <a:p>
            <a:r>
              <a:rPr lang="en-US" noProof="0" dirty="0" err="1" smtClean="0"/>
              <a:t>iOS</a:t>
            </a:r>
            <a:r>
              <a:rPr lang="en-US" noProof="0" dirty="0" smtClean="0"/>
              <a:t> first/last/all record retrieval from flash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484464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Thank you!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7EB89-0353-BE49-BBCF-348A61939E1C}" type="datetime1">
              <a:rPr lang="en-US" smtClean="0"/>
              <a:pPr/>
              <a:t>1/14/2013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6046E-D40C-BE4B-BF82-25DA1A5CC956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71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noProof="0" dirty="0" smtClean="0"/>
              <a:t>The </a:t>
            </a:r>
            <a:r>
              <a:rPr lang="en-US" b="1" noProof="0" dirty="0" smtClean="0">
                <a:solidFill>
                  <a:schemeClr val="tx1"/>
                </a:solidFill>
              </a:rPr>
              <a:t>gatt.xml</a:t>
            </a:r>
            <a:r>
              <a:rPr lang="en-US" noProof="0" dirty="0" smtClean="0"/>
              <a:t> file describes Bluetooth </a:t>
            </a:r>
            <a:r>
              <a:rPr lang="en-US" noProof="0" dirty="0"/>
              <a:t>low energy </a:t>
            </a:r>
            <a:r>
              <a:rPr lang="en-US" noProof="0" dirty="0" smtClean="0"/>
              <a:t>profiles, services, their characteristics, </a:t>
            </a:r>
            <a:r>
              <a:rPr lang="en-US" noProof="0" dirty="0"/>
              <a:t>and access </a:t>
            </a:r>
            <a:r>
              <a:rPr lang="en-US" noProof="0" dirty="0" smtClean="0"/>
              <a:t>rights</a:t>
            </a:r>
          </a:p>
          <a:p>
            <a:r>
              <a:rPr lang="en-US" noProof="0" dirty="0" smtClean="0"/>
              <a:t>The function of </a:t>
            </a:r>
            <a:r>
              <a:rPr lang="en-US" b="1" noProof="0" dirty="0" smtClean="0">
                <a:solidFill>
                  <a:schemeClr val="tx1"/>
                </a:solidFill>
              </a:rPr>
              <a:t>gatt.xml</a:t>
            </a:r>
            <a:r>
              <a:rPr lang="en-US" noProof="0" dirty="0" smtClean="0"/>
              <a:t> is to expose the data to be communicated</a:t>
            </a:r>
          </a:p>
          <a:p>
            <a:pPr lvl="1"/>
            <a:r>
              <a:rPr lang="en-US" b="1" noProof="0" dirty="0" smtClean="0">
                <a:solidFill>
                  <a:schemeClr val="tx1"/>
                </a:solidFill>
              </a:rPr>
              <a:t>gatt.xml</a:t>
            </a:r>
            <a:r>
              <a:rPr lang="en-US" noProof="0" dirty="0" smtClean="0"/>
              <a:t> must include at least one </a:t>
            </a:r>
            <a:r>
              <a:rPr lang="en-US" b="1" noProof="0" dirty="0" smtClean="0">
                <a:solidFill>
                  <a:schemeClr val="tx1"/>
                </a:solidFill>
              </a:rPr>
              <a:t>SERVICE</a:t>
            </a:r>
          </a:p>
          <a:p>
            <a:pPr lvl="1"/>
            <a:r>
              <a:rPr lang="en-US" noProof="0" dirty="0" smtClean="0"/>
              <a:t>SERVICES require at least one </a:t>
            </a:r>
            <a:r>
              <a:rPr lang="en-US" b="1" noProof="0" dirty="0" smtClean="0">
                <a:solidFill>
                  <a:schemeClr val="tx1"/>
                </a:solidFill>
              </a:rPr>
              <a:t>CHARACTERISTIC</a:t>
            </a:r>
          </a:p>
          <a:p>
            <a:pPr lvl="1"/>
            <a:r>
              <a:rPr lang="en-US" noProof="0" dirty="0" smtClean="0"/>
              <a:t>SERVICES and CHARACTERISTICS each have </a:t>
            </a:r>
            <a:r>
              <a:rPr lang="en-US" b="1" noProof="0" dirty="0" smtClean="0">
                <a:solidFill>
                  <a:schemeClr val="tx1"/>
                </a:solidFill>
              </a:rPr>
              <a:t>UUID</a:t>
            </a:r>
            <a:r>
              <a:rPr lang="en-US" noProof="0" dirty="0" smtClean="0">
                <a:solidFill>
                  <a:schemeClr val="tx1"/>
                </a:solidFill>
              </a:rPr>
              <a:t>’s</a:t>
            </a:r>
            <a:r>
              <a:rPr lang="en-US" noProof="0" dirty="0" smtClean="0"/>
              <a:t> (universally unique identifier)</a:t>
            </a:r>
          </a:p>
          <a:p>
            <a:pPr lvl="1"/>
            <a:r>
              <a:rPr lang="en-US" b="1" noProof="0" dirty="0" smtClean="0">
                <a:solidFill>
                  <a:schemeClr val="tx1"/>
                </a:solidFill>
              </a:rPr>
              <a:t>PROPERTIES</a:t>
            </a:r>
            <a:r>
              <a:rPr lang="en-US" b="1" noProof="0" dirty="0" smtClean="0"/>
              <a:t> </a:t>
            </a:r>
            <a:r>
              <a:rPr lang="en-US" noProof="0" dirty="0" smtClean="0"/>
              <a:t>define how the CHARACTERISTIC can be accessed by a remote device</a:t>
            </a:r>
          </a:p>
          <a:p>
            <a:pPr lvl="1"/>
            <a:r>
              <a:rPr lang="en-US" b="1" noProof="0" dirty="0" smtClean="0">
                <a:solidFill>
                  <a:schemeClr val="tx1"/>
                </a:solidFill>
              </a:rPr>
              <a:t>VALUE</a:t>
            </a:r>
            <a:r>
              <a:rPr lang="en-US" noProof="0" dirty="0" smtClean="0">
                <a:solidFill>
                  <a:schemeClr val="tx1"/>
                </a:solidFill>
              </a:rPr>
              <a:t> </a:t>
            </a:r>
            <a:r>
              <a:rPr lang="en-US" noProof="0" dirty="0" smtClean="0"/>
              <a:t>defines the type and size of the data stored there</a:t>
            </a:r>
          </a:p>
          <a:p>
            <a:r>
              <a:rPr lang="en-US" noProof="0" dirty="0" smtClean="0"/>
              <a:t>Developers can use </a:t>
            </a:r>
            <a:r>
              <a:rPr lang="en-US" b="1" noProof="0" dirty="0" err="1" smtClean="0">
                <a:solidFill>
                  <a:schemeClr val="tx1"/>
                </a:solidFill>
              </a:rPr>
              <a:t>Bluegiga’s</a:t>
            </a:r>
            <a:r>
              <a:rPr lang="en-US" b="1" noProof="0" dirty="0" smtClean="0">
                <a:solidFill>
                  <a:schemeClr val="tx1"/>
                </a:solidFill>
              </a:rPr>
              <a:t> Profile Toolkit Developer Guide</a:t>
            </a:r>
            <a:r>
              <a:rPr lang="en-US" noProof="0" dirty="0" smtClean="0"/>
              <a:t> and reference examples in the BLE112 SDK to help create specific </a:t>
            </a:r>
            <a:r>
              <a:rPr lang="en-US" b="1" noProof="0" dirty="0" smtClean="0"/>
              <a:t>gatt.xml</a:t>
            </a:r>
            <a:r>
              <a:rPr lang="en-US" noProof="0" dirty="0" smtClean="0"/>
              <a:t> implementations for their applications</a:t>
            </a:r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What goes into the </a:t>
            </a:r>
            <a:r>
              <a:rPr lang="en-US" b="1" noProof="0" dirty="0" smtClean="0"/>
              <a:t>gatt.xml</a:t>
            </a:r>
            <a:r>
              <a:rPr lang="en-US" noProof="0" dirty="0" smtClean="0"/>
              <a:t> file?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7EB89-0353-BE49-BBCF-348A61939E1C}" type="datetime1">
              <a:rPr lang="en-US" smtClean="0"/>
              <a:pPr/>
              <a:t>1/14/2013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6046E-D40C-BE4B-BF82-25DA1A5CC95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45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noProof="0" dirty="0" smtClean="0"/>
              <a:t>Within the Characteristic PROPERTIES, values can be set to the following:</a:t>
            </a:r>
          </a:p>
          <a:p>
            <a:pPr lvl="1"/>
            <a:r>
              <a:rPr lang="en-US" b="1" noProof="0" dirty="0" smtClean="0">
                <a:solidFill>
                  <a:schemeClr val="tx1"/>
                </a:solidFill>
              </a:rPr>
              <a:t>READ</a:t>
            </a:r>
          </a:p>
          <a:p>
            <a:pPr lvl="2"/>
            <a:r>
              <a:rPr lang="en-US" noProof="0" dirty="0"/>
              <a:t>value can be read over a </a:t>
            </a:r>
            <a:r>
              <a:rPr lang="en-US" noProof="0" dirty="0" smtClean="0"/>
              <a:t>BLE</a:t>
            </a:r>
            <a:r>
              <a:rPr lang="en-US" i="1" noProof="0" dirty="0" smtClean="0"/>
              <a:t> </a:t>
            </a:r>
            <a:r>
              <a:rPr lang="en-US" noProof="0" dirty="0" smtClean="0"/>
              <a:t>connection</a:t>
            </a:r>
          </a:p>
          <a:p>
            <a:pPr lvl="1"/>
            <a:r>
              <a:rPr lang="en-US" b="1" noProof="0" dirty="0" smtClean="0">
                <a:solidFill>
                  <a:schemeClr val="tx1"/>
                </a:solidFill>
              </a:rPr>
              <a:t>CONST</a:t>
            </a:r>
          </a:p>
          <a:p>
            <a:pPr lvl="2"/>
            <a:r>
              <a:rPr lang="en-US" noProof="0" dirty="0"/>
              <a:t>value is stored in flash memory and it cannot be modified after programming </a:t>
            </a:r>
            <a:endParaRPr lang="en-US" noProof="0" dirty="0" smtClean="0"/>
          </a:p>
          <a:p>
            <a:pPr lvl="1"/>
            <a:r>
              <a:rPr lang="en-US" b="1" noProof="0" dirty="0" smtClean="0">
                <a:solidFill>
                  <a:schemeClr val="tx1"/>
                </a:solidFill>
              </a:rPr>
              <a:t>WRITE</a:t>
            </a:r>
          </a:p>
          <a:p>
            <a:pPr lvl="2"/>
            <a:r>
              <a:rPr lang="en-US" noProof="0" dirty="0"/>
              <a:t>value can be written over </a:t>
            </a:r>
            <a:r>
              <a:rPr lang="en-US" noProof="0" dirty="0" smtClean="0"/>
              <a:t>BLE connection</a:t>
            </a:r>
          </a:p>
          <a:p>
            <a:pPr lvl="1"/>
            <a:r>
              <a:rPr lang="en-US" b="1" noProof="0" dirty="0" smtClean="0">
                <a:solidFill>
                  <a:schemeClr val="tx1"/>
                </a:solidFill>
              </a:rPr>
              <a:t>WRITE NO RESPONSE</a:t>
            </a:r>
          </a:p>
          <a:p>
            <a:pPr lvl="2"/>
            <a:r>
              <a:rPr lang="en-US" noProof="0" dirty="0"/>
              <a:t>value can be written only using a </a:t>
            </a:r>
            <a:r>
              <a:rPr lang="en-US" b="1" i="1" noProof="0" dirty="0" err="1"/>
              <a:t>write_no_response</a:t>
            </a:r>
            <a:r>
              <a:rPr lang="en-US" b="1" i="1" noProof="0" dirty="0"/>
              <a:t> </a:t>
            </a:r>
            <a:r>
              <a:rPr lang="en-US" noProof="0" dirty="0" smtClean="0"/>
              <a:t>command, </a:t>
            </a:r>
            <a:r>
              <a:rPr lang="en-US" noProof="0" dirty="0" err="1" smtClean="0"/>
              <a:t>meaining</a:t>
            </a:r>
            <a:r>
              <a:rPr lang="en-US" noProof="0" dirty="0" smtClean="0"/>
              <a:t> the </a:t>
            </a:r>
            <a:r>
              <a:rPr lang="en-US" noProof="0" dirty="0"/>
              <a:t>write operation is not confirmed over </a:t>
            </a:r>
            <a:r>
              <a:rPr lang="en-US" noProof="0" dirty="0" smtClean="0"/>
              <a:t>the BLE connection</a:t>
            </a:r>
            <a:r>
              <a:rPr lang="en-US" noProof="0" dirty="0"/>
              <a:t>.</a:t>
            </a:r>
            <a:r>
              <a:rPr lang="en-US" sz="2000" noProof="0" dirty="0"/>
              <a:t> </a:t>
            </a:r>
            <a:endParaRPr lang="en-US" noProof="0" dirty="0"/>
          </a:p>
          <a:p>
            <a:pPr lvl="1"/>
            <a:r>
              <a:rPr lang="en-US" sz="2000" b="1" noProof="0" dirty="0" smtClean="0">
                <a:solidFill>
                  <a:schemeClr val="tx1"/>
                </a:solidFill>
              </a:rPr>
              <a:t>NOTIFY</a:t>
            </a:r>
          </a:p>
          <a:p>
            <a:pPr lvl="2"/>
            <a:r>
              <a:rPr lang="en-US" noProof="0" dirty="0"/>
              <a:t>V</a:t>
            </a:r>
            <a:r>
              <a:rPr lang="en-US" noProof="0" dirty="0" smtClean="0"/>
              <a:t>alue </a:t>
            </a:r>
            <a:r>
              <a:rPr lang="en-US" noProof="0" dirty="0"/>
              <a:t>can be notified. Notification is not confirmed </a:t>
            </a:r>
            <a:endParaRPr lang="en-US" noProof="0" dirty="0" smtClean="0"/>
          </a:p>
          <a:p>
            <a:pPr lvl="1"/>
            <a:r>
              <a:rPr lang="en-US" b="1" noProof="0" dirty="0" smtClean="0">
                <a:solidFill>
                  <a:schemeClr val="tx1"/>
                </a:solidFill>
              </a:rPr>
              <a:t>INDICATE</a:t>
            </a:r>
          </a:p>
          <a:p>
            <a:pPr lvl="2"/>
            <a:r>
              <a:rPr lang="en-US" noProof="0" dirty="0" smtClean="0"/>
              <a:t>Value </a:t>
            </a:r>
            <a:r>
              <a:rPr lang="en-US" noProof="0" dirty="0"/>
              <a:t>can be indicated. Indication is confirmed </a:t>
            </a:r>
            <a:endParaRPr lang="en-US" noProof="0" dirty="0" smtClean="0"/>
          </a:p>
          <a:p>
            <a:pPr lvl="1"/>
            <a:r>
              <a:rPr lang="en-US" b="1" noProof="0" dirty="0" smtClean="0">
                <a:solidFill>
                  <a:schemeClr val="tx1"/>
                </a:solidFill>
              </a:rPr>
              <a:t>AUTHENTICATED READ</a:t>
            </a:r>
          </a:p>
          <a:p>
            <a:pPr lvl="2"/>
            <a:r>
              <a:rPr lang="en-US" noProof="0" dirty="0"/>
              <a:t>Reading the characteristic value over </a:t>
            </a:r>
            <a:r>
              <a:rPr lang="en-US" noProof="0" dirty="0" smtClean="0"/>
              <a:t>a BLE connection </a:t>
            </a:r>
            <a:r>
              <a:rPr lang="en-US" noProof="0" dirty="0"/>
              <a:t>requires authentication. </a:t>
            </a:r>
            <a:r>
              <a:rPr lang="en-US" noProof="0" dirty="0" smtClean="0"/>
              <a:t>The READ ATRIBUTE must </a:t>
            </a:r>
            <a:r>
              <a:rPr lang="en-US" noProof="0" dirty="0"/>
              <a:t>also be set to true </a:t>
            </a:r>
            <a:endParaRPr lang="en-US" noProof="0" dirty="0" smtClean="0"/>
          </a:p>
          <a:p>
            <a:pPr lvl="1"/>
            <a:r>
              <a:rPr lang="en-US" b="1" noProof="0" dirty="0" smtClean="0">
                <a:solidFill>
                  <a:schemeClr val="tx1"/>
                </a:solidFill>
              </a:rPr>
              <a:t>AUTHENTICATED WRITE</a:t>
            </a:r>
          </a:p>
          <a:p>
            <a:pPr lvl="2"/>
            <a:r>
              <a:rPr lang="en-US" noProof="0" dirty="0"/>
              <a:t>Writing characteristic value over a </a:t>
            </a:r>
            <a:r>
              <a:rPr lang="en-US" i="1" noProof="0" dirty="0"/>
              <a:t>Bluetooth _connection requires authentication. </a:t>
            </a:r>
            <a:r>
              <a:rPr lang="en-US" b="1" noProof="0" dirty="0" smtClean="0"/>
              <a:t>WRITE </a:t>
            </a:r>
            <a:r>
              <a:rPr lang="en-US" i="1" noProof="0" dirty="0" smtClean="0"/>
              <a:t>or </a:t>
            </a:r>
            <a:r>
              <a:rPr lang="en-US" b="1" noProof="0" dirty="0" smtClean="0"/>
              <a:t>WRITE NO RESPONSE </a:t>
            </a:r>
            <a:r>
              <a:rPr lang="en-US" noProof="0" dirty="0"/>
              <a:t>attribute must also be set to true</a:t>
            </a:r>
            <a:r>
              <a:rPr lang="en-US" noProof="0" dirty="0" smtClean="0"/>
              <a:t>.</a:t>
            </a:r>
            <a:endParaRPr lang="en-US" noProof="0" dirty="0"/>
          </a:p>
          <a:p>
            <a:pPr lvl="2"/>
            <a:endParaRPr lang="en-US" noProof="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Options on transmitting/receiving data over BLE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7EB89-0353-BE49-BBCF-348A61939E1C}" type="datetime1">
              <a:rPr lang="en-US" smtClean="0"/>
              <a:pPr/>
              <a:t>1/14/2013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6046E-D40C-BE4B-BF82-25DA1A5CC95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16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Example </a:t>
            </a:r>
            <a:r>
              <a:rPr lang="en-US" b="1" noProof="0" dirty="0" smtClean="0"/>
              <a:t>gatt.xml</a:t>
            </a:r>
            <a:r>
              <a:rPr lang="en-US" noProof="0" dirty="0" smtClean="0"/>
              <a:t> File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7EB89-0353-BE49-BBCF-348A61939E1C}" type="datetime1">
              <a:rPr lang="en-US" smtClean="0"/>
              <a:pPr/>
              <a:t>1/14/2013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6046E-D40C-BE4B-BF82-25DA1A5CC956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2" name="Picture 1" descr="Screen Shot 2013-01-07 at 11.44.1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524" y="898001"/>
            <a:ext cx="4961977" cy="4869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247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BGScript Project Structure</a:t>
            </a:r>
            <a:endParaRPr lang="en-US" noProof="0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smtClean="0"/>
              <a:t>project.xml</a:t>
            </a:r>
          </a:p>
          <a:p>
            <a:r>
              <a:rPr lang="en-US" noProof="0"/>
              <a:t>h</a:t>
            </a:r>
            <a:r>
              <a:rPr lang="en-US" noProof="0" smtClean="0"/>
              <a:t>ardware.xml</a:t>
            </a:r>
          </a:p>
          <a:p>
            <a:r>
              <a:rPr lang="en-US" noProof="0" smtClean="0"/>
              <a:t>gatt.xml</a:t>
            </a:r>
          </a:p>
          <a:p>
            <a:pPr lvl="1"/>
            <a:r>
              <a:rPr lang="en-US" noProof="0" smtClean="0"/>
              <a:t>Database structure</a:t>
            </a:r>
          </a:p>
          <a:p>
            <a:pPr lvl="1"/>
            <a:r>
              <a:rPr lang="en-US" noProof="0" smtClean="0"/>
              <a:t>Security settings</a:t>
            </a:r>
          </a:p>
          <a:p>
            <a:r>
              <a:rPr lang="en-US" noProof="0" smtClean="0"/>
              <a:t>glucose.bgs</a:t>
            </a:r>
          </a:p>
          <a:p>
            <a:pPr lvl="1"/>
            <a:r>
              <a:rPr lang="en-US" noProof="0" smtClean="0"/>
              <a:t>Main application logic</a:t>
            </a:r>
          </a:p>
          <a:p>
            <a:pPr lvl="1"/>
            <a:r>
              <a:rPr lang="en-US" noProof="0" smtClean="0"/>
              <a:t>Event detection</a:t>
            </a:r>
          </a:p>
          <a:p>
            <a:pPr lvl="1"/>
            <a:r>
              <a:rPr lang="en-US" noProof="0" smtClean="0"/>
              <a:t>I/O detection, display updates, sensor reading</a:t>
            </a:r>
          </a:p>
          <a:p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127178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smtClean="0"/>
              <a:t>Allows for on-module applications, eliminating the need for an external host controller</a:t>
            </a:r>
          </a:p>
          <a:p>
            <a:pPr lvl="1"/>
            <a:r>
              <a:rPr lang="en-US" noProof="0" smtClean="0"/>
              <a:t>BGScript is similar to BASIC</a:t>
            </a:r>
          </a:p>
          <a:p>
            <a:pPr lvl="1"/>
            <a:r>
              <a:rPr lang="en-US" noProof="0" smtClean="0"/>
              <a:t>Code can be developed using an text or source code editor</a:t>
            </a:r>
          </a:p>
          <a:p>
            <a:pPr lvl="1"/>
            <a:r>
              <a:rPr lang="en-US" noProof="0" smtClean="0"/>
              <a:t>Code is executed in response to event messages</a:t>
            </a:r>
          </a:p>
          <a:p>
            <a:pPr lvl="1"/>
            <a:r>
              <a:rPr lang="en-US" noProof="0" smtClean="0"/>
              <a:t>Lines are executed in order</a:t>
            </a:r>
          </a:p>
          <a:p>
            <a:pPr lvl="1"/>
            <a:r>
              <a:rPr lang="en-US" noProof="0" smtClean="0"/>
              <a:t>Events need to be defined and finished with an end statement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BGScript Projects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7EB89-0353-BE49-BBCF-348A61939E1C}" type="datetime1">
              <a:rPr lang="en-US" smtClean="0"/>
              <a:pPr/>
              <a:t>1/14/2013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6046E-D40C-BE4B-BF82-25DA1A5CC956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Picture 5" descr="Screen Shot 2013-01-07 at 11.55.48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940" y="4124170"/>
            <a:ext cx="5742090" cy="1308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893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 smtClean="0"/>
              <a:t>BGScript</a:t>
            </a:r>
            <a:r>
              <a:rPr lang="en-US" noProof="0" dirty="0" smtClean="0"/>
              <a:t> Architecture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7EB89-0353-BE49-BBCF-348A61939E1C}" type="datetime1">
              <a:rPr lang="en-US" smtClean="0"/>
              <a:pPr/>
              <a:t>1/14/2013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6046E-D40C-BE4B-BF82-25DA1A5CC956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390" y="1134795"/>
            <a:ext cx="6027221" cy="4246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976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Hardware setup for </a:t>
            </a:r>
            <a:r>
              <a:rPr lang="en-US" noProof="0" dirty="0" err="1" smtClean="0"/>
              <a:t>BGScript</a:t>
            </a:r>
            <a:r>
              <a:rPr lang="en-US" noProof="0" dirty="0" smtClean="0"/>
              <a:t> Project</a:t>
            </a:r>
            <a:endParaRPr lang="en-US" noProof="0" dirty="0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smtClean="0"/>
              <a:t>Enable </a:t>
            </a:r>
            <a:r>
              <a:rPr lang="en-US" noProof="0" dirty="0" err="1" smtClean="0"/>
              <a:t>BGScript</a:t>
            </a:r>
            <a:r>
              <a:rPr lang="en-US" noProof="0" dirty="0" smtClean="0"/>
              <a:t> (not BGAPI)</a:t>
            </a:r>
          </a:p>
          <a:p>
            <a:r>
              <a:rPr lang="en-US" noProof="0" dirty="0" smtClean="0"/>
              <a:t>Enable low-power sleep modes</a:t>
            </a:r>
          </a:p>
          <a:p>
            <a:r>
              <a:rPr lang="en-US" noProof="0" dirty="0" smtClean="0"/>
              <a:t>Enable UART </a:t>
            </a:r>
            <a:r>
              <a:rPr lang="en-US" dirty="0" smtClean="0"/>
              <a:t>if desired (e.g. debug data, external </a:t>
            </a:r>
            <a:r>
              <a:rPr lang="en-US" dirty="0" err="1" smtClean="0"/>
              <a:t>comms</a:t>
            </a:r>
            <a:r>
              <a:rPr lang="en-US" dirty="0" smtClean="0"/>
              <a:t>)</a:t>
            </a:r>
            <a:endParaRPr lang="en-US" noProof="0" dirty="0" smtClean="0"/>
          </a:p>
          <a:p>
            <a:r>
              <a:rPr lang="en-US" noProof="0" dirty="0" smtClean="0"/>
              <a:t>Enable SPI </a:t>
            </a:r>
            <a:r>
              <a:rPr lang="en-US" dirty="0" smtClean="0"/>
              <a:t>if desired (e.g. </a:t>
            </a:r>
            <a:r>
              <a:rPr lang="en-US" noProof="0" dirty="0" smtClean="0"/>
              <a:t>onboard display output)</a:t>
            </a:r>
          </a:p>
          <a:p>
            <a:r>
              <a:rPr lang="en-US" noProof="0" dirty="0" smtClean="0"/>
              <a:t>Enable PORT 0 pull-down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70" y="3409647"/>
            <a:ext cx="6933036" cy="223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86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giga_Template_08_lores">
  <a:themeElements>
    <a:clrScheme name="Custom 1">
      <a:dk1>
        <a:sysClr val="windowText" lastClr="000000"/>
      </a:dk1>
      <a:lt1>
        <a:sysClr val="window" lastClr="FFFFFF"/>
      </a:lt1>
      <a:dk2>
        <a:srgbClr val="007AC9"/>
      </a:dk2>
      <a:lt2>
        <a:srgbClr val="E5E5E5"/>
      </a:lt2>
      <a:accent1>
        <a:srgbClr val="00A3DB"/>
      </a:accent1>
      <a:accent2>
        <a:srgbClr val="376DA2"/>
      </a:accent2>
      <a:accent3>
        <a:srgbClr val="90DAF4"/>
      </a:accent3>
      <a:accent4>
        <a:srgbClr val="014382"/>
      </a:accent4>
      <a:accent5>
        <a:srgbClr val="808080"/>
      </a:accent5>
      <a:accent6>
        <a:srgbClr val="404040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Bluegiga_Template_08_lores</Template>
  <TotalTime>270</TotalTime>
  <Words>1280</Words>
  <Application>Microsoft Office PowerPoint</Application>
  <PresentationFormat>On-screen Show (4:3)</PresentationFormat>
  <Paragraphs>212</Paragraphs>
  <Slides>21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Bluegiga_Template_08_lores</vt:lpstr>
      <vt:lpstr>Creating a BLE112 Project</vt:lpstr>
      <vt:lpstr>BLE112 Projects – Where to start?</vt:lpstr>
      <vt:lpstr>What goes into the gatt.xml file?</vt:lpstr>
      <vt:lpstr>Options on transmitting/receiving data over BLE</vt:lpstr>
      <vt:lpstr>Example gatt.xml File</vt:lpstr>
      <vt:lpstr>BGScript Project Structure</vt:lpstr>
      <vt:lpstr>BGScript Projects</vt:lpstr>
      <vt:lpstr>BGScript Architecture</vt:lpstr>
      <vt:lpstr>Hardware setup for BGScript Project</vt:lpstr>
      <vt:lpstr>BGAPI Projects</vt:lpstr>
      <vt:lpstr>BGAPI Architecture</vt:lpstr>
      <vt:lpstr>Hardware setup for BGAPI Project</vt:lpstr>
      <vt:lpstr>Glucose Project Example</vt:lpstr>
      <vt:lpstr>Glucose Project Structure</vt:lpstr>
      <vt:lpstr>Glucose Hardware.XML Structure</vt:lpstr>
      <vt:lpstr>Glucose Profile GATT Structure</vt:lpstr>
      <vt:lpstr>Glucose Profile GATT Structure</vt:lpstr>
      <vt:lpstr>BGScript Event Code Overview</vt:lpstr>
      <vt:lpstr>Compiling and installing the project onto a BLE112</vt:lpstr>
      <vt:lpstr>Glucose Demo Usage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BLE112 Bluetooth® Smart Module</dc:title>
  <dc:creator>Mikko Savolainen;Jeff Rowberg;Tim Eskew</dc:creator>
  <cp:lastModifiedBy>Jeff Rowberg</cp:lastModifiedBy>
  <cp:revision>168</cp:revision>
  <dcterms:created xsi:type="dcterms:W3CDTF">2012-10-12T05:46:00Z</dcterms:created>
  <dcterms:modified xsi:type="dcterms:W3CDTF">2013-01-15T02:15:28Z</dcterms:modified>
</cp:coreProperties>
</file>